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2" r:id="rId2"/>
    <p:sldId id="256" r:id="rId3"/>
    <p:sldId id="257" r:id="rId4"/>
    <p:sldId id="258" r:id="rId5"/>
    <p:sldId id="259" r:id="rId6"/>
    <p:sldId id="262" r:id="rId7"/>
    <p:sldId id="261" r:id="rId8"/>
    <p:sldId id="263" r:id="rId9"/>
    <p:sldId id="268" r:id="rId10"/>
    <p:sldId id="260" r:id="rId11"/>
    <p:sldId id="269" r:id="rId12"/>
    <p:sldId id="270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81" r:id="rId21"/>
    <p:sldId id="283" r:id="rId22"/>
    <p:sldId id="284" r:id="rId23"/>
  </p:sldIdLst>
  <p:sldSz cx="13004800" cy="7315200"/>
  <p:notesSz cx="6858000" cy="9144000"/>
  <p:embeddedFontLst>
    <p:embeddedFont>
      <p:font typeface="Poppins" panose="00000500000000000000" pitchFamily="2" charset="-18"/>
      <p:regular r:id="rId24"/>
      <p:bold r:id="rId25"/>
      <p:italic r:id="rId26"/>
      <p:boldItalic r:id="rId27"/>
    </p:embeddedFont>
    <p:embeddedFont>
      <p:font typeface="Poppins Bold" panose="00000800000000000000" charset="-18"/>
      <p:regular r:id="rId28"/>
    </p:embeddedFont>
    <p:embeddedFont>
      <p:font typeface="Poppins Medium" panose="00000600000000000000" pitchFamily="2" charset="-18"/>
      <p:regular r:id="rId29"/>
      <p:italic r:id="rId30"/>
    </p:embeddedFont>
    <p:embeddedFont>
      <p:font typeface="Poppins Medium Bold" panose="020B0604020202020204" charset="0"/>
      <p:regular r:id="rId31"/>
    </p:embeddedFont>
    <p:embeddedFont>
      <p:font typeface="Poppins Ultra-Bold" panose="020B0604020202020204" charset="-18"/>
      <p:regular r:id="rId32"/>
    </p:embeddedFont>
    <p:embeddedFont>
      <p:font typeface="Roboto" panose="02000000000000000000" pitchFamily="2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859" y="9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A8DF49-F3E0-BB71-CD7C-FFD0DCC67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3C20F-E0F0-4710-A30D-E5CD6495648B}" type="datetimeFigureOut">
              <a:rPr lang="en-US"/>
              <a:pPr>
                <a:defRPr/>
              </a:pPr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45A4-8A27-12C0-DF3A-FB5E37DD5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67E64-0406-FC83-D63C-1C9E242F6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58BB7-8FF5-4E68-876A-1C5364251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428228"/>
      </p:ext>
    </p:extLst>
  </p:cSld>
  <p:clrMapOvr>
    <a:masterClrMapping/>
  </p:clrMapOvr>
  <p:transition spd="slow" advClick="0" advTm="2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3FEE9-408A-5C04-A5E8-4518579B2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D514C-2F14-47C3-B054-F36824EB33F2}" type="datetimeFigureOut">
              <a:rPr lang="en-US"/>
              <a:pPr>
                <a:defRPr/>
              </a:pPr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D358C-D8C4-F28E-ADF9-55408FE68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FCB5B-1666-5499-E0B6-47DC90D51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C4082-B35C-4F21-8705-0A4053F2F7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08739"/>
      </p:ext>
    </p:extLst>
  </p:cSld>
  <p:clrMapOvr>
    <a:masterClrMapping/>
  </p:clrMapOvr>
  <p:transition spd="slow" advClick="0" advTm="2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A56F77-6720-8892-E12E-2B27E350D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0EB55-5E9B-4789-927E-B0B247A84FAB}" type="datetimeFigureOut">
              <a:rPr lang="en-US"/>
              <a:pPr>
                <a:defRPr/>
              </a:pPr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D0049-2BDC-0FAB-530B-B8AF1FAFC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1379F-E0F6-5262-05A5-9471CE488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D57D0-ACE6-4426-BFA0-D9E3913E59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291840"/>
      </p:ext>
    </p:extLst>
  </p:cSld>
  <p:clrMapOvr>
    <a:masterClrMapping/>
  </p:clrMapOvr>
  <p:transition spd="slow" advClick="0" advTm="2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FC09E-F2E5-2715-9288-49A91ED05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23275-DECD-4076-8FEF-BF9BAD0BC8BA}" type="datetimeFigureOut">
              <a:rPr lang="en-US"/>
              <a:pPr>
                <a:defRPr/>
              </a:pPr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2C71E-4190-4A34-49AF-B874C75A0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E4AD8C-C38E-9F19-2AFC-8DD7AFA3E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1BE21-5011-4F9A-A087-1225F50345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396912"/>
      </p:ext>
    </p:extLst>
  </p:cSld>
  <p:clrMapOvr>
    <a:masterClrMapping/>
  </p:clrMapOvr>
  <p:transition spd="slow" advClick="0" advTm="2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0355B-A058-FCB2-6EEC-B3D8C51DC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759D3-6567-48CF-B50D-A6FD3D8AC805}" type="datetimeFigureOut">
              <a:rPr lang="en-US"/>
              <a:pPr>
                <a:defRPr/>
              </a:pPr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41093-E686-A4BF-971F-A3AA80CCC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C01DA-9DF9-56AC-052B-07F29F7D3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E6620-C768-4FE5-BC32-98BCB75511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19067"/>
      </p:ext>
    </p:extLst>
  </p:cSld>
  <p:clrMapOvr>
    <a:masterClrMapping/>
  </p:clrMapOvr>
  <p:transition spd="slow" advClick="0" advTm="2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FC9D555-A5B0-65A5-ECD7-6CA92C0B2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0AB36-570D-4309-B8E6-ECA42F6C4470}" type="datetimeFigureOut">
              <a:rPr lang="en-US"/>
              <a:pPr>
                <a:defRPr/>
              </a:pPr>
              <a:t>11/27/2025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DE9EF38-28B5-2884-33D0-24576CF7D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8D61206-56BF-F288-2746-EE080FE4D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59AB4-D613-4147-BF89-D545E63561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62517"/>
      </p:ext>
    </p:extLst>
  </p:cSld>
  <p:clrMapOvr>
    <a:masterClrMapping/>
  </p:clrMapOvr>
  <p:transition spd="slow" advClick="0" advTm="2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EC0F409-AD26-B153-7D64-446D56FA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71B72-94A1-4874-A6AB-AB8D96D3319A}" type="datetimeFigureOut">
              <a:rPr lang="en-US"/>
              <a:pPr>
                <a:defRPr/>
              </a:pPr>
              <a:t>11/27/2025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C12F730-F131-716A-4F34-6F1174782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9180DA3-A242-4CF8-96D6-92F497248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158A1-DE99-4B6D-A2BC-320020925E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94913"/>
      </p:ext>
    </p:extLst>
  </p:cSld>
  <p:clrMapOvr>
    <a:masterClrMapping/>
  </p:clrMapOvr>
  <p:transition spd="slow" advClick="0" advTm="2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489E0F5-2C2C-554A-41DA-F987411F4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D31D1-0AB8-418F-A1C1-99653574DDD3}" type="datetimeFigureOut">
              <a:rPr lang="en-US"/>
              <a:pPr>
                <a:defRPr/>
              </a:pPr>
              <a:t>11/27/2025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071E55E-1011-7200-6F4E-84122E7D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CD20DBC-ABEB-756B-9BB7-E31D213D5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F7A43-6046-410A-8F0F-E2981BEAA7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63483"/>
      </p:ext>
    </p:extLst>
  </p:cSld>
  <p:clrMapOvr>
    <a:masterClrMapping/>
  </p:clrMapOvr>
  <p:transition spd="slow" advClick="0" advTm="2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D7494A1-9814-3593-1F52-1E181B60B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E5509-F808-43A4-A6B8-99D0273808F5}" type="datetimeFigureOut">
              <a:rPr lang="en-US"/>
              <a:pPr>
                <a:defRPr/>
              </a:pPr>
              <a:t>11/27/2025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A290235-B7C2-1516-3512-973E251B6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EAD4D8F-BE54-4CCC-C66A-7C01489A1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CE9C6-291D-467D-AE6B-441180A227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16089"/>
      </p:ext>
    </p:extLst>
  </p:cSld>
  <p:clrMapOvr>
    <a:masterClrMapping/>
  </p:clrMapOvr>
  <p:transition spd="slow" advClick="0" advTm="2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A784F49-38FC-16FE-095F-646DB1AE1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CC2B2-9534-49F2-A118-B54F89D43EB4}" type="datetimeFigureOut">
              <a:rPr lang="en-US"/>
              <a:pPr>
                <a:defRPr/>
              </a:pPr>
              <a:t>11/27/2025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71CCBC-234D-801D-D52E-EB5803E70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307D9D7-999A-B67E-BE5B-A2780E1FA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0F207-CC51-477D-ADF9-814A901844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370787"/>
      </p:ext>
    </p:extLst>
  </p:cSld>
  <p:clrMapOvr>
    <a:masterClrMapping/>
  </p:clrMapOvr>
  <p:transition spd="slow" advClick="0" advTm="2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AA554F7-3556-FFE8-9D12-C691B6BF1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63B85-175E-4466-9B13-15CD7D8CA012}" type="datetimeFigureOut">
              <a:rPr lang="en-US"/>
              <a:pPr>
                <a:defRPr/>
              </a:pPr>
              <a:t>11/27/2025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782E3CA-F630-6EA6-D92E-55FC603A0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AFB540D-8169-03D9-D3A1-808B7BA7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339C7-81E7-46BB-9C6E-4F48E30625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219471"/>
      </p:ext>
    </p:extLst>
  </p:cSld>
  <p:clrMapOvr>
    <a:masterClrMapping/>
  </p:clrMapOvr>
  <p:transition spd="slow" advClick="0" advTm="2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F986D60-54B7-5781-8B62-C29010CE67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l-PL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ED9FFAB-7EE6-8AF1-3210-C5F14D72A7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l-PL"/>
              <a:t>Click to edit Master text styles</a:t>
            </a:r>
          </a:p>
          <a:p>
            <a:pPr lvl="1"/>
            <a:r>
              <a:rPr lang="en-US" altLang="pl-PL"/>
              <a:t>Second level</a:t>
            </a:r>
          </a:p>
          <a:p>
            <a:pPr lvl="2"/>
            <a:r>
              <a:rPr lang="en-US" altLang="pl-PL"/>
              <a:t>Third level</a:t>
            </a:r>
          </a:p>
          <a:p>
            <a:pPr lvl="3"/>
            <a:r>
              <a:rPr lang="en-US" altLang="pl-PL"/>
              <a:t>Fourth level</a:t>
            </a:r>
          </a:p>
          <a:p>
            <a:pPr lvl="4"/>
            <a:r>
              <a:rPr lang="en-US" altLang="pl-PL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437D5-6EB8-E889-E81B-B29EE64B3E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B675B8-F664-401A-AC0C-87DD553479A5}" type="datetimeFigureOut">
              <a:rPr lang="en-US"/>
              <a:pPr>
                <a:defRPr/>
              </a:pPr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0C423-28B5-8980-F2A8-C0CE061915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A19BD-E99B-BBF7-99CF-286BC379F4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9A39A6F-0730-4A39-B920-85A8855F15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20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3.jpeg"/><Relationship Id="rId7" Type="http://schemas.openxmlformats.org/officeDocument/2006/relationships/image" Target="../media/image4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50.jpeg"/><Relationship Id="rId5" Type="http://schemas.openxmlformats.org/officeDocument/2006/relationships/image" Target="../media/image45.png"/><Relationship Id="rId10" Type="http://schemas.openxmlformats.org/officeDocument/2006/relationships/image" Target="../media/image49.jpeg"/><Relationship Id="rId4" Type="http://schemas.openxmlformats.org/officeDocument/2006/relationships/image" Target="../media/image44.png"/><Relationship Id="rId9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emf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rewitalizacja@lis.gdynia.pl" TargetMode="External"/><Relationship Id="rId2" Type="http://schemas.openxmlformats.org/officeDocument/2006/relationships/hyperlink" Target="http://www.gdyniaodnowa.pl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FA4037-AA71-93E1-B56A-37269EB3D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7731F54D-119E-DC2B-17F8-F74E5BD306F3}"/>
              </a:ext>
            </a:extLst>
          </p:cNvPr>
          <p:cNvSpPr txBox="1"/>
          <p:nvPr/>
        </p:nvSpPr>
        <p:spPr>
          <a:xfrm>
            <a:off x="500256" y="1670121"/>
            <a:ext cx="3719513" cy="109004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spc="199" dirty="0">
                <a:solidFill>
                  <a:srgbClr val="000000"/>
                </a:solidFill>
                <a:latin typeface="Poppins Bold" panose="00000800000000000000" charset="-18"/>
                <a:ea typeface="Poppins Medium"/>
                <a:cs typeface="Poppins Bold" panose="00000800000000000000" charset="-18"/>
                <a:sym typeface="Poppins Medium"/>
              </a:rPr>
              <a:t>Laureat nagrody </a:t>
            </a:r>
          </a:p>
          <a:p>
            <a:pPr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spc="199" dirty="0" err="1">
                <a:solidFill>
                  <a:srgbClr val="000000"/>
                </a:solidFill>
                <a:latin typeface="Poppins Bold" panose="00000800000000000000" charset="-18"/>
                <a:ea typeface="Poppins Medium"/>
                <a:cs typeface="Poppins Bold" panose="00000800000000000000" charset="-18"/>
                <a:sym typeface="Poppins Medium"/>
              </a:rPr>
              <a:t>Regiostars</a:t>
            </a:r>
            <a:r>
              <a:rPr lang="pl-PL" b="1" spc="199" dirty="0">
                <a:solidFill>
                  <a:srgbClr val="000000"/>
                </a:solidFill>
                <a:latin typeface="Poppins Bold" panose="00000800000000000000" charset="-18"/>
                <a:ea typeface="Poppins Medium"/>
                <a:cs typeface="Poppins Bold" panose="00000800000000000000" charset="-18"/>
                <a:sym typeface="Poppins Medium"/>
              </a:rPr>
              <a:t> 2024</a:t>
            </a:r>
          </a:p>
          <a:p>
            <a:pPr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l-PL" b="1" spc="199" dirty="0">
              <a:solidFill>
                <a:srgbClr val="000000"/>
              </a:solidFill>
              <a:latin typeface="Poppins Bold" panose="00000800000000000000" charset="-18"/>
              <a:ea typeface="Poppins Medium"/>
              <a:cs typeface="Poppins Bold" panose="00000800000000000000" charset="-18"/>
              <a:sym typeface="Poppins Medium"/>
            </a:endParaRPr>
          </a:p>
          <a:p>
            <a:pPr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spc="199" dirty="0">
                <a:solidFill>
                  <a:srgbClr val="000000"/>
                </a:solidFill>
                <a:latin typeface="Poppins Bold" panose="00000800000000000000" charset="-18"/>
                <a:ea typeface="Poppins Medium"/>
                <a:cs typeface="Poppins Bold" panose="00000800000000000000" charset="-18"/>
                <a:sym typeface="Poppins Medium"/>
              </a:rPr>
              <a:t>W kategorii </a:t>
            </a:r>
          </a:p>
          <a:p>
            <a:pPr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spc="199" dirty="0">
                <a:solidFill>
                  <a:srgbClr val="000000"/>
                </a:solidFill>
                <a:latin typeface="Poppins Bold" panose="00000800000000000000" charset="-18"/>
                <a:ea typeface="Poppins Medium"/>
                <a:cs typeface="Poppins Bold" panose="00000800000000000000" charset="-18"/>
                <a:sym typeface="Poppins Medium"/>
              </a:rPr>
              <a:t>Europa bliżej obywateli</a:t>
            </a:r>
            <a:endParaRPr lang="en-US" b="1" spc="199" dirty="0">
              <a:solidFill>
                <a:srgbClr val="000000"/>
              </a:solidFill>
              <a:latin typeface="Poppins Bold" panose="00000800000000000000" charset="-18"/>
              <a:ea typeface="Poppins Medium"/>
              <a:cs typeface="Poppins Bold" panose="00000800000000000000" charset="-18"/>
              <a:sym typeface="Poppins Medium"/>
            </a:endParaRPr>
          </a:p>
        </p:txBody>
      </p:sp>
      <p:sp>
        <p:nvSpPr>
          <p:cNvPr id="2057" name="AutoShape 8">
            <a:extLst>
              <a:ext uri="{FF2B5EF4-FFF2-40B4-BE49-F238E27FC236}">
                <a16:creationId xmlns:a16="http://schemas.microsoft.com/office/drawing/2014/main" id="{4901C671-32E7-3D40-879C-301A03D168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73800" y="0"/>
            <a:ext cx="0" cy="7280275"/>
          </a:xfrm>
          <a:prstGeom prst="line">
            <a:avLst/>
          </a:prstGeom>
          <a:noFill/>
          <a:ln w="50800">
            <a:solidFill>
              <a:srgbClr val="FBFBFB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33794" name="Picture 2" descr="Nagroda Regiostars w dłoniach osoby">
            <a:extLst>
              <a:ext uri="{FF2B5EF4-FFF2-40B4-BE49-F238E27FC236}">
                <a16:creationId xmlns:a16="http://schemas.microsoft.com/office/drawing/2014/main" id="{2C4FA91B-0CC3-F450-69DB-65C52781C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1675" y="26276"/>
            <a:ext cx="8493125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4">
            <a:extLst>
              <a:ext uri="{FF2B5EF4-FFF2-40B4-BE49-F238E27FC236}">
                <a16:creationId xmlns:a16="http://schemas.microsoft.com/office/drawing/2014/main" id="{4505F500-E53B-D3DB-8A53-B6A8EF28A4DC}"/>
              </a:ext>
            </a:extLst>
          </p:cNvPr>
          <p:cNvSpPr>
            <a:spLocks/>
          </p:cNvSpPr>
          <p:nvPr/>
        </p:nvSpPr>
        <p:spPr bwMode="auto">
          <a:xfrm>
            <a:off x="222618" y="0"/>
            <a:ext cx="2283347" cy="1524001"/>
          </a:xfrm>
          <a:custGeom>
            <a:avLst/>
            <a:gdLst>
              <a:gd name="T0" fmla="*/ 0 w 3898741"/>
              <a:gd name="T1" fmla="*/ 0 h 2756237"/>
              <a:gd name="T2" fmla="*/ 1393825 w 3898741"/>
              <a:gd name="T3" fmla="*/ 0 h 2756237"/>
              <a:gd name="T4" fmla="*/ 1393825 w 3898741"/>
              <a:gd name="T5" fmla="*/ 842963 h 2756237"/>
              <a:gd name="T6" fmla="*/ 0 w 3898741"/>
              <a:gd name="T7" fmla="*/ 842963 h 2756237"/>
              <a:gd name="T8" fmla="*/ 0 w 3898741"/>
              <a:gd name="T9" fmla="*/ 0 h 27562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98741" h="2756237">
                <a:moveTo>
                  <a:pt x="0" y="0"/>
                </a:moveTo>
                <a:lnTo>
                  <a:pt x="3898741" y="0"/>
                </a:lnTo>
                <a:lnTo>
                  <a:pt x="3898741" y="2756237"/>
                </a:lnTo>
                <a:lnTo>
                  <a:pt x="0" y="275623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-10360"/>
            </a:stretch>
          </a:blipFill>
          <a:ln>
            <a:noFill/>
          </a:ln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D253BCEC-D53A-89D8-6EA5-9ACB0AF06F90}"/>
              </a:ext>
            </a:extLst>
          </p:cNvPr>
          <p:cNvSpPr/>
          <p:nvPr/>
        </p:nvSpPr>
        <p:spPr>
          <a:xfrm>
            <a:off x="500256" y="6541988"/>
            <a:ext cx="2562623" cy="538268"/>
          </a:xfrm>
          <a:custGeom>
            <a:avLst/>
            <a:gdLst/>
            <a:ahLst/>
            <a:cxnLst/>
            <a:rect l="l" t="t" r="r" b="b"/>
            <a:pathLst>
              <a:path w="3603688" h="756939">
                <a:moveTo>
                  <a:pt x="0" y="0"/>
                </a:moveTo>
                <a:lnTo>
                  <a:pt x="3603688" y="0"/>
                </a:lnTo>
                <a:lnTo>
                  <a:pt x="3603688" y="756939"/>
                </a:lnTo>
                <a:lnTo>
                  <a:pt x="0" y="75693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595EE5DD-E424-6DCF-8EA4-06F10B828ABF}"/>
              </a:ext>
            </a:extLst>
          </p:cNvPr>
          <p:cNvSpPr txBox="1"/>
          <p:nvPr/>
        </p:nvSpPr>
        <p:spPr>
          <a:xfrm>
            <a:off x="500256" y="5494049"/>
            <a:ext cx="4475480" cy="6730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35"/>
              </a:lnSpc>
            </a:pPr>
            <a:r>
              <a:rPr lang="en-US" sz="1311" dirty="0">
                <a:solidFill>
                  <a:srgbClr val="000000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Agnieszka Jurecka-Fryzowska</a:t>
            </a:r>
            <a:endParaRPr lang="pl-PL" sz="1311" dirty="0">
              <a:solidFill>
                <a:srgbClr val="000000"/>
              </a:solidFill>
              <a:latin typeface="Poppins Medium Bold"/>
              <a:ea typeface="Poppins Medium Bold"/>
              <a:cs typeface="Poppins Medium Bold"/>
              <a:sym typeface="Poppins Medium Bold"/>
            </a:endParaRPr>
          </a:p>
          <a:p>
            <a:pPr>
              <a:lnSpc>
                <a:spcPts val="1835"/>
              </a:lnSpc>
            </a:pPr>
            <a:r>
              <a:rPr lang="pl-PL" sz="1311" dirty="0">
                <a:solidFill>
                  <a:srgbClr val="000000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Kierowniczka Działu Rewitalizacji</a:t>
            </a:r>
          </a:p>
          <a:p>
            <a:pPr>
              <a:lnSpc>
                <a:spcPts val="1835"/>
              </a:lnSpc>
            </a:pPr>
            <a:r>
              <a:rPr lang="pl-PL" sz="1311" dirty="0">
                <a:solidFill>
                  <a:srgbClr val="000000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Pełnomocnik Prezydenta Miasta Gdyni ds. rewitalizacji </a:t>
            </a:r>
            <a:endParaRPr lang="en-US" sz="1311" dirty="0">
              <a:solidFill>
                <a:srgbClr val="000000"/>
              </a:solidFill>
              <a:latin typeface="Poppins Medium Bold"/>
              <a:ea typeface="Poppins Medium Bold"/>
              <a:cs typeface="Poppins Medium Bold"/>
              <a:sym typeface="Poppins Medium Bold"/>
            </a:endParaRPr>
          </a:p>
        </p:txBody>
      </p:sp>
    </p:spTree>
    <p:extLst>
      <p:ext uri="{BB962C8B-B14F-4D97-AF65-F5344CB8AC3E}">
        <p14:creationId xmlns:p14="http://schemas.microsoft.com/office/powerpoint/2010/main" val="2088354153"/>
      </p:ext>
    </p:extLst>
  </p:cSld>
  <p:clrMapOvr>
    <a:masterClrMapping/>
  </p:clrMapOvr>
  <p:transition spd="slow" advClick="0" advTm="20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reeform 2">
            <a:extLst>
              <a:ext uri="{FF2B5EF4-FFF2-40B4-BE49-F238E27FC236}">
                <a16:creationId xmlns:a16="http://schemas.microsoft.com/office/drawing/2014/main" id="{F5910FCD-563D-3743-17AB-AB75D913D0D1}"/>
              </a:ext>
            </a:extLst>
          </p:cNvPr>
          <p:cNvSpPr>
            <a:spLocks/>
          </p:cNvSpPr>
          <p:nvPr/>
        </p:nvSpPr>
        <p:spPr bwMode="auto">
          <a:xfrm>
            <a:off x="3225800" y="0"/>
            <a:ext cx="9753600" cy="7315200"/>
          </a:xfrm>
          <a:custGeom>
            <a:avLst/>
            <a:gdLst>
              <a:gd name="T0" fmla="*/ 0 w 9753600"/>
              <a:gd name="T1" fmla="*/ 0 h 7315200"/>
              <a:gd name="T2" fmla="*/ 9753600 w 9753600"/>
              <a:gd name="T3" fmla="*/ 0 h 7315200"/>
              <a:gd name="T4" fmla="*/ 9753600 w 9753600"/>
              <a:gd name="T5" fmla="*/ 7315200 h 7315200"/>
              <a:gd name="T6" fmla="*/ 0 w 9753600"/>
              <a:gd name="T7" fmla="*/ 7315200 h 7315200"/>
              <a:gd name="T8" fmla="*/ 0 w 9753600"/>
              <a:gd name="T9" fmla="*/ 0 h 7315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9A2DB8CC-0FBF-354E-D52F-6A1F70A9ECF1}"/>
              </a:ext>
            </a:extLst>
          </p:cNvPr>
          <p:cNvSpPr/>
          <p:nvPr/>
        </p:nvSpPr>
        <p:spPr>
          <a:xfrm>
            <a:off x="2921000" y="249238"/>
            <a:ext cx="152400" cy="436562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0244" name="Freeform 4">
            <a:extLst>
              <a:ext uri="{FF2B5EF4-FFF2-40B4-BE49-F238E27FC236}">
                <a16:creationId xmlns:a16="http://schemas.microsoft.com/office/drawing/2014/main" id="{50DAF994-3132-1365-292D-89B20AE61B41}"/>
              </a:ext>
            </a:extLst>
          </p:cNvPr>
          <p:cNvSpPr>
            <a:spLocks/>
          </p:cNvSpPr>
          <p:nvPr/>
        </p:nvSpPr>
        <p:spPr bwMode="auto">
          <a:xfrm>
            <a:off x="-190500" y="204788"/>
            <a:ext cx="996950" cy="996950"/>
          </a:xfrm>
          <a:custGeom>
            <a:avLst/>
            <a:gdLst>
              <a:gd name="T0" fmla="*/ 0 w 1426543"/>
              <a:gd name="T1" fmla="*/ 0 h 1426543"/>
              <a:gd name="T2" fmla="*/ 696726 w 1426543"/>
              <a:gd name="T3" fmla="*/ 0 h 1426543"/>
              <a:gd name="T4" fmla="*/ 696726 w 1426543"/>
              <a:gd name="T5" fmla="*/ 696725 h 1426543"/>
              <a:gd name="T6" fmla="*/ 0 w 1426543"/>
              <a:gd name="T7" fmla="*/ 696725 h 1426543"/>
              <a:gd name="T8" fmla="*/ 0 w 1426543"/>
              <a:gd name="T9" fmla="*/ 0 h 14265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26543" h="1426543">
                <a:moveTo>
                  <a:pt x="0" y="0"/>
                </a:moveTo>
                <a:lnTo>
                  <a:pt x="1426542" y="0"/>
                </a:lnTo>
                <a:lnTo>
                  <a:pt x="1426542" y="1426542"/>
                </a:lnTo>
                <a:lnTo>
                  <a:pt x="0" y="142654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DFA3A3D-765D-31DA-73FE-8BDC8B537CB2}"/>
              </a:ext>
            </a:extLst>
          </p:cNvPr>
          <p:cNvSpPr txBox="1"/>
          <p:nvPr/>
        </p:nvSpPr>
        <p:spPr>
          <a:xfrm>
            <a:off x="673100" y="716401"/>
            <a:ext cx="4800600" cy="6540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79" spc="199" dirty="0">
                <a:latin typeface="Poppins Medium"/>
                <a:ea typeface="Poppins Medium"/>
                <a:cs typeface="Poppins Medium"/>
                <a:sym typeface="Poppins Medium"/>
              </a:rPr>
              <a:t>ANGAŻUJESZ </a:t>
            </a:r>
          </a:p>
          <a:p>
            <a:pPr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79" spc="199" dirty="0">
                <a:latin typeface="Poppins Medium"/>
                <a:ea typeface="Poppins Medium"/>
                <a:cs typeface="Poppins Medium"/>
                <a:sym typeface="Poppins Medium"/>
              </a:rPr>
              <a:t>LOKALNĄ </a:t>
            </a:r>
          </a:p>
          <a:p>
            <a:pPr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79" spc="199" dirty="0">
                <a:latin typeface="Poppins Medium"/>
                <a:ea typeface="Poppins Medium"/>
                <a:cs typeface="Poppins Medium"/>
                <a:sym typeface="Poppins Medium"/>
              </a:rPr>
              <a:t>SPOŁECZNOŚĆ</a:t>
            </a:r>
            <a:endParaRPr lang="en-US" sz="1479" spc="199"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  <p:transition spd="slow" advClick="0" advTm="20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reeform 3">
            <a:extLst>
              <a:ext uri="{FF2B5EF4-FFF2-40B4-BE49-F238E27FC236}">
                <a16:creationId xmlns:a16="http://schemas.microsoft.com/office/drawing/2014/main" id="{23163F47-156C-D2BA-2E7C-1206E782F0FD}"/>
              </a:ext>
            </a:extLst>
          </p:cNvPr>
          <p:cNvSpPr>
            <a:spLocks/>
          </p:cNvSpPr>
          <p:nvPr/>
        </p:nvSpPr>
        <p:spPr bwMode="auto">
          <a:xfrm>
            <a:off x="6500813" y="1447800"/>
            <a:ext cx="6508750" cy="4329113"/>
          </a:xfrm>
          <a:custGeom>
            <a:avLst/>
            <a:gdLst>
              <a:gd name="T0" fmla="*/ 0 w 6625298"/>
              <a:gd name="T1" fmla="*/ 0 h 4405823"/>
              <a:gd name="T2" fmla="*/ 5598372 w 6625298"/>
              <a:gd name="T3" fmla="*/ 0 h 4405823"/>
              <a:gd name="T4" fmla="*/ 5598372 w 6625298"/>
              <a:gd name="T5" fmla="*/ 3724946 h 4405823"/>
              <a:gd name="T6" fmla="*/ 0 w 6625298"/>
              <a:gd name="T7" fmla="*/ 3724946 h 4405823"/>
              <a:gd name="T8" fmla="*/ 0 w 6625298"/>
              <a:gd name="T9" fmla="*/ 0 h 44058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625298" h="4405823">
                <a:moveTo>
                  <a:pt x="0" y="0"/>
                </a:moveTo>
                <a:lnTo>
                  <a:pt x="6625298" y="0"/>
                </a:lnTo>
                <a:lnTo>
                  <a:pt x="6625298" y="4405823"/>
                </a:lnTo>
                <a:lnTo>
                  <a:pt x="0" y="440582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267" name="Freeform 2">
            <a:extLst>
              <a:ext uri="{FF2B5EF4-FFF2-40B4-BE49-F238E27FC236}">
                <a16:creationId xmlns:a16="http://schemas.microsoft.com/office/drawing/2014/main" id="{10437A51-8C1E-51B8-81A2-FEE36142204D}"/>
              </a:ext>
            </a:extLst>
          </p:cNvPr>
          <p:cNvSpPr>
            <a:spLocks/>
          </p:cNvSpPr>
          <p:nvPr/>
        </p:nvSpPr>
        <p:spPr bwMode="auto">
          <a:xfrm>
            <a:off x="3175" y="1447800"/>
            <a:ext cx="6497638" cy="4329113"/>
          </a:xfrm>
          <a:custGeom>
            <a:avLst/>
            <a:gdLst>
              <a:gd name="T0" fmla="*/ 0 w 5952618"/>
              <a:gd name="T1" fmla="*/ 0 h 3965932"/>
              <a:gd name="T2" fmla="*/ 6210212 w 5952618"/>
              <a:gd name="T3" fmla="*/ 0 h 3965932"/>
              <a:gd name="T4" fmla="*/ 6210212 w 5952618"/>
              <a:gd name="T5" fmla="*/ 4138107 h 3965932"/>
              <a:gd name="T6" fmla="*/ 0 w 5952618"/>
              <a:gd name="T7" fmla="*/ 4138107 h 3965932"/>
              <a:gd name="T8" fmla="*/ 0 w 5952618"/>
              <a:gd name="T9" fmla="*/ 0 h 39659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952618" h="3965932">
                <a:moveTo>
                  <a:pt x="0" y="0"/>
                </a:moveTo>
                <a:lnTo>
                  <a:pt x="5952618" y="0"/>
                </a:lnTo>
                <a:lnTo>
                  <a:pt x="5952618" y="3965932"/>
                </a:lnTo>
                <a:lnTo>
                  <a:pt x="0" y="396593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268" name="AutoShape 8">
            <a:extLst>
              <a:ext uri="{FF2B5EF4-FFF2-40B4-BE49-F238E27FC236}">
                <a16:creationId xmlns:a16="http://schemas.microsoft.com/office/drawing/2014/main" id="{E7EB57FF-B86A-8C39-04A8-A962477DC4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00813" y="762000"/>
            <a:ext cx="3175" cy="6089650"/>
          </a:xfrm>
          <a:prstGeom prst="line">
            <a:avLst/>
          </a:prstGeom>
          <a:noFill/>
          <a:ln w="50800">
            <a:solidFill>
              <a:srgbClr val="FBFBFB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23896E36-01D4-8165-AEA5-B91E3C0880EC}"/>
              </a:ext>
            </a:extLst>
          </p:cNvPr>
          <p:cNvSpPr txBox="1"/>
          <p:nvPr/>
        </p:nvSpPr>
        <p:spPr bwMode="auto">
          <a:xfrm>
            <a:off x="266700" y="5802313"/>
            <a:ext cx="3721100" cy="2174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79" spc="199" dirty="0">
                <a:latin typeface="Poppins Medium"/>
                <a:ea typeface="Poppins Medium"/>
                <a:cs typeface="Poppins Medium"/>
                <a:sym typeface="Poppins Medium"/>
              </a:rPr>
              <a:t>PRZED</a:t>
            </a:r>
            <a:endParaRPr lang="en-US" sz="1479" spc="199"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A08BA279-44B0-F28C-1188-C2F855A2B06E}"/>
              </a:ext>
            </a:extLst>
          </p:cNvPr>
          <p:cNvSpPr txBox="1"/>
          <p:nvPr/>
        </p:nvSpPr>
        <p:spPr bwMode="auto">
          <a:xfrm>
            <a:off x="8953500" y="5802313"/>
            <a:ext cx="3721100" cy="2174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r"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79" spc="199" dirty="0">
                <a:latin typeface="Poppins Medium"/>
                <a:ea typeface="Poppins Medium"/>
                <a:cs typeface="Poppins Medium"/>
                <a:sym typeface="Poppins Medium"/>
              </a:rPr>
              <a:t>PO</a:t>
            </a:r>
            <a:endParaRPr lang="en-US" sz="1479" spc="199"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1271" name="Freeform 4">
            <a:extLst>
              <a:ext uri="{FF2B5EF4-FFF2-40B4-BE49-F238E27FC236}">
                <a16:creationId xmlns:a16="http://schemas.microsoft.com/office/drawing/2014/main" id="{110A46EE-95FE-6E4A-96B1-0BC8EAA6F508}"/>
              </a:ext>
            </a:extLst>
          </p:cNvPr>
          <p:cNvSpPr>
            <a:spLocks/>
          </p:cNvSpPr>
          <p:nvPr/>
        </p:nvSpPr>
        <p:spPr bwMode="auto">
          <a:xfrm>
            <a:off x="-190500" y="204788"/>
            <a:ext cx="996950" cy="996950"/>
          </a:xfrm>
          <a:custGeom>
            <a:avLst/>
            <a:gdLst>
              <a:gd name="T0" fmla="*/ 0 w 1426543"/>
              <a:gd name="T1" fmla="*/ 0 h 1426543"/>
              <a:gd name="T2" fmla="*/ 696726 w 1426543"/>
              <a:gd name="T3" fmla="*/ 0 h 1426543"/>
              <a:gd name="T4" fmla="*/ 696726 w 1426543"/>
              <a:gd name="T5" fmla="*/ 696725 h 1426543"/>
              <a:gd name="T6" fmla="*/ 0 w 1426543"/>
              <a:gd name="T7" fmla="*/ 696725 h 1426543"/>
              <a:gd name="T8" fmla="*/ 0 w 1426543"/>
              <a:gd name="T9" fmla="*/ 0 h 14265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26543" h="1426543">
                <a:moveTo>
                  <a:pt x="0" y="0"/>
                </a:moveTo>
                <a:lnTo>
                  <a:pt x="1426542" y="0"/>
                </a:lnTo>
                <a:lnTo>
                  <a:pt x="1426542" y="1426542"/>
                </a:lnTo>
                <a:lnTo>
                  <a:pt x="0" y="142654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590E99E-95F2-C49A-8C42-3146CD0875DC}"/>
              </a:ext>
            </a:extLst>
          </p:cNvPr>
          <p:cNvSpPr txBox="1"/>
          <p:nvPr/>
        </p:nvSpPr>
        <p:spPr>
          <a:xfrm>
            <a:off x="711199" y="773113"/>
            <a:ext cx="5864225" cy="2180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79" spc="199" dirty="0">
                <a:latin typeface="Poppins Medium"/>
                <a:ea typeface="Poppins Medium"/>
                <a:cs typeface="Poppins Medium"/>
                <a:sym typeface="Poppins Medium"/>
              </a:rPr>
              <a:t>PRZEKSZTAŁCASZ NAJBLIŻSZE SĄSIEDZTWA</a:t>
            </a:r>
            <a:endParaRPr lang="en-US" sz="1479" spc="199"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  <p:transition spd="slow" advClick="0" advTm="20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reeform 3">
            <a:extLst>
              <a:ext uri="{FF2B5EF4-FFF2-40B4-BE49-F238E27FC236}">
                <a16:creationId xmlns:a16="http://schemas.microsoft.com/office/drawing/2014/main" id="{3A5EF0A5-AD8D-5C93-F728-5B9F898ACC13}"/>
              </a:ext>
            </a:extLst>
          </p:cNvPr>
          <p:cNvSpPr>
            <a:spLocks/>
          </p:cNvSpPr>
          <p:nvPr/>
        </p:nvSpPr>
        <p:spPr bwMode="auto">
          <a:xfrm>
            <a:off x="6197600" y="1066800"/>
            <a:ext cx="6797675" cy="5097463"/>
          </a:xfrm>
          <a:custGeom>
            <a:avLst/>
            <a:gdLst>
              <a:gd name="T0" fmla="*/ 0 w 6027338"/>
              <a:gd name="T1" fmla="*/ 0 h 4520504"/>
              <a:gd name="T2" fmla="*/ 5843845 w 6027338"/>
              <a:gd name="T3" fmla="*/ 0 h 4520504"/>
              <a:gd name="T4" fmla="*/ 5843845 w 6027338"/>
              <a:gd name="T5" fmla="*/ 4382884 h 4520504"/>
              <a:gd name="T6" fmla="*/ 0 w 6027338"/>
              <a:gd name="T7" fmla="*/ 4382884 h 4520504"/>
              <a:gd name="T8" fmla="*/ 0 w 6027338"/>
              <a:gd name="T9" fmla="*/ 0 h 45205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27338" h="4520504">
                <a:moveTo>
                  <a:pt x="0" y="0"/>
                </a:moveTo>
                <a:lnTo>
                  <a:pt x="6027338" y="0"/>
                </a:lnTo>
                <a:lnTo>
                  <a:pt x="6027338" y="4520504"/>
                </a:lnTo>
                <a:lnTo>
                  <a:pt x="0" y="452050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31C7040E-6689-5EB8-ED45-55E0AB9BD489}"/>
              </a:ext>
            </a:extLst>
          </p:cNvPr>
          <p:cNvSpPr/>
          <p:nvPr/>
        </p:nvSpPr>
        <p:spPr>
          <a:xfrm>
            <a:off x="-635000" y="1066800"/>
            <a:ext cx="6797675" cy="5097463"/>
          </a:xfrm>
          <a:custGeom>
            <a:avLst/>
            <a:gdLst/>
            <a:ahLst/>
            <a:cxnLst/>
            <a:rect l="l" t="t" r="r" b="b"/>
            <a:pathLst>
              <a:path w="6027338" h="4015714">
                <a:moveTo>
                  <a:pt x="0" y="0"/>
                </a:moveTo>
                <a:lnTo>
                  <a:pt x="6027338" y="0"/>
                </a:lnTo>
                <a:lnTo>
                  <a:pt x="6027338" y="4015714"/>
                </a:lnTo>
                <a:lnTo>
                  <a:pt x="0" y="401571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latin typeface="+mn-lt"/>
            </a:endParaRPr>
          </a:p>
        </p:txBody>
      </p:sp>
      <p:sp>
        <p:nvSpPr>
          <p:cNvPr id="12292" name="AutoShape 8">
            <a:extLst>
              <a:ext uri="{FF2B5EF4-FFF2-40B4-BE49-F238E27FC236}">
                <a16:creationId xmlns:a16="http://schemas.microsoft.com/office/drawing/2014/main" id="{2B111DE3-51A8-8CDB-664C-9390428961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62675" y="381000"/>
            <a:ext cx="34925" cy="6470650"/>
          </a:xfrm>
          <a:prstGeom prst="line">
            <a:avLst/>
          </a:prstGeom>
          <a:noFill/>
          <a:ln w="50800">
            <a:solidFill>
              <a:srgbClr val="FBFBFB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4CB3F49D-E866-3A59-3DFC-A553527A1ADF}"/>
              </a:ext>
            </a:extLst>
          </p:cNvPr>
          <p:cNvSpPr txBox="1"/>
          <p:nvPr/>
        </p:nvSpPr>
        <p:spPr bwMode="auto">
          <a:xfrm>
            <a:off x="266700" y="6248400"/>
            <a:ext cx="3721100" cy="2174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79" spc="199" dirty="0">
                <a:latin typeface="Poppins Medium"/>
                <a:ea typeface="Poppins Medium"/>
                <a:cs typeface="Poppins Medium"/>
                <a:sym typeface="Poppins Medium"/>
              </a:rPr>
              <a:t>PRZED</a:t>
            </a:r>
            <a:endParaRPr lang="en-US" sz="1479" spc="199"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7363408D-0669-EB80-4AC9-CDE3A4045201}"/>
              </a:ext>
            </a:extLst>
          </p:cNvPr>
          <p:cNvSpPr txBox="1"/>
          <p:nvPr/>
        </p:nvSpPr>
        <p:spPr bwMode="auto">
          <a:xfrm>
            <a:off x="8953500" y="6248400"/>
            <a:ext cx="3721100" cy="2174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r"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79" spc="199" dirty="0">
                <a:latin typeface="Poppins Medium"/>
                <a:ea typeface="Poppins Medium"/>
                <a:cs typeface="Poppins Medium"/>
                <a:sym typeface="Poppins Medium"/>
              </a:rPr>
              <a:t>PO</a:t>
            </a:r>
            <a:endParaRPr lang="en-US" sz="1479" spc="199"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2295" name="Freeform 4">
            <a:extLst>
              <a:ext uri="{FF2B5EF4-FFF2-40B4-BE49-F238E27FC236}">
                <a16:creationId xmlns:a16="http://schemas.microsoft.com/office/drawing/2014/main" id="{BDBA517C-A3FC-C9C7-F127-CE9CF9E38D1B}"/>
              </a:ext>
            </a:extLst>
          </p:cNvPr>
          <p:cNvSpPr>
            <a:spLocks/>
          </p:cNvSpPr>
          <p:nvPr/>
        </p:nvSpPr>
        <p:spPr bwMode="auto">
          <a:xfrm>
            <a:off x="-190500" y="204788"/>
            <a:ext cx="996950" cy="996950"/>
          </a:xfrm>
          <a:custGeom>
            <a:avLst/>
            <a:gdLst>
              <a:gd name="T0" fmla="*/ 0 w 1426543"/>
              <a:gd name="T1" fmla="*/ 0 h 1426543"/>
              <a:gd name="T2" fmla="*/ 696726 w 1426543"/>
              <a:gd name="T3" fmla="*/ 0 h 1426543"/>
              <a:gd name="T4" fmla="*/ 696726 w 1426543"/>
              <a:gd name="T5" fmla="*/ 696725 h 1426543"/>
              <a:gd name="T6" fmla="*/ 0 w 1426543"/>
              <a:gd name="T7" fmla="*/ 696725 h 1426543"/>
              <a:gd name="T8" fmla="*/ 0 w 1426543"/>
              <a:gd name="T9" fmla="*/ 0 h 14265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26543" h="1426543">
                <a:moveTo>
                  <a:pt x="0" y="0"/>
                </a:moveTo>
                <a:lnTo>
                  <a:pt x="1426542" y="0"/>
                </a:lnTo>
                <a:lnTo>
                  <a:pt x="1426542" y="1426542"/>
                </a:lnTo>
                <a:lnTo>
                  <a:pt x="0" y="142654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8FEC57B1-17A4-F361-2684-3EB189A865D9}"/>
              </a:ext>
            </a:extLst>
          </p:cNvPr>
          <p:cNvSpPr txBox="1"/>
          <p:nvPr/>
        </p:nvSpPr>
        <p:spPr>
          <a:xfrm>
            <a:off x="711200" y="773113"/>
            <a:ext cx="4800600" cy="2174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79" spc="199" dirty="0">
                <a:latin typeface="Poppins Medium"/>
                <a:ea typeface="Poppins Medium"/>
                <a:cs typeface="Poppins Medium"/>
                <a:sym typeface="Poppins Medium"/>
              </a:rPr>
              <a:t>POLEPSZASZ WARUNKI MIESZKANIOWE</a:t>
            </a:r>
            <a:endParaRPr lang="en-US" sz="1479" spc="199"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  <p:transition spd="slow" advClick="0" advTm="20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az 14">
            <a:extLst>
              <a:ext uri="{FF2B5EF4-FFF2-40B4-BE49-F238E27FC236}">
                <a16:creationId xmlns:a16="http://schemas.microsoft.com/office/drawing/2014/main" id="{EA9CB803-D76B-3F66-B087-5094FD6C5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5800" y="0"/>
            <a:ext cx="9753600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Obraz 5">
            <a:extLst>
              <a:ext uri="{FF2B5EF4-FFF2-40B4-BE49-F238E27FC236}">
                <a16:creationId xmlns:a16="http://schemas.microsoft.com/office/drawing/2014/main" id="{FBF76231-71C6-356F-8E34-31CF26079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6800" y="3395663"/>
            <a:ext cx="5562600" cy="391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Obraz 12">
            <a:extLst>
              <a:ext uri="{FF2B5EF4-FFF2-40B4-BE49-F238E27FC236}">
                <a16:creationId xmlns:a16="http://schemas.microsoft.com/office/drawing/2014/main" id="{EDC3BBE6-9510-897A-01EF-5AAE050C7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5800" y="3379788"/>
            <a:ext cx="4191000" cy="393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7" name="Group 6">
            <a:extLst>
              <a:ext uri="{FF2B5EF4-FFF2-40B4-BE49-F238E27FC236}">
                <a16:creationId xmlns:a16="http://schemas.microsoft.com/office/drawing/2014/main" id="{5996C89E-2D5D-3E68-2D1D-AF60F0A27925}"/>
              </a:ext>
            </a:extLst>
          </p:cNvPr>
          <p:cNvGrpSpPr>
            <a:grpSpLocks/>
          </p:cNvGrpSpPr>
          <p:nvPr/>
        </p:nvGrpSpPr>
        <p:grpSpPr bwMode="auto">
          <a:xfrm>
            <a:off x="3225800" y="3395663"/>
            <a:ext cx="9753600" cy="3919537"/>
            <a:chOff x="1903703" y="6888073"/>
            <a:chExt cx="13004799" cy="5226377"/>
          </a:xfrm>
        </p:grpSpPr>
        <p:sp>
          <p:nvSpPr>
            <p:cNvPr id="13320" name="AutoShape 7">
              <a:extLst>
                <a:ext uri="{FF2B5EF4-FFF2-40B4-BE49-F238E27FC236}">
                  <a16:creationId xmlns:a16="http://schemas.microsoft.com/office/drawing/2014/main" id="{F56AFC9B-0579-1573-11FF-A302E9717D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03703" y="6888076"/>
              <a:ext cx="13004799" cy="0"/>
            </a:xfrm>
            <a:prstGeom prst="line">
              <a:avLst/>
            </a:prstGeom>
            <a:noFill/>
            <a:ln w="50800">
              <a:solidFill>
                <a:srgbClr val="FBFBFB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3321" name="AutoShape 8">
              <a:extLst>
                <a:ext uri="{FF2B5EF4-FFF2-40B4-BE49-F238E27FC236}">
                  <a16:creationId xmlns:a16="http://schemas.microsoft.com/office/drawing/2014/main" id="{B75EC442-A0C3-6AC6-35F9-E249D258F3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491702" y="6888073"/>
              <a:ext cx="0" cy="5226377"/>
            </a:xfrm>
            <a:prstGeom prst="line">
              <a:avLst/>
            </a:prstGeom>
            <a:noFill/>
            <a:ln w="50800">
              <a:solidFill>
                <a:srgbClr val="FBFBFB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3318" name="Freeform 4">
            <a:extLst>
              <a:ext uri="{FF2B5EF4-FFF2-40B4-BE49-F238E27FC236}">
                <a16:creationId xmlns:a16="http://schemas.microsoft.com/office/drawing/2014/main" id="{7C3F1721-F250-B091-CD4A-3B55F29A4438}"/>
              </a:ext>
            </a:extLst>
          </p:cNvPr>
          <p:cNvSpPr>
            <a:spLocks/>
          </p:cNvSpPr>
          <p:nvPr/>
        </p:nvSpPr>
        <p:spPr bwMode="auto">
          <a:xfrm>
            <a:off x="-190500" y="204788"/>
            <a:ext cx="996950" cy="996950"/>
          </a:xfrm>
          <a:custGeom>
            <a:avLst/>
            <a:gdLst>
              <a:gd name="T0" fmla="*/ 0 w 1426543"/>
              <a:gd name="T1" fmla="*/ 0 h 1426543"/>
              <a:gd name="T2" fmla="*/ 696726 w 1426543"/>
              <a:gd name="T3" fmla="*/ 0 h 1426543"/>
              <a:gd name="T4" fmla="*/ 696726 w 1426543"/>
              <a:gd name="T5" fmla="*/ 696725 h 1426543"/>
              <a:gd name="T6" fmla="*/ 0 w 1426543"/>
              <a:gd name="T7" fmla="*/ 696725 h 1426543"/>
              <a:gd name="T8" fmla="*/ 0 w 1426543"/>
              <a:gd name="T9" fmla="*/ 0 h 14265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26543" h="1426543">
                <a:moveTo>
                  <a:pt x="0" y="0"/>
                </a:moveTo>
                <a:lnTo>
                  <a:pt x="1426542" y="0"/>
                </a:lnTo>
                <a:lnTo>
                  <a:pt x="1426542" y="1426542"/>
                </a:lnTo>
                <a:lnTo>
                  <a:pt x="0" y="142654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C335A3A-414E-710E-9418-C9DDE04FB9D0}"/>
              </a:ext>
            </a:extLst>
          </p:cNvPr>
          <p:cNvSpPr txBox="1"/>
          <p:nvPr/>
        </p:nvSpPr>
        <p:spPr>
          <a:xfrm>
            <a:off x="711200" y="609600"/>
            <a:ext cx="4800600" cy="43601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79" spc="199" dirty="0">
                <a:latin typeface="Poppins Medium"/>
                <a:ea typeface="Poppins Medium"/>
                <a:cs typeface="Poppins Medium"/>
                <a:sym typeface="Poppins Medium"/>
              </a:rPr>
              <a:t>TWORZYSZ </a:t>
            </a:r>
          </a:p>
          <a:p>
            <a:pPr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79" spc="199" dirty="0">
                <a:latin typeface="Poppins Medium"/>
                <a:ea typeface="Poppins Medium"/>
                <a:cs typeface="Poppins Medium"/>
                <a:sym typeface="Poppins Medium"/>
              </a:rPr>
              <a:t>CENTRA SĄSIEDZKIE</a:t>
            </a:r>
            <a:endParaRPr lang="en-US" sz="1479" spc="199"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  <p:transition spd="slow" advClick="0" advTm="20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reeform 2">
            <a:extLst>
              <a:ext uri="{FF2B5EF4-FFF2-40B4-BE49-F238E27FC236}">
                <a16:creationId xmlns:a16="http://schemas.microsoft.com/office/drawing/2014/main" id="{AB0EB5F5-41FA-5504-1E54-6038A6E97EBA}"/>
              </a:ext>
            </a:extLst>
          </p:cNvPr>
          <p:cNvSpPr>
            <a:spLocks/>
          </p:cNvSpPr>
          <p:nvPr/>
        </p:nvSpPr>
        <p:spPr bwMode="auto">
          <a:xfrm>
            <a:off x="2105025" y="0"/>
            <a:ext cx="6027738" cy="4016375"/>
          </a:xfrm>
          <a:custGeom>
            <a:avLst/>
            <a:gdLst>
              <a:gd name="T0" fmla="*/ 0 w 6027338"/>
              <a:gd name="T1" fmla="*/ 0 h 4015714"/>
              <a:gd name="T2" fmla="*/ 6028138 w 6027338"/>
              <a:gd name="T3" fmla="*/ 0 h 4015714"/>
              <a:gd name="T4" fmla="*/ 6028138 w 6027338"/>
              <a:gd name="T5" fmla="*/ 4017036 h 4015714"/>
              <a:gd name="T6" fmla="*/ 0 w 6027338"/>
              <a:gd name="T7" fmla="*/ 4017036 h 4015714"/>
              <a:gd name="T8" fmla="*/ 0 w 6027338"/>
              <a:gd name="T9" fmla="*/ 0 h 40157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27338" h="4015714">
                <a:moveTo>
                  <a:pt x="0" y="0"/>
                </a:moveTo>
                <a:lnTo>
                  <a:pt x="6027338" y="0"/>
                </a:lnTo>
                <a:lnTo>
                  <a:pt x="6027338" y="4015714"/>
                </a:lnTo>
                <a:lnTo>
                  <a:pt x="0" y="401571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4339" name="Freeform 3">
            <a:extLst>
              <a:ext uri="{FF2B5EF4-FFF2-40B4-BE49-F238E27FC236}">
                <a16:creationId xmlns:a16="http://schemas.microsoft.com/office/drawing/2014/main" id="{AA87C25D-FA35-F1A4-8A34-62A679D3B146}"/>
              </a:ext>
            </a:extLst>
          </p:cNvPr>
          <p:cNvSpPr>
            <a:spLocks/>
          </p:cNvSpPr>
          <p:nvPr/>
        </p:nvSpPr>
        <p:spPr bwMode="auto">
          <a:xfrm>
            <a:off x="7519988" y="3657600"/>
            <a:ext cx="5653087" cy="4246563"/>
          </a:xfrm>
          <a:custGeom>
            <a:avLst/>
            <a:gdLst>
              <a:gd name="T0" fmla="*/ 0 w 5653652"/>
              <a:gd name="T1" fmla="*/ 0 h 4247306"/>
              <a:gd name="T2" fmla="*/ 5652524 w 5653652"/>
              <a:gd name="T3" fmla="*/ 0 h 4247306"/>
              <a:gd name="T4" fmla="*/ 5652524 w 5653652"/>
              <a:gd name="T5" fmla="*/ 4245820 h 4247306"/>
              <a:gd name="T6" fmla="*/ 0 w 5653652"/>
              <a:gd name="T7" fmla="*/ 4245820 h 4247306"/>
              <a:gd name="T8" fmla="*/ 0 w 5653652"/>
              <a:gd name="T9" fmla="*/ 0 h 424730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53652" h="4247306">
                <a:moveTo>
                  <a:pt x="0" y="0"/>
                </a:moveTo>
                <a:lnTo>
                  <a:pt x="5653652" y="0"/>
                </a:lnTo>
                <a:lnTo>
                  <a:pt x="5653652" y="4247306"/>
                </a:lnTo>
                <a:lnTo>
                  <a:pt x="0" y="424730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4340" name="Freeform 4">
            <a:extLst>
              <a:ext uri="{FF2B5EF4-FFF2-40B4-BE49-F238E27FC236}">
                <a16:creationId xmlns:a16="http://schemas.microsoft.com/office/drawing/2014/main" id="{80665F99-30FC-D25C-C414-7B6909D8F092}"/>
              </a:ext>
            </a:extLst>
          </p:cNvPr>
          <p:cNvSpPr>
            <a:spLocks/>
          </p:cNvSpPr>
          <p:nvPr/>
        </p:nvSpPr>
        <p:spPr bwMode="auto">
          <a:xfrm>
            <a:off x="2105024" y="3657600"/>
            <a:ext cx="5414963" cy="4008438"/>
          </a:xfrm>
          <a:custGeom>
            <a:avLst/>
            <a:gdLst>
              <a:gd name="T0" fmla="*/ 0 w 6027338"/>
              <a:gd name="T1" fmla="*/ 0 h 4008180"/>
              <a:gd name="T2" fmla="*/ 6027738 w 6027338"/>
              <a:gd name="T3" fmla="*/ 0 h 4008180"/>
              <a:gd name="T4" fmla="*/ 6027738 w 6027338"/>
              <a:gd name="T5" fmla="*/ 4008438 h 4008180"/>
              <a:gd name="T6" fmla="*/ 0 w 6027338"/>
              <a:gd name="T7" fmla="*/ 4008438 h 4008180"/>
              <a:gd name="T8" fmla="*/ 0 w 6027338"/>
              <a:gd name="T9" fmla="*/ 0 h 40081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27338" h="4008180">
                <a:moveTo>
                  <a:pt x="0" y="0"/>
                </a:moveTo>
                <a:lnTo>
                  <a:pt x="6027338" y="0"/>
                </a:lnTo>
                <a:lnTo>
                  <a:pt x="6027338" y="4008180"/>
                </a:lnTo>
                <a:lnTo>
                  <a:pt x="0" y="400818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14343" name="Freeform 5">
            <a:extLst>
              <a:ext uri="{FF2B5EF4-FFF2-40B4-BE49-F238E27FC236}">
                <a16:creationId xmlns:a16="http://schemas.microsoft.com/office/drawing/2014/main" id="{8D2F2D97-BFEC-EF9F-DC1C-5CF2754C809B}"/>
              </a:ext>
            </a:extLst>
          </p:cNvPr>
          <p:cNvSpPr>
            <a:spLocks/>
          </p:cNvSpPr>
          <p:nvPr/>
        </p:nvSpPr>
        <p:spPr bwMode="auto">
          <a:xfrm>
            <a:off x="7519988" y="-350838"/>
            <a:ext cx="6027737" cy="4008438"/>
          </a:xfrm>
          <a:custGeom>
            <a:avLst/>
            <a:gdLst>
              <a:gd name="T0" fmla="*/ 0 w 6027338"/>
              <a:gd name="T1" fmla="*/ 0 h 4008180"/>
              <a:gd name="T2" fmla="*/ 6028138 w 6027338"/>
              <a:gd name="T3" fmla="*/ 0 h 4008180"/>
              <a:gd name="T4" fmla="*/ 6028138 w 6027338"/>
              <a:gd name="T5" fmla="*/ 4008696 h 4008180"/>
              <a:gd name="T6" fmla="*/ 0 w 6027338"/>
              <a:gd name="T7" fmla="*/ 4008696 h 4008180"/>
              <a:gd name="T8" fmla="*/ 0 w 6027338"/>
              <a:gd name="T9" fmla="*/ 0 h 40081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27338" h="4008180">
                <a:moveTo>
                  <a:pt x="0" y="0"/>
                </a:moveTo>
                <a:lnTo>
                  <a:pt x="6027338" y="0"/>
                </a:lnTo>
                <a:lnTo>
                  <a:pt x="6027338" y="4008180"/>
                </a:lnTo>
                <a:lnTo>
                  <a:pt x="0" y="400818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grpSp>
        <p:nvGrpSpPr>
          <p:cNvPr id="14344" name="Group 6">
            <a:extLst>
              <a:ext uri="{FF2B5EF4-FFF2-40B4-BE49-F238E27FC236}">
                <a16:creationId xmlns:a16="http://schemas.microsoft.com/office/drawing/2014/main" id="{3E652601-ADEF-4DB5-CC9E-0502AA9EC374}"/>
              </a:ext>
            </a:extLst>
          </p:cNvPr>
          <p:cNvGrpSpPr>
            <a:grpSpLocks/>
          </p:cNvGrpSpPr>
          <p:nvPr/>
        </p:nvGrpSpPr>
        <p:grpSpPr bwMode="auto">
          <a:xfrm>
            <a:off x="1930400" y="-1508125"/>
            <a:ext cx="10466388" cy="10331450"/>
            <a:chOff x="0" y="0"/>
            <a:chExt cx="13955961" cy="13776152"/>
          </a:xfrm>
        </p:grpSpPr>
        <p:sp>
          <p:nvSpPr>
            <p:cNvPr id="14347" name="AutoShape 7">
              <a:extLst>
                <a:ext uri="{FF2B5EF4-FFF2-40B4-BE49-F238E27FC236}">
                  <a16:creationId xmlns:a16="http://schemas.microsoft.com/office/drawing/2014/main" id="{59FAF997-D3B8-C63F-15B2-3B145ADA0A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6888076"/>
              <a:ext cx="13955961" cy="0"/>
            </a:xfrm>
            <a:prstGeom prst="line">
              <a:avLst/>
            </a:prstGeom>
            <a:noFill/>
            <a:ln w="50800">
              <a:solidFill>
                <a:srgbClr val="FBFBFB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14348" name="AutoShape 8">
              <a:extLst>
                <a:ext uri="{FF2B5EF4-FFF2-40B4-BE49-F238E27FC236}">
                  <a16:creationId xmlns:a16="http://schemas.microsoft.com/office/drawing/2014/main" id="{EAA72F67-474E-213E-132D-AD029896DA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428161" y="0"/>
              <a:ext cx="0" cy="13776152"/>
            </a:xfrm>
            <a:prstGeom prst="line">
              <a:avLst/>
            </a:prstGeom>
            <a:noFill/>
            <a:ln w="50800">
              <a:solidFill>
                <a:srgbClr val="FBFBFB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4345" name="Freeform 4">
            <a:extLst>
              <a:ext uri="{FF2B5EF4-FFF2-40B4-BE49-F238E27FC236}">
                <a16:creationId xmlns:a16="http://schemas.microsoft.com/office/drawing/2014/main" id="{F386DB2E-EEFB-9DF7-7111-1D73C938ADE0}"/>
              </a:ext>
            </a:extLst>
          </p:cNvPr>
          <p:cNvSpPr>
            <a:spLocks/>
          </p:cNvSpPr>
          <p:nvPr/>
        </p:nvSpPr>
        <p:spPr bwMode="auto">
          <a:xfrm>
            <a:off x="-190500" y="204788"/>
            <a:ext cx="996950" cy="996950"/>
          </a:xfrm>
          <a:custGeom>
            <a:avLst/>
            <a:gdLst>
              <a:gd name="T0" fmla="*/ 0 w 1426543"/>
              <a:gd name="T1" fmla="*/ 0 h 1426543"/>
              <a:gd name="T2" fmla="*/ 696726 w 1426543"/>
              <a:gd name="T3" fmla="*/ 0 h 1426543"/>
              <a:gd name="T4" fmla="*/ 696726 w 1426543"/>
              <a:gd name="T5" fmla="*/ 696725 h 1426543"/>
              <a:gd name="T6" fmla="*/ 0 w 1426543"/>
              <a:gd name="T7" fmla="*/ 696725 h 1426543"/>
              <a:gd name="T8" fmla="*/ 0 w 1426543"/>
              <a:gd name="T9" fmla="*/ 0 h 14265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26543" h="1426543">
                <a:moveTo>
                  <a:pt x="0" y="0"/>
                </a:moveTo>
                <a:lnTo>
                  <a:pt x="1426542" y="0"/>
                </a:lnTo>
                <a:lnTo>
                  <a:pt x="1426542" y="1426542"/>
                </a:lnTo>
                <a:lnTo>
                  <a:pt x="0" y="142654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E07DC94-99D4-5E76-2955-BE571E716494}"/>
              </a:ext>
            </a:extLst>
          </p:cNvPr>
          <p:cNvSpPr txBox="1"/>
          <p:nvPr/>
        </p:nvSpPr>
        <p:spPr>
          <a:xfrm>
            <a:off x="702990" y="727100"/>
            <a:ext cx="4800600" cy="6540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79" spc="199" dirty="0">
                <a:latin typeface="Poppins Medium"/>
                <a:ea typeface="Poppins Medium"/>
                <a:cs typeface="Poppins Medium"/>
                <a:sym typeface="Poppins Medium"/>
              </a:rPr>
              <a:t>MIESZKAŃCY</a:t>
            </a:r>
          </a:p>
          <a:p>
            <a:pPr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79" spc="199" dirty="0">
                <a:latin typeface="Poppins Medium"/>
                <a:ea typeface="Poppins Medium"/>
                <a:cs typeface="Poppins Medium"/>
                <a:sym typeface="Poppins Medium"/>
              </a:rPr>
              <a:t>WNOSZĄ</a:t>
            </a:r>
          </a:p>
          <a:p>
            <a:pPr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79" spc="199" dirty="0">
                <a:latin typeface="Poppins Medium"/>
                <a:ea typeface="Poppins Medium"/>
                <a:cs typeface="Poppins Medium"/>
                <a:sym typeface="Poppins Medium"/>
              </a:rPr>
              <a:t>MAGIĘ</a:t>
            </a:r>
            <a:endParaRPr lang="en-US" sz="1479" spc="199"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  <p:transition spd="slow" advClick="0" advTm="20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reeform 2">
            <a:extLst>
              <a:ext uri="{FF2B5EF4-FFF2-40B4-BE49-F238E27FC236}">
                <a16:creationId xmlns:a16="http://schemas.microsoft.com/office/drawing/2014/main" id="{13AE184D-C134-F86B-54DB-3F306E45CA70}"/>
              </a:ext>
            </a:extLst>
          </p:cNvPr>
          <p:cNvSpPr>
            <a:spLocks/>
          </p:cNvSpPr>
          <p:nvPr/>
        </p:nvSpPr>
        <p:spPr bwMode="auto">
          <a:xfrm>
            <a:off x="2082800" y="0"/>
            <a:ext cx="10979150" cy="7315200"/>
          </a:xfrm>
          <a:custGeom>
            <a:avLst/>
            <a:gdLst>
              <a:gd name="T0" fmla="*/ 0 w 10979662"/>
              <a:gd name="T1" fmla="*/ 0 h 7315200"/>
              <a:gd name="T2" fmla="*/ 10978638 w 10979662"/>
              <a:gd name="T3" fmla="*/ 0 h 7315200"/>
              <a:gd name="T4" fmla="*/ 10978638 w 10979662"/>
              <a:gd name="T5" fmla="*/ 7315200 h 7315200"/>
              <a:gd name="T6" fmla="*/ 0 w 10979662"/>
              <a:gd name="T7" fmla="*/ 7315200 h 7315200"/>
              <a:gd name="T8" fmla="*/ 0 w 10979662"/>
              <a:gd name="T9" fmla="*/ 0 h 7315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979662" h="7315200">
                <a:moveTo>
                  <a:pt x="0" y="0"/>
                </a:moveTo>
                <a:lnTo>
                  <a:pt x="10979662" y="0"/>
                </a:lnTo>
                <a:lnTo>
                  <a:pt x="10979662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5363" name="Freeform 4">
            <a:extLst>
              <a:ext uri="{FF2B5EF4-FFF2-40B4-BE49-F238E27FC236}">
                <a16:creationId xmlns:a16="http://schemas.microsoft.com/office/drawing/2014/main" id="{A934E876-2464-9DA8-D11D-23D3A135A66B}"/>
              </a:ext>
            </a:extLst>
          </p:cNvPr>
          <p:cNvSpPr>
            <a:spLocks/>
          </p:cNvSpPr>
          <p:nvPr/>
        </p:nvSpPr>
        <p:spPr bwMode="auto">
          <a:xfrm>
            <a:off x="-190500" y="204788"/>
            <a:ext cx="996950" cy="996950"/>
          </a:xfrm>
          <a:custGeom>
            <a:avLst/>
            <a:gdLst>
              <a:gd name="T0" fmla="*/ 0 w 1426543"/>
              <a:gd name="T1" fmla="*/ 0 h 1426543"/>
              <a:gd name="T2" fmla="*/ 696726 w 1426543"/>
              <a:gd name="T3" fmla="*/ 0 h 1426543"/>
              <a:gd name="T4" fmla="*/ 696726 w 1426543"/>
              <a:gd name="T5" fmla="*/ 696725 h 1426543"/>
              <a:gd name="T6" fmla="*/ 0 w 1426543"/>
              <a:gd name="T7" fmla="*/ 696725 h 1426543"/>
              <a:gd name="T8" fmla="*/ 0 w 1426543"/>
              <a:gd name="T9" fmla="*/ 0 h 14265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26543" h="1426543">
                <a:moveTo>
                  <a:pt x="0" y="0"/>
                </a:moveTo>
                <a:lnTo>
                  <a:pt x="1426542" y="0"/>
                </a:lnTo>
                <a:lnTo>
                  <a:pt x="1426542" y="1426542"/>
                </a:lnTo>
                <a:lnTo>
                  <a:pt x="0" y="142654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74CA05F-47C9-67DD-8EF0-08EE23F058CB}"/>
              </a:ext>
            </a:extLst>
          </p:cNvPr>
          <p:cNvSpPr txBox="1"/>
          <p:nvPr/>
        </p:nvSpPr>
        <p:spPr>
          <a:xfrm>
            <a:off x="711200" y="765721"/>
            <a:ext cx="4800600" cy="872034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79" spc="199" dirty="0">
                <a:latin typeface="Poppins Medium"/>
                <a:ea typeface="Poppins Medium"/>
                <a:cs typeface="Poppins Medium"/>
                <a:sym typeface="Poppins Medium"/>
              </a:rPr>
              <a:t>OFERUJESZ</a:t>
            </a:r>
          </a:p>
          <a:p>
            <a:pPr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79" spc="199" dirty="0">
                <a:latin typeface="Poppins Medium"/>
                <a:ea typeface="Poppins Medium"/>
                <a:cs typeface="Poppins Medium"/>
                <a:sym typeface="Poppins Medium"/>
              </a:rPr>
              <a:t>POMOC </a:t>
            </a:r>
          </a:p>
          <a:p>
            <a:pPr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79" spc="199" dirty="0">
                <a:latin typeface="Poppins Medium"/>
                <a:ea typeface="Poppins Medium"/>
                <a:cs typeface="Poppins Medium"/>
                <a:sym typeface="Poppins Medium"/>
              </a:rPr>
              <a:t>W CZASACH</a:t>
            </a:r>
          </a:p>
          <a:p>
            <a:pPr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79" spc="199" dirty="0">
                <a:latin typeface="Poppins Medium"/>
                <a:ea typeface="Poppins Medium"/>
                <a:cs typeface="Poppins Medium"/>
                <a:sym typeface="Poppins Medium"/>
              </a:rPr>
              <a:t>POTRZEBY</a:t>
            </a:r>
          </a:p>
        </p:txBody>
      </p:sp>
    </p:spTree>
  </p:cSld>
  <p:clrMapOvr>
    <a:masterClrMapping/>
  </p:clrMapOvr>
  <p:transition spd="slow" advClick="0" advTm="20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reeform 2">
            <a:extLst>
              <a:ext uri="{FF2B5EF4-FFF2-40B4-BE49-F238E27FC236}">
                <a16:creationId xmlns:a16="http://schemas.microsoft.com/office/drawing/2014/main" id="{C9280855-08E3-C85C-7720-5A1C99C6A8CB}"/>
              </a:ext>
            </a:extLst>
          </p:cNvPr>
          <p:cNvSpPr>
            <a:spLocks/>
          </p:cNvSpPr>
          <p:nvPr/>
        </p:nvSpPr>
        <p:spPr bwMode="auto">
          <a:xfrm>
            <a:off x="3225800" y="0"/>
            <a:ext cx="9753600" cy="3627438"/>
          </a:xfrm>
          <a:custGeom>
            <a:avLst/>
            <a:gdLst>
              <a:gd name="T0" fmla="*/ 0 w 11150900"/>
              <a:gd name="T1" fmla="*/ 0 h 7429287"/>
              <a:gd name="T2" fmla="*/ 9753600 w 11150900"/>
              <a:gd name="T3" fmla="*/ 0 h 7429287"/>
              <a:gd name="T4" fmla="*/ 9753600 w 11150900"/>
              <a:gd name="T5" fmla="*/ 3627438 h 7429287"/>
              <a:gd name="T6" fmla="*/ 0 w 11150900"/>
              <a:gd name="T7" fmla="*/ 3627438 h 7429287"/>
              <a:gd name="T8" fmla="*/ 0 w 11150900"/>
              <a:gd name="T9" fmla="*/ 0 h 74292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150900" h="7429287">
                <a:moveTo>
                  <a:pt x="0" y="0"/>
                </a:moveTo>
                <a:lnTo>
                  <a:pt x="11150900" y="0"/>
                </a:lnTo>
                <a:lnTo>
                  <a:pt x="11150900" y="7429287"/>
                </a:lnTo>
                <a:lnTo>
                  <a:pt x="0" y="742928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6387" name="Obraz 3">
            <a:extLst>
              <a:ext uri="{FF2B5EF4-FFF2-40B4-BE49-F238E27FC236}">
                <a16:creationId xmlns:a16="http://schemas.microsoft.com/office/drawing/2014/main" id="{F1EC51CA-0EC2-2C78-BEE1-EDF6984BA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5800" y="3687763"/>
            <a:ext cx="9753600" cy="362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AutoShape 7">
            <a:extLst>
              <a:ext uri="{FF2B5EF4-FFF2-40B4-BE49-F238E27FC236}">
                <a16:creationId xmlns:a16="http://schemas.microsoft.com/office/drawing/2014/main" id="{D6942AC2-B574-4C7B-D7E1-F70A1D0942BE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3013" y="3657600"/>
            <a:ext cx="10466387" cy="0"/>
          </a:xfrm>
          <a:prstGeom prst="line">
            <a:avLst/>
          </a:prstGeom>
          <a:noFill/>
          <a:ln w="50800">
            <a:solidFill>
              <a:srgbClr val="FBFBFB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78781BFA-BDCC-37EE-6F94-EFC129975E2D}"/>
              </a:ext>
            </a:extLst>
          </p:cNvPr>
          <p:cNvSpPr txBox="1"/>
          <p:nvPr/>
        </p:nvSpPr>
        <p:spPr>
          <a:xfrm>
            <a:off x="-736600" y="3827463"/>
            <a:ext cx="3721100" cy="2174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r"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79" spc="199" dirty="0">
                <a:latin typeface="Poppins Medium"/>
                <a:ea typeface="Poppins Medium"/>
                <a:cs typeface="Poppins Medium"/>
                <a:sym typeface="Poppins Medium"/>
              </a:rPr>
              <a:t>PO</a:t>
            </a:r>
            <a:endParaRPr lang="en-US" sz="1479" spc="199"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2A3E9E83-3F17-2540-EBFF-22C76B2F1E10}"/>
              </a:ext>
            </a:extLst>
          </p:cNvPr>
          <p:cNvSpPr txBox="1"/>
          <p:nvPr/>
        </p:nvSpPr>
        <p:spPr>
          <a:xfrm>
            <a:off x="-736600" y="3252788"/>
            <a:ext cx="3721100" cy="2190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r"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79" spc="199" dirty="0">
                <a:latin typeface="Poppins Medium"/>
                <a:ea typeface="Poppins Medium"/>
                <a:cs typeface="Poppins Medium"/>
                <a:sym typeface="Poppins Medium"/>
              </a:rPr>
              <a:t>PRZED</a:t>
            </a:r>
            <a:endParaRPr lang="en-US" sz="1479" spc="199"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6391" name="Freeform 4">
            <a:extLst>
              <a:ext uri="{FF2B5EF4-FFF2-40B4-BE49-F238E27FC236}">
                <a16:creationId xmlns:a16="http://schemas.microsoft.com/office/drawing/2014/main" id="{F762C6F5-C1F6-123E-FBDB-AEF8CE9639EE}"/>
              </a:ext>
            </a:extLst>
          </p:cNvPr>
          <p:cNvSpPr>
            <a:spLocks/>
          </p:cNvSpPr>
          <p:nvPr/>
        </p:nvSpPr>
        <p:spPr bwMode="auto">
          <a:xfrm>
            <a:off x="-190500" y="204788"/>
            <a:ext cx="996950" cy="996950"/>
          </a:xfrm>
          <a:custGeom>
            <a:avLst/>
            <a:gdLst>
              <a:gd name="T0" fmla="*/ 0 w 1426543"/>
              <a:gd name="T1" fmla="*/ 0 h 1426543"/>
              <a:gd name="T2" fmla="*/ 696726 w 1426543"/>
              <a:gd name="T3" fmla="*/ 0 h 1426543"/>
              <a:gd name="T4" fmla="*/ 696726 w 1426543"/>
              <a:gd name="T5" fmla="*/ 696725 h 1426543"/>
              <a:gd name="T6" fmla="*/ 0 w 1426543"/>
              <a:gd name="T7" fmla="*/ 696725 h 1426543"/>
              <a:gd name="T8" fmla="*/ 0 w 1426543"/>
              <a:gd name="T9" fmla="*/ 0 h 14265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26543" h="1426543">
                <a:moveTo>
                  <a:pt x="0" y="0"/>
                </a:moveTo>
                <a:lnTo>
                  <a:pt x="1426542" y="0"/>
                </a:lnTo>
                <a:lnTo>
                  <a:pt x="1426542" y="1426542"/>
                </a:lnTo>
                <a:lnTo>
                  <a:pt x="0" y="142654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86D13DC-7486-3108-C088-D055D48B6AFD}"/>
              </a:ext>
            </a:extLst>
          </p:cNvPr>
          <p:cNvSpPr txBox="1"/>
          <p:nvPr/>
        </p:nvSpPr>
        <p:spPr>
          <a:xfrm>
            <a:off x="711200" y="609600"/>
            <a:ext cx="4800600" cy="6540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79" spc="199" dirty="0">
                <a:latin typeface="Poppins Medium"/>
                <a:ea typeface="Poppins Medium"/>
                <a:cs typeface="Poppins Medium"/>
                <a:sym typeface="Poppins Medium"/>
              </a:rPr>
              <a:t>ROZUMIESZ WARTOŚĆ</a:t>
            </a:r>
          </a:p>
          <a:p>
            <a:pPr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79" spc="199" dirty="0">
                <a:latin typeface="Poppins Medium"/>
                <a:ea typeface="Poppins Medium"/>
                <a:cs typeface="Poppins Medium"/>
                <a:sym typeface="Poppins Medium"/>
              </a:rPr>
              <a:t>PRZESTRZENI</a:t>
            </a:r>
          </a:p>
          <a:p>
            <a:pPr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79" spc="199" dirty="0">
                <a:latin typeface="Poppins Medium"/>
                <a:ea typeface="Poppins Medium"/>
                <a:cs typeface="Poppins Medium"/>
                <a:sym typeface="Poppins Medium"/>
              </a:rPr>
              <a:t>PUBLICZNYCH</a:t>
            </a:r>
            <a:endParaRPr lang="en-US" sz="1479" spc="199"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  <p:transition spd="slow" advClick="0" advTm="20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reeform 4">
            <a:extLst>
              <a:ext uri="{FF2B5EF4-FFF2-40B4-BE49-F238E27FC236}">
                <a16:creationId xmlns:a16="http://schemas.microsoft.com/office/drawing/2014/main" id="{408139A0-55CE-DB7C-079A-58A3E9313040}"/>
              </a:ext>
            </a:extLst>
          </p:cNvPr>
          <p:cNvSpPr>
            <a:spLocks/>
          </p:cNvSpPr>
          <p:nvPr/>
        </p:nvSpPr>
        <p:spPr bwMode="auto">
          <a:xfrm>
            <a:off x="-50800" y="1447800"/>
            <a:ext cx="7358063" cy="4678363"/>
          </a:xfrm>
          <a:custGeom>
            <a:avLst/>
            <a:gdLst>
              <a:gd name="T0" fmla="*/ 0 w 5576756"/>
              <a:gd name="T1" fmla="*/ 0 h 3715514"/>
              <a:gd name="T2" fmla="*/ 7358449 w 5576756"/>
              <a:gd name="T3" fmla="*/ 0 h 3715514"/>
              <a:gd name="T4" fmla="*/ 7358449 w 5576756"/>
              <a:gd name="T5" fmla="*/ 4678267 h 3715514"/>
              <a:gd name="T6" fmla="*/ 0 w 5576756"/>
              <a:gd name="T7" fmla="*/ 4678267 h 3715514"/>
              <a:gd name="T8" fmla="*/ 0 w 5576756"/>
              <a:gd name="T9" fmla="*/ 0 h 37155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576756" h="3715514">
                <a:moveTo>
                  <a:pt x="0" y="0"/>
                </a:moveTo>
                <a:lnTo>
                  <a:pt x="5576756" y="0"/>
                </a:lnTo>
                <a:lnTo>
                  <a:pt x="5576756" y="3715513"/>
                </a:lnTo>
                <a:lnTo>
                  <a:pt x="0" y="371551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7411" name="Freeform 5">
            <a:extLst>
              <a:ext uri="{FF2B5EF4-FFF2-40B4-BE49-F238E27FC236}">
                <a16:creationId xmlns:a16="http://schemas.microsoft.com/office/drawing/2014/main" id="{D9CF8E02-B907-1799-A4A2-542FF018E0E9}"/>
              </a:ext>
            </a:extLst>
          </p:cNvPr>
          <p:cNvSpPr>
            <a:spLocks/>
          </p:cNvSpPr>
          <p:nvPr/>
        </p:nvSpPr>
        <p:spPr bwMode="auto">
          <a:xfrm>
            <a:off x="6807200" y="1447800"/>
            <a:ext cx="6172200" cy="4678363"/>
          </a:xfrm>
          <a:custGeom>
            <a:avLst/>
            <a:gdLst>
              <a:gd name="T0" fmla="*/ 0 w 5397558"/>
              <a:gd name="T1" fmla="*/ 0 h 4048169"/>
              <a:gd name="T2" fmla="*/ 6172200 w 5397558"/>
              <a:gd name="T3" fmla="*/ 0 h 4048169"/>
              <a:gd name="T4" fmla="*/ 6172200 w 5397558"/>
              <a:gd name="T5" fmla="*/ 4678268 h 4048169"/>
              <a:gd name="T6" fmla="*/ 0 w 5397558"/>
              <a:gd name="T7" fmla="*/ 4678268 h 4048169"/>
              <a:gd name="T8" fmla="*/ 0 w 5397558"/>
              <a:gd name="T9" fmla="*/ 0 h 40481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397558" h="4048169">
                <a:moveTo>
                  <a:pt x="0" y="0"/>
                </a:moveTo>
                <a:lnTo>
                  <a:pt x="5397558" y="0"/>
                </a:lnTo>
                <a:lnTo>
                  <a:pt x="5397558" y="4048169"/>
                </a:lnTo>
                <a:lnTo>
                  <a:pt x="0" y="4048169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7412" name="AutoShape 8">
            <a:extLst>
              <a:ext uri="{FF2B5EF4-FFF2-40B4-BE49-F238E27FC236}">
                <a16:creationId xmlns:a16="http://schemas.microsoft.com/office/drawing/2014/main" id="{C3E7769D-4F90-4CF4-5962-0BFCFC87CFE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07200" y="381000"/>
            <a:ext cx="0" cy="6629400"/>
          </a:xfrm>
          <a:prstGeom prst="line">
            <a:avLst/>
          </a:prstGeom>
          <a:noFill/>
          <a:ln w="50800">
            <a:solidFill>
              <a:srgbClr val="FBFBFB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7413" name="Freeform 4">
            <a:extLst>
              <a:ext uri="{FF2B5EF4-FFF2-40B4-BE49-F238E27FC236}">
                <a16:creationId xmlns:a16="http://schemas.microsoft.com/office/drawing/2014/main" id="{66F7B528-D282-1A55-330C-8AD4D6BB0BD5}"/>
              </a:ext>
            </a:extLst>
          </p:cNvPr>
          <p:cNvSpPr>
            <a:spLocks/>
          </p:cNvSpPr>
          <p:nvPr/>
        </p:nvSpPr>
        <p:spPr bwMode="auto">
          <a:xfrm>
            <a:off x="-190500" y="204788"/>
            <a:ext cx="996950" cy="996950"/>
          </a:xfrm>
          <a:custGeom>
            <a:avLst/>
            <a:gdLst>
              <a:gd name="T0" fmla="*/ 0 w 1426543"/>
              <a:gd name="T1" fmla="*/ 0 h 1426543"/>
              <a:gd name="T2" fmla="*/ 696726 w 1426543"/>
              <a:gd name="T3" fmla="*/ 0 h 1426543"/>
              <a:gd name="T4" fmla="*/ 696726 w 1426543"/>
              <a:gd name="T5" fmla="*/ 696725 h 1426543"/>
              <a:gd name="T6" fmla="*/ 0 w 1426543"/>
              <a:gd name="T7" fmla="*/ 696725 h 1426543"/>
              <a:gd name="T8" fmla="*/ 0 w 1426543"/>
              <a:gd name="T9" fmla="*/ 0 h 14265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26543" h="1426543">
                <a:moveTo>
                  <a:pt x="0" y="0"/>
                </a:moveTo>
                <a:lnTo>
                  <a:pt x="1426542" y="0"/>
                </a:lnTo>
                <a:lnTo>
                  <a:pt x="1426542" y="1426542"/>
                </a:lnTo>
                <a:lnTo>
                  <a:pt x="0" y="142654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748AFB6-AD83-D054-BC97-86B2AC1F7637}"/>
              </a:ext>
            </a:extLst>
          </p:cNvPr>
          <p:cNvSpPr txBox="1"/>
          <p:nvPr/>
        </p:nvSpPr>
        <p:spPr>
          <a:xfrm>
            <a:off x="711200" y="773113"/>
            <a:ext cx="4800600" cy="2174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79" spc="199" dirty="0">
                <a:latin typeface="Poppins Medium"/>
                <a:ea typeface="Poppins Medium"/>
                <a:cs typeface="Poppins Medium"/>
                <a:sym typeface="Poppins Medium"/>
              </a:rPr>
              <a:t>ZWIĘKSZASZ BEZPIECZEŃSTWO PIESZYCH</a:t>
            </a:r>
            <a:endParaRPr lang="en-US" sz="1479" spc="199"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88D2F715-9175-CFC2-E1FA-12A0A59451EE}"/>
              </a:ext>
            </a:extLst>
          </p:cNvPr>
          <p:cNvSpPr txBox="1"/>
          <p:nvPr/>
        </p:nvSpPr>
        <p:spPr bwMode="auto">
          <a:xfrm>
            <a:off x="266700" y="6248400"/>
            <a:ext cx="3721100" cy="2174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79" spc="199" dirty="0">
                <a:latin typeface="Poppins Medium"/>
                <a:ea typeface="Poppins Medium"/>
                <a:cs typeface="Poppins Medium"/>
                <a:sym typeface="Poppins Medium"/>
              </a:rPr>
              <a:t>PRZED</a:t>
            </a:r>
            <a:endParaRPr lang="en-US" sz="1479" spc="199"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56A2D14F-325D-1E03-A683-BA6AB6E1A85F}"/>
              </a:ext>
            </a:extLst>
          </p:cNvPr>
          <p:cNvSpPr txBox="1"/>
          <p:nvPr/>
        </p:nvSpPr>
        <p:spPr bwMode="auto">
          <a:xfrm>
            <a:off x="8953500" y="6248400"/>
            <a:ext cx="3721100" cy="2174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r"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79" spc="199" dirty="0">
                <a:latin typeface="Poppins Medium"/>
                <a:ea typeface="Poppins Medium"/>
                <a:cs typeface="Poppins Medium"/>
                <a:sym typeface="Poppins Medium"/>
              </a:rPr>
              <a:t>PO</a:t>
            </a:r>
            <a:endParaRPr lang="en-US" sz="1479" spc="199"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  <p:transition spd="slow" advClick="0" advTm="20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Obraz 6">
            <a:extLst>
              <a:ext uri="{FF2B5EF4-FFF2-40B4-BE49-F238E27FC236}">
                <a16:creationId xmlns:a16="http://schemas.microsoft.com/office/drawing/2014/main" id="{76342C08-AA53-493C-724D-6AC8DA822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00138"/>
            <a:ext cx="7507288" cy="500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Obraz 7">
            <a:extLst>
              <a:ext uri="{FF2B5EF4-FFF2-40B4-BE49-F238E27FC236}">
                <a16:creationId xmlns:a16="http://schemas.microsoft.com/office/drawing/2014/main" id="{A9727F41-3052-FF46-CDEA-05ECB72A6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2"/>
          <a:stretch>
            <a:fillRect/>
          </a:stretch>
        </p:blipFill>
        <p:spPr bwMode="auto">
          <a:xfrm>
            <a:off x="6502400" y="0"/>
            <a:ext cx="6502400" cy="729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6" name="Grupa 10">
            <a:extLst>
              <a:ext uri="{FF2B5EF4-FFF2-40B4-BE49-F238E27FC236}">
                <a16:creationId xmlns:a16="http://schemas.microsoft.com/office/drawing/2014/main" id="{B7D50E3E-A997-B3E0-32E7-3EAC5B0C0317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6208713"/>
            <a:ext cx="5935662" cy="942975"/>
            <a:chOff x="-1152637" y="6677295"/>
            <a:chExt cx="5933544" cy="942688"/>
          </a:xfrm>
        </p:grpSpPr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8857E205-266A-B218-BACD-92A6227BC5E0}"/>
                </a:ext>
              </a:extLst>
            </p:cNvPr>
            <p:cNvSpPr txBox="1"/>
            <p:nvPr/>
          </p:nvSpPr>
          <p:spPr>
            <a:xfrm>
              <a:off x="-1152637" y="6677295"/>
              <a:ext cx="3721359" cy="217421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eaLnBrk="1" fontAlgn="auto" hangingPunct="1">
                <a:lnSpc>
                  <a:spcPts val="1731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1479" spc="199" dirty="0">
                  <a:latin typeface="Poppins Medium"/>
                  <a:ea typeface="Poppins Medium"/>
                  <a:cs typeface="Poppins Medium"/>
                  <a:sym typeface="Poppins Medium"/>
                </a:rPr>
                <a:t>PRZED</a:t>
              </a:r>
              <a:endParaRPr lang="en-US" sz="1479" spc="199" dirty="0"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C2329CCB-86F1-DAA1-2DEC-F7E6F97D2DE2}"/>
                </a:ext>
              </a:extLst>
            </p:cNvPr>
            <p:cNvSpPr txBox="1"/>
            <p:nvPr/>
          </p:nvSpPr>
          <p:spPr>
            <a:xfrm>
              <a:off x="1059548" y="7402561"/>
              <a:ext cx="3721359" cy="217422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algn="r" eaLnBrk="1" fontAlgn="auto" hangingPunct="1">
                <a:lnSpc>
                  <a:spcPts val="1731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1479" spc="199" dirty="0">
                  <a:latin typeface="Poppins Medium"/>
                  <a:ea typeface="Poppins Medium"/>
                  <a:cs typeface="Poppins Medium"/>
                  <a:sym typeface="Poppins Medium"/>
                </a:rPr>
                <a:t>PO</a:t>
              </a:r>
              <a:endParaRPr lang="en-US" sz="1479" spc="199" dirty="0"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</p:grpSp>
      <p:sp>
        <p:nvSpPr>
          <p:cNvPr id="18437" name="AutoShape 8">
            <a:extLst>
              <a:ext uri="{FF2B5EF4-FFF2-40B4-BE49-F238E27FC236}">
                <a16:creationId xmlns:a16="http://schemas.microsoft.com/office/drawing/2014/main" id="{E17E59E8-3869-BA6B-55ED-897C1404A4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02400" y="-152400"/>
            <a:ext cx="0" cy="7924800"/>
          </a:xfrm>
          <a:prstGeom prst="line">
            <a:avLst/>
          </a:prstGeom>
          <a:noFill/>
          <a:ln w="50800">
            <a:solidFill>
              <a:srgbClr val="FBFBFB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8438" name="Freeform 4">
            <a:extLst>
              <a:ext uri="{FF2B5EF4-FFF2-40B4-BE49-F238E27FC236}">
                <a16:creationId xmlns:a16="http://schemas.microsoft.com/office/drawing/2014/main" id="{0291354A-3143-FBB7-B404-9E12C3BBAA22}"/>
              </a:ext>
            </a:extLst>
          </p:cNvPr>
          <p:cNvSpPr>
            <a:spLocks/>
          </p:cNvSpPr>
          <p:nvPr/>
        </p:nvSpPr>
        <p:spPr bwMode="auto">
          <a:xfrm>
            <a:off x="-190500" y="204788"/>
            <a:ext cx="996950" cy="996950"/>
          </a:xfrm>
          <a:custGeom>
            <a:avLst/>
            <a:gdLst>
              <a:gd name="T0" fmla="*/ 0 w 1426543"/>
              <a:gd name="T1" fmla="*/ 0 h 1426543"/>
              <a:gd name="T2" fmla="*/ 696726 w 1426543"/>
              <a:gd name="T3" fmla="*/ 0 h 1426543"/>
              <a:gd name="T4" fmla="*/ 696726 w 1426543"/>
              <a:gd name="T5" fmla="*/ 696725 h 1426543"/>
              <a:gd name="T6" fmla="*/ 0 w 1426543"/>
              <a:gd name="T7" fmla="*/ 696725 h 1426543"/>
              <a:gd name="T8" fmla="*/ 0 w 1426543"/>
              <a:gd name="T9" fmla="*/ 0 h 14265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26543" h="1426543">
                <a:moveTo>
                  <a:pt x="0" y="0"/>
                </a:moveTo>
                <a:lnTo>
                  <a:pt x="1426542" y="0"/>
                </a:lnTo>
                <a:lnTo>
                  <a:pt x="1426542" y="1426542"/>
                </a:lnTo>
                <a:lnTo>
                  <a:pt x="0" y="142654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8F3D1A86-E4CC-2520-ED32-2CD13BB479E3}"/>
              </a:ext>
            </a:extLst>
          </p:cNvPr>
          <p:cNvSpPr txBox="1"/>
          <p:nvPr/>
        </p:nvSpPr>
        <p:spPr>
          <a:xfrm>
            <a:off x="711200" y="773113"/>
            <a:ext cx="4800600" cy="2174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79" spc="199" dirty="0">
                <a:latin typeface="Poppins Medium"/>
                <a:ea typeface="Poppins Medium"/>
                <a:cs typeface="Poppins Medium"/>
                <a:sym typeface="Poppins Medium"/>
              </a:rPr>
              <a:t>MYŚLISZ O DOSTĘPNOŚCI</a:t>
            </a:r>
            <a:endParaRPr lang="en-US" sz="1479" spc="199"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  <p:transition spd="slow" advClick="0" advTm="20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az 19">
            <a:extLst>
              <a:ext uri="{FF2B5EF4-FFF2-40B4-BE49-F238E27FC236}">
                <a16:creationId xmlns:a16="http://schemas.microsoft.com/office/drawing/2014/main" id="{85158DB7-4B62-FC05-4FF0-ED4FFCA64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6938" y="2317750"/>
            <a:ext cx="3563937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reeform 8">
            <a:extLst>
              <a:ext uri="{FF2B5EF4-FFF2-40B4-BE49-F238E27FC236}">
                <a16:creationId xmlns:a16="http://schemas.microsoft.com/office/drawing/2014/main" id="{9C9B818F-0FDE-01BE-23BC-8B5B76864FCE}"/>
              </a:ext>
            </a:extLst>
          </p:cNvPr>
          <p:cNvSpPr/>
          <p:nvPr/>
        </p:nvSpPr>
        <p:spPr>
          <a:xfrm>
            <a:off x="9517751" y="4856071"/>
            <a:ext cx="3637366" cy="2459129"/>
          </a:xfrm>
          <a:custGeom>
            <a:avLst/>
            <a:gdLst/>
            <a:ahLst/>
            <a:cxnLst/>
            <a:rect l="l" t="t" r="r" b="b"/>
            <a:pathLst>
              <a:path w="5430234" h="3056162">
                <a:moveTo>
                  <a:pt x="0" y="0"/>
                </a:moveTo>
                <a:lnTo>
                  <a:pt x="5430235" y="0"/>
                </a:lnTo>
                <a:lnTo>
                  <a:pt x="5430235" y="3056162"/>
                </a:lnTo>
                <a:lnTo>
                  <a:pt x="0" y="305616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19462" name="Freeform 2">
            <a:extLst>
              <a:ext uri="{FF2B5EF4-FFF2-40B4-BE49-F238E27FC236}">
                <a16:creationId xmlns:a16="http://schemas.microsoft.com/office/drawing/2014/main" id="{04A09978-36EB-A1D1-0924-6CD452094402}"/>
              </a:ext>
            </a:extLst>
          </p:cNvPr>
          <p:cNvSpPr>
            <a:spLocks/>
          </p:cNvSpPr>
          <p:nvPr/>
        </p:nvSpPr>
        <p:spPr bwMode="auto">
          <a:xfrm>
            <a:off x="2365375" y="1336675"/>
            <a:ext cx="1006475" cy="1330325"/>
          </a:xfrm>
          <a:custGeom>
            <a:avLst/>
            <a:gdLst>
              <a:gd name="T0" fmla="*/ 0 w 1945843"/>
              <a:gd name="T1" fmla="*/ 0 h 2926080"/>
              <a:gd name="T2" fmla="*/ 1006410 w 1945843"/>
              <a:gd name="T3" fmla="*/ 0 h 2926080"/>
              <a:gd name="T4" fmla="*/ 1006410 w 1945843"/>
              <a:gd name="T5" fmla="*/ 1330325 h 2926080"/>
              <a:gd name="T6" fmla="*/ 0 w 1945843"/>
              <a:gd name="T7" fmla="*/ 1330325 h 2926080"/>
              <a:gd name="T8" fmla="*/ 0 w 1945843"/>
              <a:gd name="T9" fmla="*/ 0 h 2926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45843" h="2926080">
                <a:moveTo>
                  <a:pt x="0" y="0"/>
                </a:moveTo>
                <a:lnTo>
                  <a:pt x="1945843" y="0"/>
                </a:lnTo>
                <a:lnTo>
                  <a:pt x="1945843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9463" name="Freeform 3">
            <a:extLst>
              <a:ext uri="{FF2B5EF4-FFF2-40B4-BE49-F238E27FC236}">
                <a16:creationId xmlns:a16="http://schemas.microsoft.com/office/drawing/2014/main" id="{43F3B4FB-BF70-3DC9-A689-81B1347D4F4F}"/>
              </a:ext>
            </a:extLst>
          </p:cNvPr>
          <p:cNvSpPr>
            <a:spLocks/>
          </p:cNvSpPr>
          <p:nvPr/>
        </p:nvSpPr>
        <p:spPr bwMode="auto">
          <a:xfrm>
            <a:off x="1984375" y="2989263"/>
            <a:ext cx="1768475" cy="1624012"/>
          </a:xfrm>
          <a:custGeom>
            <a:avLst/>
            <a:gdLst>
              <a:gd name="T0" fmla="*/ 0 w 1979557"/>
              <a:gd name="T1" fmla="*/ 0 h 1813769"/>
              <a:gd name="T2" fmla="*/ 1769269 w 1979557"/>
              <a:gd name="T3" fmla="*/ 0 h 1813769"/>
              <a:gd name="T4" fmla="*/ 1769269 w 1979557"/>
              <a:gd name="T5" fmla="*/ 1623779 h 1813769"/>
              <a:gd name="T6" fmla="*/ 0 w 1979557"/>
              <a:gd name="T7" fmla="*/ 1623779 h 1813769"/>
              <a:gd name="T8" fmla="*/ 0 w 1979557"/>
              <a:gd name="T9" fmla="*/ 0 h 18137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79557" h="1813769">
                <a:moveTo>
                  <a:pt x="0" y="0"/>
                </a:moveTo>
                <a:lnTo>
                  <a:pt x="1979557" y="0"/>
                </a:lnTo>
                <a:lnTo>
                  <a:pt x="1979557" y="1813769"/>
                </a:lnTo>
                <a:lnTo>
                  <a:pt x="0" y="1813769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9464" name="Freeform 4">
            <a:extLst>
              <a:ext uri="{FF2B5EF4-FFF2-40B4-BE49-F238E27FC236}">
                <a16:creationId xmlns:a16="http://schemas.microsoft.com/office/drawing/2014/main" id="{4217128B-4B4B-B8B3-E353-CA584CDFD38A}"/>
              </a:ext>
            </a:extLst>
          </p:cNvPr>
          <p:cNvSpPr>
            <a:spLocks/>
          </p:cNvSpPr>
          <p:nvPr/>
        </p:nvSpPr>
        <p:spPr bwMode="auto">
          <a:xfrm>
            <a:off x="-190500" y="204788"/>
            <a:ext cx="996950" cy="996950"/>
          </a:xfrm>
          <a:custGeom>
            <a:avLst/>
            <a:gdLst>
              <a:gd name="T0" fmla="*/ 0 w 1426543"/>
              <a:gd name="T1" fmla="*/ 0 h 1426543"/>
              <a:gd name="T2" fmla="*/ 696726 w 1426543"/>
              <a:gd name="T3" fmla="*/ 0 h 1426543"/>
              <a:gd name="T4" fmla="*/ 696726 w 1426543"/>
              <a:gd name="T5" fmla="*/ 696725 h 1426543"/>
              <a:gd name="T6" fmla="*/ 0 w 1426543"/>
              <a:gd name="T7" fmla="*/ 696725 h 1426543"/>
              <a:gd name="T8" fmla="*/ 0 w 1426543"/>
              <a:gd name="T9" fmla="*/ 0 h 14265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26543" h="1426543">
                <a:moveTo>
                  <a:pt x="0" y="0"/>
                </a:moveTo>
                <a:lnTo>
                  <a:pt x="1426542" y="0"/>
                </a:lnTo>
                <a:lnTo>
                  <a:pt x="1426542" y="1426542"/>
                </a:lnTo>
                <a:lnTo>
                  <a:pt x="0" y="142654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35A3D50-66FD-52A2-06A4-0F49E5FD32F2}"/>
              </a:ext>
            </a:extLst>
          </p:cNvPr>
          <p:cNvSpPr txBox="1"/>
          <p:nvPr/>
        </p:nvSpPr>
        <p:spPr>
          <a:xfrm>
            <a:off x="711200" y="773113"/>
            <a:ext cx="4800600" cy="2174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79" spc="199" dirty="0">
                <a:latin typeface="Poppins Medium"/>
                <a:ea typeface="Poppins Medium"/>
                <a:cs typeface="Poppins Medium"/>
                <a:sym typeface="Poppins Medium"/>
              </a:rPr>
              <a:t>WIĘC JAK TO ZROBIĆ?</a:t>
            </a:r>
            <a:endParaRPr lang="en-US" sz="1479" spc="199"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B8A078BC-CDE4-566C-5216-932F9176B3AB}"/>
              </a:ext>
            </a:extLst>
          </p:cNvPr>
          <p:cNvSpPr/>
          <p:nvPr/>
        </p:nvSpPr>
        <p:spPr>
          <a:xfrm>
            <a:off x="2174240" y="5204268"/>
            <a:ext cx="1389471" cy="1389471"/>
          </a:xfrm>
          <a:custGeom>
            <a:avLst/>
            <a:gdLst/>
            <a:ahLst/>
            <a:cxnLst/>
            <a:rect l="l" t="t" r="r" b="b"/>
            <a:pathLst>
              <a:path w="2926080" h="2926080">
                <a:moveTo>
                  <a:pt x="0" y="0"/>
                </a:moveTo>
                <a:lnTo>
                  <a:pt x="2926080" y="0"/>
                </a:lnTo>
                <a:lnTo>
                  <a:pt x="292608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pl-PL" dirty="0"/>
          </a:p>
        </p:txBody>
      </p:sp>
      <p:pic>
        <p:nvPicPr>
          <p:cNvPr id="19469" name="Picture 14" descr="Brak dostępnego opisu zdjęcia.">
            <a:extLst>
              <a:ext uri="{FF2B5EF4-FFF2-40B4-BE49-F238E27FC236}">
                <a16:creationId xmlns:a16="http://schemas.microsoft.com/office/drawing/2014/main" id="{BBBBB607-8BAB-221B-12A0-7C3FC8757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3288" y="4873625"/>
            <a:ext cx="3557587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0" name="AutoShape 8">
            <a:extLst>
              <a:ext uri="{FF2B5EF4-FFF2-40B4-BE49-F238E27FC236}">
                <a16:creationId xmlns:a16="http://schemas.microsoft.com/office/drawing/2014/main" id="{1E1E56AF-58E0-8C9E-E1C4-E7FC0E54FD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49750" y="4144963"/>
            <a:ext cx="0" cy="3163887"/>
          </a:xfrm>
          <a:prstGeom prst="line">
            <a:avLst/>
          </a:prstGeom>
          <a:noFill/>
          <a:ln w="50800">
            <a:solidFill>
              <a:srgbClr val="FBFBFB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9471" name="Obraz 16">
            <a:extLst>
              <a:ext uri="{FF2B5EF4-FFF2-40B4-BE49-F238E27FC236}">
                <a16:creationId xmlns:a16="http://schemas.microsoft.com/office/drawing/2014/main" id="{233D14DC-237E-5D3A-46E2-988DFC4CC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75"/>
          <a:stretch>
            <a:fillRect/>
          </a:stretch>
        </p:blipFill>
        <p:spPr bwMode="auto">
          <a:xfrm>
            <a:off x="5989638" y="-17463"/>
            <a:ext cx="3783012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7" name="Freeform 2">
            <a:extLst>
              <a:ext uri="{FF2B5EF4-FFF2-40B4-BE49-F238E27FC236}">
                <a16:creationId xmlns:a16="http://schemas.microsoft.com/office/drawing/2014/main" id="{F2FEA1BC-5C69-81E7-6DDF-8C29248886F5}"/>
              </a:ext>
            </a:extLst>
          </p:cNvPr>
          <p:cNvSpPr>
            <a:spLocks/>
          </p:cNvSpPr>
          <p:nvPr/>
        </p:nvSpPr>
        <p:spPr bwMode="auto">
          <a:xfrm>
            <a:off x="9515450" y="-16740"/>
            <a:ext cx="3614512" cy="2582363"/>
          </a:xfrm>
          <a:custGeom>
            <a:avLst/>
            <a:gdLst>
              <a:gd name="T0" fmla="*/ 0 w 10959101"/>
              <a:gd name="T1" fmla="*/ 0 h 7315200"/>
              <a:gd name="T2" fmla="*/ 10959101 w 10959101"/>
              <a:gd name="T3" fmla="*/ 0 h 7315200"/>
              <a:gd name="T4" fmla="*/ 10959101 w 10959101"/>
              <a:gd name="T5" fmla="*/ 7315200 h 7315200"/>
              <a:gd name="T6" fmla="*/ 0 w 10959101"/>
              <a:gd name="T7" fmla="*/ 7315200 h 7315200"/>
              <a:gd name="T8" fmla="*/ 0 w 10959101"/>
              <a:gd name="T9" fmla="*/ 0 h 7315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59101" h="7315200">
                <a:moveTo>
                  <a:pt x="0" y="0"/>
                </a:moveTo>
                <a:lnTo>
                  <a:pt x="10959101" y="0"/>
                </a:lnTo>
                <a:lnTo>
                  <a:pt x="10959101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0"/>
            </a:stretch>
          </a:blipFill>
          <a:ln>
            <a:noFill/>
          </a:ln>
        </p:spPr>
        <p:txBody>
          <a:bodyPr/>
          <a:lstStyle/>
          <a:p>
            <a:pPr>
              <a:defRPr/>
            </a:pPr>
            <a:endParaRPr lang="pl-PL" dirty="0"/>
          </a:p>
        </p:txBody>
      </p:sp>
      <p:pic>
        <p:nvPicPr>
          <p:cNvPr id="19475" name="Picture 16" descr="Brak dostępnego opisu zdjęcia.">
            <a:extLst>
              <a:ext uri="{FF2B5EF4-FFF2-40B4-BE49-F238E27FC236}">
                <a16:creationId xmlns:a16="http://schemas.microsoft.com/office/drawing/2014/main" id="{D1D4E4A5-9ED8-29D4-50BA-F43B048EA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7063" y="2508250"/>
            <a:ext cx="3586162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6" name="AutoShape 8">
            <a:extLst>
              <a:ext uri="{FF2B5EF4-FFF2-40B4-BE49-F238E27FC236}">
                <a16:creationId xmlns:a16="http://schemas.microsoft.com/office/drawing/2014/main" id="{9F843028-89CD-8C76-B9E8-949FF78B7929}"/>
              </a:ext>
            </a:extLst>
          </p:cNvPr>
          <p:cNvSpPr>
            <a:spLocks noChangeShapeType="1"/>
          </p:cNvSpPr>
          <p:nvPr/>
        </p:nvSpPr>
        <p:spPr bwMode="auto">
          <a:xfrm rot="5400000" flipV="1">
            <a:off x="9515476" y="-1125538"/>
            <a:ext cx="0" cy="7280275"/>
          </a:xfrm>
          <a:prstGeom prst="line">
            <a:avLst/>
          </a:prstGeom>
          <a:noFill/>
          <a:ln w="50800">
            <a:solidFill>
              <a:srgbClr val="FBFBFB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9477" name="AutoShape 8">
            <a:extLst>
              <a:ext uri="{FF2B5EF4-FFF2-40B4-BE49-F238E27FC236}">
                <a16:creationId xmlns:a16="http://schemas.microsoft.com/office/drawing/2014/main" id="{52EE3DD4-4E58-6A9F-E1C4-681D2F40D6EF}"/>
              </a:ext>
            </a:extLst>
          </p:cNvPr>
          <p:cNvSpPr>
            <a:spLocks noChangeShapeType="1"/>
          </p:cNvSpPr>
          <p:nvPr/>
        </p:nvSpPr>
        <p:spPr bwMode="auto">
          <a:xfrm rot="5400000" flipV="1">
            <a:off x="9456738" y="1236662"/>
            <a:ext cx="0" cy="7280275"/>
          </a:xfrm>
          <a:prstGeom prst="line">
            <a:avLst/>
          </a:prstGeom>
          <a:noFill/>
          <a:ln w="50800">
            <a:solidFill>
              <a:srgbClr val="FBFBFB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9478" name="AutoShape 8">
            <a:extLst>
              <a:ext uri="{FF2B5EF4-FFF2-40B4-BE49-F238E27FC236}">
                <a16:creationId xmlns:a16="http://schemas.microsoft.com/office/drawing/2014/main" id="{89C7C0AC-9924-42E2-AC04-8257936D57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515475" y="0"/>
            <a:ext cx="0" cy="7280275"/>
          </a:xfrm>
          <a:prstGeom prst="line">
            <a:avLst/>
          </a:prstGeom>
          <a:noFill/>
          <a:ln w="50800">
            <a:solidFill>
              <a:srgbClr val="FBFBFB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 advClick="0" advTm="2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reeform 3">
            <a:extLst>
              <a:ext uri="{FF2B5EF4-FFF2-40B4-BE49-F238E27FC236}">
                <a16:creationId xmlns:a16="http://schemas.microsoft.com/office/drawing/2014/main" id="{3A5E414A-83DB-1F69-C709-A2ABD10B8574}"/>
              </a:ext>
            </a:extLst>
          </p:cNvPr>
          <p:cNvSpPr>
            <a:spLocks/>
          </p:cNvSpPr>
          <p:nvPr/>
        </p:nvSpPr>
        <p:spPr bwMode="auto">
          <a:xfrm>
            <a:off x="6113463" y="1965325"/>
            <a:ext cx="6891337" cy="4424363"/>
          </a:xfrm>
          <a:custGeom>
            <a:avLst/>
            <a:gdLst>
              <a:gd name="T0" fmla="*/ 0 w 6128002"/>
              <a:gd name="T1" fmla="*/ 0 h 3496340"/>
              <a:gd name="T2" fmla="*/ 6890875 w 6128002"/>
              <a:gd name="T3" fmla="*/ 0 h 3496340"/>
              <a:gd name="T4" fmla="*/ 6890875 w 6128002"/>
              <a:gd name="T5" fmla="*/ 4425112 h 3496340"/>
              <a:gd name="T6" fmla="*/ 0 w 6128002"/>
              <a:gd name="T7" fmla="*/ 4425112 h 3496340"/>
              <a:gd name="T8" fmla="*/ 0 w 6128002"/>
              <a:gd name="T9" fmla="*/ 0 h 34963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128002" h="3496340">
                <a:moveTo>
                  <a:pt x="0" y="0"/>
                </a:moveTo>
                <a:lnTo>
                  <a:pt x="6128002" y="0"/>
                </a:lnTo>
                <a:lnTo>
                  <a:pt x="6128002" y="3496340"/>
                </a:lnTo>
                <a:lnTo>
                  <a:pt x="0" y="349634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051" name="Freeform 4">
            <a:extLst>
              <a:ext uri="{FF2B5EF4-FFF2-40B4-BE49-F238E27FC236}">
                <a16:creationId xmlns:a16="http://schemas.microsoft.com/office/drawing/2014/main" id="{8B47CD0E-F60B-75F2-B4CC-1A114C418D6F}"/>
              </a:ext>
            </a:extLst>
          </p:cNvPr>
          <p:cNvSpPr>
            <a:spLocks/>
          </p:cNvSpPr>
          <p:nvPr/>
        </p:nvSpPr>
        <p:spPr bwMode="auto">
          <a:xfrm>
            <a:off x="-203200" y="-11113"/>
            <a:ext cx="1427163" cy="1427163"/>
          </a:xfrm>
          <a:custGeom>
            <a:avLst/>
            <a:gdLst>
              <a:gd name="T0" fmla="*/ 0 w 1426543"/>
              <a:gd name="T1" fmla="*/ 0 h 1426543"/>
              <a:gd name="T2" fmla="*/ 1427782 w 1426543"/>
              <a:gd name="T3" fmla="*/ 0 h 1426543"/>
              <a:gd name="T4" fmla="*/ 1427782 w 1426543"/>
              <a:gd name="T5" fmla="*/ 1427780 h 1426543"/>
              <a:gd name="T6" fmla="*/ 0 w 1426543"/>
              <a:gd name="T7" fmla="*/ 1427780 h 1426543"/>
              <a:gd name="T8" fmla="*/ 0 w 1426543"/>
              <a:gd name="T9" fmla="*/ 0 h 14265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26543" h="1426543">
                <a:moveTo>
                  <a:pt x="0" y="0"/>
                </a:moveTo>
                <a:lnTo>
                  <a:pt x="1426542" y="0"/>
                </a:lnTo>
                <a:lnTo>
                  <a:pt x="1426542" y="1426542"/>
                </a:lnTo>
                <a:lnTo>
                  <a:pt x="0" y="142654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D145D7AC-0C8F-5805-5519-3D2EABC74196}"/>
              </a:ext>
            </a:extLst>
          </p:cNvPr>
          <p:cNvSpPr txBox="1"/>
          <p:nvPr/>
        </p:nvSpPr>
        <p:spPr>
          <a:xfrm>
            <a:off x="1016000" y="800100"/>
            <a:ext cx="3716338" cy="5016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3458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610" b="1" dirty="0">
                <a:solidFill>
                  <a:srgbClr val="000000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Gdynia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B6BCC455-A460-ED71-14F4-CC6A4C940BAC}"/>
              </a:ext>
            </a:extLst>
          </p:cNvPr>
          <p:cNvSpPr txBox="1"/>
          <p:nvPr/>
        </p:nvSpPr>
        <p:spPr>
          <a:xfrm>
            <a:off x="1009650" y="1450975"/>
            <a:ext cx="3719513" cy="21800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79" spc="199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MIAST Z MORZA I MARZEŃ</a:t>
            </a:r>
            <a:endParaRPr lang="en-US" sz="1479" spc="199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071CE2DC-AAFD-90F9-BB98-102943D9AD02}"/>
              </a:ext>
            </a:extLst>
          </p:cNvPr>
          <p:cNvSpPr txBox="1"/>
          <p:nvPr/>
        </p:nvSpPr>
        <p:spPr>
          <a:xfrm>
            <a:off x="406400" y="6640513"/>
            <a:ext cx="3719513" cy="2174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79" spc="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1926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52274934-037E-6D73-65AF-7DD18370690D}"/>
              </a:ext>
            </a:extLst>
          </p:cNvPr>
          <p:cNvSpPr txBox="1"/>
          <p:nvPr/>
        </p:nvSpPr>
        <p:spPr>
          <a:xfrm>
            <a:off x="11988800" y="6640513"/>
            <a:ext cx="3719513" cy="2174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79" spc="19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2024</a:t>
            </a:r>
          </a:p>
        </p:txBody>
      </p:sp>
      <p:sp>
        <p:nvSpPr>
          <p:cNvPr id="2056" name="Freeform 2">
            <a:extLst>
              <a:ext uri="{FF2B5EF4-FFF2-40B4-BE49-F238E27FC236}">
                <a16:creationId xmlns:a16="http://schemas.microsoft.com/office/drawing/2014/main" id="{DB11D2EB-31B5-3A7F-FF20-A44B428D7CD5}"/>
              </a:ext>
            </a:extLst>
          </p:cNvPr>
          <p:cNvSpPr>
            <a:spLocks/>
          </p:cNvSpPr>
          <p:nvPr/>
        </p:nvSpPr>
        <p:spPr bwMode="auto">
          <a:xfrm>
            <a:off x="0" y="1965325"/>
            <a:ext cx="6302375" cy="4425950"/>
          </a:xfrm>
          <a:custGeom>
            <a:avLst/>
            <a:gdLst>
              <a:gd name="T0" fmla="*/ 0 w 5207706"/>
              <a:gd name="T1" fmla="*/ 0 h 3657600"/>
              <a:gd name="T2" fmla="*/ 6300901 w 5207706"/>
              <a:gd name="T3" fmla="*/ 0 h 3657600"/>
              <a:gd name="T4" fmla="*/ 6300901 w 5207706"/>
              <a:gd name="T5" fmla="*/ 4426599 h 3657600"/>
              <a:gd name="T6" fmla="*/ 0 w 5207706"/>
              <a:gd name="T7" fmla="*/ 4426599 h 3657600"/>
              <a:gd name="T8" fmla="*/ 0 w 5207706"/>
              <a:gd name="T9" fmla="*/ 0 h 3657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207706" h="3657600">
                <a:moveTo>
                  <a:pt x="0" y="0"/>
                </a:moveTo>
                <a:lnTo>
                  <a:pt x="5207706" y="0"/>
                </a:lnTo>
                <a:lnTo>
                  <a:pt x="5207706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057" name="AutoShape 8">
            <a:extLst>
              <a:ext uri="{FF2B5EF4-FFF2-40B4-BE49-F238E27FC236}">
                <a16:creationId xmlns:a16="http://schemas.microsoft.com/office/drawing/2014/main" id="{9585A01E-B949-83B5-C521-22E9E597E4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73800" y="0"/>
            <a:ext cx="0" cy="7280275"/>
          </a:xfrm>
          <a:prstGeom prst="line">
            <a:avLst/>
          </a:prstGeom>
          <a:noFill/>
          <a:ln w="50800">
            <a:solidFill>
              <a:srgbClr val="FBFBFB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 advClick="0" advTm="20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823A03BE-43D4-D06A-3E7C-F3374BE14228}"/>
              </a:ext>
            </a:extLst>
          </p:cNvPr>
          <p:cNvSpPr>
            <a:spLocks/>
          </p:cNvSpPr>
          <p:nvPr/>
        </p:nvSpPr>
        <p:spPr bwMode="auto">
          <a:xfrm>
            <a:off x="177800" y="76200"/>
            <a:ext cx="2283347" cy="1524001"/>
          </a:xfrm>
          <a:custGeom>
            <a:avLst/>
            <a:gdLst>
              <a:gd name="T0" fmla="*/ 0 w 3898741"/>
              <a:gd name="T1" fmla="*/ 0 h 2756237"/>
              <a:gd name="T2" fmla="*/ 1393825 w 3898741"/>
              <a:gd name="T3" fmla="*/ 0 h 2756237"/>
              <a:gd name="T4" fmla="*/ 1393825 w 3898741"/>
              <a:gd name="T5" fmla="*/ 842963 h 2756237"/>
              <a:gd name="T6" fmla="*/ 0 w 3898741"/>
              <a:gd name="T7" fmla="*/ 842963 h 2756237"/>
              <a:gd name="T8" fmla="*/ 0 w 3898741"/>
              <a:gd name="T9" fmla="*/ 0 h 27562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98741" h="2756237">
                <a:moveTo>
                  <a:pt x="0" y="0"/>
                </a:moveTo>
                <a:lnTo>
                  <a:pt x="3898741" y="0"/>
                </a:lnTo>
                <a:lnTo>
                  <a:pt x="3898741" y="2756237"/>
                </a:lnTo>
                <a:lnTo>
                  <a:pt x="0" y="275623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-10360"/>
            </a:stretch>
          </a:blipFill>
          <a:ln>
            <a:noFill/>
          </a:ln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21509" name="Freeform 2">
            <a:extLst>
              <a:ext uri="{FF2B5EF4-FFF2-40B4-BE49-F238E27FC236}">
                <a16:creationId xmlns:a16="http://schemas.microsoft.com/office/drawing/2014/main" id="{5CD0C66C-5F9E-C617-3A35-99132F2CB00F}"/>
              </a:ext>
            </a:extLst>
          </p:cNvPr>
          <p:cNvSpPr>
            <a:spLocks/>
          </p:cNvSpPr>
          <p:nvPr/>
        </p:nvSpPr>
        <p:spPr bwMode="auto">
          <a:xfrm>
            <a:off x="3302000" y="0"/>
            <a:ext cx="9753600" cy="7315200"/>
          </a:xfrm>
          <a:custGeom>
            <a:avLst/>
            <a:gdLst>
              <a:gd name="T0" fmla="*/ 0 w 9753600"/>
              <a:gd name="T1" fmla="*/ 0 h 7717536"/>
              <a:gd name="T2" fmla="*/ 9753600 w 9753600"/>
              <a:gd name="T3" fmla="*/ 0 h 7717536"/>
              <a:gd name="T4" fmla="*/ 9753600 w 9753600"/>
              <a:gd name="T5" fmla="*/ 7315200 h 7717536"/>
              <a:gd name="T6" fmla="*/ 0 w 9753600"/>
              <a:gd name="T7" fmla="*/ 7315200 h 7717536"/>
              <a:gd name="T8" fmla="*/ 0 w 9753600"/>
              <a:gd name="T9" fmla="*/ 0 h 77175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753600" h="7717536">
                <a:moveTo>
                  <a:pt x="0" y="0"/>
                </a:moveTo>
                <a:lnTo>
                  <a:pt x="9753600" y="0"/>
                </a:lnTo>
                <a:lnTo>
                  <a:pt x="9753600" y="7717536"/>
                </a:lnTo>
                <a:lnTo>
                  <a:pt x="0" y="771753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1510" name="Freeform 4">
            <a:extLst>
              <a:ext uri="{FF2B5EF4-FFF2-40B4-BE49-F238E27FC236}">
                <a16:creationId xmlns:a16="http://schemas.microsoft.com/office/drawing/2014/main" id="{D0FB79E5-9266-FC44-D53D-E9770E6A7965}"/>
              </a:ext>
            </a:extLst>
          </p:cNvPr>
          <p:cNvSpPr>
            <a:spLocks/>
          </p:cNvSpPr>
          <p:nvPr/>
        </p:nvSpPr>
        <p:spPr bwMode="auto">
          <a:xfrm flipH="1">
            <a:off x="7750175" y="1600200"/>
            <a:ext cx="3927475" cy="3382963"/>
          </a:xfrm>
          <a:custGeom>
            <a:avLst/>
            <a:gdLst>
              <a:gd name="T0" fmla="*/ 3927475 w 3926989"/>
              <a:gd name="T1" fmla="*/ 0 h 3382119"/>
              <a:gd name="T2" fmla="*/ 0 w 3926989"/>
              <a:gd name="T3" fmla="*/ 0 h 3382119"/>
              <a:gd name="T4" fmla="*/ 0 w 3926989"/>
              <a:gd name="T5" fmla="*/ 3382963 h 3382119"/>
              <a:gd name="T6" fmla="*/ 3927475 w 3926989"/>
              <a:gd name="T7" fmla="*/ 3382963 h 3382119"/>
              <a:gd name="T8" fmla="*/ 3927475 w 3926989"/>
              <a:gd name="T9" fmla="*/ 0 h 33821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926989" h="3382119">
                <a:moveTo>
                  <a:pt x="3926989" y="0"/>
                </a:moveTo>
                <a:lnTo>
                  <a:pt x="0" y="0"/>
                </a:lnTo>
                <a:lnTo>
                  <a:pt x="0" y="3382119"/>
                </a:lnTo>
                <a:lnTo>
                  <a:pt x="3926989" y="3382119"/>
                </a:lnTo>
                <a:lnTo>
                  <a:pt x="3926989" y="0"/>
                </a:lnTo>
                <a:close/>
              </a:path>
            </a:pathLst>
          </a:custGeom>
          <a:blipFill dpi="0" rotWithShape="1">
            <a:blip r:embed="rId4" cstate="email">
              <a:alphaModFix amt="5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3B486643-2EA3-2534-27A6-B92F2443958B}"/>
              </a:ext>
            </a:extLst>
          </p:cNvPr>
          <p:cNvSpPr txBox="1"/>
          <p:nvPr/>
        </p:nvSpPr>
        <p:spPr>
          <a:xfrm>
            <a:off x="8483600" y="2553562"/>
            <a:ext cx="2740025" cy="14762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3932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Ładnie co?</a:t>
            </a:r>
          </a:p>
          <a:p>
            <a:pPr eaLnBrk="1" fontAlgn="auto" hangingPunct="1">
              <a:lnSpc>
                <a:spcPts val="3932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Ja to wymyśliłem!</a:t>
            </a:r>
            <a:endParaRPr lang="en-US" sz="2809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939FEAC0-A22B-EFB9-F3C5-F7EFCCA143BC}"/>
              </a:ext>
            </a:extLst>
          </p:cNvPr>
          <p:cNvSpPr txBox="1"/>
          <p:nvPr/>
        </p:nvSpPr>
        <p:spPr>
          <a:xfrm>
            <a:off x="2460625" y="546100"/>
            <a:ext cx="4800600" cy="2794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 spc="199" dirty="0">
                <a:latin typeface="Poppins Medium"/>
                <a:ea typeface="Poppins Medium"/>
                <a:cs typeface="Poppins Medium"/>
                <a:sym typeface="Poppins Medium"/>
              </a:rPr>
              <a:t>*</a:t>
            </a:r>
            <a:endParaRPr lang="en-US" sz="1050" b="1" spc="199"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21514" name="Obraz 6">
            <a:extLst>
              <a:ext uri="{FF2B5EF4-FFF2-40B4-BE49-F238E27FC236}">
                <a16:creationId xmlns:a16="http://schemas.microsoft.com/office/drawing/2014/main" id="{8BF8F767-4BAD-EB5F-CAA2-D5B3D9E27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5257800"/>
            <a:ext cx="2176463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20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4D297F-8E6B-9E71-9A3E-704719038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4">
            <a:extLst>
              <a:ext uri="{FF2B5EF4-FFF2-40B4-BE49-F238E27FC236}">
                <a16:creationId xmlns:a16="http://schemas.microsoft.com/office/drawing/2014/main" id="{C18C5A69-E11C-D018-FAAE-3970292B2247}"/>
              </a:ext>
            </a:extLst>
          </p:cNvPr>
          <p:cNvSpPr>
            <a:spLocks/>
          </p:cNvSpPr>
          <p:nvPr/>
        </p:nvSpPr>
        <p:spPr bwMode="auto">
          <a:xfrm>
            <a:off x="-190500" y="204788"/>
            <a:ext cx="996950" cy="996950"/>
          </a:xfrm>
          <a:custGeom>
            <a:avLst/>
            <a:gdLst>
              <a:gd name="T0" fmla="*/ 0 w 1426543"/>
              <a:gd name="T1" fmla="*/ 0 h 1426543"/>
              <a:gd name="T2" fmla="*/ 696726 w 1426543"/>
              <a:gd name="T3" fmla="*/ 0 h 1426543"/>
              <a:gd name="T4" fmla="*/ 696726 w 1426543"/>
              <a:gd name="T5" fmla="*/ 696725 h 1426543"/>
              <a:gd name="T6" fmla="*/ 0 w 1426543"/>
              <a:gd name="T7" fmla="*/ 696725 h 1426543"/>
              <a:gd name="T8" fmla="*/ 0 w 1426543"/>
              <a:gd name="T9" fmla="*/ 0 h 14265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26543" h="1426543">
                <a:moveTo>
                  <a:pt x="0" y="0"/>
                </a:moveTo>
                <a:lnTo>
                  <a:pt x="1426542" y="0"/>
                </a:lnTo>
                <a:lnTo>
                  <a:pt x="1426542" y="1426542"/>
                </a:lnTo>
                <a:lnTo>
                  <a:pt x="0" y="142654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59896A3B-F19B-5BB2-98E5-627387D7C898}"/>
              </a:ext>
            </a:extLst>
          </p:cNvPr>
          <p:cNvSpPr txBox="1"/>
          <p:nvPr/>
        </p:nvSpPr>
        <p:spPr>
          <a:xfrm>
            <a:off x="711200" y="773113"/>
            <a:ext cx="4800600" cy="2174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79" spc="199" dirty="0">
                <a:latin typeface="Poppins Medium"/>
                <a:ea typeface="Poppins Medium"/>
                <a:cs typeface="Poppins Medium"/>
                <a:sym typeface="Poppins Medium"/>
              </a:rPr>
              <a:t>A CO DALEJ?</a:t>
            </a:r>
            <a:endParaRPr lang="en-US" sz="1479" spc="199"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46082" name="Picture 2" descr="Może być zdjęciem przedstawiającym tabela i tekst">
            <a:extLst>
              <a:ext uri="{FF2B5EF4-FFF2-40B4-BE49-F238E27FC236}">
                <a16:creationId xmlns:a16="http://schemas.microsoft.com/office/drawing/2014/main" id="{E866492E-1134-FCCB-584D-5121EDF74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7200" y="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Może być zdjęciem przedstawiającym co najmniej jedna osoba i ulica">
            <a:extLst>
              <a:ext uri="{FF2B5EF4-FFF2-40B4-BE49-F238E27FC236}">
                <a16:creationId xmlns:a16="http://schemas.microsoft.com/office/drawing/2014/main" id="{4993BA87-27F3-A8E5-A827-99DA79726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6324" y="3657600"/>
            <a:ext cx="5487988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8" name="Picture 8" descr="Może być zdjęciem przedstawiającym 5 osób i drzewo">
            <a:extLst>
              <a:ext uri="{FF2B5EF4-FFF2-40B4-BE49-F238E27FC236}">
                <a16:creationId xmlns:a16="http://schemas.microsoft.com/office/drawing/2014/main" id="{78506CC6-9CB3-B6D2-5455-62A1EF310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0497" y="-152400"/>
            <a:ext cx="54864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858194"/>
      </p:ext>
    </p:extLst>
  </p:cSld>
  <p:clrMapOvr>
    <a:masterClrMapping/>
  </p:clrMapOvr>
  <p:transition spd="slow" advClick="0" advTm="20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61F059-D753-F335-104D-5A8AA8339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9E170EC0-C0FA-098B-A574-2D449CF0E6A6}"/>
              </a:ext>
            </a:extLst>
          </p:cNvPr>
          <p:cNvSpPr txBox="1"/>
          <p:nvPr/>
        </p:nvSpPr>
        <p:spPr>
          <a:xfrm>
            <a:off x="521702" y="2199925"/>
            <a:ext cx="9563316" cy="4228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120" b="1" dirty="0">
                <a:latin typeface="Poppins Bold" panose="00000800000000000000" charset="-18"/>
                <a:ea typeface="Roboto" pitchFamily="2" charset="0"/>
                <a:cs typeface="Poppins Bold" panose="00000800000000000000" charset="-18"/>
              </a:rPr>
              <a:t>DZIĘKUJĘ ZA UWAGĘ</a:t>
            </a:r>
          </a:p>
          <a:p>
            <a:endParaRPr lang="pl-PL" sz="2560" dirty="0">
              <a:latin typeface="Roboto" pitchFamily="2" charset="0"/>
              <a:ea typeface="Roboto" pitchFamily="2" charset="0"/>
            </a:endParaRPr>
          </a:p>
          <a:p>
            <a:r>
              <a:rPr lang="pl-PL" sz="2133" dirty="0">
                <a:latin typeface="Poppins Medium" panose="00000600000000000000" pitchFamily="2" charset="-18"/>
                <a:ea typeface="Roboto" pitchFamily="2" charset="0"/>
                <a:cs typeface="Poppins Medium" panose="00000600000000000000" pitchFamily="2" charset="-18"/>
              </a:rPr>
              <a:t>Dział Rewitalizacji</a:t>
            </a:r>
          </a:p>
          <a:p>
            <a:r>
              <a:rPr lang="pl-PL" sz="2133" dirty="0">
                <a:latin typeface="Poppins Medium" panose="00000600000000000000" pitchFamily="2" charset="-18"/>
                <a:ea typeface="Roboto" pitchFamily="2" charset="0"/>
                <a:cs typeface="Poppins Medium" panose="00000600000000000000" pitchFamily="2" charset="-18"/>
              </a:rPr>
              <a:t>Laboratorium Innowacji Społecznych</a:t>
            </a:r>
          </a:p>
          <a:p>
            <a:r>
              <a:rPr lang="pl-PL" sz="2133" dirty="0">
                <a:latin typeface="Poppins Medium" panose="00000600000000000000" pitchFamily="2" charset="-18"/>
                <a:ea typeface="Roboto" pitchFamily="2" charset="0"/>
                <a:cs typeface="Poppins Medium" panose="00000600000000000000" pitchFamily="2" charset="-18"/>
              </a:rPr>
              <a:t>ul. Żeromskiego 31, Gdynia</a:t>
            </a:r>
          </a:p>
          <a:p>
            <a:endParaRPr lang="pl-PL" sz="2133" dirty="0">
              <a:latin typeface="Poppins Medium" panose="00000600000000000000" pitchFamily="2" charset="-18"/>
              <a:ea typeface="Roboto" pitchFamily="2" charset="0"/>
              <a:cs typeface="Poppins Medium" panose="00000600000000000000" pitchFamily="2" charset="-18"/>
            </a:endParaRPr>
          </a:p>
          <a:p>
            <a:r>
              <a:rPr lang="pl-PL" sz="2133" dirty="0">
                <a:latin typeface="Poppins Medium" panose="00000600000000000000" pitchFamily="2" charset="-18"/>
                <a:ea typeface="Roboto" pitchFamily="2" charset="0"/>
                <a:cs typeface="Poppins Medium" panose="00000600000000000000" pitchFamily="2" charset="-18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www.gdyniaodnowa.pl</a:t>
            </a:r>
            <a:r>
              <a:rPr lang="pl-PL" sz="2133" dirty="0">
                <a:latin typeface="Poppins Medium" panose="00000600000000000000" pitchFamily="2" charset="-18"/>
                <a:ea typeface="Roboto" pitchFamily="2" charset="0"/>
                <a:cs typeface="Poppins Medium" panose="00000600000000000000" pitchFamily="2" charset="-18"/>
              </a:rPr>
              <a:t> </a:t>
            </a:r>
          </a:p>
          <a:p>
            <a:r>
              <a:rPr lang="pl-PL" sz="2133" dirty="0">
                <a:latin typeface="Poppins Medium" panose="00000600000000000000" pitchFamily="2" charset="-18"/>
                <a:ea typeface="Roboto" pitchFamily="2" charset="0"/>
                <a:cs typeface="Poppins Medium" panose="00000600000000000000" pitchFamily="2" charset="-18"/>
              </a:rPr>
              <a:t>FB: </a:t>
            </a:r>
            <a:r>
              <a:rPr lang="pl-PL" sz="2133" dirty="0" err="1">
                <a:latin typeface="Poppins Medium" panose="00000600000000000000" pitchFamily="2" charset="-18"/>
                <a:ea typeface="Roboto" pitchFamily="2" charset="0"/>
                <a:cs typeface="Poppins Medium" panose="00000600000000000000" pitchFamily="2" charset="-18"/>
              </a:rPr>
              <a:t>GdyniaOdNowa</a:t>
            </a:r>
            <a:endParaRPr lang="pl-PL" sz="2133" dirty="0">
              <a:latin typeface="Poppins Medium" panose="00000600000000000000" pitchFamily="2" charset="-18"/>
              <a:ea typeface="Roboto" pitchFamily="2" charset="0"/>
              <a:cs typeface="Poppins Medium" panose="00000600000000000000" pitchFamily="2" charset="-18"/>
            </a:endParaRPr>
          </a:p>
          <a:p>
            <a:endParaRPr lang="pl-PL" sz="2133" dirty="0">
              <a:latin typeface="Poppins Medium" panose="00000600000000000000" pitchFamily="2" charset="-18"/>
              <a:ea typeface="Roboto" pitchFamily="2" charset="0"/>
              <a:cs typeface="Poppins Medium" panose="00000600000000000000" pitchFamily="2" charset="-18"/>
            </a:endParaRPr>
          </a:p>
          <a:p>
            <a:r>
              <a:rPr lang="pl-PL" sz="2133" dirty="0">
                <a:latin typeface="Poppins Medium" panose="00000600000000000000" pitchFamily="2" charset="-18"/>
                <a:ea typeface="Roboto" pitchFamily="2" charset="0"/>
                <a:cs typeface="Poppins Medium" panose="00000600000000000000" pitchFamily="2" charset="-1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rewitalizacja@lis.gdynia.pl</a:t>
            </a:r>
            <a:endParaRPr lang="pl-PL" sz="2133" dirty="0">
              <a:latin typeface="Poppins Medium" panose="00000600000000000000" pitchFamily="2" charset="-18"/>
              <a:ea typeface="Roboto" pitchFamily="2" charset="0"/>
              <a:cs typeface="Poppins Medium" panose="00000600000000000000" pitchFamily="2" charset="-18"/>
            </a:endParaRPr>
          </a:p>
          <a:p>
            <a:r>
              <a:rPr lang="pl-PL" sz="2133" dirty="0">
                <a:latin typeface="Poppins Medium" panose="00000600000000000000" pitchFamily="2" charset="-18"/>
                <a:ea typeface="Roboto" pitchFamily="2" charset="0"/>
                <a:cs typeface="Poppins Medium" panose="00000600000000000000" pitchFamily="2" charset="-18"/>
              </a:rPr>
              <a:t>tel. 58 727 39 04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62A54C4-6BBF-F2EB-19FE-ADE1122535F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702" y="420970"/>
            <a:ext cx="2393168" cy="50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96871"/>
      </p:ext>
    </p:extLst>
  </p:cSld>
  <p:clrMapOvr>
    <a:masterClrMapping/>
  </p:clrMapOvr>
  <p:transition spd="slow" advClick="0" advTm="20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1A8E35D4-C0B5-1F96-7268-17D5E86800D4}"/>
              </a:ext>
            </a:extLst>
          </p:cNvPr>
          <p:cNvGrpSpPr>
            <a:grpSpLocks/>
          </p:cNvGrpSpPr>
          <p:nvPr/>
        </p:nvGrpSpPr>
        <p:grpSpPr bwMode="auto">
          <a:xfrm>
            <a:off x="3302000" y="-90488"/>
            <a:ext cx="9753600" cy="7448551"/>
            <a:chOff x="951160" y="0"/>
            <a:chExt cx="13004801" cy="9931872"/>
          </a:xfrm>
        </p:grpSpPr>
        <p:sp>
          <p:nvSpPr>
            <p:cNvPr id="3080" name="Freeform 3">
              <a:extLst>
                <a:ext uri="{FF2B5EF4-FFF2-40B4-BE49-F238E27FC236}">
                  <a16:creationId xmlns:a16="http://schemas.microsoft.com/office/drawing/2014/main" id="{8D44B7A9-8E85-6E10-D3BA-2C54465AC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6400" y="0"/>
              <a:ext cx="6549561" cy="4997356"/>
            </a:xfrm>
            <a:custGeom>
              <a:avLst/>
              <a:gdLst>
                <a:gd name="T0" fmla="*/ 0 w 7500722"/>
                <a:gd name="T1" fmla="*/ 0 h 4997356"/>
                <a:gd name="T2" fmla="*/ 6549561 w 7500722"/>
                <a:gd name="T3" fmla="*/ 0 h 4997356"/>
                <a:gd name="T4" fmla="*/ 6549561 w 7500722"/>
                <a:gd name="T5" fmla="*/ 4997356 h 4997356"/>
                <a:gd name="T6" fmla="*/ 0 w 7500722"/>
                <a:gd name="T7" fmla="*/ 4997356 h 4997356"/>
                <a:gd name="T8" fmla="*/ 0 w 7500722"/>
                <a:gd name="T9" fmla="*/ 0 h 4997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00722" h="4997356">
                  <a:moveTo>
                    <a:pt x="0" y="0"/>
                  </a:moveTo>
                  <a:lnTo>
                    <a:pt x="7500722" y="0"/>
                  </a:lnTo>
                  <a:lnTo>
                    <a:pt x="7500722" y="4997356"/>
                  </a:lnTo>
                  <a:lnTo>
                    <a:pt x="0" y="4997356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081" name="Freeform 4">
              <a:extLst>
                <a:ext uri="{FF2B5EF4-FFF2-40B4-BE49-F238E27FC236}">
                  <a16:creationId xmlns:a16="http://schemas.microsoft.com/office/drawing/2014/main" id="{C1EAA78D-D44F-9AE6-218B-ADFA58339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951160" y="4997356"/>
              <a:ext cx="6455239" cy="4934503"/>
            </a:xfrm>
            <a:custGeom>
              <a:avLst/>
              <a:gdLst>
                <a:gd name="T0" fmla="*/ 0 w 7406400"/>
                <a:gd name="T1" fmla="*/ 0 h 4934514"/>
                <a:gd name="T2" fmla="*/ 6455239 w 7406400"/>
                <a:gd name="T3" fmla="*/ 0 h 4934514"/>
                <a:gd name="T4" fmla="*/ 6455239 w 7406400"/>
                <a:gd name="T5" fmla="*/ 4934503 h 4934514"/>
                <a:gd name="T6" fmla="*/ 0 w 7406400"/>
                <a:gd name="T7" fmla="*/ 4934503 h 4934514"/>
                <a:gd name="T8" fmla="*/ 0 w 7406400"/>
                <a:gd name="T9" fmla="*/ 0 h 49345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06400" h="4934514">
                  <a:moveTo>
                    <a:pt x="0" y="0"/>
                  </a:moveTo>
                  <a:lnTo>
                    <a:pt x="7406400" y="0"/>
                  </a:lnTo>
                  <a:lnTo>
                    <a:pt x="7406400" y="4934514"/>
                  </a:lnTo>
                  <a:lnTo>
                    <a:pt x="0" y="4934514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082" name="Freeform 5">
              <a:extLst>
                <a:ext uri="{FF2B5EF4-FFF2-40B4-BE49-F238E27FC236}">
                  <a16:creationId xmlns:a16="http://schemas.microsoft.com/office/drawing/2014/main" id="{2A956589-D353-C702-6D52-68065BE5B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6400" y="4997357"/>
              <a:ext cx="6549560" cy="4934515"/>
            </a:xfrm>
            <a:custGeom>
              <a:avLst/>
              <a:gdLst>
                <a:gd name="T0" fmla="*/ 0 w 7500722"/>
                <a:gd name="T1" fmla="*/ 0 h 4997356"/>
                <a:gd name="T2" fmla="*/ 6549560 w 7500722"/>
                <a:gd name="T3" fmla="*/ 0 h 4997356"/>
                <a:gd name="T4" fmla="*/ 6549560 w 7500722"/>
                <a:gd name="T5" fmla="*/ 4934515 h 4997356"/>
                <a:gd name="T6" fmla="*/ 0 w 7500722"/>
                <a:gd name="T7" fmla="*/ 4934515 h 4997356"/>
                <a:gd name="T8" fmla="*/ 0 w 7500722"/>
                <a:gd name="T9" fmla="*/ 0 h 4997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00722" h="4997356">
                  <a:moveTo>
                    <a:pt x="0" y="0"/>
                  </a:moveTo>
                  <a:lnTo>
                    <a:pt x="7500722" y="0"/>
                  </a:lnTo>
                  <a:lnTo>
                    <a:pt x="7500722" y="4997356"/>
                  </a:lnTo>
                  <a:lnTo>
                    <a:pt x="0" y="4997356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083" name="Freeform 6">
              <a:extLst>
                <a:ext uri="{FF2B5EF4-FFF2-40B4-BE49-F238E27FC236}">
                  <a16:creationId xmlns:a16="http://schemas.microsoft.com/office/drawing/2014/main" id="{BC4A09D1-F565-CEE5-5508-5B861C7E6710}"/>
                </a:ext>
              </a:extLst>
            </p:cNvPr>
            <p:cNvSpPr>
              <a:spLocks/>
            </p:cNvSpPr>
            <p:nvPr/>
          </p:nvSpPr>
          <p:spPr bwMode="auto">
            <a:xfrm>
              <a:off x="951160" y="120556"/>
              <a:ext cx="6455239" cy="4876800"/>
            </a:xfrm>
            <a:custGeom>
              <a:avLst/>
              <a:gdLst>
                <a:gd name="T0" fmla="*/ 0 w 7406400"/>
                <a:gd name="T1" fmla="*/ 0 h 4934514"/>
                <a:gd name="T2" fmla="*/ 6455239 w 7406400"/>
                <a:gd name="T3" fmla="*/ 0 h 4934514"/>
                <a:gd name="T4" fmla="*/ 6455239 w 7406400"/>
                <a:gd name="T5" fmla="*/ 4876800 h 4934514"/>
                <a:gd name="T6" fmla="*/ 0 w 7406400"/>
                <a:gd name="T7" fmla="*/ 4876800 h 4934514"/>
                <a:gd name="T8" fmla="*/ 0 w 7406400"/>
                <a:gd name="T9" fmla="*/ 0 h 49345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06400" h="4934514">
                  <a:moveTo>
                    <a:pt x="0" y="0"/>
                  </a:moveTo>
                  <a:lnTo>
                    <a:pt x="7406400" y="0"/>
                  </a:lnTo>
                  <a:lnTo>
                    <a:pt x="7406400" y="4934514"/>
                  </a:lnTo>
                  <a:lnTo>
                    <a:pt x="0" y="4934514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3075" name="Group 7">
            <a:extLst>
              <a:ext uri="{FF2B5EF4-FFF2-40B4-BE49-F238E27FC236}">
                <a16:creationId xmlns:a16="http://schemas.microsoft.com/office/drawing/2014/main" id="{72E47E77-A265-87F1-741A-4F6F05E2E9A4}"/>
              </a:ext>
            </a:extLst>
          </p:cNvPr>
          <p:cNvGrpSpPr>
            <a:grpSpLocks/>
          </p:cNvGrpSpPr>
          <p:nvPr/>
        </p:nvGrpSpPr>
        <p:grpSpPr bwMode="auto">
          <a:xfrm>
            <a:off x="2589213" y="-1508125"/>
            <a:ext cx="10466387" cy="10331450"/>
            <a:chOff x="0" y="0"/>
            <a:chExt cx="13955961" cy="13776152"/>
          </a:xfrm>
        </p:grpSpPr>
        <p:sp>
          <p:nvSpPr>
            <p:cNvPr id="3078" name="AutoShape 8">
              <a:extLst>
                <a:ext uri="{FF2B5EF4-FFF2-40B4-BE49-F238E27FC236}">
                  <a16:creationId xmlns:a16="http://schemas.microsoft.com/office/drawing/2014/main" id="{FEBD8D3C-4C24-88CA-2A22-AD4C4ED6E7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6888076"/>
              <a:ext cx="13955961" cy="0"/>
            </a:xfrm>
            <a:prstGeom prst="line">
              <a:avLst/>
            </a:prstGeom>
            <a:noFill/>
            <a:ln w="50800">
              <a:solidFill>
                <a:srgbClr val="FBFBFB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3079" name="AutoShape 9">
              <a:extLst>
                <a:ext uri="{FF2B5EF4-FFF2-40B4-BE49-F238E27FC236}">
                  <a16:creationId xmlns:a16="http://schemas.microsoft.com/office/drawing/2014/main" id="{C3239C40-A2B6-17DB-CDB1-0DCFA5E0A0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428161" y="0"/>
              <a:ext cx="0" cy="13776152"/>
            </a:xfrm>
            <a:prstGeom prst="line">
              <a:avLst/>
            </a:prstGeom>
            <a:noFill/>
            <a:ln w="50800">
              <a:solidFill>
                <a:srgbClr val="FBFBFB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3076" name="Freeform 4">
            <a:extLst>
              <a:ext uri="{FF2B5EF4-FFF2-40B4-BE49-F238E27FC236}">
                <a16:creationId xmlns:a16="http://schemas.microsoft.com/office/drawing/2014/main" id="{24D6D674-63A5-7AFC-2DA8-BF5BE6BD6B8D}"/>
              </a:ext>
            </a:extLst>
          </p:cNvPr>
          <p:cNvSpPr>
            <a:spLocks/>
          </p:cNvSpPr>
          <p:nvPr/>
        </p:nvSpPr>
        <p:spPr bwMode="auto">
          <a:xfrm>
            <a:off x="-190500" y="204788"/>
            <a:ext cx="996950" cy="996950"/>
          </a:xfrm>
          <a:custGeom>
            <a:avLst/>
            <a:gdLst>
              <a:gd name="T0" fmla="*/ 0 w 1426543"/>
              <a:gd name="T1" fmla="*/ 0 h 1426543"/>
              <a:gd name="T2" fmla="*/ 696726 w 1426543"/>
              <a:gd name="T3" fmla="*/ 0 h 1426543"/>
              <a:gd name="T4" fmla="*/ 696726 w 1426543"/>
              <a:gd name="T5" fmla="*/ 696725 h 1426543"/>
              <a:gd name="T6" fmla="*/ 0 w 1426543"/>
              <a:gd name="T7" fmla="*/ 696725 h 1426543"/>
              <a:gd name="T8" fmla="*/ 0 w 1426543"/>
              <a:gd name="T9" fmla="*/ 0 h 14265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26543" h="1426543">
                <a:moveTo>
                  <a:pt x="0" y="0"/>
                </a:moveTo>
                <a:lnTo>
                  <a:pt x="1426542" y="0"/>
                </a:lnTo>
                <a:lnTo>
                  <a:pt x="1426542" y="1426542"/>
                </a:lnTo>
                <a:lnTo>
                  <a:pt x="0" y="142654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D6B0F16-5FCF-AC78-B795-DB968457FB40}"/>
              </a:ext>
            </a:extLst>
          </p:cNvPr>
          <p:cNvSpPr txBox="1"/>
          <p:nvPr/>
        </p:nvSpPr>
        <p:spPr>
          <a:xfrm>
            <a:off x="711200" y="457200"/>
            <a:ext cx="4800600" cy="6540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79" spc="199" dirty="0">
                <a:latin typeface="Poppins Medium"/>
                <a:ea typeface="Poppins Medium"/>
                <a:cs typeface="Poppins Medium"/>
                <a:sym typeface="Poppins Medium"/>
              </a:rPr>
              <a:t>MARZENIA </a:t>
            </a:r>
          </a:p>
          <a:p>
            <a:pPr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79" spc="199" dirty="0">
                <a:latin typeface="Poppins Medium"/>
                <a:ea typeface="Poppins Medium"/>
                <a:cs typeface="Poppins Medium"/>
                <a:sym typeface="Poppins Medium"/>
              </a:rPr>
              <a:t>NIERÓWNO</a:t>
            </a:r>
          </a:p>
          <a:p>
            <a:pPr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79" spc="199" dirty="0">
                <a:latin typeface="Poppins Medium"/>
                <a:ea typeface="Poppins Medium"/>
                <a:cs typeface="Poppins Medium"/>
                <a:sym typeface="Poppins Medium"/>
              </a:rPr>
              <a:t>ROZŁOŻONE </a:t>
            </a:r>
            <a:endParaRPr lang="en-US" sz="1479" spc="199"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  <p:transition spd="slow" advClick="0" advTm="20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3B7F4C27-34A4-2A65-F710-E206A5378411}"/>
              </a:ext>
            </a:extLst>
          </p:cNvPr>
          <p:cNvSpPr txBox="1"/>
          <p:nvPr/>
        </p:nvSpPr>
        <p:spPr>
          <a:xfrm>
            <a:off x="806450" y="511175"/>
            <a:ext cx="4095750" cy="4360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79" spc="199" dirty="0">
                <a:latin typeface="Poppins Medium"/>
                <a:ea typeface="Poppins Medium"/>
                <a:cs typeface="Poppins Medium"/>
                <a:sym typeface="Poppins Medium"/>
              </a:rPr>
              <a:t>JAK PODEJŚĆ DO ZMIANY </a:t>
            </a:r>
          </a:p>
          <a:p>
            <a:pPr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79" spc="199" dirty="0">
                <a:latin typeface="Poppins Medium"/>
                <a:ea typeface="Poppins Medium"/>
                <a:cs typeface="Poppins Medium"/>
                <a:sym typeface="Poppins Medium"/>
              </a:rPr>
              <a:t>SZEŚCIU RÓŻNYCH CZĘŚCI MIASTA?</a:t>
            </a:r>
            <a:endParaRPr lang="en-US" sz="1479" spc="199"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4102" name="Freeform 4">
            <a:extLst>
              <a:ext uri="{FF2B5EF4-FFF2-40B4-BE49-F238E27FC236}">
                <a16:creationId xmlns:a16="http://schemas.microsoft.com/office/drawing/2014/main" id="{D39CE31E-8D33-0D01-B0AB-F721E8A86E13}"/>
              </a:ext>
            </a:extLst>
          </p:cNvPr>
          <p:cNvSpPr>
            <a:spLocks/>
          </p:cNvSpPr>
          <p:nvPr/>
        </p:nvSpPr>
        <p:spPr bwMode="auto">
          <a:xfrm>
            <a:off x="7812088" y="6113463"/>
            <a:ext cx="996950" cy="996950"/>
          </a:xfrm>
          <a:custGeom>
            <a:avLst/>
            <a:gdLst>
              <a:gd name="T0" fmla="*/ 0 w 1426543"/>
              <a:gd name="T1" fmla="*/ 0 h 1426543"/>
              <a:gd name="T2" fmla="*/ 696725 w 1426543"/>
              <a:gd name="T3" fmla="*/ 0 h 1426543"/>
              <a:gd name="T4" fmla="*/ 696725 w 1426543"/>
              <a:gd name="T5" fmla="*/ 696725 h 1426543"/>
              <a:gd name="T6" fmla="*/ 0 w 1426543"/>
              <a:gd name="T7" fmla="*/ 696725 h 1426543"/>
              <a:gd name="T8" fmla="*/ 0 w 1426543"/>
              <a:gd name="T9" fmla="*/ 0 h 14265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26543" h="1426543">
                <a:moveTo>
                  <a:pt x="0" y="0"/>
                </a:moveTo>
                <a:lnTo>
                  <a:pt x="1426542" y="0"/>
                </a:lnTo>
                <a:lnTo>
                  <a:pt x="1426542" y="1426542"/>
                </a:lnTo>
                <a:lnTo>
                  <a:pt x="0" y="142654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103" name="Freeform 4">
            <a:extLst>
              <a:ext uri="{FF2B5EF4-FFF2-40B4-BE49-F238E27FC236}">
                <a16:creationId xmlns:a16="http://schemas.microsoft.com/office/drawing/2014/main" id="{1D2BF77E-C526-C270-CA31-4C4DEA342E10}"/>
              </a:ext>
            </a:extLst>
          </p:cNvPr>
          <p:cNvSpPr>
            <a:spLocks/>
          </p:cNvSpPr>
          <p:nvPr/>
        </p:nvSpPr>
        <p:spPr bwMode="auto">
          <a:xfrm>
            <a:off x="-190500" y="204788"/>
            <a:ext cx="996950" cy="996950"/>
          </a:xfrm>
          <a:custGeom>
            <a:avLst/>
            <a:gdLst>
              <a:gd name="T0" fmla="*/ 0 w 1426543"/>
              <a:gd name="T1" fmla="*/ 0 h 1426543"/>
              <a:gd name="T2" fmla="*/ 696726 w 1426543"/>
              <a:gd name="T3" fmla="*/ 0 h 1426543"/>
              <a:gd name="T4" fmla="*/ 696726 w 1426543"/>
              <a:gd name="T5" fmla="*/ 696725 h 1426543"/>
              <a:gd name="T6" fmla="*/ 0 w 1426543"/>
              <a:gd name="T7" fmla="*/ 696725 h 1426543"/>
              <a:gd name="T8" fmla="*/ 0 w 1426543"/>
              <a:gd name="T9" fmla="*/ 0 h 14265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26543" h="1426543">
                <a:moveTo>
                  <a:pt x="0" y="0"/>
                </a:moveTo>
                <a:lnTo>
                  <a:pt x="1426542" y="0"/>
                </a:lnTo>
                <a:lnTo>
                  <a:pt x="1426542" y="1426542"/>
                </a:lnTo>
                <a:lnTo>
                  <a:pt x="0" y="142654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D113725-B29B-77C9-F65F-F7E9C7C623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2023" y="4078132"/>
            <a:ext cx="6143105" cy="1910944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734C9D72-A5AE-2B7C-455F-B6B64F917319}"/>
              </a:ext>
            </a:extLst>
          </p:cNvPr>
          <p:cNvSpPr/>
          <p:nvPr/>
        </p:nvSpPr>
        <p:spPr>
          <a:xfrm>
            <a:off x="-54946" y="6243622"/>
            <a:ext cx="13004800" cy="1100947"/>
          </a:xfrm>
          <a:prstGeom prst="rect">
            <a:avLst/>
          </a:prstGeom>
          <a:solidFill>
            <a:srgbClr val="D8FA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16">
            <a:extLst>
              <a:ext uri="{FF2B5EF4-FFF2-40B4-BE49-F238E27FC236}">
                <a16:creationId xmlns:a16="http://schemas.microsoft.com/office/drawing/2014/main" id="{EFB63B01-4498-712C-3DB3-DC56AC83A0B5}"/>
              </a:ext>
            </a:extLst>
          </p:cNvPr>
          <p:cNvSpPr txBox="1"/>
          <p:nvPr/>
        </p:nvSpPr>
        <p:spPr>
          <a:xfrm>
            <a:off x="775044" y="914563"/>
            <a:ext cx="5862910" cy="326089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pl-PL" sz="1200" dirty="0">
                <a:latin typeface="Poppins Medium" panose="00000600000000000000" pitchFamily="2" charset="-18"/>
                <a:cs typeface="Poppins Medium" panose="00000600000000000000" pitchFamily="2" charset="-18"/>
              </a:rPr>
              <a:t>Uchwała Rady Miasta Gdyni nr XIX/435/16 z dnia 30 marca 2016 r. </a:t>
            </a:r>
          </a:p>
          <a:p>
            <a:pPr>
              <a:lnSpc>
                <a:spcPct val="115000"/>
              </a:lnSpc>
            </a:pPr>
            <a:r>
              <a:rPr lang="pl-PL" sz="1200" dirty="0">
                <a:effectLst/>
                <a:latin typeface="Poppins Medium" panose="00000600000000000000" pitchFamily="2" charset="-18"/>
                <a:ea typeface="MS Mincho" panose="02020609040205080304" pitchFamily="49" charset="-128"/>
                <a:cs typeface="Poppins Medium" panose="00000600000000000000" pitchFamily="2" charset="-18"/>
              </a:rPr>
              <a:t>Obszar rewitalizacji w Gdyni podzielony jest na sześć niepowiązanych ze sobą podobszarów: 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pl-PL" sz="1200" b="1" dirty="0">
                <a:effectLst/>
                <a:latin typeface="Poppins Medium" panose="00000600000000000000" pitchFamily="2" charset="-18"/>
                <a:ea typeface="MS Mincho" panose="02020609040205080304" pitchFamily="49" charset="-128"/>
                <a:cs typeface="Poppins Medium" panose="00000600000000000000" pitchFamily="2" charset="-18"/>
              </a:rPr>
              <a:t>część dzielnicy Babie Doły</a:t>
            </a:r>
            <a:r>
              <a:rPr lang="pl-PL" sz="1200" dirty="0">
                <a:effectLst/>
                <a:latin typeface="Poppins Medium" panose="00000600000000000000" pitchFamily="2" charset="-18"/>
                <a:ea typeface="MS Mincho" panose="02020609040205080304" pitchFamily="49" charset="-128"/>
                <a:cs typeface="Poppins Medium" panose="00000600000000000000" pitchFamily="2" charset="-18"/>
              </a:rPr>
              <a:t>, rejon ulicy Rybaków, 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pl-PL" sz="1200" b="1" dirty="0">
                <a:effectLst/>
                <a:latin typeface="Poppins Medium" panose="00000600000000000000" pitchFamily="2" charset="-18"/>
                <a:ea typeface="MS Mincho" panose="02020609040205080304" pitchFamily="49" charset="-128"/>
                <a:cs typeface="Poppins Medium" panose="00000600000000000000" pitchFamily="2" charset="-18"/>
              </a:rPr>
              <a:t>część dzielnicy Oksywie</a:t>
            </a:r>
            <a:r>
              <a:rPr lang="pl-PL" sz="1200" dirty="0">
                <a:effectLst/>
                <a:latin typeface="Poppins Medium" panose="00000600000000000000" pitchFamily="2" charset="-18"/>
                <a:ea typeface="MS Mincho" panose="02020609040205080304" pitchFamily="49" charset="-128"/>
                <a:cs typeface="Poppins Medium" panose="00000600000000000000" pitchFamily="2" charset="-18"/>
              </a:rPr>
              <a:t>, rejon dawnej wsi Oksywie oraz ulic Arendta Dickmana i inż. Jana Śmidowicza, 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pl-PL" sz="1200" b="1" dirty="0">
                <a:effectLst/>
                <a:latin typeface="Poppins Medium" panose="00000600000000000000" pitchFamily="2" charset="-18"/>
                <a:ea typeface="MS Mincho" panose="02020609040205080304" pitchFamily="49" charset="-128"/>
                <a:cs typeface="Poppins Medium" panose="00000600000000000000" pitchFamily="2" charset="-18"/>
              </a:rPr>
              <a:t>część dzielnicy Chylonia</a:t>
            </a:r>
            <a:r>
              <a:rPr lang="pl-PL" sz="1200" dirty="0">
                <a:effectLst/>
                <a:latin typeface="Poppins Medium" panose="00000600000000000000" pitchFamily="2" charset="-18"/>
                <a:ea typeface="MS Mincho" panose="02020609040205080304" pitchFamily="49" charset="-128"/>
                <a:cs typeface="Poppins Medium" panose="00000600000000000000" pitchFamily="2" charset="-18"/>
              </a:rPr>
              <a:t>, rejon ulic Ludwika Zamenhofa i Opata Hackiego, 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pl-PL" sz="1200" b="1" dirty="0">
                <a:effectLst/>
                <a:latin typeface="Poppins Medium" panose="00000600000000000000" pitchFamily="2" charset="-18"/>
                <a:ea typeface="MS Mincho" panose="02020609040205080304" pitchFamily="49" charset="-128"/>
                <a:cs typeface="Poppins Medium" panose="00000600000000000000" pitchFamily="2" charset="-18"/>
              </a:rPr>
              <a:t>część dzielnicy Chylonia</a:t>
            </a:r>
            <a:r>
              <a:rPr lang="pl-PL" sz="1200" dirty="0">
                <a:effectLst/>
                <a:latin typeface="Poppins Medium" panose="00000600000000000000" pitchFamily="2" charset="-18"/>
                <a:ea typeface="MS Mincho" panose="02020609040205080304" pitchFamily="49" charset="-128"/>
                <a:cs typeface="Poppins Medium" panose="00000600000000000000" pitchFamily="2" charset="-18"/>
              </a:rPr>
              <a:t>, rejon tzw. Meksyku, 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pl-PL" sz="1200" b="1" dirty="0">
                <a:effectLst/>
                <a:latin typeface="Poppins Medium" panose="00000600000000000000" pitchFamily="2" charset="-18"/>
                <a:ea typeface="MS Mincho" panose="02020609040205080304" pitchFamily="49" charset="-128"/>
                <a:cs typeface="Poppins Medium" panose="00000600000000000000" pitchFamily="2" charset="-18"/>
              </a:rPr>
              <a:t>część dzielnicy Leszczynki</a:t>
            </a:r>
            <a:r>
              <a:rPr lang="pl-PL" sz="1200" dirty="0">
                <a:effectLst/>
                <a:latin typeface="Poppins Medium" panose="00000600000000000000" pitchFamily="2" charset="-18"/>
                <a:ea typeface="MS Mincho" panose="02020609040205080304" pitchFamily="49" charset="-128"/>
                <a:cs typeface="Poppins Medium" panose="00000600000000000000" pitchFamily="2" charset="-18"/>
              </a:rPr>
              <a:t>, rejon Wzgórza Orlicz-Dreszera, tzw. Pekinu, 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pl-PL" sz="1200" dirty="0">
                <a:effectLst/>
                <a:latin typeface="Poppins Medium" panose="00000600000000000000" pitchFamily="2" charset="-18"/>
                <a:ea typeface="MS Mincho" panose="02020609040205080304" pitchFamily="49" charset="-128"/>
                <a:cs typeface="Poppins Medium" panose="00000600000000000000" pitchFamily="2" charset="-18"/>
              </a:rPr>
              <a:t>północno-zachodnia </a:t>
            </a:r>
            <a:r>
              <a:rPr lang="pl-PL" sz="1200" b="1" dirty="0">
                <a:effectLst/>
                <a:latin typeface="Poppins Medium" panose="00000600000000000000" pitchFamily="2" charset="-18"/>
                <a:ea typeface="MS Mincho" panose="02020609040205080304" pitchFamily="49" charset="-128"/>
                <a:cs typeface="Poppins Medium" panose="00000600000000000000" pitchFamily="2" charset="-18"/>
              </a:rPr>
              <a:t>część dzielnicy Witomino</a:t>
            </a:r>
            <a:r>
              <a:rPr lang="pl-PL" sz="1200" dirty="0">
                <a:effectLst/>
                <a:latin typeface="Poppins Medium" panose="00000600000000000000" pitchFamily="2" charset="-18"/>
                <a:ea typeface="MS Mincho" panose="02020609040205080304" pitchFamily="49" charset="-128"/>
                <a:cs typeface="Poppins Medium" panose="00000600000000000000" pitchFamily="2" charset="-18"/>
              </a:rPr>
              <a:t>.</a:t>
            </a:r>
          </a:p>
          <a:p>
            <a:pPr>
              <a:lnSpc>
                <a:spcPct val="150000"/>
              </a:lnSpc>
            </a:pPr>
            <a:endParaRPr lang="pl-PL" sz="1200" i="1" dirty="0">
              <a:latin typeface="Poppins Medium" panose="00000600000000000000" pitchFamily="2" charset="-18"/>
              <a:cs typeface="Poppins Medium" panose="00000600000000000000" pitchFamily="2" charset="-18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D25DD650-EF25-70BD-9227-4AF0650C73D2}"/>
              </a:ext>
            </a:extLst>
          </p:cNvPr>
          <p:cNvSpPr txBox="1"/>
          <p:nvPr/>
        </p:nvSpPr>
        <p:spPr>
          <a:xfrm>
            <a:off x="362692" y="6311939"/>
            <a:ext cx="6260195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buNone/>
            </a:pPr>
            <a:r>
              <a:rPr lang="pl-PL" sz="1200" dirty="0">
                <a:latin typeface="Poppins Medium" panose="00000600000000000000" pitchFamily="2" charset="-18"/>
                <a:ea typeface="MS Mincho" panose="02020609040205080304" pitchFamily="49" charset="-128"/>
                <a:cs typeface="Poppins Medium" panose="00000600000000000000" pitchFamily="2" charset="-18"/>
              </a:rPr>
              <a:t> </a:t>
            </a:r>
            <a:r>
              <a:rPr lang="pl-PL" sz="1600" b="1" dirty="0">
                <a:latin typeface="Poppins Medium" panose="00000600000000000000" pitchFamily="2" charset="-18"/>
                <a:ea typeface="MS Mincho" panose="02020609040205080304" pitchFamily="49" charset="-128"/>
                <a:cs typeface="Poppins Medium" panose="00000600000000000000" pitchFamily="2" charset="-18"/>
              </a:rPr>
              <a:t>4,36%</a:t>
            </a:r>
            <a:r>
              <a:rPr lang="pl-PL" sz="1600" dirty="0">
                <a:latin typeface="Poppins Medium" panose="00000600000000000000" pitchFamily="2" charset="-18"/>
                <a:ea typeface="MS Mincho" panose="02020609040205080304" pitchFamily="49" charset="-128"/>
                <a:cs typeface="Poppins Medium" panose="00000600000000000000" pitchFamily="2" charset="-18"/>
              </a:rPr>
              <a:t> </a:t>
            </a:r>
            <a:r>
              <a:rPr lang="pl-PL" sz="1200" dirty="0">
                <a:latin typeface="Poppins Medium" panose="00000600000000000000" pitchFamily="2" charset="-18"/>
                <a:ea typeface="MS Mincho" panose="02020609040205080304" pitchFamily="49" charset="-128"/>
                <a:cs typeface="Poppins Medium" panose="00000600000000000000" pitchFamily="2" charset="-18"/>
              </a:rPr>
              <a:t>zameldowanych mieszkańców Gdyni </a:t>
            </a:r>
          </a:p>
          <a:p>
            <a:pPr algn="just">
              <a:spcAft>
                <a:spcPts val="600"/>
              </a:spcAft>
              <a:buNone/>
            </a:pPr>
            <a:r>
              <a:rPr lang="pl-PL" sz="1600" b="1" dirty="0">
                <a:latin typeface="Poppins Medium" panose="00000600000000000000" pitchFamily="2" charset="-18"/>
                <a:ea typeface="MS Mincho" panose="02020609040205080304" pitchFamily="49" charset="-128"/>
                <a:cs typeface="Poppins Medium" panose="00000600000000000000" pitchFamily="2" charset="-18"/>
              </a:rPr>
              <a:t>2,26%</a:t>
            </a:r>
            <a:r>
              <a:rPr lang="pl-PL" sz="1200" dirty="0">
                <a:latin typeface="Poppins Medium" panose="00000600000000000000" pitchFamily="2" charset="-18"/>
                <a:ea typeface="MS Mincho" panose="02020609040205080304" pitchFamily="49" charset="-128"/>
                <a:cs typeface="Poppins Medium" panose="00000600000000000000" pitchFamily="2" charset="-18"/>
              </a:rPr>
              <a:t> powierzchni gminy. 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7EFAF836-555B-DEFB-B5EE-61DB069D30D7}"/>
              </a:ext>
            </a:extLst>
          </p:cNvPr>
          <p:cNvSpPr/>
          <p:nvPr/>
        </p:nvSpPr>
        <p:spPr>
          <a:xfrm>
            <a:off x="6658797" y="-1"/>
            <a:ext cx="6371225" cy="7315201"/>
          </a:xfrm>
          <a:custGeom>
            <a:avLst/>
            <a:gdLst/>
            <a:ahLst/>
            <a:cxnLst/>
            <a:rect l="l" t="t" r="r" b="b"/>
            <a:pathLst>
              <a:path w="6445742" h="7516900">
                <a:moveTo>
                  <a:pt x="0" y="0"/>
                </a:moveTo>
                <a:lnTo>
                  <a:pt x="6445742" y="0"/>
                </a:lnTo>
                <a:lnTo>
                  <a:pt x="6445742" y="7516900"/>
                </a:lnTo>
                <a:lnTo>
                  <a:pt x="0" y="75169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 advClick="0" advTm="20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reeform 2">
            <a:extLst>
              <a:ext uri="{FF2B5EF4-FFF2-40B4-BE49-F238E27FC236}">
                <a16:creationId xmlns:a16="http://schemas.microsoft.com/office/drawing/2014/main" id="{C376A299-ED85-34D0-8DB9-F95E0453E5A2}"/>
              </a:ext>
            </a:extLst>
          </p:cNvPr>
          <p:cNvSpPr>
            <a:spLocks/>
          </p:cNvSpPr>
          <p:nvPr/>
        </p:nvSpPr>
        <p:spPr bwMode="auto">
          <a:xfrm>
            <a:off x="3225800" y="0"/>
            <a:ext cx="4876800" cy="3513138"/>
          </a:xfrm>
          <a:custGeom>
            <a:avLst/>
            <a:gdLst>
              <a:gd name="T0" fmla="*/ 0 w 5272688"/>
              <a:gd name="T1" fmla="*/ 0 h 3512929"/>
              <a:gd name="T2" fmla="*/ 4876800 w 5272688"/>
              <a:gd name="T3" fmla="*/ 0 h 3512929"/>
              <a:gd name="T4" fmla="*/ 4876800 w 5272688"/>
              <a:gd name="T5" fmla="*/ 3513138 h 3512929"/>
              <a:gd name="T6" fmla="*/ 0 w 5272688"/>
              <a:gd name="T7" fmla="*/ 3513138 h 3512929"/>
              <a:gd name="T8" fmla="*/ 0 w 5272688"/>
              <a:gd name="T9" fmla="*/ 0 h 35129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272688" h="3512929">
                <a:moveTo>
                  <a:pt x="0" y="0"/>
                </a:moveTo>
                <a:lnTo>
                  <a:pt x="5272688" y="0"/>
                </a:lnTo>
                <a:lnTo>
                  <a:pt x="5272688" y="3512929"/>
                </a:lnTo>
                <a:lnTo>
                  <a:pt x="0" y="3512929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5123" name="Freeform 3">
            <a:extLst>
              <a:ext uri="{FF2B5EF4-FFF2-40B4-BE49-F238E27FC236}">
                <a16:creationId xmlns:a16="http://schemas.microsoft.com/office/drawing/2014/main" id="{672E564A-1A23-02F1-DE04-849A927218BF}"/>
              </a:ext>
            </a:extLst>
          </p:cNvPr>
          <p:cNvSpPr>
            <a:spLocks/>
          </p:cNvSpPr>
          <p:nvPr/>
        </p:nvSpPr>
        <p:spPr bwMode="auto">
          <a:xfrm>
            <a:off x="8102600" y="0"/>
            <a:ext cx="4876800" cy="3513138"/>
          </a:xfrm>
          <a:custGeom>
            <a:avLst/>
            <a:gdLst>
              <a:gd name="T0" fmla="*/ 0 w 5706974"/>
              <a:gd name="T1" fmla="*/ 0 h 3802271"/>
              <a:gd name="T2" fmla="*/ 4876800 w 5706974"/>
              <a:gd name="T3" fmla="*/ 0 h 3802271"/>
              <a:gd name="T4" fmla="*/ 4876800 w 5706974"/>
              <a:gd name="T5" fmla="*/ 3513139 h 3802271"/>
              <a:gd name="T6" fmla="*/ 0 w 5706974"/>
              <a:gd name="T7" fmla="*/ 3513139 h 3802271"/>
              <a:gd name="T8" fmla="*/ 0 w 5706974"/>
              <a:gd name="T9" fmla="*/ 0 h 38022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06974" h="3802271">
                <a:moveTo>
                  <a:pt x="0" y="0"/>
                </a:moveTo>
                <a:lnTo>
                  <a:pt x="5706974" y="0"/>
                </a:lnTo>
                <a:lnTo>
                  <a:pt x="5706974" y="3802272"/>
                </a:lnTo>
                <a:lnTo>
                  <a:pt x="0" y="380227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5124" name="Freeform 4">
            <a:extLst>
              <a:ext uri="{FF2B5EF4-FFF2-40B4-BE49-F238E27FC236}">
                <a16:creationId xmlns:a16="http://schemas.microsoft.com/office/drawing/2014/main" id="{033D2ED8-73D5-EDF2-E05D-95B2B565F667}"/>
              </a:ext>
            </a:extLst>
          </p:cNvPr>
          <p:cNvSpPr>
            <a:spLocks/>
          </p:cNvSpPr>
          <p:nvPr/>
        </p:nvSpPr>
        <p:spPr bwMode="auto">
          <a:xfrm>
            <a:off x="3225800" y="3513138"/>
            <a:ext cx="4876800" cy="3802062"/>
          </a:xfrm>
          <a:custGeom>
            <a:avLst/>
            <a:gdLst>
              <a:gd name="T0" fmla="*/ 0 w 6027338"/>
              <a:gd name="T1" fmla="*/ 0 h 4015714"/>
              <a:gd name="T2" fmla="*/ 4876800 w 6027338"/>
              <a:gd name="T3" fmla="*/ 0 h 4015714"/>
              <a:gd name="T4" fmla="*/ 4876800 w 6027338"/>
              <a:gd name="T5" fmla="*/ 3802062 h 4015714"/>
              <a:gd name="T6" fmla="*/ 0 w 6027338"/>
              <a:gd name="T7" fmla="*/ 3802062 h 4015714"/>
              <a:gd name="T8" fmla="*/ 0 w 6027338"/>
              <a:gd name="T9" fmla="*/ 0 h 40157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27338" h="4015714">
                <a:moveTo>
                  <a:pt x="0" y="0"/>
                </a:moveTo>
                <a:lnTo>
                  <a:pt x="6027338" y="0"/>
                </a:lnTo>
                <a:lnTo>
                  <a:pt x="6027338" y="4015714"/>
                </a:lnTo>
                <a:lnTo>
                  <a:pt x="0" y="401571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5125" name="Freeform 5">
            <a:extLst>
              <a:ext uri="{FF2B5EF4-FFF2-40B4-BE49-F238E27FC236}">
                <a16:creationId xmlns:a16="http://schemas.microsoft.com/office/drawing/2014/main" id="{44A6D50A-9AB8-47CE-DCDF-86323A399793}"/>
              </a:ext>
            </a:extLst>
          </p:cNvPr>
          <p:cNvSpPr>
            <a:spLocks/>
          </p:cNvSpPr>
          <p:nvPr/>
        </p:nvSpPr>
        <p:spPr bwMode="auto">
          <a:xfrm>
            <a:off x="8102600" y="3513138"/>
            <a:ext cx="4876800" cy="3802062"/>
          </a:xfrm>
          <a:custGeom>
            <a:avLst/>
            <a:gdLst>
              <a:gd name="T0" fmla="*/ 0 w 5706974"/>
              <a:gd name="T1" fmla="*/ 0 h 3802271"/>
              <a:gd name="T2" fmla="*/ 4876800 w 5706974"/>
              <a:gd name="T3" fmla="*/ 0 h 3802271"/>
              <a:gd name="T4" fmla="*/ 4876800 w 5706974"/>
              <a:gd name="T5" fmla="*/ 3802062 h 3802271"/>
              <a:gd name="T6" fmla="*/ 0 w 5706974"/>
              <a:gd name="T7" fmla="*/ 3802062 h 3802271"/>
              <a:gd name="T8" fmla="*/ 0 w 5706974"/>
              <a:gd name="T9" fmla="*/ 0 h 38022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06974" h="3802271">
                <a:moveTo>
                  <a:pt x="0" y="0"/>
                </a:moveTo>
                <a:lnTo>
                  <a:pt x="5706974" y="0"/>
                </a:lnTo>
                <a:lnTo>
                  <a:pt x="5706974" y="3802271"/>
                </a:lnTo>
                <a:lnTo>
                  <a:pt x="0" y="3802271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grpSp>
        <p:nvGrpSpPr>
          <p:cNvPr id="5126" name="Group 6">
            <a:extLst>
              <a:ext uri="{FF2B5EF4-FFF2-40B4-BE49-F238E27FC236}">
                <a16:creationId xmlns:a16="http://schemas.microsoft.com/office/drawing/2014/main" id="{058E8374-5EC0-FFB4-D83B-212A446022E2}"/>
              </a:ext>
            </a:extLst>
          </p:cNvPr>
          <p:cNvGrpSpPr>
            <a:grpSpLocks/>
          </p:cNvGrpSpPr>
          <p:nvPr/>
        </p:nvGrpSpPr>
        <p:grpSpPr bwMode="auto">
          <a:xfrm>
            <a:off x="2513013" y="0"/>
            <a:ext cx="10466387" cy="7315200"/>
            <a:chOff x="0" y="2204171"/>
            <a:chExt cx="13955961" cy="9753600"/>
          </a:xfrm>
        </p:grpSpPr>
        <p:sp>
          <p:nvSpPr>
            <p:cNvPr id="5129" name="AutoShape 7">
              <a:extLst>
                <a:ext uri="{FF2B5EF4-FFF2-40B4-BE49-F238E27FC236}">
                  <a16:creationId xmlns:a16="http://schemas.microsoft.com/office/drawing/2014/main" id="{7D511FCD-2FFF-912B-4D62-DA2FF7D098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6888076"/>
              <a:ext cx="13955961" cy="0"/>
            </a:xfrm>
            <a:prstGeom prst="line">
              <a:avLst/>
            </a:prstGeom>
            <a:noFill/>
            <a:ln w="50800">
              <a:solidFill>
                <a:srgbClr val="FBFBFB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  <p:sp>
          <p:nvSpPr>
            <p:cNvPr id="5130" name="AutoShape 8">
              <a:extLst>
                <a:ext uri="{FF2B5EF4-FFF2-40B4-BE49-F238E27FC236}">
                  <a16:creationId xmlns:a16="http://schemas.microsoft.com/office/drawing/2014/main" id="{0B965B4F-BE04-EFE9-ACB9-8F0E36BEA9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428161" y="2204171"/>
              <a:ext cx="0" cy="9753600"/>
            </a:xfrm>
            <a:prstGeom prst="line">
              <a:avLst/>
            </a:prstGeom>
            <a:noFill/>
            <a:ln w="50800">
              <a:solidFill>
                <a:srgbClr val="FBFBFB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5127" name="Freeform 4">
            <a:extLst>
              <a:ext uri="{FF2B5EF4-FFF2-40B4-BE49-F238E27FC236}">
                <a16:creationId xmlns:a16="http://schemas.microsoft.com/office/drawing/2014/main" id="{5E9C060C-0213-8A4C-C4E2-1554F268D38F}"/>
              </a:ext>
            </a:extLst>
          </p:cNvPr>
          <p:cNvSpPr>
            <a:spLocks/>
          </p:cNvSpPr>
          <p:nvPr/>
        </p:nvSpPr>
        <p:spPr bwMode="auto">
          <a:xfrm>
            <a:off x="-190500" y="204788"/>
            <a:ext cx="996950" cy="996950"/>
          </a:xfrm>
          <a:custGeom>
            <a:avLst/>
            <a:gdLst>
              <a:gd name="T0" fmla="*/ 0 w 1426543"/>
              <a:gd name="T1" fmla="*/ 0 h 1426543"/>
              <a:gd name="T2" fmla="*/ 696726 w 1426543"/>
              <a:gd name="T3" fmla="*/ 0 h 1426543"/>
              <a:gd name="T4" fmla="*/ 696726 w 1426543"/>
              <a:gd name="T5" fmla="*/ 696725 h 1426543"/>
              <a:gd name="T6" fmla="*/ 0 w 1426543"/>
              <a:gd name="T7" fmla="*/ 696725 h 1426543"/>
              <a:gd name="T8" fmla="*/ 0 w 1426543"/>
              <a:gd name="T9" fmla="*/ 0 h 14265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26543" h="1426543">
                <a:moveTo>
                  <a:pt x="0" y="0"/>
                </a:moveTo>
                <a:lnTo>
                  <a:pt x="1426542" y="0"/>
                </a:lnTo>
                <a:lnTo>
                  <a:pt x="1426542" y="1426542"/>
                </a:lnTo>
                <a:lnTo>
                  <a:pt x="0" y="142654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CDCB89E-40EC-DE98-4C04-B3B33242AD21}"/>
              </a:ext>
            </a:extLst>
          </p:cNvPr>
          <p:cNvSpPr txBox="1"/>
          <p:nvPr/>
        </p:nvSpPr>
        <p:spPr>
          <a:xfrm>
            <a:off x="711200" y="773113"/>
            <a:ext cx="4800600" cy="2174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79" spc="199" dirty="0">
                <a:latin typeface="Poppins Medium"/>
                <a:ea typeface="Poppins Medium"/>
                <a:cs typeface="Poppins Medium"/>
                <a:sym typeface="Poppins Medium"/>
              </a:rPr>
              <a:t>NAJPIERW SŁUCHASZ</a:t>
            </a:r>
            <a:endParaRPr lang="en-US" sz="1479" spc="199"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  <p:transition spd="slow" advClick="0" advTm="20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az 5">
            <a:extLst>
              <a:ext uri="{FF2B5EF4-FFF2-40B4-BE49-F238E27FC236}">
                <a16:creationId xmlns:a16="http://schemas.microsoft.com/office/drawing/2014/main" id="{27BE1B72-44E8-3268-67CD-B4664C7FC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2788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B3412E1C-CA5D-35C7-5DB5-3815AEEC3281}"/>
              </a:ext>
            </a:extLst>
          </p:cNvPr>
          <p:cNvSpPr txBox="1"/>
          <p:nvPr/>
        </p:nvSpPr>
        <p:spPr>
          <a:xfrm>
            <a:off x="711200" y="703263"/>
            <a:ext cx="4800600" cy="6540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79" spc="199" dirty="0">
                <a:latin typeface="Poppins Medium"/>
                <a:ea typeface="Poppins Medium"/>
                <a:cs typeface="Poppins Medium"/>
                <a:sym typeface="Poppins Medium"/>
              </a:rPr>
              <a:t>ZMUSZASZ </a:t>
            </a:r>
          </a:p>
          <a:p>
            <a:pPr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79" spc="199" dirty="0">
                <a:latin typeface="Poppins Medium"/>
                <a:ea typeface="Poppins Medium"/>
                <a:cs typeface="Poppins Medium"/>
                <a:sym typeface="Poppins Medium"/>
              </a:rPr>
              <a:t>URZĘDNIKÓW </a:t>
            </a:r>
          </a:p>
          <a:p>
            <a:pPr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79" spc="199" dirty="0">
                <a:latin typeface="Poppins Medium"/>
                <a:ea typeface="Poppins Medium"/>
                <a:cs typeface="Poppins Medium"/>
                <a:sym typeface="Poppins Medium"/>
              </a:rPr>
              <a:t>DO ZABAWY LEGO</a:t>
            </a:r>
            <a:endParaRPr lang="en-US" sz="1479" spc="199"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6148" name="Freeform 4">
            <a:extLst>
              <a:ext uri="{FF2B5EF4-FFF2-40B4-BE49-F238E27FC236}">
                <a16:creationId xmlns:a16="http://schemas.microsoft.com/office/drawing/2014/main" id="{D2B5505D-FB6E-AD7F-5D72-DD5825C77834}"/>
              </a:ext>
            </a:extLst>
          </p:cNvPr>
          <p:cNvSpPr>
            <a:spLocks/>
          </p:cNvSpPr>
          <p:nvPr/>
        </p:nvSpPr>
        <p:spPr bwMode="auto">
          <a:xfrm>
            <a:off x="-190500" y="204788"/>
            <a:ext cx="996950" cy="996950"/>
          </a:xfrm>
          <a:custGeom>
            <a:avLst/>
            <a:gdLst>
              <a:gd name="T0" fmla="*/ 0 w 1426543"/>
              <a:gd name="T1" fmla="*/ 0 h 1426543"/>
              <a:gd name="T2" fmla="*/ 696726 w 1426543"/>
              <a:gd name="T3" fmla="*/ 0 h 1426543"/>
              <a:gd name="T4" fmla="*/ 696726 w 1426543"/>
              <a:gd name="T5" fmla="*/ 696725 h 1426543"/>
              <a:gd name="T6" fmla="*/ 0 w 1426543"/>
              <a:gd name="T7" fmla="*/ 696725 h 1426543"/>
              <a:gd name="T8" fmla="*/ 0 w 1426543"/>
              <a:gd name="T9" fmla="*/ 0 h 14265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26543" h="1426543">
                <a:moveTo>
                  <a:pt x="0" y="0"/>
                </a:moveTo>
                <a:lnTo>
                  <a:pt x="1426542" y="0"/>
                </a:lnTo>
                <a:lnTo>
                  <a:pt x="1426542" y="1426542"/>
                </a:lnTo>
                <a:lnTo>
                  <a:pt x="0" y="142654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 advClick="0" advTm="20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reeform 2">
            <a:extLst>
              <a:ext uri="{FF2B5EF4-FFF2-40B4-BE49-F238E27FC236}">
                <a16:creationId xmlns:a16="http://schemas.microsoft.com/office/drawing/2014/main" id="{E896576E-8C97-88B8-CC9F-9E16CF432216}"/>
              </a:ext>
            </a:extLst>
          </p:cNvPr>
          <p:cNvSpPr>
            <a:spLocks/>
          </p:cNvSpPr>
          <p:nvPr/>
        </p:nvSpPr>
        <p:spPr bwMode="auto">
          <a:xfrm>
            <a:off x="2844801" y="0"/>
            <a:ext cx="10160000" cy="7315200"/>
          </a:xfrm>
          <a:custGeom>
            <a:avLst/>
            <a:gdLst>
              <a:gd name="T0" fmla="*/ 0 w 10979662"/>
              <a:gd name="T1" fmla="*/ 0 h 7315200"/>
              <a:gd name="T2" fmla="*/ 10979662 w 10979662"/>
              <a:gd name="T3" fmla="*/ 0 h 7315200"/>
              <a:gd name="T4" fmla="*/ 10979662 w 10979662"/>
              <a:gd name="T5" fmla="*/ 7315200 h 7315200"/>
              <a:gd name="T6" fmla="*/ 0 w 10979662"/>
              <a:gd name="T7" fmla="*/ 7315200 h 7315200"/>
              <a:gd name="T8" fmla="*/ 0 w 10979662"/>
              <a:gd name="T9" fmla="*/ 0 h 7315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79662" h="7315200">
                <a:moveTo>
                  <a:pt x="0" y="0"/>
                </a:moveTo>
                <a:lnTo>
                  <a:pt x="10979662" y="0"/>
                </a:lnTo>
                <a:lnTo>
                  <a:pt x="10979662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/>
            </a:stretch>
          </a:blipFill>
          <a:ln>
            <a:noFill/>
          </a:ln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173" name="Freeform 4">
            <a:extLst>
              <a:ext uri="{FF2B5EF4-FFF2-40B4-BE49-F238E27FC236}">
                <a16:creationId xmlns:a16="http://schemas.microsoft.com/office/drawing/2014/main" id="{63E31720-454E-80E0-3196-45013DD684CA}"/>
              </a:ext>
            </a:extLst>
          </p:cNvPr>
          <p:cNvSpPr>
            <a:spLocks/>
          </p:cNvSpPr>
          <p:nvPr/>
        </p:nvSpPr>
        <p:spPr bwMode="auto">
          <a:xfrm>
            <a:off x="-190500" y="204788"/>
            <a:ext cx="996950" cy="996950"/>
          </a:xfrm>
          <a:custGeom>
            <a:avLst/>
            <a:gdLst>
              <a:gd name="T0" fmla="*/ 0 w 1426543"/>
              <a:gd name="T1" fmla="*/ 0 h 1426543"/>
              <a:gd name="T2" fmla="*/ 696726 w 1426543"/>
              <a:gd name="T3" fmla="*/ 0 h 1426543"/>
              <a:gd name="T4" fmla="*/ 696726 w 1426543"/>
              <a:gd name="T5" fmla="*/ 696725 h 1426543"/>
              <a:gd name="T6" fmla="*/ 0 w 1426543"/>
              <a:gd name="T7" fmla="*/ 696725 h 1426543"/>
              <a:gd name="T8" fmla="*/ 0 w 1426543"/>
              <a:gd name="T9" fmla="*/ 0 h 14265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26543" h="1426543">
                <a:moveTo>
                  <a:pt x="0" y="0"/>
                </a:moveTo>
                <a:lnTo>
                  <a:pt x="1426542" y="0"/>
                </a:lnTo>
                <a:lnTo>
                  <a:pt x="1426542" y="1426542"/>
                </a:lnTo>
                <a:lnTo>
                  <a:pt x="0" y="142654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C92E815E-5F81-3B53-4F38-22B1B10D59E4}"/>
              </a:ext>
            </a:extLst>
          </p:cNvPr>
          <p:cNvSpPr txBox="1"/>
          <p:nvPr/>
        </p:nvSpPr>
        <p:spPr>
          <a:xfrm>
            <a:off x="711200" y="773113"/>
            <a:ext cx="4800600" cy="6540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79" spc="199" dirty="0">
                <a:latin typeface="Poppins Medium"/>
                <a:ea typeface="Poppins Medium"/>
                <a:cs typeface="Poppins Medium"/>
                <a:sym typeface="Poppins Medium"/>
              </a:rPr>
              <a:t>ZAPRASZASZ</a:t>
            </a:r>
          </a:p>
          <a:p>
            <a:pPr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79" spc="199" dirty="0">
                <a:latin typeface="Poppins Medium"/>
                <a:ea typeface="Poppins Medium"/>
                <a:cs typeface="Poppins Medium"/>
                <a:sym typeface="Poppins Medium"/>
              </a:rPr>
              <a:t>DO </a:t>
            </a:r>
          </a:p>
          <a:p>
            <a:pPr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79" spc="199" dirty="0">
                <a:latin typeface="Poppins Medium"/>
                <a:ea typeface="Poppins Medium"/>
                <a:cs typeface="Poppins Medium"/>
                <a:sym typeface="Poppins Medium"/>
              </a:rPr>
              <a:t>WSPÓŁTWORZENIA</a:t>
            </a:r>
            <a:endParaRPr lang="en-US" sz="1479" spc="199"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  <p:transition spd="slow" advClick="0" advTm="20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reeform 2">
            <a:extLst>
              <a:ext uri="{FF2B5EF4-FFF2-40B4-BE49-F238E27FC236}">
                <a16:creationId xmlns:a16="http://schemas.microsoft.com/office/drawing/2014/main" id="{284905A5-626C-4652-8740-DB949E024050}"/>
              </a:ext>
            </a:extLst>
          </p:cNvPr>
          <p:cNvSpPr>
            <a:spLocks/>
          </p:cNvSpPr>
          <p:nvPr/>
        </p:nvSpPr>
        <p:spPr bwMode="auto">
          <a:xfrm>
            <a:off x="3251200" y="0"/>
            <a:ext cx="9753600" cy="7315200"/>
          </a:xfrm>
          <a:custGeom>
            <a:avLst/>
            <a:gdLst>
              <a:gd name="T0" fmla="*/ 0 w 10979662"/>
              <a:gd name="T1" fmla="*/ 0 h 7315200"/>
              <a:gd name="T2" fmla="*/ 9753600 w 10979662"/>
              <a:gd name="T3" fmla="*/ 0 h 7315200"/>
              <a:gd name="T4" fmla="*/ 9753600 w 10979662"/>
              <a:gd name="T5" fmla="*/ 7315200 h 7315200"/>
              <a:gd name="T6" fmla="*/ 0 w 10979662"/>
              <a:gd name="T7" fmla="*/ 7315200 h 7315200"/>
              <a:gd name="T8" fmla="*/ 0 w 10979662"/>
              <a:gd name="T9" fmla="*/ 0 h 7315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979662" h="7315200">
                <a:moveTo>
                  <a:pt x="0" y="0"/>
                </a:moveTo>
                <a:lnTo>
                  <a:pt x="10979662" y="0"/>
                </a:lnTo>
                <a:lnTo>
                  <a:pt x="10979662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A3C1ECF1-9CCA-2AFC-7D6A-3193215EF03D}"/>
              </a:ext>
            </a:extLst>
          </p:cNvPr>
          <p:cNvSpPr/>
          <p:nvPr/>
        </p:nvSpPr>
        <p:spPr>
          <a:xfrm>
            <a:off x="1625600" y="0"/>
            <a:ext cx="533400" cy="9969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 u="sng"/>
          </a:p>
        </p:txBody>
      </p:sp>
      <p:sp>
        <p:nvSpPr>
          <p:cNvPr id="8196" name="Freeform 4">
            <a:extLst>
              <a:ext uri="{FF2B5EF4-FFF2-40B4-BE49-F238E27FC236}">
                <a16:creationId xmlns:a16="http://schemas.microsoft.com/office/drawing/2014/main" id="{EA927916-3F58-CB42-D17C-C065AEDEC283}"/>
              </a:ext>
            </a:extLst>
          </p:cNvPr>
          <p:cNvSpPr>
            <a:spLocks/>
          </p:cNvSpPr>
          <p:nvPr/>
        </p:nvSpPr>
        <p:spPr bwMode="auto">
          <a:xfrm>
            <a:off x="-190500" y="204788"/>
            <a:ext cx="996950" cy="996950"/>
          </a:xfrm>
          <a:custGeom>
            <a:avLst/>
            <a:gdLst>
              <a:gd name="T0" fmla="*/ 0 w 1426543"/>
              <a:gd name="T1" fmla="*/ 0 h 1426543"/>
              <a:gd name="T2" fmla="*/ 696726 w 1426543"/>
              <a:gd name="T3" fmla="*/ 0 h 1426543"/>
              <a:gd name="T4" fmla="*/ 696726 w 1426543"/>
              <a:gd name="T5" fmla="*/ 696725 h 1426543"/>
              <a:gd name="T6" fmla="*/ 0 w 1426543"/>
              <a:gd name="T7" fmla="*/ 696725 h 1426543"/>
              <a:gd name="T8" fmla="*/ 0 w 1426543"/>
              <a:gd name="T9" fmla="*/ 0 h 14265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26543" h="1426543">
                <a:moveTo>
                  <a:pt x="0" y="0"/>
                </a:moveTo>
                <a:lnTo>
                  <a:pt x="1426542" y="0"/>
                </a:lnTo>
                <a:lnTo>
                  <a:pt x="1426542" y="1426542"/>
                </a:lnTo>
                <a:lnTo>
                  <a:pt x="0" y="142654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8BC5A36-C98A-9473-128D-56F4A41E7C9E}"/>
              </a:ext>
            </a:extLst>
          </p:cNvPr>
          <p:cNvSpPr txBox="1"/>
          <p:nvPr/>
        </p:nvSpPr>
        <p:spPr>
          <a:xfrm>
            <a:off x="711200" y="685800"/>
            <a:ext cx="4800600" cy="43601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79" spc="199" dirty="0">
                <a:latin typeface="Poppins Medium"/>
                <a:ea typeface="Poppins Medium"/>
                <a:cs typeface="Poppins Medium"/>
                <a:sym typeface="Poppins Medium"/>
              </a:rPr>
              <a:t>ROZUMIESZ </a:t>
            </a:r>
          </a:p>
          <a:p>
            <a:pPr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79" spc="199" dirty="0">
                <a:latin typeface="Poppins Medium"/>
                <a:ea typeface="Poppins Medium"/>
                <a:cs typeface="Poppins Medium"/>
                <a:sym typeface="Poppins Medium"/>
              </a:rPr>
              <a:t>TRUDNOŚCI</a:t>
            </a:r>
            <a:endParaRPr lang="en-US" sz="1479" spc="199"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  <p:transition spd="slow" advClick="0" advTm="20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A1DD361B-593C-ED1C-3E62-A9BA2C33B4BF}"/>
              </a:ext>
            </a:extLst>
          </p:cNvPr>
          <p:cNvSpPr/>
          <p:nvPr/>
        </p:nvSpPr>
        <p:spPr>
          <a:xfrm>
            <a:off x="2921000" y="249238"/>
            <a:ext cx="152400" cy="436562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9219" name="Freeform 3">
            <a:extLst>
              <a:ext uri="{FF2B5EF4-FFF2-40B4-BE49-F238E27FC236}">
                <a16:creationId xmlns:a16="http://schemas.microsoft.com/office/drawing/2014/main" id="{8F849E3B-C57E-C125-7C17-9392DC77435F}"/>
              </a:ext>
            </a:extLst>
          </p:cNvPr>
          <p:cNvSpPr>
            <a:spLocks/>
          </p:cNvSpPr>
          <p:nvPr/>
        </p:nvSpPr>
        <p:spPr bwMode="auto">
          <a:xfrm>
            <a:off x="-127000" y="1385888"/>
            <a:ext cx="7467600" cy="4349750"/>
          </a:xfrm>
          <a:custGeom>
            <a:avLst/>
            <a:gdLst>
              <a:gd name="T0" fmla="*/ 0 w 6027338"/>
              <a:gd name="T1" fmla="*/ 0 h 3390378"/>
              <a:gd name="T2" fmla="*/ 9252296 w 6027338"/>
              <a:gd name="T3" fmla="*/ 0 h 3390378"/>
              <a:gd name="T4" fmla="*/ 9252296 w 6027338"/>
              <a:gd name="T5" fmla="*/ 5580618 h 3390378"/>
              <a:gd name="T6" fmla="*/ 0 w 6027338"/>
              <a:gd name="T7" fmla="*/ 5580618 h 3390378"/>
              <a:gd name="T8" fmla="*/ 0 w 6027338"/>
              <a:gd name="T9" fmla="*/ 0 h 33903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27338" h="3390378">
                <a:moveTo>
                  <a:pt x="0" y="0"/>
                </a:moveTo>
                <a:lnTo>
                  <a:pt x="6027338" y="0"/>
                </a:lnTo>
                <a:lnTo>
                  <a:pt x="6027338" y="3390378"/>
                </a:lnTo>
                <a:lnTo>
                  <a:pt x="0" y="339037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9220" name="Freeform 2">
            <a:extLst>
              <a:ext uri="{FF2B5EF4-FFF2-40B4-BE49-F238E27FC236}">
                <a16:creationId xmlns:a16="http://schemas.microsoft.com/office/drawing/2014/main" id="{05C0DB72-4A3D-5BAA-E20F-F717F697E9E2}"/>
              </a:ext>
            </a:extLst>
          </p:cNvPr>
          <p:cNvSpPr>
            <a:spLocks/>
          </p:cNvSpPr>
          <p:nvPr/>
        </p:nvSpPr>
        <p:spPr bwMode="auto">
          <a:xfrm>
            <a:off x="6450013" y="1385888"/>
            <a:ext cx="6529387" cy="4349750"/>
          </a:xfrm>
          <a:custGeom>
            <a:avLst/>
            <a:gdLst>
              <a:gd name="T0" fmla="*/ 0 w 10979662"/>
              <a:gd name="T1" fmla="*/ 0 h 7315200"/>
              <a:gd name="T2" fmla="*/ 3882635 w 10979662"/>
              <a:gd name="T3" fmla="*/ 0 h 7315200"/>
              <a:gd name="T4" fmla="*/ 3882635 w 10979662"/>
              <a:gd name="T5" fmla="*/ 2586451 h 7315200"/>
              <a:gd name="T6" fmla="*/ 0 w 10979662"/>
              <a:gd name="T7" fmla="*/ 2586451 h 7315200"/>
              <a:gd name="T8" fmla="*/ 0 w 10979662"/>
              <a:gd name="T9" fmla="*/ 0 h 7315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979662" h="7315200">
                <a:moveTo>
                  <a:pt x="0" y="0"/>
                </a:moveTo>
                <a:lnTo>
                  <a:pt x="10979662" y="0"/>
                </a:lnTo>
                <a:lnTo>
                  <a:pt x="10979662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9221" name="AutoShape 8">
            <a:extLst>
              <a:ext uri="{FF2B5EF4-FFF2-40B4-BE49-F238E27FC236}">
                <a16:creationId xmlns:a16="http://schemas.microsoft.com/office/drawing/2014/main" id="{3EA92AE3-A71F-BCD1-EF47-6F8479D4869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21438" y="685800"/>
            <a:ext cx="4762" cy="6089650"/>
          </a:xfrm>
          <a:prstGeom prst="line">
            <a:avLst/>
          </a:prstGeom>
          <a:noFill/>
          <a:ln w="50800">
            <a:solidFill>
              <a:srgbClr val="FBFBFB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9222" name="Freeform 4">
            <a:extLst>
              <a:ext uri="{FF2B5EF4-FFF2-40B4-BE49-F238E27FC236}">
                <a16:creationId xmlns:a16="http://schemas.microsoft.com/office/drawing/2014/main" id="{1EDDD66D-B16D-3350-9AD4-FBCD2B40996D}"/>
              </a:ext>
            </a:extLst>
          </p:cNvPr>
          <p:cNvSpPr>
            <a:spLocks/>
          </p:cNvSpPr>
          <p:nvPr/>
        </p:nvSpPr>
        <p:spPr bwMode="auto">
          <a:xfrm>
            <a:off x="-190500" y="204788"/>
            <a:ext cx="996950" cy="996950"/>
          </a:xfrm>
          <a:custGeom>
            <a:avLst/>
            <a:gdLst>
              <a:gd name="T0" fmla="*/ 0 w 1426543"/>
              <a:gd name="T1" fmla="*/ 0 h 1426543"/>
              <a:gd name="T2" fmla="*/ 696726 w 1426543"/>
              <a:gd name="T3" fmla="*/ 0 h 1426543"/>
              <a:gd name="T4" fmla="*/ 696726 w 1426543"/>
              <a:gd name="T5" fmla="*/ 696725 h 1426543"/>
              <a:gd name="T6" fmla="*/ 0 w 1426543"/>
              <a:gd name="T7" fmla="*/ 696725 h 1426543"/>
              <a:gd name="T8" fmla="*/ 0 w 1426543"/>
              <a:gd name="T9" fmla="*/ 0 h 14265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26543" h="1426543">
                <a:moveTo>
                  <a:pt x="0" y="0"/>
                </a:moveTo>
                <a:lnTo>
                  <a:pt x="1426542" y="0"/>
                </a:lnTo>
                <a:lnTo>
                  <a:pt x="1426542" y="1426542"/>
                </a:lnTo>
                <a:lnTo>
                  <a:pt x="0" y="142654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458D46A7-2A16-77F4-406A-D3B4FB5AB399}"/>
              </a:ext>
            </a:extLst>
          </p:cNvPr>
          <p:cNvSpPr txBox="1"/>
          <p:nvPr/>
        </p:nvSpPr>
        <p:spPr>
          <a:xfrm>
            <a:off x="711200" y="773113"/>
            <a:ext cx="4800600" cy="2174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1731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479" spc="199" dirty="0">
                <a:latin typeface="Poppins Medium"/>
                <a:ea typeface="Poppins Medium"/>
                <a:cs typeface="Poppins Medium"/>
                <a:sym typeface="Poppins Medium"/>
              </a:rPr>
              <a:t>JESTEŚ OBECNY NA MIEJSCU</a:t>
            </a:r>
            <a:endParaRPr lang="en-US" sz="1479" spc="199" dirty="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  <p:transition spd="slow" advClick="0" advTm="20000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1438</TotalTime>
  <Words>253</Words>
  <Application>Microsoft Office PowerPoint</Application>
  <PresentationFormat>Niestandardowy</PresentationFormat>
  <Paragraphs>82</Paragraphs>
  <Slides>22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31" baseType="lpstr">
      <vt:lpstr>Poppins Bold</vt:lpstr>
      <vt:lpstr>Poppins Medium Bold</vt:lpstr>
      <vt:lpstr>Poppins Ultra-Bold</vt:lpstr>
      <vt:lpstr>Calibri</vt:lpstr>
      <vt:lpstr>Roboto</vt:lpstr>
      <vt:lpstr>Arial</vt:lpstr>
      <vt:lpstr>Poppins Medium</vt:lpstr>
      <vt:lpstr>Poppins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RegioStars Pecha Kucha</dc:title>
  <dc:creator>Agnieszka Jurecka</dc:creator>
  <cp:lastModifiedBy>Agnieszka Jurecka-Fryzowska</cp:lastModifiedBy>
  <cp:revision>31</cp:revision>
  <dcterms:created xsi:type="dcterms:W3CDTF">2006-08-16T00:00:00Z</dcterms:created>
  <dcterms:modified xsi:type="dcterms:W3CDTF">2025-11-27T11:50:36Z</dcterms:modified>
</cp:coreProperties>
</file>