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597" r:id="rId10"/>
    <p:sldId id="288" r:id="rId11"/>
    <p:sldId id="598" r:id="rId12"/>
    <p:sldId id="264" r:id="rId13"/>
    <p:sldId id="594" r:id="rId14"/>
    <p:sldId id="5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C6"/>
    <a:srgbClr val="92ACBC"/>
    <a:srgbClr val="485A7A"/>
    <a:srgbClr val="495A7C"/>
    <a:srgbClr val="6B788F"/>
    <a:srgbClr val="627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1" autoAdjust="0"/>
    <p:restoredTop sz="94641"/>
  </p:normalViewPr>
  <p:slideViewPr>
    <p:cSldViewPr snapToGrid="0">
      <p:cViewPr varScale="1">
        <p:scale>
          <a:sx n="81" d="100"/>
          <a:sy n="81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EBF48-2EB5-4C9F-80E9-16795F4617AF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6A9AD-6C61-4062-8289-2C2ADBA49E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417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6A9AD-6C61-4062-8289-2C2ADBA49E1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27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6A9AD-6C61-4062-8289-2C2ADBA49E1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1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4315-729A-ED8A-D4B1-89E6D9BF6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D74F0-E4AF-9A0B-C35C-A93B6EC494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DAD99-9DF1-4A62-18A8-760278E7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F2CAF-9522-2CAD-B164-EBF571BE2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6A9AD-6C61-4062-8289-2C2ADBA49E1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5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54721-3DA3-4362-93B7-0368FD48742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00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D528-E0B2-ABF6-DA06-E5B462BC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DEAA6-6721-2880-A7DC-A0C75C41E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6A911-8971-5EBB-F73A-04414AD47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DC41B-5A70-FBEC-0C5D-D5B6E28B5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6A9AD-6C61-4062-8289-2C2ADBA49E1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0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6A9AD-6C61-4062-8289-2C2ADBA49E1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EF40C7-C43E-8CE0-E485-69BD0298F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403119-ACE8-7D90-B2DC-74328CF91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495D31-715A-6FC6-88E4-DDAE51B9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B8700C-965F-84DB-869E-25047E24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6D00F2-211E-3A66-5258-9E7F3A71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71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4815B6-BA0D-CA22-150F-AB769CD2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2214E6B-12C6-6285-7474-8865A7D5C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59908D-DF62-681E-8E8F-B4EFF519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BC1255-3D4F-A705-BB9B-7FEF1A2F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91CE61-42CE-F5BE-B599-449BC084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51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7988CCB-8112-8249-D702-7CFF48E37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39DD4E-3A5E-08DE-9B88-1589A1DE0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3919DC-288A-DCA6-2493-67CE604C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5E2E5A-AA18-3587-5C4F-3A1A25A0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462D34-09CC-986C-E6A0-B0AFDDE4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9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CFC4E-369A-609B-A4D8-EDAB0F61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E3D896-7119-AAA5-ED43-FEB534C5B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B13C32-82CC-2369-A2AC-B28FFA09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E1E7A2-C835-269D-28B4-73E817F8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9BA204-67AC-1931-15FD-C8917606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60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360A5-C33A-ABAD-C95A-9CFFAE97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03C5F2-4DD5-E862-5043-D61853B50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8D3080-D20A-5265-2067-F935481B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EACBCC-A1E0-F4AF-F9F9-EE5ED0C7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7F6A64-8C91-8008-8ABF-09DDB8E9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0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0D5B4B-2FDE-76F5-3953-0378EFD0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41ABAD-49CA-F320-4055-4089F815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ED5C36-F77A-B73B-2E65-13B0CD97E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923696F-ED82-9FB5-2728-EE3122E8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E6DB5D1-703C-AA36-DD06-448E1AF2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779464-6464-87EF-DDF5-E1C50317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8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7EEF11-5CE7-0C27-523D-9FB9AA54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5EB2DC-0266-1CD3-6C7C-2E52E7090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98B6027-AF53-1DDE-C239-E288BD4DC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8FEA75E-D2E6-CFBA-9CA6-569F6C847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9574CB0-CD10-02C2-E416-9841B16BF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51CB65B-94B2-66BF-00C3-19F83BFDF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AD9F0B4-4D67-5BE4-1E0F-3F395711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471D128-FC6D-ECBA-C950-D6705995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2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22A3E2-D20E-791F-05D0-D0F35EF6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431C029-70BF-854E-D462-BE27D3E8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30A1C61-37BD-599A-4081-6AF41256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F417E9B-D58C-E485-20C0-AD47C75C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7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E7F37E1-97C1-3C3F-B203-38A23CA5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6F389BB-7176-7FBC-2F4F-753A08E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292CDED-F5EE-650B-76AE-ECC89B2B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1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CA9294-8945-9F8E-2E30-E5D88B85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B7CB07-4220-CC11-6DB0-A3552B275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5E3BFB-9C3A-7A44-C8F8-55B294DA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F25104-4DBA-5086-DB9F-9AD18E14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470B620-2395-E45E-094B-2EB4ECAD1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1632C5-6D28-A847-0DD4-4B35A499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04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F10DBD-5274-F0ED-8656-3F6F1037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4A4FD59-E855-56F1-ED36-3A1472991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69E51C-EBEA-3DB6-BD5F-EFB43009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916426A-5C80-98FE-68C1-26CF9EEF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803583-9143-3AD3-584C-C06D5A4C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57BFA4-9024-F96F-9B29-1FC44619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9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DEAAB18-A94E-B41F-1934-9B547A52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60005C-07D8-46F9-45CD-9B406D25C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A45EBD-446F-A2FE-B5AD-72F45B6C3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58899-4CDF-4BF7-B25B-6C959A4CA803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3B08FA-BF75-DC10-7A6F-0E881FB5B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4C68B2-F37F-E470-DFAF-4EF1232A7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B3F9D-FB85-454A-9C17-679514B90F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40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5.sv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az 26">
            <a:extLst>
              <a:ext uri="{FF2B5EF4-FFF2-40B4-BE49-F238E27FC236}">
                <a16:creationId xmlns:a16="http://schemas.microsoft.com/office/drawing/2014/main" id="{24EDF79F-AA81-1BE1-5A4E-ED6544385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6" y="562109"/>
            <a:ext cx="4313679" cy="931056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ED67588B-47A1-C73C-6293-12C1849260D3}"/>
              </a:ext>
            </a:extLst>
          </p:cNvPr>
          <p:cNvCxnSpPr>
            <a:cxnSpLocks/>
          </p:cNvCxnSpPr>
          <p:nvPr/>
        </p:nvCxnSpPr>
        <p:spPr>
          <a:xfrm>
            <a:off x="6921458" y="0"/>
            <a:ext cx="0" cy="6858000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AD310D6-FD83-9823-D4C0-980C481A01F0}"/>
              </a:ext>
            </a:extLst>
          </p:cNvPr>
          <p:cNvCxnSpPr>
            <a:cxnSpLocks/>
          </p:cNvCxnSpPr>
          <p:nvPr/>
        </p:nvCxnSpPr>
        <p:spPr>
          <a:xfrm>
            <a:off x="7093723" y="0"/>
            <a:ext cx="0" cy="68580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118F817F-445A-E9D7-C638-70F3AEF33522}"/>
              </a:ext>
            </a:extLst>
          </p:cNvPr>
          <p:cNvCxnSpPr>
            <a:cxnSpLocks/>
          </p:cNvCxnSpPr>
          <p:nvPr/>
        </p:nvCxnSpPr>
        <p:spPr>
          <a:xfrm>
            <a:off x="7265173" y="0"/>
            <a:ext cx="0" cy="68580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>
            <a:extLst>
              <a:ext uri="{FF2B5EF4-FFF2-40B4-BE49-F238E27FC236}">
                <a16:creationId xmlns:a16="http://schemas.microsoft.com/office/drawing/2014/main" id="{9A75981A-92AF-DEFB-6A16-43278F7F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06229" y="0"/>
            <a:ext cx="4802419" cy="6858000"/>
          </a:xfrm>
          <a:prstGeom prst="rect">
            <a:avLst/>
          </a:prstGeom>
        </p:spPr>
      </p:pic>
      <p:sp>
        <p:nvSpPr>
          <p:cNvPr id="6" name="Google Shape;182;p25">
            <a:extLst>
              <a:ext uri="{FF2B5EF4-FFF2-40B4-BE49-F238E27FC236}">
                <a16:creationId xmlns:a16="http://schemas.microsoft.com/office/drawing/2014/main" id="{41302276-72CE-1F92-1EBE-50D62EC5AC18}"/>
              </a:ext>
            </a:extLst>
          </p:cNvPr>
          <p:cNvSpPr txBox="1"/>
          <p:nvPr/>
        </p:nvSpPr>
        <p:spPr>
          <a:xfrm>
            <a:off x="707013" y="2236932"/>
            <a:ext cx="60421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l-PL" sz="240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Projekt badawczo - rozwojowy pn.</a:t>
            </a:r>
            <a:endParaRPr lang="pl-PL" sz="2400" i="0" u="none" strike="noStrike" dirty="0">
              <a:effectLst/>
              <a:latin typeface="Helvetica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D869B3E-938F-D12D-3F8C-DEF3692B9826}"/>
              </a:ext>
            </a:extLst>
          </p:cNvPr>
          <p:cNvSpPr txBox="1"/>
          <p:nvPr/>
        </p:nvSpPr>
        <p:spPr>
          <a:xfrm>
            <a:off x="787493" y="2924265"/>
            <a:ext cx="5910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„Opracowanie metod wykorzystania satelitarnych zobrazowań radarowych do tworzenia map aplikacyjnych nawozów mineralnych w rolnictwie precyzyjnym”</a:t>
            </a:r>
            <a:endParaRPr lang="pl-PL" sz="2400" dirty="0"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8B814-8F4C-F5FA-3E47-AF287E5FFCDE}"/>
              </a:ext>
            </a:extLst>
          </p:cNvPr>
          <p:cNvSpPr txBox="1"/>
          <p:nvPr/>
        </p:nvSpPr>
        <p:spPr>
          <a:xfrm>
            <a:off x="1131216" y="5369617"/>
            <a:ext cx="5133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zrealizowany w latach 2020-2023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F632DB-970E-252B-3ADC-1BEE3551A0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"/>
          <a:stretch/>
        </p:blipFill>
        <p:spPr bwMode="auto">
          <a:xfrm>
            <a:off x="102155" y="6145631"/>
            <a:ext cx="6733171" cy="629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23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7F7B4A5-B253-D9E8-BB6A-1EBA72CAF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7372A05-A3B1-C026-192D-126FB5B9D302}"/>
              </a:ext>
            </a:extLst>
          </p:cNvPr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4F26E0-C417-7965-ACDC-CD558C2EACA8}"/>
              </a:ext>
            </a:extLst>
          </p:cNvPr>
          <p:cNvSpPr txBox="1"/>
          <p:nvPr/>
        </p:nvSpPr>
        <p:spPr>
          <a:xfrm>
            <a:off x="768491" y="269099"/>
            <a:ext cx="10518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Testowanie technologii w ramach projektu</a:t>
            </a:r>
          </a:p>
        </p:txBody>
      </p:sp>
      <p:pic>
        <p:nvPicPr>
          <p:cNvPr id="8" name="image105.png">
            <a:extLst>
              <a:ext uri="{FF2B5EF4-FFF2-40B4-BE49-F238E27FC236}">
                <a16:creationId xmlns:a16="http://schemas.microsoft.com/office/drawing/2014/main" id="{E1BCEA4C-1D9E-663B-EA6C-16F4D14B6CA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09847" y="4229825"/>
            <a:ext cx="3264081" cy="2284857"/>
          </a:xfrm>
          <a:prstGeom prst="rect">
            <a:avLst/>
          </a:prstGeom>
          <a:ln/>
        </p:spPr>
      </p:pic>
      <p:pic>
        <p:nvPicPr>
          <p:cNvPr id="9" name="image104.png">
            <a:extLst>
              <a:ext uri="{FF2B5EF4-FFF2-40B4-BE49-F238E27FC236}">
                <a16:creationId xmlns:a16="http://schemas.microsoft.com/office/drawing/2014/main" id="{654BCC83-94C7-8BF4-CB19-FC763ED801E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168370" y="4229825"/>
            <a:ext cx="3264081" cy="2284857"/>
          </a:xfrm>
          <a:prstGeom prst="rect">
            <a:avLst/>
          </a:prstGeom>
          <a:ln/>
        </p:spPr>
      </p:pic>
      <p:pic>
        <p:nvPicPr>
          <p:cNvPr id="11" name="image107.png">
            <a:extLst>
              <a:ext uri="{FF2B5EF4-FFF2-40B4-BE49-F238E27FC236}">
                <a16:creationId xmlns:a16="http://schemas.microsoft.com/office/drawing/2014/main" id="{8B8E50F4-0D68-D772-7F84-7FF88E2CC5B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907436" y="4229825"/>
            <a:ext cx="3264081" cy="2284857"/>
          </a:xfrm>
          <a:prstGeom prst="rect">
            <a:avLst/>
          </a:prstGeom>
          <a:ln/>
        </p:spPr>
      </p:pic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C8257D59-14A3-998C-D00C-F67B178FED6F}"/>
              </a:ext>
            </a:extLst>
          </p:cNvPr>
          <p:cNvSpPr txBox="1">
            <a:spLocks/>
          </p:cNvSpPr>
          <p:nvPr/>
        </p:nvSpPr>
        <p:spPr>
          <a:xfrm>
            <a:off x="409845" y="3889015"/>
            <a:ext cx="3264083" cy="3045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200" kern="1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N1 – 07.03.2023 –</a:t>
            </a:r>
            <a:r>
              <a:rPr lang="pl-PL" sz="1200" kern="100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Saletrosan</a:t>
            </a:r>
            <a:r>
              <a:rPr lang="pl-PL" sz="1200" kern="1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26 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1C585967-C872-F663-01FD-9E1238869546}"/>
              </a:ext>
            </a:extLst>
          </p:cNvPr>
          <p:cNvSpPr txBox="1">
            <a:spLocks/>
          </p:cNvSpPr>
          <p:nvPr/>
        </p:nvSpPr>
        <p:spPr>
          <a:xfrm>
            <a:off x="4168370" y="3891546"/>
            <a:ext cx="3264081" cy="30451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400" kern="1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N2 – 04.04.2023 – Saletra amonowa 34,4% 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54F79EC-4667-D9E9-F62B-D721746BB5FC}"/>
              </a:ext>
            </a:extLst>
          </p:cNvPr>
          <p:cNvSpPr txBox="1">
            <a:spLocks/>
          </p:cNvSpPr>
          <p:nvPr/>
        </p:nvSpPr>
        <p:spPr>
          <a:xfrm>
            <a:off x="7901498" y="3906141"/>
            <a:ext cx="3264081" cy="30451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200" kern="1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N3 – 22.04.2023 – Mocznik z </a:t>
            </a:r>
            <a:r>
              <a:rPr lang="pl-PL" sz="1200" kern="1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INu</a:t>
            </a:r>
            <a:r>
              <a:rPr lang="pl-PL" sz="1200" kern="1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46%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B889339E-E9F0-550C-E397-C38EA6E5AE92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370" y="1414374"/>
            <a:ext cx="3264081" cy="228485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EE3723B-A347-EEAA-FD44-622F9343FA0E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498" y="1409365"/>
            <a:ext cx="3264081" cy="2284857"/>
          </a:xfrm>
          <a:prstGeom prst="rect">
            <a:avLst/>
          </a:prstGeom>
        </p:spPr>
      </p:pic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A4680F9C-16D1-E419-0CA3-4A11A7F64A7C}"/>
              </a:ext>
            </a:extLst>
          </p:cNvPr>
          <p:cNvSpPr txBox="1">
            <a:spLocks/>
          </p:cNvSpPr>
          <p:nvPr/>
        </p:nvSpPr>
        <p:spPr>
          <a:xfrm>
            <a:off x="4168370" y="1078580"/>
            <a:ext cx="3264081" cy="3035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300" kern="1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Wskaźnik LAI – 01.04.2023</a:t>
            </a:r>
          </a:p>
        </p:txBody>
      </p: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3572809B-1622-2556-9622-350370512FCA}"/>
              </a:ext>
            </a:extLst>
          </p:cNvPr>
          <p:cNvSpPr txBox="1">
            <a:spLocks/>
          </p:cNvSpPr>
          <p:nvPr/>
        </p:nvSpPr>
        <p:spPr>
          <a:xfrm>
            <a:off x="7901498" y="1078580"/>
            <a:ext cx="3264081" cy="3035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sz="1300" kern="1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Wskaźnik LAI – 21.04.2023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81B2460-7439-3A2B-E2AA-F11405C7F4A9}"/>
              </a:ext>
            </a:extLst>
          </p:cNvPr>
          <p:cNvSpPr txBox="1"/>
          <p:nvPr/>
        </p:nvSpPr>
        <p:spPr>
          <a:xfrm>
            <a:off x="163489" y="1765273"/>
            <a:ext cx="4004881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l-PL" kern="1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Przykład: zmienne dawkowanie nawozu azotowego na polu pszenicy ozimej w gospodarstwie rolnym w Myślicach (gmina Stary Dzierzgoń)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DDBE69D-3EAC-213F-CA5D-6FF317233810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F0B270F-0756-D89E-46A1-8FDAAC54DE32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79CD929-B4D7-A4E0-6F09-3E14EF4DCFF5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FB066FCC-1F18-1CFE-C23F-1CBDF8B6145D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D08DD15-412E-3DC4-7FA2-2389A23EB9B1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CBC0B9C-BBE5-B9A2-3AB8-34FCA41AF7EF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10D8-009D-35D4-D19A-E80552CBB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E9DF54-A89E-84FC-1E24-1C19EBE34B8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5" y="920852"/>
            <a:ext cx="4680000" cy="2880000"/>
          </a:xfrm>
          <a:prstGeom prst="rect">
            <a:avLst/>
          </a:prstGeom>
        </p:spPr>
      </p:pic>
      <p:sp>
        <p:nvSpPr>
          <p:cNvPr id="57" name="pole tekstowe 56">
            <a:extLst>
              <a:ext uri="{FF2B5EF4-FFF2-40B4-BE49-F238E27FC236}">
                <a16:creationId xmlns:a16="http://schemas.microsoft.com/office/drawing/2014/main" id="{0E8F9B0D-A25C-9C6E-ADE9-EEF0319ED501}"/>
              </a:ext>
            </a:extLst>
          </p:cNvPr>
          <p:cNvSpPr txBox="1"/>
          <p:nvPr/>
        </p:nvSpPr>
        <p:spPr>
          <a:xfrm>
            <a:off x="598691" y="278277"/>
            <a:ext cx="1102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Wynik projektu – generator map aplikacyjnych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N, P, K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FFB5227E-0BFC-FE4D-B7C0-05B24D5C7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13C105FC-3657-85A0-010D-0DA24900E240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89619F09-700C-0727-0C3C-BD31BBA41150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E20143CB-DF80-7A4A-5155-0F8BCDE355FD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B9815976-B494-FA5A-939C-9ECA88B5DA79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61DB32B0-ADB2-2E0F-DAF6-29FC5A6D2FD0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65899EE3-8283-A80A-A06F-E10E0A2E43D2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F905D3-6F7C-2E96-6553-B65E3327E8B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21" y="920852"/>
            <a:ext cx="4680000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A857F-23CE-E808-D8FA-63A40D1FE88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3833982"/>
            <a:ext cx="46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53D83-3E5F-D206-EFCF-D868EFA77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01BF28B2-D658-512B-D6D8-E83D2F34BFC0}"/>
              </a:ext>
            </a:extLst>
          </p:cNvPr>
          <p:cNvSpPr txBox="1"/>
          <p:nvPr/>
        </p:nvSpPr>
        <p:spPr>
          <a:xfrm>
            <a:off x="1183940" y="307802"/>
            <a:ext cx="100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Efekty wdrożenia projektu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83A2B69-E03A-882B-76C1-D80C51A2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932C360F-CF55-EE59-5D7F-6CE42E81A46B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3E60ED08-3A65-803B-60D0-ED475A0AA7F4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A783D13-AB36-FDD5-C1B6-8FE493581EBD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D1F5FAF8-82C3-7653-92D4-425DC21BE9C2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90C347A-CBCD-F59D-DB60-44F8CD38D420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E381627-AFC1-D2AF-0D84-E2D3B199C733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332;p36">
            <a:extLst>
              <a:ext uri="{FF2B5EF4-FFF2-40B4-BE49-F238E27FC236}">
                <a16:creationId xmlns:a16="http://schemas.microsoft.com/office/drawing/2014/main" id="{43163443-7501-8563-6963-CBA2B57CAE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97" y="1134638"/>
            <a:ext cx="3568064" cy="3872497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3E73F-4980-01AC-5A24-5585C66CF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065" y="5288394"/>
            <a:ext cx="1356576" cy="1352575"/>
          </a:xfrm>
          <a:prstGeom prst="rect">
            <a:avLst/>
          </a:prstGeom>
        </p:spPr>
      </p:pic>
      <p:pic>
        <p:nvPicPr>
          <p:cNvPr id="1026" name="Picture 2" descr="Złoty medal polagra">
            <a:extLst>
              <a:ext uri="{FF2B5EF4-FFF2-40B4-BE49-F238E27FC236}">
                <a16:creationId xmlns:a16="http://schemas.microsoft.com/office/drawing/2014/main" id="{F6468537-5EB0-D831-C888-07C2983B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9" y="5339226"/>
            <a:ext cx="1309549" cy="125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cision agriculture '23 | Brill">
            <a:extLst>
              <a:ext uri="{FF2B5EF4-FFF2-40B4-BE49-F238E27FC236}">
                <a16:creationId xmlns:a16="http://schemas.microsoft.com/office/drawing/2014/main" id="{BB4713C3-9077-6D7A-0826-D3F59C519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50" y="5273331"/>
            <a:ext cx="1044915" cy="147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20;p36">
            <a:extLst>
              <a:ext uri="{FF2B5EF4-FFF2-40B4-BE49-F238E27FC236}">
                <a16:creationId xmlns:a16="http://schemas.microsoft.com/office/drawing/2014/main" id="{71018853-3670-BBED-B0CD-73F1F37E2851}"/>
              </a:ext>
            </a:extLst>
          </p:cNvPr>
          <p:cNvSpPr txBox="1"/>
          <p:nvPr/>
        </p:nvSpPr>
        <p:spPr>
          <a:xfrm>
            <a:off x="6315947" y="1416933"/>
            <a:ext cx="498629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Zmniejszenie zużycia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nawozów </a:t>
            </a:r>
            <a:r>
              <a:rPr lang="pl-PL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10 - 30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%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2;p36">
            <a:extLst>
              <a:ext uri="{FF2B5EF4-FFF2-40B4-BE49-F238E27FC236}">
                <a16:creationId xmlns:a16="http://schemas.microsoft.com/office/drawing/2014/main" id="{47053855-337E-F43B-9065-2F14FEC5C56E}"/>
              </a:ext>
            </a:extLst>
          </p:cNvPr>
          <p:cNvSpPr txBox="1"/>
          <p:nvPr/>
        </p:nvSpPr>
        <p:spPr>
          <a:xfrm>
            <a:off x="6396017" y="2218400"/>
            <a:ext cx="470508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Bezpośrednie korzyści dla środowiska – mniej związków azotu, fosforu i potasu trafia do wód powierzchniowych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24;p36">
            <a:extLst>
              <a:ext uri="{FF2B5EF4-FFF2-40B4-BE49-F238E27FC236}">
                <a16:creationId xmlns:a16="http://schemas.microsoft.com/office/drawing/2014/main" id="{0C82348E-7375-C2C4-B4E5-551F47F4BB1D}"/>
              </a:ext>
            </a:extLst>
          </p:cNvPr>
          <p:cNvSpPr txBox="1"/>
          <p:nvPr/>
        </p:nvSpPr>
        <p:spPr>
          <a:xfrm>
            <a:off x="6396017" y="3296647"/>
            <a:ext cx="457220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Wzrost opłacalności produkcji roślinnej w gospodarstwie o 700 - 1000 zł/ha 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328;p36" descr="Trend wzrostowy">
            <a:extLst>
              <a:ext uri="{FF2B5EF4-FFF2-40B4-BE49-F238E27FC236}">
                <a16:creationId xmlns:a16="http://schemas.microsoft.com/office/drawing/2014/main" id="{7FA0A109-F28E-C581-6B8A-3C5A0FBF98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05518" y="316259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25;p36">
            <a:extLst>
              <a:ext uri="{FF2B5EF4-FFF2-40B4-BE49-F238E27FC236}">
                <a16:creationId xmlns:a16="http://schemas.microsoft.com/office/drawing/2014/main" id="{0E713168-CA22-69FF-CBA3-740DCDC3ED29}"/>
              </a:ext>
            </a:extLst>
          </p:cNvPr>
          <p:cNvSpPr txBox="1"/>
          <p:nvPr/>
        </p:nvSpPr>
        <p:spPr>
          <a:xfrm>
            <a:off x="6396017" y="4408549"/>
            <a:ext cx="46771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Zwiększenie liczby klientów i przychodów z subskrypcji serwisu </a:t>
            </a:r>
            <a:r>
              <a:rPr lang="pl-PL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Fertisat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333;p36">
            <a:extLst>
              <a:ext uri="{FF2B5EF4-FFF2-40B4-BE49-F238E27FC236}">
                <a16:creationId xmlns:a16="http://schemas.microsoft.com/office/drawing/2014/main" id="{48C86F1A-6386-52BF-1616-0B1A9644F2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12582" y="4273937"/>
            <a:ext cx="952583" cy="94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5;p36">
            <a:extLst>
              <a:ext uri="{FF2B5EF4-FFF2-40B4-BE49-F238E27FC236}">
                <a16:creationId xmlns:a16="http://schemas.microsoft.com/office/drawing/2014/main" id="{C6F09133-1D64-7B31-9FD3-90FB40D319BC}"/>
              </a:ext>
            </a:extLst>
          </p:cNvPr>
          <p:cNvSpPr txBox="1"/>
          <p:nvPr/>
        </p:nvSpPr>
        <p:spPr>
          <a:xfrm>
            <a:off x="6415998" y="5549900"/>
            <a:ext cx="46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Uznanie dla firmy w środowisku </a:t>
            </a:r>
            <a:r>
              <a:rPr lang="pl-PL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lang="pl-PL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ksperckim</a:t>
            </a:r>
            <a:r>
              <a:rPr kumimoji="0" lang="pl-PL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 naukowym</a:t>
            </a:r>
            <a:endParaRPr kumimoji="0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rafika 14" descr="Profesor">
            <a:extLst>
              <a:ext uri="{FF2B5EF4-FFF2-40B4-BE49-F238E27FC236}">
                <a16:creationId xmlns:a16="http://schemas.microsoft.com/office/drawing/2014/main" id="{E69C814B-EFAA-BB33-4516-4D7C4F6D0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31674" y="5415845"/>
            <a:ext cx="914400" cy="914400"/>
          </a:xfrm>
          <a:prstGeom prst="rect">
            <a:avLst/>
          </a:prstGeom>
        </p:spPr>
      </p:pic>
      <p:pic>
        <p:nvPicPr>
          <p:cNvPr id="20" name="Google Shape;326;p36" descr="Trend spadkowy (od prawej do lewej)">
            <a:extLst>
              <a:ext uri="{FF2B5EF4-FFF2-40B4-BE49-F238E27FC236}">
                <a16:creationId xmlns:a16="http://schemas.microsoft.com/office/drawing/2014/main" id="{F70F0FDB-2433-4CDB-399E-612C90EF0C9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312582" y="112413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9;p5" descr="Otwarta dłoń z rośliną">
            <a:extLst>
              <a:ext uri="{FF2B5EF4-FFF2-40B4-BE49-F238E27FC236}">
                <a16:creationId xmlns:a16="http://schemas.microsoft.com/office/drawing/2014/main" id="{8D9EAFC2-B2A8-1950-EEED-30F867D267D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28496" y="2208535"/>
            <a:ext cx="846427" cy="862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68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40200-4457-3126-D96A-2A097895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2CAE7B27-D070-47DD-DD53-7A830413793D}"/>
              </a:ext>
            </a:extLst>
          </p:cNvPr>
          <p:cNvSpPr txBox="1"/>
          <p:nvPr/>
        </p:nvSpPr>
        <p:spPr>
          <a:xfrm>
            <a:off x="0" y="29577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Nasze doświadczenia z REGIOS</a:t>
            </a:r>
            <a:r>
              <a:rPr lang="pl-P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70AD52F2-28E9-FA24-681C-8E571A847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4A920721-02A8-E721-CB36-3FED3DA196FA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D8D45C9C-AEE2-8FE8-1A92-59CBCABE7CDD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BD8C967B-C01B-24E1-0294-C1D794DCF6CD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F9C508C-B9DB-1129-B247-9F88D005F618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673CCA76-A34E-1F7A-F4C4-549CE44DF89F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D292334-9716-25CB-8A36-0C479368E742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85;p42">
            <a:extLst>
              <a:ext uri="{FF2B5EF4-FFF2-40B4-BE49-F238E27FC236}">
                <a16:creationId xmlns:a16="http://schemas.microsoft.com/office/drawing/2014/main" id="{190691F1-74A5-C861-BF39-D6928E92AF99}"/>
              </a:ext>
            </a:extLst>
          </p:cNvPr>
          <p:cNvSpPr txBox="1"/>
          <p:nvPr/>
        </p:nvSpPr>
        <p:spPr>
          <a:xfrm>
            <a:off x="5685388" y="1310356"/>
            <a:ext cx="5420327" cy="5179680"/>
          </a:xfrm>
          <a:prstGeom prst="rect">
            <a:avLst/>
          </a:prstGeom>
          <a:solidFill>
            <a:schemeClr val="bg1"/>
          </a:solidFill>
          <a:ln w="38100">
            <a:solidFill>
              <a:srgbClr val="92ACBC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</a:t>
            </a: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</a:t>
            </a:r>
            <a:r>
              <a:rPr kumimoji="0" lang="pl-P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Sprawn</a:t>
            </a:r>
            <a:r>
              <a:rPr lang="pl-PL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ie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zorganizowany konkurs</a:t>
            </a:r>
            <a:endParaRPr lang="pl-PL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Duża konkurencja + wiele kryteriów oceny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= napięcie do samego końca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Po ogłoszeniu wyników: zaproszenia na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wywiady i konferencje, reportaż w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</a:t>
            </a:r>
            <a:r>
              <a:rPr lang="pl-PL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Euronews</a:t>
            </a: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propozycje współpracy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biznesowej lub w zakresie B+R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        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Liczne wzmianki o nagrodzonym projekcie w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Internecie (w tym na stronach internetowych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i w mediach społecznościowych instytucji na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Pomorzu)          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     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  (Jeszcze) lepsza opinia o firmie  </a:t>
            </a:r>
          </a:p>
          <a:p>
            <a:pPr lvl="0" defTabSz="1219170">
              <a:buClr>
                <a:srgbClr val="000000"/>
              </a:buClr>
              <a:defRPr/>
            </a:pP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" name="Obraz 1">
            <a:extLst>
              <a:ext uri="{FF2B5EF4-FFF2-40B4-BE49-F238E27FC236}">
                <a16:creationId xmlns:a16="http://schemas.microsoft.com/office/drawing/2014/main" id="{08387C52-B419-4675-52DD-9486E5AD2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055" y="1668458"/>
            <a:ext cx="463336" cy="455208"/>
          </a:xfrm>
          <a:prstGeom prst="rect">
            <a:avLst/>
          </a:prstGeom>
        </p:spPr>
      </p:pic>
      <p:pic>
        <p:nvPicPr>
          <p:cNvPr id="15" name="Obraz 1">
            <a:extLst>
              <a:ext uri="{FF2B5EF4-FFF2-40B4-BE49-F238E27FC236}">
                <a16:creationId xmlns:a16="http://schemas.microsoft.com/office/drawing/2014/main" id="{1AA4B551-2909-132B-AA5D-9A8D0F102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003" y="2363728"/>
            <a:ext cx="463336" cy="455208"/>
          </a:xfrm>
          <a:prstGeom prst="rect">
            <a:avLst/>
          </a:prstGeom>
        </p:spPr>
      </p:pic>
      <p:pic>
        <p:nvPicPr>
          <p:cNvPr id="16" name="Obraz 1">
            <a:extLst>
              <a:ext uri="{FF2B5EF4-FFF2-40B4-BE49-F238E27FC236}">
                <a16:creationId xmlns:a16="http://schemas.microsoft.com/office/drawing/2014/main" id="{687B5E79-39CD-8C9D-D48F-C18895760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332" y="3429000"/>
            <a:ext cx="463336" cy="455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A0D7F-7185-0013-7381-2BA65DB1B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817" y="4810798"/>
            <a:ext cx="478522" cy="4511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94BC49-467B-F28D-0285-E9701046D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003" y="5793268"/>
            <a:ext cx="475529" cy="451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8F338-3D4A-B3D4-1C34-1E947ABE5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73" y="1966211"/>
            <a:ext cx="5372326" cy="3672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76B1E-9182-A1D8-DB70-597863A67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005" y="-122859"/>
            <a:ext cx="2063932" cy="2063932"/>
          </a:xfrm>
          <a:prstGeom prst="rect">
            <a:avLst/>
          </a:prstGeom>
        </p:spPr>
      </p:pic>
      <p:pic>
        <p:nvPicPr>
          <p:cNvPr id="13" name="Graphic 12" descr="Smiling face with no fill">
            <a:extLst>
              <a:ext uri="{FF2B5EF4-FFF2-40B4-BE49-F238E27FC236}">
                <a16:creationId xmlns:a16="http://schemas.microsoft.com/office/drawing/2014/main" id="{A06B91A8-A748-8E06-A3B7-962E11D40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92643" y="5472230"/>
            <a:ext cx="874804" cy="8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2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0FFDB-5F86-AD15-7B5A-1B22EE09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708D09-794D-1F2F-34B4-9B5B7B19BA48}"/>
              </a:ext>
            </a:extLst>
          </p:cNvPr>
          <p:cNvSpPr txBox="1"/>
          <p:nvPr/>
        </p:nvSpPr>
        <p:spPr>
          <a:xfrm>
            <a:off x="7906952" y="3949974"/>
            <a:ext cx="3281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Bartosz Buszke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prstClr val="black"/>
                </a:solidFill>
                <a:latin typeface="Arial" panose="020B0604020202020204"/>
              </a:rPr>
              <a:t>       </a:t>
            </a:r>
            <a:r>
              <a:rPr lang="pl-PL" sz="2000" dirty="0" err="1">
                <a:solidFill>
                  <a:prstClr val="black"/>
                </a:solidFill>
                <a:latin typeface="Arial" panose="020B0604020202020204"/>
              </a:rPr>
              <a:t>bartosz</a:t>
            </a:r>
            <a:r>
              <a:rPr kumimoji="0" lang="pl-PL" sz="20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@wasat.pl</a:t>
            </a:r>
            <a:endParaRPr kumimoji="0" lang="pl-PL" sz="2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600 253 700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4A7D1DB-1A11-D1E8-6C84-4A078E432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531" y="1613585"/>
            <a:ext cx="6970856" cy="5255103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731E611-CFB2-9A57-3102-31E70D30C0E4}"/>
              </a:ext>
            </a:extLst>
          </p:cNvPr>
          <p:cNvSpPr/>
          <p:nvPr/>
        </p:nvSpPr>
        <p:spPr>
          <a:xfrm rot="672342">
            <a:off x="-301243" y="-726607"/>
            <a:ext cx="8776591" cy="3128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A89FE012-3EF3-1BA9-4357-7670C1C19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69" y="2990924"/>
            <a:ext cx="3580490" cy="772806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3E24E225-3AF7-3A66-0AC4-D3AC10A4870C}"/>
              </a:ext>
            </a:extLst>
          </p:cNvPr>
          <p:cNvCxnSpPr>
            <a:cxnSpLocks/>
          </p:cNvCxnSpPr>
          <p:nvPr/>
        </p:nvCxnSpPr>
        <p:spPr>
          <a:xfrm>
            <a:off x="-241300" y="1409700"/>
            <a:ext cx="7216178" cy="1453816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9DB9CCE6-8887-D666-7022-365991439C5A}"/>
              </a:ext>
            </a:extLst>
          </p:cNvPr>
          <p:cNvCxnSpPr>
            <a:cxnSpLocks/>
          </p:cNvCxnSpPr>
          <p:nvPr/>
        </p:nvCxnSpPr>
        <p:spPr>
          <a:xfrm>
            <a:off x="6946858" y="2825702"/>
            <a:ext cx="0" cy="4032298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F844180D-5C4C-4BE3-A637-21730244447B}"/>
              </a:ext>
            </a:extLst>
          </p:cNvPr>
          <p:cNvCxnSpPr>
            <a:cxnSpLocks/>
          </p:cNvCxnSpPr>
          <p:nvPr/>
        </p:nvCxnSpPr>
        <p:spPr>
          <a:xfrm>
            <a:off x="7119123" y="2691636"/>
            <a:ext cx="0" cy="4166364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38C44A5-3328-E1E5-4722-21AE1FDF94C9}"/>
              </a:ext>
            </a:extLst>
          </p:cNvPr>
          <p:cNvCxnSpPr>
            <a:cxnSpLocks/>
          </p:cNvCxnSpPr>
          <p:nvPr/>
        </p:nvCxnSpPr>
        <p:spPr>
          <a:xfrm flipH="1" flipV="1">
            <a:off x="-272495" y="1219200"/>
            <a:ext cx="7422690" cy="151025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35055E2-782E-B1CA-E255-F25551B33AB5}"/>
              </a:ext>
            </a:extLst>
          </p:cNvPr>
          <p:cNvCxnSpPr>
            <a:cxnSpLocks/>
          </p:cNvCxnSpPr>
          <p:nvPr/>
        </p:nvCxnSpPr>
        <p:spPr>
          <a:xfrm>
            <a:off x="7290573" y="2512881"/>
            <a:ext cx="0" cy="4345119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BCE3AAA4-FCD1-A775-CFDE-6224299529C5}"/>
              </a:ext>
            </a:extLst>
          </p:cNvPr>
          <p:cNvCxnSpPr>
            <a:cxnSpLocks/>
          </p:cNvCxnSpPr>
          <p:nvPr/>
        </p:nvCxnSpPr>
        <p:spPr>
          <a:xfrm>
            <a:off x="-272903" y="1044974"/>
            <a:ext cx="7588103" cy="1509158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70E43A9C-4671-69A9-2634-CF33F4FF8283}"/>
              </a:ext>
            </a:extLst>
          </p:cNvPr>
          <p:cNvSpPr txBox="1"/>
          <p:nvPr/>
        </p:nvSpPr>
        <p:spPr>
          <a:xfrm>
            <a:off x="1650155" y="498857"/>
            <a:ext cx="103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uwagę, a przede wszystkim za dofinansowanie i nadzorowanie projektu oraz jego nominowanie do konkursu REGIOSTARS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3">
            <a:extLst>
              <a:ext uri="{FF2B5EF4-FFF2-40B4-BE49-F238E27FC236}">
                <a16:creationId xmlns:a16="http://schemas.microsoft.com/office/drawing/2014/main" id="{ECEB2164-D804-FECE-465C-7FD281F3C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"/>
          <a:stretch/>
        </p:blipFill>
        <p:spPr bwMode="auto">
          <a:xfrm>
            <a:off x="7364011" y="6388538"/>
            <a:ext cx="4827989" cy="45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a 19" descr="Słuchawka">
            <a:extLst>
              <a:ext uri="{FF2B5EF4-FFF2-40B4-BE49-F238E27FC236}">
                <a16:creationId xmlns:a16="http://schemas.microsoft.com/office/drawing/2014/main" id="{99A1B714-24C8-9492-DCA1-DF3C6E2B2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5456" y="5014477"/>
            <a:ext cx="394557" cy="394557"/>
          </a:xfrm>
          <a:prstGeom prst="rect">
            <a:avLst/>
          </a:prstGeom>
        </p:spPr>
      </p:pic>
      <p:pic>
        <p:nvPicPr>
          <p:cNvPr id="22" name="Grafika 21" descr="Koperta">
            <a:extLst>
              <a:ext uri="{FF2B5EF4-FFF2-40B4-BE49-F238E27FC236}">
                <a16:creationId xmlns:a16="http://schemas.microsoft.com/office/drawing/2014/main" id="{FF64441A-4C89-BCF3-A277-8C1B80EEB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387" y="4452229"/>
            <a:ext cx="462626" cy="4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1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06855-8577-ED9B-1D3B-E9E21FE5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wal 23">
            <a:extLst>
              <a:ext uri="{FF2B5EF4-FFF2-40B4-BE49-F238E27FC236}">
                <a16:creationId xmlns:a16="http://schemas.microsoft.com/office/drawing/2014/main" id="{00ADE8AF-92FC-2DDE-F044-A4656395FDF5}"/>
              </a:ext>
            </a:extLst>
          </p:cNvPr>
          <p:cNvSpPr/>
          <p:nvPr/>
        </p:nvSpPr>
        <p:spPr>
          <a:xfrm>
            <a:off x="4201766" y="1510847"/>
            <a:ext cx="3886851" cy="3836305"/>
          </a:xfrm>
          <a:prstGeom prst="ellipse">
            <a:avLst/>
          </a:prstGeom>
          <a:solidFill>
            <a:schemeClr val="bg1"/>
          </a:solidFill>
          <a:ln w="76200">
            <a:solidFill>
              <a:srgbClr val="495A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532D1E6-23EF-4C46-AD6D-9E9468159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53679" y="2497483"/>
            <a:ext cx="6344336" cy="4776787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4DC9EF0-66C7-5151-4CB8-25BAFFA46A6C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D13CC46-67CA-EAEE-48BD-25ECC40682E0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587BF53-C0E9-0B49-718F-76671ACE3021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>
            <a:extLst>
              <a:ext uri="{FF2B5EF4-FFF2-40B4-BE49-F238E27FC236}">
                <a16:creationId xmlns:a16="http://schemas.microsoft.com/office/drawing/2014/main" id="{4E2C62FE-D244-FBA9-0D12-4A18D335C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1" y="367615"/>
            <a:ext cx="2413000" cy="634100"/>
          </a:xfrm>
          <a:prstGeom prst="rect">
            <a:avLst/>
          </a:prstGeom>
        </p:spPr>
      </p:pic>
      <p:sp>
        <p:nvSpPr>
          <p:cNvPr id="37" name="Owal 36">
            <a:extLst>
              <a:ext uri="{FF2B5EF4-FFF2-40B4-BE49-F238E27FC236}">
                <a16:creationId xmlns:a16="http://schemas.microsoft.com/office/drawing/2014/main" id="{74F6121D-C0B6-09C6-F40A-E4E0B50007DA}"/>
              </a:ext>
            </a:extLst>
          </p:cNvPr>
          <p:cNvSpPr/>
          <p:nvPr/>
        </p:nvSpPr>
        <p:spPr>
          <a:xfrm>
            <a:off x="7442199" y="3736032"/>
            <a:ext cx="956577" cy="956577"/>
          </a:xfrm>
          <a:prstGeom prst="ellipse">
            <a:avLst/>
          </a:prstGeom>
          <a:solidFill>
            <a:schemeClr val="bg1"/>
          </a:solidFill>
          <a:ln>
            <a:solidFill>
              <a:srgbClr val="92AC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EF05D456-69C3-3C2C-AE37-3EBCD334FF8C}"/>
              </a:ext>
            </a:extLst>
          </p:cNvPr>
          <p:cNvSpPr/>
          <p:nvPr/>
        </p:nvSpPr>
        <p:spPr>
          <a:xfrm>
            <a:off x="5763761" y="4734232"/>
            <a:ext cx="956577" cy="956577"/>
          </a:xfrm>
          <a:prstGeom prst="ellipse">
            <a:avLst/>
          </a:prstGeom>
          <a:solidFill>
            <a:schemeClr val="bg1"/>
          </a:solidFill>
          <a:ln>
            <a:solidFill>
              <a:srgbClr val="92AC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23CADE5B-A37F-0486-1B75-477024676BCE}"/>
              </a:ext>
            </a:extLst>
          </p:cNvPr>
          <p:cNvSpPr txBox="1"/>
          <p:nvPr/>
        </p:nvSpPr>
        <p:spPr>
          <a:xfrm>
            <a:off x="509333" y="1624077"/>
            <a:ext cx="3555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1</a:t>
            </a:r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1</a:t>
            </a:r>
            <a:r>
              <a:rPr lang="en-AU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pracowników</a:t>
            </a:r>
            <a:r>
              <a:rPr lang="en-AU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: </a:t>
            </a:r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programiści</a:t>
            </a:r>
            <a:r>
              <a:rPr lang="en-AU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, </a:t>
            </a:r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specjaliści ds. teledetekcji satelitarnej i agronomowie</a:t>
            </a:r>
            <a:endParaRPr lang="en-AU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3AE5D98F-914B-1EC7-35CC-D14CD419465C}"/>
              </a:ext>
            </a:extLst>
          </p:cNvPr>
          <p:cNvSpPr txBox="1"/>
          <p:nvPr/>
        </p:nvSpPr>
        <p:spPr>
          <a:xfrm>
            <a:off x="8079635" y="1667701"/>
            <a:ext cx="279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MŚP z biurami w </a:t>
            </a:r>
            <a:r>
              <a:rPr lang="en-GB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Gdańsk</a:t>
            </a:r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u, Słupsku i</a:t>
            </a:r>
            <a:r>
              <a:rPr lang="en-GB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 </a:t>
            </a:r>
            <a:endParaRPr lang="pl-PL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  <a:p>
            <a:pPr algn="ctr"/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Warszawie</a:t>
            </a:r>
            <a:endParaRPr lang="en-GB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5A71881A-E408-9838-0896-9F173042515D}"/>
              </a:ext>
            </a:extLst>
          </p:cNvPr>
          <p:cNvSpPr txBox="1"/>
          <p:nvPr/>
        </p:nvSpPr>
        <p:spPr>
          <a:xfrm>
            <a:off x="475012" y="3836186"/>
            <a:ext cx="35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Współpraca z instytucjami naukowymi</a:t>
            </a:r>
            <a:endParaRPr lang="en-GB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5F157CF7-D484-9DD1-5F85-83FA35B2641C}"/>
              </a:ext>
            </a:extLst>
          </p:cNvPr>
          <p:cNvSpPr txBox="1"/>
          <p:nvPr/>
        </p:nvSpPr>
        <p:spPr>
          <a:xfrm>
            <a:off x="8438217" y="3359029"/>
            <a:ext cx="34835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Monitoring satelitarny i cyfrowe usługi doradcze w zakresie: rolnictwa, ochrony środowiska, OZE, archeologii</a:t>
            </a:r>
            <a:endParaRPr lang="en-GB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129C90BF-57B0-BCD0-2626-C9F67138A9E5}"/>
              </a:ext>
            </a:extLst>
          </p:cNvPr>
          <p:cNvSpPr txBox="1"/>
          <p:nvPr/>
        </p:nvSpPr>
        <p:spPr>
          <a:xfrm>
            <a:off x="3045254" y="5740411"/>
            <a:ext cx="6433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prstClr val="black"/>
                </a:solidFill>
                <a:latin typeface="Arial" panose="020B0604020202020204"/>
                <a:ea typeface="Fira Sans"/>
                <a:cs typeface="Fira Sans"/>
                <a:sym typeface="Fira Sans"/>
              </a:rPr>
              <a:t>Wsparcie ESA i EUSPA dla międzynarodowej ekspansji usług firmy</a:t>
            </a:r>
            <a:endParaRPr lang="en-GB" sz="2000" dirty="0">
              <a:solidFill>
                <a:prstClr val="black"/>
              </a:solidFill>
              <a:latin typeface="Arial" panose="020B0604020202020204"/>
              <a:ea typeface="Fira Sans"/>
              <a:cs typeface="Fira Sans"/>
              <a:sym typeface="Fira Sans"/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8C862DB-3E95-5B31-CB36-BE3CFEB53F83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B17C069E-41F8-34A3-FDEE-A53444384D7C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E152AE00-4328-82B6-6278-CFB3E46AB482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id="{E12EE072-FA30-7EB9-66B2-FF5F2977E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11305" r="12367" b="13478"/>
          <a:stretch>
            <a:fillRect/>
          </a:stretch>
        </p:blipFill>
        <p:spPr>
          <a:xfrm>
            <a:off x="4873739" y="2049221"/>
            <a:ext cx="2542903" cy="2547812"/>
          </a:xfrm>
          <a:prstGeom prst="rect">
            <a:avLst/>
          </a:prstGeom>
        </p:spPr>
      </p:pic>
      <p:sp>
        <p:nvSpPr>
          <p:cNvPr id="35" name="Owal 34">
            <a:extLst>
              <a:ext uri="{FF2B5EF4-FFF2-40B4-BE49-F238E27FC236}">
                <a16:creationId xmlns:a16="http://schemas.microsoft.com/office/drawing/2014/main" id="{C8F4E3F9-6B5E-5E1A-F9C2-1B8E476FF2B1}"/>
              </a:ext>
            </a:extLst>
          </p:cNvPr>
          <p:cNvSpPr/>
          <p:nvPr/>
        </p:nvSpPr>
        <p:spPr>
          <a:xfrm>
            <a:off x="4064419" y="1653621"/>
            <a:ext cx="956577" cy="956577"/>
          </a:xfrm>
          <a:prstGeom prst="ellipse">
            <a:avLst/>
          </a:prstGeom>
          <a:solidFill>
            <a:schemeClr val="bg1"/>
          </a:solidFill>
          <a:ln>
            <a:solidFill>
              <a:srgbClr val="92AC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E255B239-E5B2-671B-02A7-EA57E331BF66}"/>
              </a:ext>
            </a:extLst>
          </p:cNvPr>
          <p:cNvSpPr/>
          <p:nvPr/>
        </p:nvSpPr>
        <p:spPr>
          <a:xfrm>
            <a:off x="3875609" y="3743937"/>
            <a:ext cx="956577" cy="956577"/>
          </a:xfrm>
          <a:prstGeom prst="ellipse">
            <a:avLst/>
          </a:prstGeom>
          <a:solidFill>
            <a:schemeClr val="bg1"/>
          </a:solidFill>
          <a:ln>
            <a:solidFill>
              <a:srgbClr val="92AC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6DA53E04-B231-85A2-FE72-EC62D9C38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6" y="1552870"/>
            <a:ext cx="711042" cy="1066562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E3E7D8D5-FA15-B752-3096-D3A534FC1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21" y="3716551"/>
            <a:ext cx="1005596" cy="1005596"/>
          </a:xfrm>
          <a:prstGeom prst="rect">
            <a:avLst/>
          </a:prstGeom>
        </p:spPr>
      </p:pic>
      <p:pic>
        <p:nvPicPr>
          <p:cNvPr id="56" name="Obraz 55">
            <a:extLst>
              <a:ext uri="{FF2B5EF4-FFF2-40B4-BE49-F238E27FC236}">
                <a16:creationId xmlns:a16="http://schemas.microsoft.com/office/drawing/2014/main" id="{3280199B-4F1C-2DAF-60D6-F58FA6391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49" y="4733910"/>
            <a:ext cx="965200" cy="965200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88EA5872-1687-D81A-2F20-433B94120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32" y="3789375"/>
            <a:ext cx="903234" cy="903234"/>
          </a:xfrm>
          <a:prstGeom prst="rect">
            <a:avLst/>
          </a:prstGeom>
        </p:spPr>
      </p:pic>
      <p:sp>
        <p:nvSpPr>
          <p:cNvPr id="36" name="Owal 35">
            <a:extLst>
              <a:ext uri="{FF2B5EF4-FFF2-40B4-BE49-F238E27FC236}">
                <a16:creationId xmlns:a16="http://schemas.microsoft.com/office/drawing/2014/main" id="{B2D25BCB-9A8A-7CAA-69E9-DB4E6B674E14}"/>
              </a:ext>
            </a:extLst>
          </p:cNvPr>
          <p:cNvSpPr/>
          <p:nvPr/>
        </p:nvSpPr>
        <p:spPr>
          <a:xfrm>
            <a:off x="7238098" y="1653622"/>
            <a:ext cx="956577" cy="956577"/>
          </a:xfrm>
          <a:prstGeom prst="ellipse">
            <a:avLst/>
          </a:prstGeom>
          <a:solidFill>
            <a:schemeClr val="bg1"/>
          </a:solidFill>
          <a:ln>
            <a:solidFill>
              <a:srgbClr val="92AC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935C02B6-3FDA-CA57-7D5B-684330D75C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99" y="1618953"/>
            <a:ext cx="956576" cy="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026C-C49D-B0DF-B822-215B97307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7FAFA883-467A-EA61-4E78-2FA47026108F}"/>
              </a:ext>
            </a:extLst>
          </p:cNvPr>
          <p:cNvSpPr txBox="1"/>
          <p:nvPr/>
        </p:nvSpPr>
        <p:spPr>
          <a:xfrm>
            <a:off x="2016975" y="537696"/>
            <a:ext cx="802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Nasze podejście do rolnictwa precyzyjnego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C7BD7DD2-033C-8063-3E38-104BEDA2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69069445-139E-900B-5E80-164A95ED3F4D}"/>
              </a:ext>
            </a:extLst>
          </p:cNvPr>
          <p:cNvSpPr txBox="1"/>
          <p:nvPr/>
        </p:nvSpPr>
        <p:spPr>
          <a:xfrm>
            <a:off x="4553146" y="4300082"/>
            <a:ext cx="3120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Potężne centra obliczeniowe umożliwiają przetwarzanie tych danych zgodnie z algorytmami naszego autorstwa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E75972ED-5E1E-9E6F-89A2-5A9EA79717C8}"/>
              </a:ext>
            </a:extLst>
          </p:cNvPr>
          <p:cNvSpPr txBox="1"/>
          <p:nvPr/>
        </p:nvSpPr>
        <p:spPr>
          <a:xfrm>
            <a:off x="8484124" y="4300082"/>
            <a:ext cx="3355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Precyzyjne mapy stosowania nawozów i środków ochrony roślin, zmiennego wysiewu itd.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F761123-E4E7-CA2C-1694-A098CB32A867}"/>
              </a:ext>
            </a:extLst>
          </p:cNvPr>
          <p:cNvSpPr txBox="1"/>
          <p:nvPr/>
        </p:nvSpPr>
        <p:spPr>
          <a:xfrm>
            <a:off x="626912" y="4300082"/>
            <a:ext cx="2780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zeroki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zakres danych pozyskiwanych przez satelity (dane optyczne, radarowe, termalne)</a:t>
            </a:r>
          </a:p>
        </p:txBody>
      </p:sp>
      <p:pic>
        <p:nvPicPr>
          <p:cNvPr id="23" name="Symbol zastępczy zawartości 23">
            <a:extLst>
              <a:ext uri="{FF2B5EF4-FFF2-40B4-BE49-F238E27FC236}">
                <a16:creationId xmlns:a16="http://schemas.microsoft.com/office/drawing/2014/main" id="{27DB6A37-C435-256D-27BF-597CEAD45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32" y="2065486"/>
            <a:ext cx="2047676" cy="2047676"/>
          </a:xfrm>
          <a:prstGeom prst="rect">
            <a:avLst/>
          </a:prstGeom>
          <a:ln>
            <a:noFill/>
          </a:ln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B7C6C744-13B0-E5FA-9759-5821C7969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178" y="2065486"/>
            <a:ext cx="2047676" cy="204767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BDE9F01-8F16-1430-2E4E-7C8DB352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151" y="1853845"/>
            <a:ext cx="2259317" cy="2259317"/>
          </a:xfrm>
          <a:prstGeom prst="rect">
            <a:avLst/>
          </a:prstGeom>
        </p:spPr>
      </p:pic>
      <p:sp>
        <p:nvSpPr>
          <p:cNvPr id="28" name="Strzałka w prawo 16">
            <a:extLst>
              <a:ext uri="{FF2B5EF4-FFF2-40B4-BE49-F238E27FC236}">
                <a16:creationId xmlns:a16="http://schemas.microsoft.com/office/drawing/2014/main" id="{0732DA47-E55A-76DA-028F-B8331E67E0CD}"/>
              </a:ext>
            </a:extLst>
          </p:cNvPr>
          <p:cNvSpPr/>
          <p:nvPr/>
        </p:nvSpPr>
        <p:spPr>
          <a:xfrm>
            <a:off x="3407037" y="2711992"/>
            <a:ext cx="1238844" cy="710116"/>
          </a:xfrm>
          <a:prstGeom prst="rightArrow">
            <a:avLst/>
          </a:prstGeom>
          <a:solidFill>
            <a:srgbClr val="49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Strzałka w prawo 16">
            <a:extLst>
              <a:ext uri="{FF2B5EF4-FFF2-40B4-BE49-F238E27FC236}">
                <a16:creationId xmlns:a16="http://schemas.microsoft.com/office/drawing/2014/main" id="{344B8E23-670A-B048-3A29-E86CCD13537F}"/>
              </a:ext>
            </a:extLst>
          </p:cNvPr>
          <p:cNvSpPr/>
          <p:nvPr/>
        </p:nvSpPr>
        <p:spPr>
          <a:xfrm>
            <a:off x="7584151" y="2711992"/>
            <a:ext cx="1238844" cy="710116"/>
          </a:xfrm>
          <a:prstGeom prst="rightArrow">
            <a:avLst/>
          </a:prstGeom>
          <a:solidFill>
            <a:srgbClr val="49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9BB01CA1-67E0-C45B-89F7-C5B817BDC32D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F9CA046C-2A98-BF19-1BDB-94D455C09CD9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E988E1EA-785F-4272-8E5B-96F68D5503A3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>
            <a:extLst>
              <a:ext uri="{FF2B5EF4-FFF2-40B4-BE49-F238E27FC236}">
                <a16:creationId xmlns:a16="http://schemas.microsoft.com/office/drawing/2014/main" id="{FA931144-C679-6C85-8F4C-05D024376E25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2444FB7E-CF2D-CF57-0C0E-C40107F32DE3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5645804D-84A8-6913-0943-84A3B6EEABE3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7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6F87F-9885-1112-FA39-17BD6BA8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C5F2DCB-16A5-50AA-5FEF-7ED23B918681}"/>
              </a:ext>
            </a:extLst>
          </p:cNvPr>
          <p:cNvSpPr txBox="1"/>
          <p:nvPr/>
        </p:nvSpPr>
        <p:spPr>
          <a:xfrm>
            <a:off x="598691" y="278277"/>
            <a:ext cx="11021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Nasze usługi on-line dla rolników, firm z branży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 dla przemysłu przetwórstwa spożywczego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B6815003-2127-DB93-50EF-CC70D06DF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95FDB37-D20A-815B-14B6-DDADC190C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0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95" y="3145331"/>
            <a:ext cx="4669527" cy="3191385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3C24EFBA-29E1-7F92-A46F-FB61CE65E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3430" y="2135635"/>
            <a:ext cx="3547110" cy="666750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60AADD73-3B47-406E-4FBB-4A3F3DD7E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29283" y="2135635"/>
            <a:ext cx="2343150" cy="7239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5C74DBDB-8D7E-6AF1-8255-DFCF9CFBCF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29" y="3145331"/>
            <a:ext cx="4494874" cy="3169124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3A0E21DC-610E-7AFF-A788-1A60B472C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296" y="3276693"/>
            <a:ext cx="3017722" cy="1981200"/>
          </a:xfrm>
          <a:prstGeom prst="rect">
            <a:avLst/>
          </a:prstGeom>
        </p:spPr>
      </p:pic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D2BEE2D8-F9C9-1D06-D2E9-8142E37D55C1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>
            <a:extLst>
              <a:ext uri="{FF2B5EF4-FFF2-40B4-BE49-F238E27FC236}">
                <a16:creationId xmlns:a16="http://schemas.microsoft.com/office/drawing/2014/main" id="{80C53E9A-53DF-8D1E-85B1-FC0D37C432B9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9B603C41-92F7-1F79-F553-8B4A7FCC3257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4ACDFC6F-B0E3-697C-875D-290EE45907AE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E67B1951-01BF-47B7-9AE9-E3322BCF666F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01AEF9B6-E0E1-6B41-B496-F219B2728743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Obraz 57">
            <a:extLst>
              <a:ext uri="{FF2B5EF4-FFF2-40B4-BE49-F238E27FC236}">
                <a16:creationId xmlns:a16="http://schemas.microsoft.com/office/drawing/2014/main" id="{5DC5F549-366E-FB6C-F08D-13EF7B1D90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9143" y="3276693"/>
            <a:ext cx="4020428" cy="20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1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E68B-D2BB-37BC-9FCC-49824ED5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A514ED6F-DBC2-90D4-4C38-0D00F3BE5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1BDE6FEF-24A2-E2BA-7517-54D6F787A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2296" y="210562"/>
            <a:ext cx="4673263" cy="878433"/>
          </a:xfrm>
          <a:prstGeom prst="rect">
            <a:avLst/>
          </a:prstGeom>
        </p:spPr>
      </p:pic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445CBB35-CB23-500A-3268-A4B90D3BAD52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AA4D8784-B5CE-13CB-7CF4-7402798E840C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>
            <a:extLst>
              <a:ext uri="{FF2B5EF4-FFF2-40B4-BE49-F238E27FC236}">
                <a16:creationId xmlns:a16="http://schemas.microsoft.com/office/drawing/2014/main" id="{712E9F4E-FD3D-883F-F392-93797DEE5AF0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0420AD50-6F1A-056B-7AD2-AA60883400FE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ECDBAA09-CF58-A88E-207C-699D7EFF3A2D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C4C4418F-BF85-3ACB-CA6A-D6427CD03999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5D1172F-623D-EA0A-84E9-32CE82B0E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74" y="1245124"/>
            <a:ext cx="8741788" cy="54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D1CA-FBBD-B75C-3F7F-EED79F11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2FAC57F8-FD7B-0CC5-9282-11C6D4EE657E}"/>
              </a:ext>
            </a:extLst>
          </p:cNvPr>
          <p:cNvSpPr txBox="1"/>
          <p:nvPr/>
        </p:nvSpPr>
        <p:spPr>
          <a:xfrm>
            <a:off x="497722" y="278277"/>
            <a:ext cx="11314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Zmiany wskaźnika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NDVI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okresie wegetacji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 przykładzie plantacji ziemniaków 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838C86F6-DA98-CF49-77AE-FE406CECC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EE477E9-54AF-F9AB-997F-9AD001CA1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42" y="2365234"/>
            <a:ext cx="2263276" cy="4080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8473B23-E641-D602-6E7C-C04F541EB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4"/>
          <a:stretch/>
        </p:blipFill>
        <p:spPr>
          <a:xfrm>
            <a:off x="3734560" y="2365243"/>
            <a:ext cx="2263276" cy="4080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9B6827-0985-1507-7881-1FB184DEEF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20"/>
          <a:stretch/>
        </p:blipFill>
        <p:spPr>
          <a:xfrm>
            <a:off x="6321580" y="2365243"/>
            <a:ext cx="2263272" cy="4080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35F8690-26B5-9C85-21D9-E4A07B36E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905" y="3274934"/>
            <a:ext cx="4084789" cy="2265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57B3095-9793-CC58-0038-18DEC1BDF61A}"/>
              </a:ext>
            </a:extLst>
          </p:cNvPr>
          <p:cNvSpPr txBox="1"/>
          <p:nvPr/>
        </p:nvSpPr>
        <p:spPr>
          <a:xfrm>
            <a:off x="1147542" y="1939717"/>
            <a:ext cx="226327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NDVI – 0,33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A3A9FEE-548E-F1C0-F7CC-E700199E2FE9}"/>
              </a:ext>
            </a:extLst>
          </p:cNvPr>
          <p:cNvSpPr txBox="1"/>
          <p:nvPr/>
        </p:nvSpPr>
        <p:spPr>
          <a:xfrm>
            <a:off x="3734560" y="1949656"/>
            <a:ext cx="22632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NDVI – 0,45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7CC4DA-34DF-D304-5AC0-134080F82F2B}"/>
              </a:ext>
            </a:extLst>
          </p:cNvPr>
          <p:cNvSpPr txBox="1"/>
          <p:nvPr/>
        </p:nvSpPr>
        <p:spPr>
          <a:xfrm>
            <a:off x="6321578" y="1949656"/>
            <a:ext cx="226327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NDVI – 0,84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DE8AF25-A62F-F850-67F9-151D11731EDF}"/>
              </a:ext>
            </a:extLst>
          </p:cNvPr>
          <p:cNvSpPr txBox="1"/>
          <p:nvPr/>
        </p:nvSpPr>
        <p:spPr>
          <a:xfrm>
            <a:off x="8908592" y="1949656"/>
            <a:ext cx="2263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NDVI – 0,48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84AD29B0-C964-F537-6241-C98A8D38D7CD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FA9183C0-0F46-6198-1B40-D841FDB54511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7E2A0B24-C5B5-B424-5168-4E48AF97479D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6D60941B-9611-0ADB-A17F-35570806978C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F5E622D-39DE-2428-3CA5-F6248DE26289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ADDFED37-3B28-4378-F1FC-561BF2AE5809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7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6F2BA-D89E-76A4-9020-E3C5A99E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CFBCE84E-72C0-0DA9-1B42-BCD6D1ABA8F9}"/>
              </a:ext>
            </a:extLst>
          </p:cNvPr>
          <p:cNvSpPr txBox="1"/>
          <p:nvPr/>
        </p:nvSpPr>
        <p:spPr>
          <a:xfrm>
            <a:off x="598691" y="278277"/>
            <a:ext cx="1102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Problem zachmurzenia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EAC0444-A050-C845-9C04-4CF49F3C7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DF79AA2-B24F-936F-16FA-47EE0460D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7" y="1368027"/>
            <a:ext cx="5012612" cy="39593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9EC0381-3463-D726-30EC-A8D4573EC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56"/>
          <a:stretch>
            <a:fillRect/>
          </a:stretch>
        </p:blipFill>
        <p:spPr>
          <a:xfrm>
            <a:off x="6236356" y="1368027"/>
            <a:ext cx="5039808" cy="3980802"/>
          </a:xfrm>
          <a:prstGeom prst="rect">
            <a:avLst/>
          </a:prstGeom>
        </p:spPr>
      </p:pic>
      <p:pic>
        <p:nvPicPr>
          <p:cNvPr id="6" name="Google Shape;187;p6">
            <a:extLst>
              <a:ext uri="{FF2B5EF4-FFF2-40B4-BE49-F238E27FC236}">
                <a16:creationId xmlns:a16="http://schemas.microsoft.com/office/drawing/2014/main" id="{0700A759-23B2-C308-FA6A-091CF099AC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235" y="6248400"/>
            <a:ext cx="3543300" cy="49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A59E3E7C-0780-5E33-D7E8-9AA253599CE4}"/>
              </a:ext>
            </a:extLst>
          </p:cNvPr>
          <p:cNvCxnSpPr>
            <a:cxnSpLocks/>
          </p:cNvCxnSpPr>
          <p:nvPr/>
        </p:nvCxnSpPr>
        <p:spPr>
          <a:xfrm>
            <a:off x="6096000" y="1260614"/>
            <a:ext cx="13595" cy="4535812"/>
          </a:xfrm>
          <a:prstGeom prst="line">
            <a:avLst/>
          </a:prstGeom>
          <a:ln w="76200">
            <a:solidFill>
              <a:srgbClr val="485A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E9484503-24E1-9E41-4833-DC6FD369F907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4FAEA1FF-C6A3-B6FA-1710-3B8C7E946222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A8FFE607-7696-A1CF-2101-D90CAFD01931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202E40EE-4E51-9603-69DA-12C2AB2E1AD8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F6D9A464-3B57-9B8B-CF8C-648CBECB830A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FDB63CE2-5F11-ACA6-91ED-0142FC49797A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C6A97C3-F0F3-86B9-19EC-6837CF2F94A6}"/>
              </a:ext>
            </a:extLst>
          </p:cNvPr>
          <p:cNvSpPr txBox="1"/>
          <p:nvPr/>
        </p:nvSpPr>
        <p:spPr>
          <a:xfrm>
            <a:off x="6234738" y="5336187"/>
            <a:ext cx="5039807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Zobrazowanie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radar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owe z satelity Sentinel-1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6803198-4C1F-24FD-6CC8-45CE2115E603}"/>
              </a:ext>
            </a:extLst>
          </p:cNvPr>
          <p:cNvSpPr txBox="1"/>
          <p:nvPr/>
        </p:nvSpPr>
        <p:spPr>
          <a:xfrm>
            <a:off x="955008" y="5327351"/>
            <a:ext cx="5002255" cy="36933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Zobrazowanie optyczne z satelity Sentinel-2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3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D09D9-963C-C021-D90E-6F568CC1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2397F82B-72D6-286D-18B5-3C7EA4741202}"/>
              </a:ext>
            </a:extLst>
          </p:cNvPr>
          <p:cNvSpPr txBox="1"/>
          <p:nvPr/>
        </p:nvSpPr>
        <p:spPr>
          <a:xfrm>
            <a:off x="598691" y="278277"/>
            <a:ext cx="1102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Satelitarne zdjęcia radarowe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B1E7381-D1DF-40FB-3CB0-CAF93CE9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1339A9D8-F92D-BD15-62F2-7B16703BD8C2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3A9A8012-4FB2-0D8B-5442-978D0B3CEC99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C983D42-05FF-A06B-8B09-AEAEA1E57B5B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0A46003B-9A15-3000-1E72-952F5D61A113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C34DECCB-6A6E-9F4D-AB44-EE41D09D60E2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8A918F09-919B-90F8-F1E0-2134A0BA9472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D30A4D0-EF9E-5CA2-0726-A5BA9BB061BF}"/>
              </a:ext>
            </a:extLst>
          </p:cNvPr>
          <p:cNvSpPr txBox="1"/>
          <p:nvPr/>
        </p:nvSpPr>
        <p:spPr>
          <a:xfrm>
            <a:off x="254462" y="1644036"/>
            <a:ext cx="432296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ktywna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teledetekcja – emisja fal radiowych przez satelitę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Sygnał przechodzi przez chmury, deszcz, dym, mgłę 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Dane radarowe można pozyskiwać w dzień i w nocy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Zdjęcia o wysokiej rozdzielczości przestrzennej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 x 10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Częsta rewizyta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satelity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Sentinel-1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przelatują nad danym obszarem średnio co 2 dni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Bezpłatne, wysokiej jakości zobrazowania zapewnione w ramach Programu Copernicus (UE &amp; ESA)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OBSERVER: Celebrating a Decade of Copernicus Sentinel-1 | Copernicus">
            <a:extLst>
              <a:ext uri="{FF2B5EF4-FFF2-40B4-BE49-F238E27FC236}">
                <a16:creationId xmlns:a16="http://schemas.microsoft.com/office/drawing/2014/main" id="{A2386A7C-4034-193C-248A-1E7769DD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10" y="1610247"/>
            <a:ext cx="6430018" cy="46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16F51-A0C5-7073-B99F-12DBE9AE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ole tekstowe 56">
            <a:extLst>
              <a:ext uri="{FF2B5EF4-FFF2-40B4-BE49-F238E27FC236}">
                <a16:creationId xmlns:a16="http://schemas.microsoft.com/office/drawing/2014/main" id="{1B142957-203C-5D0A-D7EF-E3A8F672EEA1}"/>
              </a:ext>
            </a:extLst>
          </p:cNvPr>
          <p:cNvSpPr txBox="1"/>
          <p:nvPr/>
        </p:nvSpPr>
        <p:spPr>
          <a:xfrm>
            <a:off x="598691" y="278277"/>
            <a:ext cx="1102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Prace badawczo-wdrożeniowe w projekcie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03AA4D46-5445-8AA3-E318-55816FCD6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259013" y="2527300"/>
            <a:ext cx="6344336" cy="4776787"/>
          </a:xfrm>
          <a:prstGeom prst="rect">
            <a:avLst/>
          </a:prstGeom>
        </p:spPr>
      </p:pic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4862DC2B-3939-C678-A6AC-899A729E64FC}"/>
              </a:ext>
            </a:extLst>
          </p:cNvPr>
          <p:cNvCxnSpPr>
            <a:cxnSpLocks/>
          </p:cNvCxnSpPr>
          <p:nvPr/>
        </p:nvCxnSpPr>
        <p:spPr>
          <a:xfrm>
            <a:off x="11287256" y="0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77BE022-5644-C7F2-9E48-72BC548138EB}"/>
              </a:ext>
            </a:extLst>
          </p:cNvPr>
          <p:cNvCxnSpPr>
            <a:cxnSpLocks/>
          </p:cNvCxnSpPr>
          <p:nvPr/>
        </p:nvCxnSpPr>
        <p:spPr>
          <a:xfrm>
            <a:off x="11497747" y="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5310E992-67FD-9435-2D1C-C3BB2344DF72}"/>
              </a:ext>
            </a:extLst>
          </p:cNvPr>
          <p:cNvCxnSpPr>
            <a:cxnSpLocks/>
          </p:cNvCxnSpPr>
          <p:nvPr/>
        </p:nvCxnSpPr>
        <p:spPr>
          <a:xfrm>
            <a:off x="11694277" y="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368F12FC-F15B-EA6B-4948-DDD451F60839}"/>
              </a:ext>
            </a:extLst>
          </p:cNvPr>
          <p:cNvCxnSpPr>
            <a:cxnSpLocks/>
          </p:cNvCxnSpPr>
          <p:nvPr/>
        </p:nvCxnSpPr>
        <p:spPr>
          <a:xfrm flipV="1">
            <a:off x="11302244" y="5796426"/>
            <a:ext cx="0" cy="1061574"/>
          </a:xfrm>
          <a:prstGeom prst="line">
            <a:avLst/>
          </a:prstGeom>
          <a:ln w="76200">
            <a:solidFill>
              <a:srgbClr val="92A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DD079A9F-C708-A5B8-1D68-B8D55D895B51}"/>
              </a:ext>
            </a:extLst>
          </p:cNvPr>
          <p:cNvCxnSpPr>
            <a:cxnSpLocks/>
          </p:cNvCxnSpPr>
          <p:nvPr/>
        </p:nvCxnSpPr>
        <p:spPr>
          <a:xfrm flipV="1">
            <a:off x="11497747" y="5638800"/>
            <a:ext cx="0" cy="1219200"/>
          </a:xfrm>
          <a:prstGeom prst="line">
            <a:avLst/>
          </a:prstGeom>
          <a:ln w="76200">
            <a:solidFill>
              <a:srgbClr val="6273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36A5FC2D-6F64-F084-FAB1-8F798A87B38A}"/>
              </a:ext>
            </a:extLst>
          </p:cNvPr>
          <p:cNvCxnSpPr>
            <a:cxnSpLocks/>
          </p:cNvCxnSpPr>
          <p:nvPr/>
        </p:nvCxnSpPr>
        <p:spPr>
          <a:xfrm flipV="1">
            <a:off x="11694277" y="5549900"/>
            <a:ext cx="0" cy="1333500"/>
          </a:xfrm>
          <a:prstGeom prst="line">
            <a:avLst/>
          </a:prstGeom>
          <a:ln w="76200">
            <a:solidFill>
              <a:srgbClr val="495A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EA51C8-2792-0BB6-D40A-37D50D62D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2" y="957320"/>
            <a:ext cx="10271371" cy="57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41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495</Words>
  <Application>Microsoft Office PowerPoint</Application>
  <PresentationFormat>Widescreen</PresentationFormat>
  <Paragraphs>74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Łukaszewski</dc:creator>
  <cp:lastModifiedBy>Bartosz Buszke</cp:lastModifiedBy>
  <cp:revision>37</cp:revision>
  <dcterms:created xsi:type="dcterms:W3CDTF">2025-10-30T14:05:38Z</dcterms:created>
  <dcterms:modified xsi:type="dcterms:W3CDTF">2025-11-28T04:14:11Z</dcterms:modified>
</cp:coreProperties>
</file>