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462" r:id="rId2"/>
    <p:sldId id="485" r:id="rId3"/>
    <p:sldId id="484" r:id="rId4"/>
    <p:sldId id="500" r:id="rId5"/>
    <p:sldId id="495" r:id="rId6"/>
    <p:sldId id="483" r:id="rId7"/>
    <p:sldId id="498" r:id="rId8"/>
    <p:sldId id="501" r:id="rId9"/>
    <p:sldId id="494" r:id="rId10"/>
    <p:sldId id="520" r:id="rId11"/>
    <p:sldId id="496" r:id="rId12"/>
    <p:sldId id="521" r:id="rId13"/>
    <p:sldId id="497" r:id="rId14"/>
    <p:sldId id="499" r:id="rId15"/>
    <p:sldId id="522" r:id="rId16"/>
    <p:sldId id="523" r:id="rId17"/>
    <p:sldId id="502" r:id="rId18"/>
    <p:sldId id="503" r:id="rId19"/>
    <p:sldId id="504" r:id="rId20"/>
    <p:sldId id="506" r:id="rId21"/>
    <p:sldId id="507" r:id="rId22"/>
    <p:sldId id="508" r:id="rId23"/>
    <p:sldId id="510" r:id="rId24"/>
    <p:sldId id="509" r:id="rId25"/>
    <p:sldId id="475" r:id="rId26"/>
    <p:sldId id="486" r:id="rId27"/>
    <p:sldId id="487" r:id="rId28"/>
    <p:sldId id="488" r:id="rId29"/>
    <p:sldId id="489" r:id="rId30"/>
    <p:sldId id="490" r:id="rId31"/>
    <p:sldId id="515" r:id="rId32"/>
  </p:sldIdLst>
  <p:sldSz cx="9144000" cy="6858000" type="screen4x3"/>
  <p:notesSz cx="6797675" cy="9926638"/>
  <p:defaultTextStyle>
    <a:defPPr>
      <a:defRPr lang="pl-P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izub-Jechna Anna" initials="BA" lastIdx="1" clrIdx="0">
    <p:extLst>
      <p:ext uri="{19B8F6BF-5375-455C-9EA6-DF929625EA0E}">
        <p15:presenceInfo xmlns:p15="http://schemas.microsoft.com/office/powerpoint/2012/main" userId="S-1-5-21-352459600-126056257-345019615-111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0000FF"/>
    <a:srgbClr val="006600"/>
    <a:srgbClr val="000099"/>
    <a:srgbClr val="33CC33"/>
    <a:srgbClr val="FF0000"/>
    <a:srgbClr val="003399"/>
    <a:srgbClr val="336699"/>
    <a:srgbClr val="FFFF99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315" autoAdjust="0"/>
    <p:restoredTop sz="96242" autoAdjust="0"/>
  </p:normalViewPr>
  <p:slideViewPr>
    <p:cSldViewPr>
      <p:cViewPr varScale="1">
        <p:scale>
          <a:sx n="110" d="100"/>
          <a:sy n="110" d="100"/>
        </p:scale>
        <p:origin x="2040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958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098" y="0"/>
            <a:ext cx="2944958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606" y="4714876"/>
            <a:ext cx="5438464" cy="44672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noProof="0"/>
              <a:t>Kliknij, aby edytować style wzorca tekstu</a:t>
            </a:r>
          </a:p>
          <a:p>
            <a:pPr lvl="1"/>
            <a:r>
              <a:rPr lang="pl-PL" noProof="0"/>
              <a:t>Drugi poziom</a:t>
            </a:r>
          </a:p>
          <a:p>
            <a:pPr lvl="2"/>
            <a:r>
              <a:rPr lang="pl-PL" noProof="0"/>
              <a:t>Trzeci poziom</a:t>
            </a:r>
          </a:p>
          <a:p>
            <a:pPr lvl="3"/>
            <a:r>
              <a:rPr lang="pl-PL" noProof="0"/>
              <a:t>Czwarty poziom</a:t>
            </a:r>
          </a:p>
          <a:p>
            <a:pPr lvl="4"/>
            <a:r>
              <a:rPr lang="pl-PL" noProof="0"/>
              <a:t>Piąty poziom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4"/>
            <a:ext cx="2944958" cy="496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098" y="9428164"/>
            <a:ext cx="2944958" cy="496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67F3F16C-C56F-4631-A8B5-6731301A015A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9365448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7F3F16C-C56F-4631-A8B5-6731301A015A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pl-PL" altLang="pl-PL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15293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7F3F16C-C56F-4631-A8B5-6731301A015A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pl-PL" altLang="pl-PL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81721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7F3F16C-C56F-4631-A8B5-6731301A015A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pl-PL" altLang="pl-PL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83465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7F3F16C-C56F-4631-A8B5-6731301A015A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pl-PL" altLang="pl-PL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02835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7F3F16C-C56F-4631-A8B5-6731301A015A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pl-PL" altLang="pl-PL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46652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7F3F16C-C56F-4631-A8B5-6731301A015A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pl-PL" altLang="pl-PL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50387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7F3F16C-C56F-4631-A8B5-6731301A015A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pl-PL" altLang="pl-PL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92652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7F3F16C-C56F-4631-A8B5-6731301A015A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pl-PL" altLang="pl-PL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45693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7F3F16C-C56F-4631-A8B5-6731301A015A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pl-PL" altLang="pl-PL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61209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7F3F16C-C56F-4631-A8B5-6731301A015A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pl-PL" altLang="pl-PL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89743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7F3F16C-C56F-4631-A8B5-6731301A015A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pl-PL" altLang="pl-PL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91019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3F16C-C56F-4631-A8B5-6731301A015A}" type="slidenum">
              <a:rPr lang="pl-PL" altLang="pl-PL" smtClean="0"/>
              <a:pPr>
                <a:defRPr/>
              </a:pPr>
              <a:t>2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1530352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7F3F16C-C56F-4631-A8B5-6731301A015A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pl-PL" altLang="pl-PL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61254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7F3F16C-C56F-4631-A8B5-6731301A015A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pl-PL" altLang="pl-PL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044344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3F16C-C56F-4631-A8B5-6731301A015A}" type="slidenum">
              <a:rPr lang="pl-PL" altLang="pl-PL" smtClean="0"/>
              <a:pPr>
                <a:defRPr/>
              </a:pPr>
              <a:t>25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52761951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3F16C-C56F-4631-A8B5-6731301A015A}" type="slidenum">
              <a:rPr lang="pl-PL" altLang="pl-PL" smtClean="0"/>
              <a:pPr>
                <a:defRPr/>
              </a:pPr>
              <a:t>26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00254433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3F16C-C56F-4631-A8B5-6731301A015A}" type="slidenum">
              <a:rPr lang="pl-PL" altLang="pl-PL" smtClean="0"/>
              <a:pPr>
                <a:defRPr/>
              </a:pPr>
              <a:t>27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54427114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3F16C-C56F-4631-A8B5-6731301A015A}" type="slidenum">
              <a:rPr lang="pl-PL" altLang="pl-PL" smtClean="0"/>
              <a:pPr>
                <a:defRPr/>
              </a:pPr>
              <a:t>28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91003156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3F16C-C56F-4631-A8B5-6731301A015A}" type="slidenum">
              <a:rPr lang="pl-PL" altLang="pl-PL" smtClean="0"/>
              <a:pPr>
                <a:defRPr/>
              </a:pPr>
              <a:t>29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31825926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3F16C-C56F-4631-A8B5-6731301A015A}" type="slidenum">
              <a:rPr lang="pl-PL" altLang="pl-PL" smtClean="0"/>
              <a:pPr>
                <a:defRPr/>
              </a:pPr>
              <a:t>30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55554441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Symbol zastępczy notatek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altLang="pl-PL"/>
          </a:p>
        </p:txBody>
      </p:sp>
      <p:sp>
        <p:nvSpPr>
          <p:cNvPr id="25604" name="Symbol zastępczy numeru slajdu 3"/>
          <p:cNvSpPr txBox="1">
            <a:spLocks noGrp="1"/>
          </p:cNvSpPr>
          <p:nvPr/>
        </p:nvSpPr>
        <p:spPr bwMode="auto">
          <a:xfrm>
            <a:off x="3925351" y="9428165"/>
            <a:ext cx="300174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97D3D31-4EC4-48D6-BF5B-995038A9E00A}" type="slidenum">
              <a:rPr kumimoji="0" lang="pl-PL" altLang="pl-PL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pl-PL" altLang="pl-PL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86144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3F16C-C56F-4631-A8B5-6731301A015A}" type="slidenum">
              <a:rPr lang="pl-PL" altLang="pl-PL" smtClean="0"/>
              <a:pPr>
                <a:defRPr/>
              </a:pPr>
              <a:t>3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4792425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7F3F16C-C56F-4631-A8B5-6731301A015A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pl-PL" altLang="pl-PL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85764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7F3F16C-C56F-4631-A8B5-6731301A015A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pl-PL" altLang="pl-PL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87627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7F3F16C-C56F-4631-A8B5-6731301A015A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pl-PL" altLang="pl-PL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54431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7F3F16C-C56F-4631-A8B5-6731301A015A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pl-PL" altLang="pl-PL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02688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7F3F16C-C56F-4631-A8B5-6731301A015A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pl-PL" altLang="pl-PL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21227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7F3F16C-C56F-4631-A8B5-6731301A015A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pl-PL" altLang="pl-PL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70306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9632C2-6371-4C5E-98F4-6E643656C0E9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081978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CB01B0-CC05-4F9D-8AC4-C71469255686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187392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319D30-08FD-4139-82A6-51CD8238EE9F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4791321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ytuł i diagram lub schemat organizacyj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obiektu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pl-PL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AF1861-2D38-49CF-A96E-4152268B865E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9360757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>
  <p:cSld name="Tytuł, tekst i klip multimedial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obiektu multimediów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pl-PL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594BA4-49FC-4C16-8FFD-8B7EA2CD17F7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213856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909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787415-57E6-43A7-A0D2-8B7DAF8444CC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646571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B88613-7990-436A-9679-3AB84D662C9F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806828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827F22-4254-462D-B62F-85BF0961A83A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557283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6C3DFD-EA56-406C-B9EA-589B968C1614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289686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27F1EF-B192-4D58-956B-F02DE1C20BE4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760841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3A0CF4-BEBD-43EC-98EC-7492878D2069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395460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A62E37-1724-49FD-8DC6-9095286FE2A3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513885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E95869-E3E3-4173-B82A-309AC286392C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014020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4ED7375E-280A-4CC7-9D24-FD119A84CF9D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ytuł 1"/>
          <p:cNvSpPr>
            <a:spLocks noGrp="1"/>
          </p:cNvSpPr>
          <p:nvPr>
            <p:ph type="title"/>
          </p:nvPr>
        </p:nvSpPr>
        <p:spPr>
          <a:xfrm>
            <a:off x="467544" y="2348880"/>
            <a:ext cx="8378068" cy="1728192"/>
          </a:xfrm>
        </p:spPr>
        <p:txBody>
          <a:bodyPr/>
          <a:lstStyle/>
          <a:p>
            <a:r>
              <a:rPr lang="pl-PL" altLang="pl-PL" sz="4000" b="1" dirty="0">
                <a:solidFill>
                  <a:schemeClr val="bg1"/>
                </a:solidFill>
                <a:latin typeface="Calibri" panose="020F0502020204030204" pitchFamily="34" charset="0"/>
              </a:rPr>
              <a:t>Najważniejsze efekty </a:t>
            </a:r>
            <a:br>
              <a:rPr lang="pl-PL" altLang="pl-PL" sz="4000" b="1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pl-PL" altLang="pl-PL" sz="4000" b="1" dirty="0">
                <a:solidFill>
                  <a:schemeClr val="bg1"/>
                </a:solidFill>
                <a:latin typeface="Calibri" panose="020F0502020204030204" pitchFamily="34" charset="0"/>
              </a:rPr>
              <a:t>RPO WP 2014-2020</a:t>
            </a:r>
          </a:p>
        </p:txBody>
      </p:sp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761206" y="5877272"/>
            <a:ext cx="7621587" cy="634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Posiedzenie Komitetu Monitorującego RPO WP 2014-2020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Gdańsk, 28 listopada 2025 r.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" y="570948"/>
            <a:ext cx="9143786" cy="799437"/>
          </a:xfrm>
          <a:prstGeom prst="rect">
            <a:avLst/>
          </a:prstGeom>
        </p:spPr>
      </p:pic>
      <p:sp>
        <p:nvSpPr>
          <p:cNvPr id="6" name="Text Box 13">
            <a:extLst>
              <a:ext uri="{FF2B5EF4-FFF2-40B4-BE49-F238E27FC236}">
                <a16:creationId xmlns:a16="http://schemas.microsoft.com/office/drawing/2014/main" id="{BC96C82E-EDB0-427B-BFA3-C6D1467719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784" y="4005064"/>
            <a:ext cx="762158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Departament Rozwoju Regionalnego i Przestrzennego</a:t>
            </a:r>
          </a:p>
        </p:txBody>
      </p:sp>
    </p:spTree>
    <p:extLst>
      <p:ext uri="{BB962C8B-B14F-4D97-AF65-F5344CB8AC3E}">
        <p14:creationId xmlns:p14="http://schemas.microsoft.com/office/powerpoint/2010/main" val="41516805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ostokąt: zaokrąglone rogi 10">
            <a:extLst>
              <a:ext uri="{FF2B5EF4-FFF2-40B4-BE49-F238E27FC236}">
                <a16:creationId xmlns:a16="http://schemas.microsoft.com/office/drawing/2014/main" id="{B0F34C25-E754-45EC-AB97-BDCDCBAFA8AA}"/>
              </a:ext>
            </a:extLst>
          </p:cNvPr>
          <p:cNvSpPr/>
          <p:nvPr/>
        </p:nvSpPr>
        <p:spPr>
          <a:xfrm>
            <a:off x="153636" y="1122197"/>
            <a:ext cx="8835944" cy="137069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2555776" y="232644"/>
            <a:ext cx="6408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Zdrowie</a:t>
            </a: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9D035B4B-C834-4369-9754-3056AEE7ABEB}"/>
              </a:ext>
            </a:extLst>
          </p:cNvPr>
          <p:cNvSpPr/>
          <p:nvPr/>
        </p:nvSpPr>
        <p:spPr>
          <a:xfrm>
            <a:off x="409674" y="3198455"/>
            <a:ext cx="718666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0" fontAlgn="base" latinLnBrk="0" hangingPunct="0"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diagnostyczne badania radiologiczne i pokrewne</a:t>
            </a:r>
          </a:p>
          <a:p>
            <a:pPr marL="285750" marR="0" lvl="0" indent="-285750" algn="l" defTabSz="914400" rtl="0" eaLnBrk="0" fontAlgn="base" latinLnBrk="0" hangingPunct="0"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procedury operacyjne i zabiegi</a:t>
            </a:r>
          </a:p>
          <a:p>
            <a:pPr marL="285750" marR="0" lvl="0" indent="-285750" algn="l" defTabSz="914400" rtl="0" eaLnBrk="0" fontAlgn="base" latinLnBrk="0" hangingPunct="0"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fizykoterapia</a:t>
            </a:r>
          </a:p>
          <a:p>
            <a:pPr marL="285750" marR="0" lvl="0" indent="-285750" algn="l" defTabSz="914400" rtl="0" eaLnBrk="0" fontAlgn="base" latinLnBrk="0" hangingPunct="0"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respiratoroterapia</a:t>
            </a:r>
            <a:endParaRPr kumimoji="0" lang="pl-PL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lvl="0" indent="-285750" algn="l" defTabSz="914400" rtl="0" eaLnBrk="0" fontAlgn="base" latinLnBrk="0" hangingPunct="0"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rehabilitacja i zabiegi pokrewne</a:t>
            </a:r>
          </a:p>
          <a:p>
            <a:pPr marL="285750" marR="0" lvl="0" indent="-285750" algn="l" defTabSz="914400" rtl="0" eaLnBrk="0" fontAlgn="base" latinLnBrk="0" hangingPunct="0"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procedury anestezjologiczne</a:t>
            </a:r>
          </a:p>
          <a:p>
            <a:pPr marL="285750" marR="0" lvl="0" indent="-285750" algn="l" defTabSz="914400" rtl="0" eaLnBrk="0" fontAlgn="base" latinLnBrk="0" hangingPunct="0"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badania laboratoryjne</a:t>
            </a: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A7020D78-F01C-468B-BD13-B8EFE9E1B06F}"/>
              </a:ext>
            </a:extLst>
          </p:cNvPr>
          <p:cNvSpPr/>
          <p:nvPr/>
        </p:nvSpPr>
        <p:spPr>
          <a:xfrm>
            <a:off x="395536" y="1150871"/>
            <a:ext cx="8280920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Działania dotyczące szeroko rozumianego katalogu </a:t>
            </a: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chorób cywilizacyjnych</a:t>
            </a:r>
          </a:p>
          <a:p>
            <a:pPr>
              <a:spcAft>
                <a:spcPts val="600"/>
              </a:spcAft>
              <a:defRPr/>
            </a:pPr>
            <a:r>
              <a:rPr lang="pl-PL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Poprawa potencjału infrastrukturalnego placówek – zakupiono </a:t>
            </a:r>
            <a:r>
              <a:rPr lang="pl-PL" sz="20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15 tomografów komputerowych</a:t>
            </a:r>
            <a:r>
              <a:rPr lang="pl-PL" sz="20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oraz </a:t>
            </a:r>
            <a:r>
              <a:rPr lang="pl-PL" sz="20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 aparaty do rezonansu magnetycznego</a:t>
            </a:r>
            <a:r>
              <a:rPr lang="pl-PL" sz="2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a także utworzono </a:t>
            </a:r>
            <a:r>
              <a:rPr lang="pl-PL" sz="20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 bloków operacyjnych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34206AEA-BC87-404F-A957-D8D8911DACD4}"/>
              </a:ext>
            </a:extLst>
          </p:cNvPr>
          <p:cNvSpPr/>
          <p:nvPr/>
        </p:nvSpPr>
        <p:spPr>
          <a:xfrm>
            <a:off x="395536" y="2564904"/>
            <a:ext cx="819595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1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Procedury medyczne, którym służy</a:t>
            </a:r>
            <a:r>
              <a:rPr kumimoji="0" lang="pl-PL" sz="2000" b="0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aparatura/sprzęt/wyposażenie medyczne:</a:t>
            </a:r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8BBAD30A-6A1C-4B41-9587-9777CD64D626}"/>
              </a:ext>
            </a:extLst>
          </p:cNvPr>
          <p:cNvSpPr/>
          <p:nvPr/>
        </p:nvSpPr>
        <p:spPr>
          <a:xfrm>
            <a:off x="192474" y="5581689"/>
            <a:ext cx="88359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 trakcie </a:t>
            </a:r>
            <a:r>
              <a:rPr kumimoji="0" lang="pl-PL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COVID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-19 łączone wsparcie EFRR i 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EFS umożliwiło nie tylko dodatkowe, interwencyjne </a:t>
            </a: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wyposażenie placówek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ale również </a:t>
            </a: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dotarcie do grup pacjentów szczególnie obciążonych kryzysem pandemicznym</a:t>
            </a:r>
          </a:p>
        </p:txBody>
      </p:sp>
      <p:sp>
        <p:nvSpPr>
          <p:cNvPr id="15" name="Prostokąt 14">
            <a:extLst>
              <a:ext uri="{FF2B5EF4-FFF2-40B4-BE49-F238E27FC236}">
                <a16:creationId xmlns:a16="http://schemas.microsoft.com/office/drawing/2014/main" id="{2113ECDD-280B-4809-8B39-C021E5031F37}"/>
              </a:ext>
            </a:extLst>
          </p:cNvPr>
          <p:cNvSpPr/>
          <p:nvPr/>
        </p:nvSpPr>
        <p:spPr>
          <a:xfrm>
            <a:off x="0" y="6763446"/>
            <a:ext cx="9144000" cy="116632"/>
          </a:xfrm>
          <a:prstGeom prst="rect">
            <a:avLst/>
          </a:prstGeom>
          <a:solidFill>
            <a:srgbClr val="00B0F0">
              <a:alpha val="2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Prostokąt 15">
            <a:extLst>
              <a:ext uri="{FF2B5EF4-FFF2-40B4-BE49-F238E27FC236}">
                <a16:creationId xmlns:a16="http://schemas.microsoft.com/office/drawing/2014/main" id="{52961436-1165-4507-B1E5-694F5431AB5E}"/>
              </a:ext>
            </a:extLst>
          </p:cNvPr>
          <p:cNvSpPr/>
          <p:nvPr/>
        </p:nvSpPr>
        <p:spPr>
          <a:xfrm>
            <a:off x="-392" y="6707754"/>
            <a:ext cx="9144000" cy="116632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21000">
                <a:srgbClr val="002060"/>
              </a:gs>
              <a:gs pos="100000">
                <a:srgbClr val="116595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64165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: zaokrąglone rogi 11">
            <a:extLst>
              <a:ext uri="{FF2B5EF4-FFF2-40B4-BE49-F238E27FC236}">
                <a16:creationId xmlns:a16="http://schemas.microsoft.com/office/drawing/2014/main" id="{0CD884AD-5D7A-441A-A8A0-588AD8F023E2}"/>
              </a:ext>
            </a:extLst>
          </p:cNvPr>
          <p:cNvSpPr/>
          <p:nvPr/>
        </p:nvSpPr>
        <p:spPr>
          <a:xfrm>
            <a:off x="331930" y="1287139"/>
            <a:ext cx="8371731" cy="72007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2555776" y="241484"/>
            <a:ext cx="6408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sz="28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-zdrowie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2483AE03-4923-4343-BC0A-D4764B6A6ED7}"/>
              </a:ext>
            </a:extLst>
          </p:cNvPr>
          <p:cNvSpPr/>
          <p:nvPr/>
        </p:nvSpPr>
        <p:spPr>
          <a:xfrm>
            <a:off x="440337" y="1308317"/>
            <a:ext cx="816411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Według beneficjentów 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wszystkie działania w bardzo wysokim stopniu </a:t>
            </a: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odpowiadały lokalnym potrzebom</a:t>
            </a:r>
            <a:endParaRPr kumimoji="0" lang="pl-PL" sz="20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F3D0CF9C-3B73-4547-AF01-12BE8062D525}"/>
              </a:ext>
            </a:extLst>
          </p:cNvPr>
          <p:cNvSpPr/>
          <p:nvPr/>
        </p:nvSpPr>
        <p:spPr>
          <a:xfrm>
            <a:off x="331930" y="3146981"/>
            <a:ext cx="8371731" cy="2603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ts val="3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lepsza organizacja 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pracy </a:t>
            </a:r>
          </a:p>
          <a:p>
            <a:pPr marL="285750" marR="0" lvl="0" indent="-285750" algn="l" defTabSz="914400" rtl="0" eaLnBrk="0" fontAlgn="base" latinLnBrk="0" hangingPunct="0">
              <a:lnSpc>
                <a:spcPts val="3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wdrożenie systemów 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informatycznych w podmiotach, w których dotąd </a:t>
            </a:r>
            <a:b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nie były one wykorzystywane w tym zakresie</a:t>
            </a:r>
          </a:p>
          <a:p>
            <a:pPr marL="285750" marR="0" lvl="0" indent="-285750" algn="l" defTabSz="914400" rtl="0" eaLnBrk="0" fontAlgn="base" latinLnBrk="0" hangingPunct="0">
              <a:lnSpc>
                <a:spcPts val="3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poprawa jakości systemów 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informatycznych (np. rozszerzenie funkcjonalności, użyteczności, sprawności funkcjonowania, łatwości obsługi)</a:t>
            </a:r>
          </a:p>
          <a:p>
            <a:pPr marL="285750" marR="0" lvl="0" indent="-285750" algn="l" defTabSz="914400" rtl="0" eaLnBrk="0" fontAlgn="base" latinLnBrk="0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zwiększenie możliwości lub </a:t>
            </a: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ułatwienie kontaktu personelu z pacjentem</a:t>
            </a: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970CE244-C188-4BCD-A949-B233D2009E70}"/>
              </a:ext>
            </a:extLst>
          </p:cNvPr>
          <p:cNvSpPr/>
          <p:nvPr/>
        </p:nvSpPr>
        <p:spPr>
          <a:xfrm>
            <a:off x="426497" y="2584997"/>
            <a:ext cx="2472152" cy="5062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Najważniejsze efekty: </a:t>
            </a:r>
          </a:p>
        </p:txBody>
      </p:sp>
      <p:sp>
        <p:nvSpPr>
          <p:cNvPr id="15" name="Prostokąt 14">
            <a:extLst>
              <a:ext uri="{FF2B5EF4-FFF2-40B4-BE49-F238E27FC236}">
                <a16:creationId xmlns:a16="http://schemas.microsoft.com/office/drawing/2014/main" id="{0E1C0D35-AE9A-4A3B-82A3-634CE8FEA276}"/>
              </a:ext>
            </a:extLst>
          </p:cNvPr>
          <p:cNvSpPr/>
          <p:nvPr/>
        </p:nvSpPr>
        <p:spPr>
          <a:xfrm>
            <a:off x="0" y="6763446"/>
            <a:ext cx="9144000" cy="116632"/>
          </a:xfrm>
          <a:prstGeom prst="rect">
            <a:avLst/>
          </a:prstGeom>
          <a:solidFill>
            <a:srgbClr val="00B0F0">
              <a:alpha val="2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Prostokąt 15">
            <a:extLst>
              <a:ext uri="{FF2B5EF4-FFF2-40B4-BE49-F238E27FC236}">
                <a16:creationId xmlns:a16="http://schemas.microsoft.com/office/drawing/2014/main" id="{634FDF15-5F95-48AB-B560-BFF10D3A2766}"/>
              </a:ext>
            </a:extLst>
          </p:cNvPr>
          <p:cNvSpPr/>
          <p:nvPr/>
        </p:nvSpPr>
        <p:spPr>
          <a:xfrm>
            <a:off x="-392" y="6707754"/>
            <a:ext cx="9144000" cy="116632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21000">
                <a:srgbClr val="002060"/>
              </a:gs>
              <a:gs pos="100000">
                <a:srgbClr val="116595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05182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: zaokrąglone rogi 8">
            <a:extLst>
              <a:ext uri="{FF2B5EF4-FFF2-40B4-BE49-F238E27FC236}">
                <a16:creationId xmlns:a16="http://schemas.microsoft.com/office/drawing/2014/main" id="{CAA5775B-CAE3-47C4-8498-DA078DD02976}"/>
              </a:ext>
            </a:extLst>
          </p:cNvPr>
          <p:cNvSpPr/>
          <p:nvPr/>
        </p:nvSpPr>
        <p:spPr>
          <a:xfrm>
            <a:off x="239978" y="1051324"/>
            <a:ext cx="8663260" cy="122362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2553454" y="182420"/>
            <a:ext cx="6408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Transport i mobilność</a:t>
            </a: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D1BDABAF-B78A-4E73-AD5D-40FDCA46C9DE}"/>
              </a:ext>
            </a:extLst>
          </p:cNvPr>
          <p:cNvSpPr/>
          <p:nvPr/>
        </p:nvSpPr>
        <p:spPr>
          <a:xfrm>
            <a:off x="389415" y="1158448"/>
            <a:ext cx="844942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Inwestycje o kluczowym znaczeniu dla regionu w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rozwój linii komunikacji zbiorowej, tabor autobusowy i kolejowy, sieć dróg rowerowych, cyfryzację transportu, obwodnice miejskie oraz drogi łączące z siecią TEN-T	</a:t>
            </a:r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B96FB0BB-B08B-4B9B-BADD-BCD4E2906BD5}"/>
              </a:ext>
            </a:extLst>
          </p:cNvPr>
          <p:cNvSpPr/>
          <p:nvPr/>
        </p:nvSpPr>
        <p:spPr>
          <a:xfrm>
            <a:off x="389414" y="2997677"/>
            <a:ext cx="8359049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upowszechnienie mobilności aktywnej 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dzięki powstaniu licznej liniowej </a:t>
            </a:r>
            <a:b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 punktowej infrastruktury rowerowej prowadzącej do miast, ich obszarów funkcjonalnych, węzłów integracyjnych oraz wzdłuż dróg wojewódzkich</a:t>
            </a: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l-PL" sz="20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poprawę bezpieczeństwa ruchu drogowego </a:t>
            </a:r>
            <a:r>
              <a:rPr lang="pl-PL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(budowa obwodnic w ciągach dróg wojewódzkich istotnie ograniczyła ruch tranzytowy w miejscowościach)</a:t>
            </a: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l-PL" sz="20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wzrost udziału dróg o dobrym i zadowalającym </a:t>
            </a:r>
            <a:r>
              <a:rPr lang="pl-PL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stanie</a:t>
            </a:r>
            <a:r>
              <a:rPr lang="pl-PL" sz="20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technicznym</a:t>
            </a:r>
            <a:endParaRPr lang="pl-PL" sz="20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D5275107-9E8E-44F5-BC1C-1B82C2C3F29A}"/>
              </a:ext>
            </a:extLst>
          </p:cNvPr>
          <p:cNvSpPr/>
          <p:nvPr/>
        </p:nvSpPr>
        <p:spPr>
          <a:xfrm>
            <a:off x="389415" y="2492896"/>
            <a:ext cx="35267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Znaczący wpływ interwencji na: </a:t>
            </a:r>
            <a:endParaRPr kumimoji="0" lang="pl-PL" sz="20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Prostokąt 14">
            <a:extLst>
              <a:ext uri="{FF2B5EF4-FFF2-40B4-BE49-F238E27FC236}">
                <a16:creationId xmlns:a16="http://schemas.microsoft.com/office/drawing/2014/main" id="{FF22652A-473F-47FF-9568-17394F6A8ED6}"/>
              </a:ext>
            </a:extLst>
          </p:cNvPr>
          <p:cNvSpPr/>
          <p:nvPr/>
        </p:nvSpPr>
        <p:spPr>
          <a:xfrm>
            <a:off x="0" y="6763446"/>
            <a:ext cx="9144000" cy="116632"/>
          </a:xfrm>
          <a:prstGeom prst="rect">
            <a:avLst/>
          </a:prstGeom>
          <a:solidFill>
            <a:srgbClr val="00B0F0">
              <a:alpha val="2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Prostokąt 15">
            <a:extLst>
              <a:ext uri="{FF2B5EF4-FFF2-40B4-BE49-F238E27FC236}">
                <a16:creationId xmlns:a16="http://schemas.microsoft.com/office/drawing/2014/main" id="{26C41A63-E808-4373-9A53-7DA427EE16E8}"/>
              </a:ext>
            </a:extLst>
          </p:cNvPr>
          <p:cNvSpPr/>
          <p:nvPr/>
        </p:nvSpPr>
        <p:spPr>
          <a:xfrm>
            <a:off x="-392" y="6707754"/>
            <a:ext cx="9144000" cy="116632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21000">
                <a:srgbClr val="002060"/>
              </a:gs>
              <a:gs pos="100000">
                <a:srgbClr val="116595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25059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:a16="http://schemas.microsoft.com/office/drawing/2014/main" id="{911F2A1B-DBD0-4A6D-B225-2FC2C54A9283}"/>
              </a:ext>
            </a:extLst>
          </p:cNvPr>
          <p:cNvSpPr/>
          <p:nvPr/>
        </p:nvSpPr>
        <p:spPr>
          <a:xfrm>
            <a:off x="1927294" y="2448755"/>
            <a:ext cx="7200707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Dla zwiększenia efektywności interwencji konieczna jest </a:t>
            </a: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intensyfikacja działań w zakresie organizacji transportu zbiorowego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zarówno na szczeblu regionalnym poprzez </a:t>
            </a: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wspieranie tworzenia związków powiatowo-gminnych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jak i na szczeblu rządowym – również w przypadku transportu drogowego</a:t>
            </a:r>
          </a:p>
          <a:p>
            <a:pPr>
              <a:spcAft>
                <a:spcPts val="600"/>
              </a:spcAft>
              <a:defRPr/>
            </a:pPr>
            <a:r>
              <a:rPr lang="pl-PL" sz="2000" dirty="0">
                <a:solidFill>
                  <a:srgbClr val="000000"/>
                </a:solidFill>
                <a:latin typeface="Calibri" panose="020F0502020204030204" pitchFamily="34" charset="0"/>
              </a:rPr>
              <a:t>Powstanie </a:t>
            </a:r>
            <a:r>
              <a:rPr lang="pl-PL" sz="2000" b="1" dirty="0">
                <a:solidFill>
                  <a:srgbClr val="0000FF"/>
                </a:solidFill>
                <a:latin typeface="Calibri" panose="020F0502020204030204" pitchFamily="34" charset="0"/>
              </a:rPr>
              <a:t>ponad 30 węzłów transportowych </a:t>
            </a:r>
            <a:r>
              <a:rPr lang="pl-PL" sz="2000" dirty="0">
                <a:solidFill>
                  <a:srgbClr val="000000"/>
                </a:solidFill>
                <a:latin typeface="Calibri" panose="020F0502020204030204" pitchFamily="34" charset="0"/>
              </a:rPr>
              <a:t>poprawiło wzajemne powiązania różnych środków transportu – indywidualnego </a:t>
            </a:r>
            <a:br>
              <a:rPr lang="pl-PL" sz="20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pl-PL" sz="2000" dirty="0">
                <a:solidFill>
                  <a:srgbClr val="000000"/>
                </a:solidFill>
                <a:latin typeface="Calibri" panose="020F0502020204030204" pitchFamily="34" charset="0"/>
              </a:rPr>
              <a:t>(rower, samochód, urządzenia transportu osobistego), kolejowego, miejskiego i autobusowego – pozamiejskiego</a:t>
            </a:r>
          </a:p>
          <a:p>
            <a:pPr>
              <a:spcAft>
                <a:spcPts val="600"/>
              </a:spcAft>
              <a:defRPr/>
            </a:pPr>
            <a:r>
              <a:rPr lang="pl-PL" sz="2000" dirty="0">
                <a:solidFill>
                  <a:srgbClr val="000000"/>
                </a:solidFill>
                <a:latin typeface="Calibri" panose="020F0502020204030204" pitchFamily="34" charset="0"/>
              </a:rPr>
              <a:t>Stanowi to </a:t>
            </a:r>
            <a:r>
              <a:rPr lang="pl-PL" sz="2000" b="1" dirty="0">
                <a:solidFill>
                  <a:srgbClr val="0000FF"/>
                </a:solidFill>
                <a:latin typeface="Calibri" panose="020F0502020204030204" pitchFamily="34" charset="0"/>
              </a:rPr>
              <a:t>bardzo mocny fundament dla dalszych wysiłków</a:t>
            </a:r>
            <a:r>
              <a:rPr lang="pl-PL" sz="2000" dirty="0">
                <a:solidFill>
                  <a:srgbClr val="000000"/>
                </a:solidFill>
                <a:latin typeface="Calibri" panose="020F0502020204030204" pitchFamily="34" charset="0"/>
              </a:rPr>
              <a:t> organizatorów w zakresie integracji</a:t>
            </a: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DE657076-933A-4F48-8649-5A0436836F3D}"/>
              </a:ext>
            </a:extLst>
          </p:cNvPr>
          <p:cNvSpPr/>
          <p:nvPr/>
        </p:nvSpPr>
        <p:spPr>
          <a:xfrm>
            <a:off x="0" y="6763446"/>
            <a:ext cx="9144000" cy="116632"/>
          </a:xfrm>
          <a:prstGeom prst="rect">
            <a:avLst/>
          </a:prstGeom>
          <a:solidFill>
            <a:srgbClr val="00B0F0">
              <a:alpha val="2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Prostokąt 13">
            <a:extLst>
              <a:ext uri="{FF2B5EF4-FFF2-40B4-BE49-F238E27FC236}">
                <a16:creationId xmlns:a16="http://schemas.microsoft.com/office/drawing/2014/main" id="{3A28BC7F-A38B-4BC6-B37C-1E792AE2606A}"/>
              </a:ext>
            </a:extLst>
          </p:cNvPr>
          <p:cNvSpPr/>
          <p:nvPr/>
        </p:nvSpPr>
        <p:spPr>
          <a:xfrm>
            <a:off x="-392" y="6707754"/>
            <a:ext cx="9144000" cy="116632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21000">
                <a:srgbClr val="002060"/>
              </a:gs>
              <a:gs pos="100000">
                <a:srgbClr val="116595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Prostokąt: zaokrąglone rogi 14">
            <a:extLst>
              <a:ext uri="{FF2B5EF4-FFF2-40B4-BE49-F238E27FC236}">
                <a16:creationId xmlns:a16="http://schemas.microsoft.com/office/drawing/2014/main" id="{66589972-7D0D-46B0-AAD1-CED9B9350972}"/>
              </a:ext>
            </a:extLst>
          </p:cNvPr>
          <p:cNvSpPr/>
          <p:nvPr/>
        </p:nvSpPr>
        <p:spPr>
          <a:xfrm>
            <a:off x="1835696" y="1124744"/>
            <a:ext cx="6768751" cy="93610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Prostokąt 15">
            <a:extLst>
              <a:ext uri="{FF2B5EF4-FFF2-40B4-BE49-F238E27FC236}">
                <a16:creationId xmlns:a16="http://schemas.microsoft.com/office/drawing/2014/main" id="{737D44D8-2F6F-476D-9BFA-97B07BE4E9D7}"/>
              </a:ext>
            </a:extLst>
          </p:cNvPr>
          <p:cNvSpPr/>
          <p:nvPr/>
        </p:nvSpPr>
        <p:spPr>
          <a:xfrm>
            <a:off x="2221807" y="1258237"/>
            <a:ext cx="664289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Ewaluatorzy </a:t>
            </a:r>
            <a:r>
              <a:rPr kumimoji="0" lang="pl-PL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podkreślili wagę </a:t>
            </a: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dalszych wspólnych działań organizatorów 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publicznego transportu zbiorowego</a:t>
            </a:r>
            <a:endParaRPr kumimoji="0" lang="pl-PL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FBEB5351-E2AB-49F0-935F-9F8BDF73C0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2936"/>
          <a:stretch/>
        </p:blipFill>
        <p:spPr>
          <a:xfrm>
            <a:off x="147164" y="1052736"/>
            <a:ext cx="1616524" cy="56530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3399FF">
                <a:alpha val="70000"/>
              </a:srgbClr>
            </a:outerShdw>
          </a:effectLst>
        </p:spPr>
      </p:pic>
      <p:sp>
        <p:nvSpPr>
          <p:cNvPr id="17" name="pole tekstowe 16">
            <a:extLst>
              <a:ext uri="{FF2B5EF4-FFF2-40B4-BE49-F238E27FC236}">
                <a16:creationId xmlns:a16="http://schemas.microsoft.com/office/drawing/2014/main" id="{F13A702F-11C4-4D68-9CAB-5578E4583551}"/>
              </a:ext>
            </a:extLst>
          </p:cNvPr>
          <p:cNvSpPr txBox="1"/>
          <p:nvPr/>
        </p:nvSpPr>
        <p:spPr>
          <a:xfrm>
            <a:off x="2553454" y="182420"/>
            <a:ext cx="6408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Transport i mobilność</a:t>
            </a:r>
          </a:p>
        </p:txBody>
      </p:sp>
    </p:spTree>
    <p:extLst>
      <p:ext uri="{BB962C8B-B14F-4D97-AF65-F5344CB8AC3E}">
        <p14:creationId xmlns:p14="http://schemas.microsoft.com/office/powerpoint/2010/main" val="38712672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ostokąt: zaokrąglone rogi 10">
            <a:extLst>
              <a:ext uri="{FF2B5EF4-FFF2-40B4-BE49-F238E27FC236}">
                <a16:creationId xmlns:a16="http://schemas.microsoft.com/office/drawing/2014/main" id="{A7093D15-CD61-439D-B503-1A419E2313BC}"/>
              </a:ext>
            </a:extLst>
          </p:cNvPr>
          <p:cNvSpPr/>
          <p:nvPr/>
        </p:nvSpPr>
        <p:spPr>
          <a:xfrm>
            <a:off x="238652" y="1045225"/>
            <a:ext cx="8432868" cy="140709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9F93C0EB-3DA5-4055-BC07-83728DF9B256}"/>
              </a:ext>
            </a:extLst>
          </p:cNvPr>
          <p:cNvSpPr/>
          <p:nvPr/>
        </p:nvSpPr>
        <p:spPr>
          <a:xfrm>
            <a:off x="323528" y="4149080"/>
            <a:ext cx="839205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Budowa lub modernizacja </a:t>
            </a: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blisko 25 km sieci ciepłowniczej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zastosowana </a:t>
            </a:r>
            <a:r>
              <a:rPr kumimoji="0" lang="pl-PL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technologia sieci preizolowanej oraz montaż systemów alarmowania </a:t>
            </a:r>
            <a:br>
              <a:rPr kumimoji="0" lang="pl-PL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pl-PL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 monitorowania pracy sieci pozwoliły na </a:t>
            </a: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ograniczenie strat na przesyle ciepła </a:t>
            </a:r>
            <a:b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 35,9 tys. GJ/rok 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(1,3% łącznej wielkości strat sieciowych w koncesjonowanych przedsiębiorstwach ciepłowniczych w województwie) </a:t>
            </a:r>
            <a:endParaRPr kumimoji="0" lang="pl-PL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B3FF1CFE-11D5-4667-9570-5C20DA74C0A7}"/>
              </a:ext>
            </a:extLst>
          </p:cNvPr>
          <p:cNvSpPr/>
          <p:nvPr/>
        </p:nvSpPr>
        <p:spPr>
          <a:xfrm>
            <a:off x="323528" y="2743839"/>
            <a:ext cx="84328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Modernizacja </a:t>
            </a: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45 źródeł ciepła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w tym 40 źródeł indywidualnych i 5 źródeł zasilających lokalne systemy ciepłownicze: </a:t>
            </a: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spadek emisji gazów o 31,6 tys. ton CO2 </a:t>
            </a:r>
            <a:r>
              <a:rPr kumimoji="0" lang="pl-PL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eq</a:t>
            </a: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/rok</a:t>
            </a: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B41EACEE-FD16-4115-8E05-1835FD432E25}"/>
              </a:ext>
            </a:extLst>
          </p:cNvPr>
          <p:cNvSpPr/>
          <p:nvPr/>
        </p:nvSpPr>
        <p:spPr>
          <a:xfrm>
            <a:off x="415097" y="1240940"/>
            <a:ext cx="82089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Blisko </a:t>
            </a: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75% projektów 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dotyczyło </a:t>
            </a: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źródeł ciepła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w największym stopniu przyczyniających się do </a:t>
            </a:r>
            <a:r>
              <a:rPr kumimoji="0" lang="pl-PL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redukcji emisji, nie tylko gazów cieplarnianych, </a:t>
            </a:r>
            <a:br>
              <a:rPr kumimoji="0" lang="pl-PL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pl-PL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ale także najbardziej uciążliwych, pyłowych zanieczyszczeń powietrza </a:t>
            </a: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D21EBE41-16D7-4755-938E-450A4CAF811D}"/>
              </a:ext>
            </a:extLst>
          </p:cNvPr>
          <p:cNvSpPr/>
          <p:nvPr/>
        </p:nvSpPr>
        <p:spPr>
          <a:xfrm>
            <a:off x="0" y="6763446"/>
            <a:ext cx="9144000" cy="116632"/>
          </a:xfrm>
          <a:prstGeom prst="rect">
            <a:avLst/>
          </a:prstGeom>
          <a:solidFill>
            <a:srgbClr val="00B0F0">
              <a:alpha val="2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Prostokąt 13">
            <a:extLst>
              <a:ext uri="{FF2B5EF4-FFF2-40B4-BE49-F238E27FC236}">
                <a16:creationId xmlns:a16="http://schemas.microsoft.com/office/drawing/2014/main" id="{46F7B117-65E3-4867-8853-DD4181144B05}"/>
              </a:ext>
            </a:extLst>
          </p:cNvPr>
          <p:cNvSpPr/>
          <p:nvPr/>
        </p:nvSpPr>
        <p:spPr>
          <a:xfrm>
            <a:off x="-392" y="6707754"/>
            <a:ext cx="9144000" cy="116632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21000">
                <a:srgbClr val="002060"/>
              </a:gs>
              <a:gs pos="100000">
                <a:srgbClr val="116595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1DC1194B-4B92-412E-B0C5-992758AEE7CE}"/>
              </a:ext>
            </a:extLst>
          </p:cNvPr>
          <p:cNvSpPr txBox="1"/>
          <p:nvPr/>
        </p:nvSpPr>
        <p:spPr>
          <a:xfrm>
            <a:off x="2731160" y="232338"/>
            <a:ext cx="6408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Efektywność energetyczna i OZE (1) </a:t>
            </a:r>
          </a:p>
        </p:txBody>
      </p:sp>
    </p:spTree>
    <p:extLst>
      <p:ext uri="{BB962C8B-B14F-4D97-AF65-F5344CB8AC3E}">
        <p14:creationId xmlns:p14="http://schemas.microsoft.com/office/powerpoint/2010/main" val="27287357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ostokąt: zaokrąglone rogi 10">
            <a:extLst>
              <a:ext uri="{FF2B5EF4-FFF2-40B4-BE49-F238E27FC236}">
                <a16:creationId xmlns:a16="http://schemas.microsoft.com/office/drawing/2014/main" id="{A7093D15-CD61-439D-B503-1A419E2313BC}"/>
              </a:ext>
            </a:extLst>
          </p:cNvPr>
          <p:cNvSpPr/>
          <p:nvPr/>
        </p:nvSpPr>
        <p:spPr>
          <a:xfrm>
            <a:off x="243588" y="1117129"/>
            <a:ext cx="8144836" cy="95975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AC85210D-D645-42E6-A573-BF813CD89A88}"/>
              </a:ext>
            </a:extLst>
          </p:cNvPr>
          <p:cNvSpPr/>
          <p:nvPr/>
        </p:nvSpPr>
        <p:spPr>
          <a:xfrm>
            <a:off x="360607" y="1277766"/>
            <a:ext cx="802781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 latach 2015-2023 </a:t>
            </a: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głównym źródłem finansowania termomodernizacji 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budynków w regionie były środki RPO WP </a:t>
            </a:r>
            <a:endParaRPr kumimoji="0" lang="pl-PL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CB10F084-78B6-4D32-970D-A8D9886D6391}"/>
              </a:ext>
            </a:extLst>
          </p:cNvPr>
          <p:cNvSpPr/>
          <p:nvPr/>
        </p:nvSpPr>
        <p:spPr>
          <a:xfrm>
            <a:off x="92238" y="4688293"/>
            <a:ext cx="895873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 ponad </a:t>
            </a: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400 miejscowościach na obszarze 35 gmin 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zmodernizowano ponad </a:t>
            </a: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30 tys. punktów świetlnych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stanowiących pomiędzy </a:t>
            </a: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30-100% punktów 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istniejących </a:t>
            </a:r>
            <a:br>
              <a:rPr kumimoji="0" lang="pl-PL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 systemach oświetleniowych tych obszarów: 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ograniczenie zużycia </a:t>
            </a: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 8,7 tys. MWh/rok 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energii elektrycznej (ok. 0,1% całkowitego rocznego zużycia energii elektrycznej)</a:t>
            </a:r>
            <a:endParaRPr kumimoji="0" lang="pl-PL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F856EAC2-900C-4EB2-A751-5D8EB06AA5D2}"/>
              </a:ext>
            </a:extLst>
          </p:cNvPr>
          <p:cNvSpPr/>
          <p:nvPr/>
        </p:nvSpPr>
        <p:spPr>
          <a:xfrm>
            <a:off x="425303" y="3359423"/>
            <a:ext cx="862567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zmniejszenie zużycia energii pierwotnej 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 budynkach publicznych o </a:t>
            </a: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167 tys. MWh/rok 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 redukcja emisji gazów cieplarnianych o blisko 60 tys. ton CO2 </a:t>
            </a:r>
            <a:r>
              <a:rPr kumimoji="0" lang="pl-PL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eq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/rok</a:t>
            </a:r>
            <a:endParaRPr kumimoji="0" lang="pl-PL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B29EAC62-AB88-4C90-8BED-72ADC2AE031E}"/>
              </a:ext>
            </a:extLst>
          </p:cNvPr>
          <p:cNvSpPr/>
          <p:nvPr/>
        </p:nvSpPr>
        <p:spPr>
          <a:xfrm>
            <a:off x="492974" y="2697869"/>
            <a:ext cx="802781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znaczne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oszczędności energii 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 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poprawa komfortu użytkowania budynków</a:t>
            </a:r>
            <a:endParaRPr kumimoji="0" lang="pl-PL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489803FF-A38E-41DB-A557-83DC320A9B52}"/>
              </a:ext>
            </a:extLst>
          </p:cNvPr>
          <p:cNvSpPr/>
          <p:nvPr/>
        </p:nvSpPr>
        <p:spPr>
          <a:xfrm>
            <a:off x="426497" y="2148893"/>
            <a:ext cx="3043462" cy="5062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Główne efekty interwencji: </a:t>
            </a:r>
          </a:p>
        </p:txBody>
      </p:sp>
      <p:sp>
        <p:nvSpPr>
          <p:cNvPr id="14" name="Prostokąt 13">
            <a:extLst>
              <a:ext uri="{FF2B5EF4-FFF2-40B4-BE49-F238E27FC236}">
                <a16:creationId xmlns:a16="http://schemas.microsoft.com/office/drawing/2014/main" id="{5B98BB8F-A0A9-404A-A6FD-1533E49F9726}"/>
              </a:ext>
            </a:extLst>
          </p:cNvPr>
          <p:cNvSpPr/>
          <p:nvPr/>
        </p:nvSpPr>
        <p:spPr>
          <a:xfrm>
            <a:off x="0" y="6763446"/>
            <a:ext cx="9144000" cy="116632"/>
          </a:xfrm>
          <a:prstGeom prst="rect">
            <a:avLst/>
          </a:prstGeom>
          <a:solidFill>
            <a:srgbClr val="00B0F0">
              <a:alpha val="2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Prostokąt 14">
            <a:extLst>
              <a:ext uri="{FF2B5EF4-FFF2-40B4-BE49-F238E27FC236}">
                <a16:creationId xmlns:a16="http://schemas.microsoft.com/office/drawing/2014/main" id="{7D7953D5-5A58-4ADA-8BD8-FD223E5F4AF3}"/>
              </a:ext>
            </a:extLst>
          </p:cNvPr>
          <p:cNvSpPr/>
          <p:nvPr/>
        </p:nvSpPr>
        <p:spPr>
          <a:xfrm>
            <a:off x="-392" y="6707754"/>
            <a:ext cx="9144000" cy="116632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21000">
                <a:srgbClr val="002060"/>
              </a:gs>
              <a:gs pos="100000">
                <a:srgbClr val="116595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9D684D88-BA0D-4283-959D-0438F7B37FDD}"/>
              </a:ext>
            </a:extLst>
          </p:cNvPr>
          <p:cNvSpPr txBox="1"/>
          <p:nvPr/>
        </p:nvSpPr>
        <p:spPr>
          <a:xfrm>
            <a:off x="2731160" y="232338"/>
            <a:ext cx="6408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Efektywność energetyczna i OZE (2) </a:t>
            </a:r>
          </a:p>
        </p:txBody>
      </p:sp>
    </p:spTree>
    <p:extLst>
      <p:ext uri="{BB962C8B-B14F-4D97-AF65-F5344CB8AC3E}">
        <p14:creationId xmlns:p14="http://schemas.microsoft.com/office/powerpoint/2010/main" val="7437032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2692432" y="213226"/>
            <a:ext cx="6408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Klimat i środowisko</a:t>
            </a:r>
          </a:p>
        </p:txBody>
      </p:sp>
      <p:sp>
        <p:nvSpPr>
          <p:cNvPr id="14" name="Prostokąt 13">
            <a:extLst>
              <a:ext uri="{FF2B5EF4-FFF2-40B4-BE49-F238E27FC236}">
                <a16:creationId xmlns:a16="http://schemas.microsoft.com/office/drawing/2014/main" id="{5B98BB8F-A0A9-404A-A6FD-1533E49F9726}"/>
              </a:ext>
            </a:extLst>
          </p:cNvPr>
          <p:cNvSpPr/>
          <p:nvPr/>
        </p:nvSpPr>
        <p:spPr>
          <a:xfrm>
            <a:off x="0" y="6763446"/>
            <a:ext cx="9144000" cy="116632"/>
          </a:xfrm>
          <a:prstGeom prst="rect">
            <a:avLst/>
          </a:prstGeom>
          <a:solidFill>
            <a:srgbClr val="00B0F0">
              <a:alpha val="2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Prostokąt 14">
            <a:extLst>
              <a:ext uri="{FF2B5EF4-FFF2-40B4-BE49-F238E27FC236}">
                <a16:creationId xmlns:a16="http://schemas.microsoft.com/office/drawing/2014/main" id="{7D7953D5-5A58-4ADA-8BD8-FD223E5F4AF3}"/>
              </a:ext>
            </a:extLst>
          </p:cNvPr>
          <p:cNvSpPr/>
          <p:nvPr/>
        </p:nvSpPr>
        <p:spPr>
          <a:xfrm>
            <a:off x="-392" y="6707754"/>
            <a:ext cx="9144000" cy="116632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21000">
                <a:srgbClr val="002060"/>
              </a:gs>
              <a:gs pos="100000">
                <a:srgbClr val="116595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3ABBCA20-0EE7-406C-ABF5-D74F7F0EFE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36" b="1"/>
          <a:stretch/>
        </p:blipFill>
        <p:spPr>
          <a:xfrm>
            <a:off x="35496" y="1700808"/>
            <a:ext cx="4544256" cy="2151067"/>
          </a:xfrm>
          <a:prstGeom prst="rect">
            <a:avLst/>
          </a:prstGeom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D1536F31-001C-42E1-BA84-D2AE575F5C20}"/>
              </a:ext>
            </a:extLst>
          </p:cNvPr>
          <p:cNvSpPr/>
          <p:nvPr/>
        </p:nvSpPr>
        <p:spPr>
          <a:xfrm>
            <a:off x="963598" y="1822058"/>
            <a:ext cx="31740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l-PL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Pojemność wspartych obiektów małej retencji [tys. m3]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DEC98A52-8DB8-41A5-A7D6-67863F0558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6864" y="2208762"/>
            <a:ext cx="4457136" cy="1650111"/>
          </a:xfrm>
          <a:prstGeom prst="rect">
            <a:avLst/>
          </a:prstGeom>
        </p:spPr>
      </p:pic>
      <p:sp>
        <p:nvSpPr>
          <p:cNvPr id="9" name="Prostokąt 8">
            <a:extLst>
              <a:ext uri="{FF2B5EF4-FFF2-40B4-BE49-F238E27FC236}">
                <a16:creationId xmlns:a16="http://schemas.microsoft.com/office/drawing/2014/main" id="{1D30D9E7-80CC-4686-9E4F-F5E17467303D}"/>
              </a:ext>
            </a:extLst>
          </p:cNvPr>
          <p:cNvSpPr/>
          <p:nvPr/>
        </p:nvSpPr>
        <p:spPr>
          <a:xfrm>
            <a:off x="2127407" y="1380837"/>
            <a:ext cx="47451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l-PL" sz="2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Adaptacja do zmian klimatu</a:t>
            </a:r>
            <a:endParaRPr lang="pl-PL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39545A09-B957-4D48-9A6C-83F376B4FDFE}"/>
              </a:ext>
            </a:extLst>
          </p:cNvPr>
          <p:cNvSpPr/>
          <p:nvPr/>
        </p:nvSpPr>
        <p:spPr>
          <a:xfrm>
            <a:off x="5622143" y="1967151"/>
            <a:ext cx="341831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Długość sieci kanalizacji deszczowej [km] </a:t>
            </a:r>
          </a:p>
        </p:txBody>
      </p:sp>
      <p:pic>
        <p:nvPicPr>
          <p:cNvPr id="18" name="Obraz 17">
            <a:extLst>
              <a:ext uri="{FF2B5EF4-FFF2-40B4-BE49-F238E27FC236}">
                <a16:creationId xmlns:a16="http://schemas.microsoft.com/office/drawing/2014/main" id="{78F893AC-F0DA-40FF-B066-533233F1CD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497" y="4369245"/>
            <a:ext cx="4536504" cy="2065199"/>
          </a:xfrm>
          <a:prstGeom prst="rect">
            <a:avLst/>
          </a:prstGeom>
        </p:spPr>
      </p:pic>
      <p:sp>
        <p:nvSpPr>
          <p:cNvPr id="19" name="Prostokąt 18">
            <a:extLst>
              <a:ext uri="{FF2B5EF4-FFF2-40B4-BE49-F238E27FC236}">
                <a16:creationId xmlns:a16="http://schemas.microsoft.com/office/drawing/2014/main" id="{4FC8271E-3AAD-4C12-BB8A-70B2F2F80A42}"/>
              </a:ext>
            </a:extLst>
          </p:cNvPr>
          <p:cNvSpPr/>
          <p:nvPr/>
        </p:nvSpPr>
        <p:spPr>
          <a:xfrm>
            <a:off x="861090" y="4404836"/>
            <a:ext cx="36927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l-PL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Dodatkowa liczba osób objętych selektywnym zbieraniem odpadów [tys. osób]</a:t>
            </a:r>
          </a:p>
        </p:txBody>
      </p:sp>
      <p:sp>
        <p:nvSpPr>
          <p:cNvPr id="20" name="Prostokąt 19">
            <a:extLst>
              <a:ext uri="{FF2B5EF4-FFF2-40B4-BE49-F238E27FC236}">
                <a16:creationId xmlns:a16="http://schemas.microsoft.com/office/drawing/2014/main" id="{051CEB4F-27A8-4AAB-A626-E3CAD0CD843E}"/>
              </a:ext>
            </a:extLst>
          </p:cNvPr>
          <p:cNvSpPr/>
          <p:nvPr/>
        </p:nvSpPr>
        <p:spPr>
          <a:xfrm>
            <a:off x="827179" y="3925130"/>
            <a:ext cx="26004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Gospodarka odpadami</a:t>
            </a:r>
          </a:p>
        </p:txBody>
      </p:sp>
      <p:pic>
        <p:nvPicPr>
          <p:cNvPr id="22" name="Obraz 21">
            <a:extLst>
              <a:ext uri="{FF2B5EF4-FFF2-40B4-BE49-F238E27FC236}">
                <a16:creationId xmlns:a16="http://schemas.microsoft.com/office/drawing/2014/main" id="{1EFE7A8A-84FB-4326-910B-37B3615F0D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4008" y="4369245"/>
            <a:ext cx="4457136" cy="2049292"/>
          </a:xfrm>
          <a:prstGeom prst="rect">
            <a:avLst/>
          </a:prstGeom>
        </p:spPr>
      </p:pic>
      <p:sp>
        <p:nvSpPr>
          <p:cNvPr id="23" name="Prostokąt 22">
            <a:extLst>
              <a:ext uri="{FF2B5EF4-FFF2-40B4-BE49-F238E27FC236}">
                <a16:creationId xmlns:a16="http://schemas.microsoft.com/office/drawing/2014/main" id="{CF4263F8-95F2-4EA4-BB84-B7BE847F222A}"/>
              </a:ext>
            </a:extLst>
          </p:cNvPr>
          <p:cNvSpPr/>
          <p:nvPr/>
        </p:nvSpPr>
        <p:spPr>
          <a:xfrm>
            <a:off x="6084168" y="4521807"/>
            <a:ext cx="292078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l-PL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Długość kanalizacji sanitarnej (km)</a:t>
            </a:r>
          </a:p>
        </p:txBody>
      </p:sp>
      <p:sp>
        <p:nvSpPr>
          <p:cNvPr id="24" name="Prostokąt 23">
            <a:extLst>
              <a:ext uri="{FF2B5EF4-FFF2-40B4-BE49-F238E27FC236}">
                <a16:creationId xmlns:a16="http://schemas.microsoft.com/office/drawing/2014/main" id="{C156AB52-A8E3-4F73-B13F-4E07AB0F5FAB}"/>
              </a:ext>
            </a:extLst>
          </p:cNvPr>
          <p:cNvSpPr/>
          <p:nvPr/>
        </p:nvSpPr>
        <p:spPr>
          <a:xfrm>
            <a:off x="5157876" y="3964843"/>
            <a:ext cx="34294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pl-PL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Gospodarka wodno-ściekowa</a:t>
            </a:r>
          </a:p>
        </p:txBody>
      </p:sp>
      <p:sp>
        <p:nvSpPr>
          <p:cNvPr id="26" name="Prostokąt 25">
            <a:extLst>
              <a:ext uri="{FF2B5EF4-FFF2-40B4-BE49-F238E27FC236}">
                <a16:creationId xmlns:a16="http://schemas.microsoft.com/office/drawing/2014/main" id="{023C0326-9CEB-4ECA-B455-B4E749D49C86}"/>
              </a:ext>
            </a:extLst>
          </p:cNvPr>
          <p:cNvSpPr/>
          <p:nvPr/>
        </p:nvSpPr>
        <p:spPr>
          <a:xfrm>
            <a:off x="107504" y="1093902"/>
            <a:ext cx="52565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b="1" dirty="0">
                <a:solidFill>
                  <a:srgbClr val="0000FF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RPO WP na tle innych województw</a:t>
            </a:r>
          </a:p>
        </p:txBody>
      </p:sp>
    </p:spTree>
    <p:extLst>
      <p:ext uri="{BB962C8B-B14F-4D97-AF65-F5344CB8AC3E}">
        <p14:creationId xmlns:p14="http://schemas.microsoft.com/office/powerpoint/2010/main" val="2202512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ostokąt: zaokrąglone rogi 10">
            <a:extLst>
              <a:ext uri="{FF2B5EF4-FFF2-40B4-BE49-F238E27FC236}">
                <a16:creationId xmlns:a16="http://schemas.microsoft.com/office/drawing/2014/main" id="{4DD81886-D491-4480-846D-E6EE820E8154}"/>
              </a:ext>
            </a:extLst>
          </p:cNvPr>
          <p:cNvSpPr/>
          <p:nvPr/>
        </p:nvSpPr>
        <p:spPr>
          <a:xfrm>
            <a:off x="464932" y="1196022"/>
            <a:ext cx="7720889" cy="96795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32072961-0B7A-4A23-8306-DC2B30329541}"/>
              </a:ext>
            </a:extLst>
          </p:cNvPr>
          <p:cNvSpPr/>
          <p:nvPr/>
        </p:nvSpPr>
        <p:spPr>
          <a:xfrm>
            <a:off x="539552" y="1326057"/>
            <a:ext cx="772088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Wsparcie </a:t>
            </a: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znacząco przyczyniło się 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 zwiększenia dostępności </a:t>
            </a:r>
            <a:b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oraz do wzrostu zainteresowania kulturą wśród lokalnych społeczności</a:t>
            </a:r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2A08B3BD-A841-4535-A594-FFF95DC656D5}"/>
              </a:ext>
            </a:extLst>
          </p:cNvPr>
          <p:cNvSpPr/>
          <p:nvPr/>
        </p:nvSpPr>
        <p:spPr>
          <a:xfrm>
            <a:off x="467544" y="2422929"/>
            <a:ext cx="846514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Skuteczna zewnętrzna promocja 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przedsięwzięć strategicznych wzmocniła rozpoznawalność marki regionu i poszczególnych inwestycji, co miało bezpośredni wpływ na 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wzrost zainteresowania ofertą turystyki aktywnej</a:t>
            </a: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 województwie pomorskim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5F1A6848-2F84-4587-B2EC-7B5D7EC6BE8C}"/>
              </a:ext>
            </a:extLst>
          </p:cNvPr>
          <p:cNvSpPr txBox="1"/>
          <p:nvPr/>
        </p:nvSpPr>
        <p:spPr>
          <a:xfrm>
            <a:off x="2735288" y="160067"/>
            <a:ext cx="6408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Dziedzictwo kulturowe i turystyka</a:t>
            </a: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C7CD443F-CFCB-4678-B2EB-BC115935CCC8}"/>
              </a:ext>
            </a:extLst>
          </p:cNvPr>
          <p:cNvSpPr/>
          <p:nvPr/>
        </p:nvSpPr>
        <p:spPr>
          <a:xfrm>
            <a:off x="0" y="6763446"/>
            <a:ext cx="9144000" cy="116632"/>
          </a:xfrm>
          <a:prstGeom prst="rect">
            <a:avLst/>
          </a:prstGeom>
          <a:solidFill>
            <a:srgbClr val="00B0F0">
              <a:alpha val="2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486D1DF9-918E-49BD-89CF-0184D4379763}"/>
              </a:ext>
            </a:extLst>
          </p:cNvPr>
          <p:cNvSpPr/>
          <p:nvPr/>
        </p:nvSpPr>
        <p:spPr>
          <a:xfrm>
            <a:off x="-392" y="6707754"/>
            <a:ext cx="9144000" cy="116632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21000">
                <a:srgbClr val="002060"/>
              </a:gs>
              <a:gs pos="100000">
                <a:srgbClr val="116595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2A7F04F1-E39B-4B56-9C02-451B355F90E2}"/>
              </a:ext>
            </a:extLst>
          </p:cNvPr>
          <p:cNvSpPr/>
          <p:nvPr/>
        </p:nvSpPr>
        <p:spPr>
          <a:xfrm>
            <a:off x="464932" y="4281690"/>
            <a:ext cx="83529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Adaptacja nowych oraz modernizacja już istniejących przestrzeni 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umożliwiły nadanie im nowych funkcji kulturowych – stały się one miejscem realizacji różnorodnych wydarzeń, aktywności i inicjatyw, które 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ożywiają lokalną ofertę spędzania czasu wolnego</a:t>
            </a:r>
          </a:p>
        </p:txBody>
      </p:sp>
    </p:spTree>
    <p:extLst>
      <p:ext uri="{BB962C8B-B14F-4D97-AF65-F5344CB8AC3E}">
        <p14:creationId xmlns:p14="http://schemas.microsoft.com/office/powerpoint/2010/main" val="15434597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2506068" y="-24224"/>
            <a:ext cx="64087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Wzrost atrakcyjności turystycznej </a:t>
            </a:r>
            <a:b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 kulturowej regionu</a:t>
            </a: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DC5D1333-3783-4C05-91F1-E8802490F636}"/>
              </a:ext>
            </a:extLst>
          </p:cNvPr>
          <p:cNvSpPr/>
          <p:nvPr/>
        </p:nvSpPr>
        <p:spPr>
          <a:xfrm>
            <a:off x="286624" y="1583066"/>
            <a:ext cx="8856984" cy="4170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Zwiększenie dostępności dziedzictwa 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kulturowego i przyrodniczego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l-PL" sz="20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Wzrost zainteresowania kulturą i turystyką</a:t>
            </a:r>
            <a:r>
              <a:rPr lang="pl-PL" sz="2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zwiększyła się liczba odwiedzających instytucje kultury oraz korzystających z oferty turystycznej</a:t>
            </a:r>
          </a:p>
          <a:p>
            <a:pPr marL="285750" marR="0" lvl="0" indent="-285750" algn="l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Rozwój i unowocześnienie infrastruktury 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kulturalnej i turystycznej</a:t>
            </a:r>
            <a:r>
              <a:rPr lang="pl-PL" sz="2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zmodernizowano obiekty kultury, zagospodarowano przestrzenie publiczne, rozbudowano szlaki i infrastrukturę towarzyszącą</a:t>
            </a:r>
          </a:p>
          <a:p>
            <a:pPr marL="285750" marR="0" lvl="0" indent="-285750" algn="l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Poprawa jakości i estetyki 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przestrzeni publicznych – odnowione miejsca stały się bardziej atrakcyjne wizualnie i przyjaźniejsze dla mieszkańców oraz turystów</a:t>
            </a:r>
          </a:p>
          <a:p>
            <a:pPr marL="285750" marR="0" lvl="0" indent="-285750" algn="l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Pozytywne efekty społeczne</a:t>
            </a:r>
            <a:r>
              <a:rPr lang="pl-PL" sz="2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wzmocniono tożsamość lokalną, poczucie dumy mieszkańców i ich zaangażowanie w życie kulturalne</a:t>
            </a:r>
          </a:p>
          <a:p>
            <a:pPr marL="285750" marR="0" lvl="0" indent="-285750" algn="l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Pozytywne efekty gospodarcze</a:t>
            </a:r>
            <a:r>
              <a:rPr lang="pl-PL" sz="20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rozwinęły się usługi związane z obsługą ruchu turystycznego, pojawiły się nowe możliwości działalności 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 zatrudnienia</a:t>
            </a:r>
          </a:p>
        </p:txBody>
      </p:sp>
      <p:sp>
        <p:nvSpPr>
          <p:cNvPr id="14" name="Prostokąt 13">
            <a:extLst>
              <a:ext uri="{FF2B5EF4-FFF2-40B4-BE49-F238E27FC236}">
                <a16:creationId xmlns:a16="http://schemas.microsoft.com/office/drawing/2014/main" id="{5C73FC33-C5B0-46BC-8A26-237D1D65015D}"/>
              </a:ext>
            </a:extLst>
          </p:cNvPr>
          <p:cNvSpPr/>
          <p:nvPr/>
        </p:nvSpPr>
        <p:spPr>
          <a:xfrm>
            <a:off x="323528" y="1117485"/>
            <a:ext cx="30623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Główne efekty interwencji:</a:t>
            </a:r>
            <a:endParaRPr kumimoji="0" lang="pl-PL" sz="20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821AC0CD-B948-471A-8C32-3B85339912BE}"/>
              </a:ext>
            </a:extLst>
          </p:cNvPr>
          <p:cNvSpPr/>
          <p:nvPr/>
        </p:nvSpPr>
        <p:spPr>
          <a:xfrm>
            <a:off x="0" y="6763446"/>
            <a:ext cx="9144000" cy="116632"/>
          </a:xfrm>
          <a:prstGeom prst="rect">
            <a:avLst/>
          </a:prstGeom>
          <a:solidFill>
            <a:srgbClr val="00B0F0">
              <a:alpha val="2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8B05CF56-98F7-439A-B1F5-F57D77C6AA10}"/>
              </a:ext>
            </a:extLst>
          </p:cNvPr>
          <p:cNvSpPr/>
          <p:nvPr/>
        </p:nvSpPr>
        <p:spPr>
          <a:xfrm>
            <a:off x="-392" y="6707754"/>
            <a:ext cx="9144000" cy="116632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21000">
                <a:srgbClr val="002060"/>
              </a:gs>
              <a:gs pos="100000">
                <a:srgbClr val="116595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61303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: zaokrąglone rogi 8">
            <a:extLst>
              <a:ext uri="{FF2B5EF4-FFF2-40B4-BE49-F238E27FC236}">
                <a16:creationId xmlns:a16="http://schemas.microsoft.com/office/drawing/2014/main" id="{396CD4B4-1541-465C-982C-11142195AA4C}"/>
              </a:ext>
            </a:extLst>
          </p:cNvPr>
          <p:cNvSpPr/>
          <p:nvPr/>
        </p:nvSpPr>
        <p:spPr>
          <a:xfrm>
            <a:off x="229222" y="1122197"/>
            <a:ext cx="8685558" cy="134176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2698904" y="230694"/>
            <a:ext cx="6408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Rewitalizacja 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0C9769D2-8EFD-453E-8271-395F25A861CD}"/>
              </a:ext>
            </a:extLst>
          </p:cNvPr>
          <p:cNvSpPr/>
          <p:nvPr/>
        </p:nvSpPr>
        <p:spPr>
          <a:xfrm>
            <a:off x="0" y="6763446"/>
            <a:ext cx="9144000" cy="116632"/>
          </a:xfrm>
          <a:prstGeom prst="rect">
            <a:avLst/>
          </a:prstGeom>
          <a:solidFill>
            <a:srgbClr val="00B0F0">
              <a:alpha val="2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00693BA8-4B07-486C-BA7E-740F1F4647AA}"/>
              </a:ext>
            </a:extLst>
          </p:cNvPr>
          <p:cNvSpPr/>
          <p:nvPr/>
        </p:nvSpPr>
        <p:spPr>
          <a:xfrm>
            <a:off x="-392" y="6707754"/>
            <a:ext cx="9144000" cy="116632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21000">
                <a:srgbClr val="002060"/>
              </a:gs>
              <a:gs pos="100000">
                <a:srgbClr val="116595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57B922AD-C9BD-4F5A-807F-EF9E3C8B0C9E}"/>
              </a:ext>
            </a:extLst>
          </p:cNvPr>
          <p:cNvSpPr/>
          <p:nvPr/>
        </p:nvSpPr>
        <p:spPr>
          <a:xfrm>
            <a:off x="344257" y="1249343"/>
            <a:ext cx="8519243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Zintegrowane podejście 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 realizacji projektów </a:t>
            </a: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wykazało wysoką skuteczność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Integralną częścią programu rewitalizacji, były działania w sferze społecznej – różnorodne inicjatywy społeczne i lokalne</a:t>
            </a:r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C004DF11-3DEF-4916-8077-48F40AFD45FC}"/>
              </a:ext>
            </a:extLst>
          </p:cNvPr>
          <p:cNvSpPr/>
          <p:nvPr/>
        </p:nvSpPr>
        <p:spPr>
          <a:xfrm>
            <a:off x="527724" y="2609781"/>
            <a:ext cx="8152307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Projekty przyczyniły się do aktywizacji osób i rodzin zagrożonych ubóstwem </a:t>
            </a:r>
            <a:b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lub wykluczeniem społecznym (na obszarach objętych rewitalizacją) i do zwiększenia zatrudnienia tych </a:t>
            </a:r>
            <a:r>
              <a:rPr lang="pl-PL" sz="2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grup</a:t>
            </a:r>
          </a:p>
          <a:p>
            <a:pPr>
              <a:defRPr/>
            </a:pPr>
            <a:endParaRPr lang="pl-PL" sz="1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pl-PL" sz="2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Dzięki </a:t>
            </a:r>
            <a:r>
              <a:rPr lang="pl-PL" sz="20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integracji projektów (inwestycje infrastrukturalne + projekty społeczne) </a:t>
            </a:r>
            <a:r>
              <a:rPr lang="pl-PL" sz="2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 spójny sposób oddziaływano na pozytywne zmiany dotyczące społeczności lokalnej i </a:t>
            </a:r>
            <a:r>
              <a:rPr lang="pl-PL" sz="20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zwiększono trwałość osiągniętych efektów</a:t>
            </a:r>
          </a:p>
          <a:p>
            <a:pPr>
              <a:defRPr/>
            </a:pPr>
            <a:endParaRPr lang="pl-PL" sz="1400" b="1" dirty="0">
              <a:solidFill>
                <a:srgbClr val="0000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pl-PL" sz="2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Działania podjęte w ramach RPO WP </a:t>
            </a:r>
            <a:r>
              <a:rPr lang="pl-PL" sz="20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znacząco poprawiły jakość przestrzeni publicznych i półpublicznych</a:t>
            </a:r>
            <a:r>
              <a:rPr lang="pl-PL" sz="2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przynosząc wymierne korzyści dla mieszkańców – zauważalna jest nie tylko poprawa estetyki, ale także powstanie miejsc odpoczynku, terenów rekreacyjnych i stref zabaw dla dzieci</a:t>
            </a:r>
          </a:p>
        </p:txBody>
      </p:sp>
    </p:spTree>
    <p:extLst>
      <p:ext uri="{BB962C8B-B14F-4D97-AF65-F5344CB8AC3E}">
        <p14:creationId xmlns:p14="http://schemas.microsoft.com/office/powerpoint/2010/main" val="28325007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2267744" y="14901"/>
            <a:ext cx="66878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Skala przemian na Pomorzu </a:t>
            </a:r>
          </a:p>
          <a:p>
            <a:pPr algn="r"/>
            <a:r>
              <a:rPr lang="pl-PL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 latach 2014-2024 (1)</a:t>
            </a:r>
            <a:endParaRPr lang="pl-PL" sz="2800" b="1" dirty="0">
              <a:solidFill>
                <a:schemeClr val="bg1"/>
              </a:solidFill>
            </a:endParaRPr>
          </a:p>
          <a:p>
            <a:pPr algn="r"/>
            <a:endParaRPr lang="pl-PL" sz="2800" b="1" dirty="0">
              <a:solidFill>
                <a:schemeClr val="bg1"/>
              </a:solidFill>
            </a:endParaRPr>
          </a:p>
        </p:txBody>
      </p:sp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CBB8E654-9DDC-487F-9E01-ACA10AA112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3004852"/>
              </p:ext>
            </p:extLst>
          </p:nvPr>
        </p:nvGraphicFramePr>
        <p:xfrm>
          <a:off x="222799" y="1268760"/>
          <a:ext cx="8640000" cy="5076000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4320000">
                  <a:extLst>
                    <a:ext uri="{9D8B030D-6E8A-4147-A177-3AD203B41FA5}">
                      <a16:colId xmlns:a16="http://schemas.microsoft.com/office/drawing/2014/main" val="740688567"/>
                    </a:ext>
                  </a:extLst>
                </a:gridCol>
                <a:gridCol w="4320000">
                  <a:extLst>
                    <a:ext uri="{9D8B030D-6E8A-4147-A177-3AD203B41FA5}">
                      <a16:colId xmlns:a16="http://schemas.microsoft.com/office/drawing/2014/main" val="2079126656"/>
                    </a:ext>
                  </a:extLst>
                </a:gridCol>
              </a:tblGrid>
              <a:tr h="423000">
                <a:tc>
                  <a:txBody>
                    <a:bodyPr/>
                    <a:lstStyle/>
                    <a:p>
                      <a:pPr marL="0" marR="0" lvl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FF"/>
                        </a:buClr>
                        <a:buSzTx/>
                        <a:buFontTx/>
                        <a:buNone/>
                        <a:tabLst>
                          <a:tab pos="987425" algn="l"/>
                        </a:tabLst>
                        <a:defRPr/>
                      </a:pPr>
                      <a:r>
                        <a:rPr lang="pl-PL" sz="1600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PKB brutto ogółem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kern="1200" noProof="0" dirty="0">
                          <a:solidFill>
                            <a:srgbClr val="0000FF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+ 111,5% </a:t>
                      </a:r>
                      <a:r>
                        <a:rPr lang="pl-PL" sz="1600" b="0" kern="1200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(96,8 </a:t>
                      </a:r>
                      <a:r>
                        <a:rPr lang="pl-PL" sz="1600" b="0" kern="1200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 204,7</a:t>
                      </a:r>
                      <a:r>
                        <a:rPr lang="pl-PL" sz="1600" b="0" kern="1200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mld zł)</a:t>
                      </a:r>
                      <a:r>
                        <a:rPr lang="pl-PL" sz="1600" b="0" kern="1200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kumimoji="0" lang="pl-PL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(2014-2023)</a:t>
                      </a:r>
                      <a:endParaRPr kumimoji="0" lang="pl-PL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4219496990"/>
                  </a:ext>
                </a:extLst>
              </a:tr>
              <a:tr h="423000">
                <a:tc>
                  <a:txBody>
                    <a:bodyPr/>
                    <a:lstStyle/>
                    <a:p>
                      <a:pPr marL="0" marR="0" lvl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FF"/>
                        </a:buClr>
                        <a:buSzTx/>
                        <a:buFontTx/>
                        <a:buNone/>
                        <a:tabLst>
                          <a:tab pos="987425" algn="l"/>
                        </a:tabLst>
                        <a:defRPr/>
                      </a:pPr>
                      <a:r>
                        <a:rPr lang="pl-PL" sz="1600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PKB brutto per capita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kern="1200" noProof="0" dirty="0">
                          <a:solidFill>
                            <a:srgbClr val="0000FF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+ 102,8% </a:t>
                      </a:r>
                      <a:r>
                        <a:rPr lang="pl-PL" sz="1600" b="0" kern="1200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(42,7 </a:t>
                      </a:r>
                      <a:r>
                        <a:rPr lang="pl-PL" sz="1600" b="0" kern="1200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pl-PL" sz="1600" b="0" kern="1200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86,6 tys. zł) </a:t>
                      </a:r>
                      <a:r>
                        <a:rPr kumimoji="0" lang="pl-PL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(2014-2023) </a:t>
                      </a:r>
                      <a:endParaRPr kumimoji="0" lang="pl-PL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403078139"/>
                  </a:ext>
                </a:extLst>
              </a:tr>
              <a:tr h="423000">
                <a:tc>
                  <a:txBody>
                    <a:bodyPr/>
                    <a:lstStyle/>
                    <a:p>
                      <a:pPr marL="0" marR="0" lvl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FF"/>
                        </a:buClr>
                        <a:buSzTx/>
                        <a:buFontTx/>
                        <a:buNone/>
                        <a:tabLst>
                          <a:tab pos="987425" algn="l"/>
                        </a:tabLst>
                        <a:defRPr/>
                      </a:pPr>
                      <a:r>
                        <a:rPr lang="pl-PL" sz="1600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Przepływy eksportowe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kern="1200" noProof="0" dirty="0">
                          <a:solidFill>
                            <a:srgbClr val="0000FF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+ 31% </a:t>
                      </a:r>
                      <a:r>
                        <a:rPr lang="pl-PL" sz="1600" b="0" kern="1200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(52,07 </a:t>
                      </a:r>
                      <a:r>
                        <a:rPr lang="pl-PL" sz="1600" b="0" kern="1200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 68,4</a:t>
                      </a:r>
                      <a:r>
                        <a:rPr lang="pl-PL" sz="1600" b="0" kern="1200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mld zł)</a:t>
                      </a:r>
                      <a:endParaRPr kumimoji="0" lang="pl-PL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168444203"/>
                  </a:ext>
                </a:extLst>
              </a:tr>
              <a:tr h="423000">
                <a:tc>
                  <a:txBody>
                    <a:bodyPr/>
                    <a:lstStyle/>
                    <a:p>
                      <a:pPr marL="0" marR="0" lvl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FF"/>
                        </a:buClr>
                        <a:buSzTx/>
                        <a:buFontTx/>
                        <a:buNone/>
                        <a:tabLst>
                          <a:tab pos="987425" algn="l"/>
                        </a:tabLst>
                        <a:defRPr/>
                      </a:pPr>
                      <a:r>
                        <a:rPr lang="pl-PL" sz="1600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Nakłady na działalność B+R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kern="1200" noProof="0" dirty="0">
                          <a:solidFill>
                            <a:srgbClr val="0000FF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+ 360% </a:t>
                      </a:r>
                      <a:r>
                        <a:rPr lang="pl-PL" sz="1600" b="0" kern="1200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(1,03 </a:t>
                      </a:r>
                      <a:r>
                        <a:rPr lang="pl-PL" sz="1600" b="0" kern="1200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 4,74 mld zł) </a:t>
                      </a:r>
                      <a:r>
                        <a:rPr kumimoji="0" lang="pl-PL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(2014-2023)</a:t>
                      </a:r>
                      <a:endParaRPr kumimoji="0" lang="pl-PL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534114625"/>
                  </a:ext>
                </a:extLst>
              </a:tr>
              <a:tr h="634500">
                <a:tc>
                  <a:txBody>
                    <a:bodyPr/>
                    <a:lstStyle/>
                    <a:p>
                      <a:pPr marL="0" marR="0" lvl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FF"/>
                        </a:buClr>
                        <a:buSzTx/>
                        <a:buFontTx/>
                        <a:buNone/>
                        <a:tabLst>
                          <a:tab pos="987425" algn="l"/>
                        </a:tabLst>
                        <a:defRPr/>
                      </a:pPr>
                      <a:r>
                        <a:rPr lang="pl-PL" sz="1600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Nakłady innowacyjne w przedsiębiorstwach per capita (aktywni zawodowo)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kern="1200" noProof="0" dirty="0">
                          <a:solidFill>
                            <a:srgbClr val="0000FF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+ 67,9% </a:t>
                      </a:r>
                      <a:r>
                        <a:rPr lang="pl-PL" sz="1600" b="0" kern="1200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(1,96 </a:t>
                      </a:r>
                      <a:r>
                        <a:rPr lang="pl-PL" sz="1600" b="0" kern="1200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 3,29 tys. zł) </a:t>
                      </a:r>
                      <a:r>
                        <a:rPr kumimoji="0" lang="pl-PL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(2014-2022)</a:t>
                      </a:r>
                      <a:endParaRPr kumimoji="0" lang="pl-PL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86503023"/>
                  </a:ext>
                </a:extLst>
              </a:tr>
              <a:tr h="423000">
                <a:tc>
                  <a:txBody>
                    <a:bodyPr/>
                    <a:lstStyle/>
                    <a:p>
                      <a:pPr marL="0" indent="-177800" defTabSz="91440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0000FF"/>
                        </a:buClr>
                        <a:tabLst>
                          <a:tab pos="987425" algn="l"/>
                        </a:tabLst>
                        <a:defRPr/>
                      </a:pPr>
                      <a:r>
                        <a:rPr lang="pl-PL" sz="1600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Dochód rozporządzalny per capita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kern="1200" noProof="0" dirty="0">
                          <a:solidFill>
                            <a:srgbClr val="0000FF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+ 132</a:t>
                      </a:r>
                      <a:r>
                        <a:rPr lang="pl-PL" sz="1600" b="1" kern="1200" noProof="0" dirty="0">
                          <a:solidFill>
                            <a:srgbClr val="0000FF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% </a:t>
                      </a:r>
                      <a:r>
                        <a:rPr lang="pl-PL" sz="1600" b="0" kern="1200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(1 376 </a:t>
                      </a:r>
                      <a:r>
                        <a:rPr lang="pl-PL" sz="1600" b="0" kern="1200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 3 193 zł)</a:t>
                      </a:r>
                      <a:endParaRPr lang="pl-PL" sz="1200" b="0" kern="1200" noProof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121870588"/>
                  </a:ext>
                </a:extLst>
              </a:tr>
              <a:tr h="423000">
                <a:tc>
                  <a:txBody>
                    <a:bodyPr/>
                    <a:lstStyle/>
                    <a:p>
                      <a:pPr marL="0" marR="0" lvl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0000FF"/>
                        </a:buClr>
                        <a:buSzTx/>
                        <a:buFontTx/>
                        <a:buNone/>
                        <a:tabLst>
                          <a:tab pos="987425" algn="l"/>
                        </a:tabLst>
                        <a:defRPr/>
                      </a:pPr>
                      <a:r>
                        <a:rPr lang="pl-PL" sz="1600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Liczba pracujących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kern="1200" noProof="0" dirty="0">
                          <a:solidFill>
                            <a:srgbClr val="0000FF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+ 25% </a:t>
                      </a:r>
                      <a:r>
                        <a:rPr lang="pl-PL" sz="1600" b="0" kern="1200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(895 tys. </a:t>
                      </a:r>
                      <a:r>
                        <a:rPr lang="pl-PL" sz="1600" b="0" kern="1200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pl-PL" sz="1600" b="0" kern="1200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1,1 mln)</a:t>
                      </a:r>
                      <a:r>
                        <a:rPr lang="pl-PL" sz="1600" b="0" kern="1200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pl-PL" sz="1200" b="0" kern="1200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(</a:t>
                      </a:r>
                      <a:r>
                        <a:rPr lang="pl-PL" sz="1200" kern="1200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wg BAEL)</a:t>
                      </a:r>
                      <a:endParaRPr lang="pl-PL" sz="1200" kern="1200" noProof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759117042"/>
                  </a:ext>
                </a:extLst>
              </a:tr>
              <a:tr h="423000">
                <a:tc>
                  <a:txBody>
                    <a:bodyPr/>
                    <a:lstStyle/>
                    <a:p>
                      <a:pPr marL="0" marR="0" lvl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0000FF"/>
                        </a:buClr>
                        <a:buSzTx/>
                        <a:buFontTx/>
                        <a:buNone/>
                        <a:tabLst>
                          <a:tab pos="987425" algn="l"/>
                        </a:tabLst>
                        <a:defRPr/>
                      </a:pPr>
                      <a:r>
                        <a:rPr lang="pl-PL" sz="1600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Liczba bezrobotnych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kern="1200" noProof="0" dirty="0">
                          <a:solidFill>
                            <a:srgbClr val="0000FF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Symbol" panose="05050102010706020507" pitchFamily="18" charset="2"/>
                        </a:rPr>
                        <a:t>- </a:t>
                      </a:r>
                      <a:r>
                        <a:rPr lang="pl-PL" sz="1600" b="1" kern="1200" noProof="0" dirty="0">
                          <a:solidFill>
                            <a:srgbClr val="0000FF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72% </a:t>
                      </a:r>
                      <a:r>
                        <a:rPr lang="pl-PL" sz="1600" b="0" kern="1200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(o 61 tys. osób)</a:t>
                      </a:r>
                      <a:r>
                        <a:rPr lang="pl-PL" sz="1600" b="0" kern="1200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pl-PL" sz="1200" kern="1200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(wg BAEL)</a:t>
                      </a:r>
                      <a:endParaRPr lang="pl-PL" sz="1200" kern="1200" noProof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67832804"/>
                  </a:ext>
                </a:extLst>
              </a:tr>
              <a:tr h="423000">
                <a:tc>
                  <a:txBody>
                    <a:bodyPr/>
                    <a:lstStyle/>
                    <a:p>
                      <a:pPr marL="0" marR="0" lvl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0000FF"/>
                        </a:buClr>
                        <a:buSzTx/>
                        <a:buFontTx/>
                        <a:buNone/>
                        <a:tabLst>
                          <a:tab pos="987425" algn="l"/>
                        </a:tabLst>
                        <a:defRPr/>
                      </a:pPr>
                      <a:r>
                        <a:rPr lang="pl-PL" sz="1600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Pomoc społeczna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kern="1200" noProof="0" dirty="0">
                          <a:solidFill>
                            <a:srgbClr val="0000FF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- 58% </a:t>
                      </a:r>
                      <a:r>
                        <a:rPr lang="pl-PL" sz="1600" b="0" kern="1200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(183,6 </a:t>
                      </a:r>
                      <a:r>
                        <a:rPr lang="pl-PL" sz="1600" b="0" kern="1200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 77,2 tys. os.)</a:t>
                      </a:r>
                      <a:endParaRPr lang="pl-PL" sz="1000" noProof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535775601"/>
                  </a:ext>
                </a:extLst>
              </a:tr>
              <a:tr h="634500">
                <a:tc>
                  <a:txBody>
                    <a:bodyPr/>
                    <a:lstStyle/>
                    <a:p>
                      <a:pPr marL="0" indent="-177800" algn="l" defTabSz="91440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0000FF"/>
                        </a:buClr>
                        <a:tabLst>
                          <a:tab pos="987425" algn="l"/>
                        </a:tabLst>
                        <a:defRPr/>
                      </a:pPr>
                      <a:r>
                        <a:rPr lang="pl-PL" sz="1600" b="0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Odsetek dzieci w wieku 3-5 lat objętych</a:t>
                      </a:r>
                      <a:r>
                        <a:rPr lang="pl-PL" sz="1600" b="0" baseline="0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pl-PL" sz="1600" b="0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wychowaniem przedszkolnym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noProof="0" dirty="0">
                          <a:solidFill>
                            <a:srgbClr val="0000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+ 17 p. p. </a:t>
                      </a:r>
                      <a:r>
                        <a:rPr lang="pl-PL" sz="1600" b="0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(75,1 </a:t>
                      </a:r>
                      <a:r>
                        <a:rPr lang="pl-PL" sz="1600" b="0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pl-PL" sz="1600" b="0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92,1%)</a:t>
                      </a:r>
                      <a:endParaRPr lang="pl-PL" sz="1600" noProof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931822001"/>
                  </a:ext>
                </a:extLst>
              </a:tr>
              <a:tr h="423000">
                <a:tc>
                  <a:txBody>
                    <a:bodyPr/>
                    <a:lstStyle/>
                    <a:p>
                      <a:pPr marL="177800" indent="-177800" defTabSz="91440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FF"/>
                        </a:buClr>
                        <a:tabLst>
                          <a:tab pos="987425" algn="l"/>
                        </a:tabLst>
                        <a:defRPr/>
                      </a:pPr>
                      <a:r>
                        <a:rPr lang="pl-PL" sz="1600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Liczba turystów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600" b="1" kern="1200" noProof="0" dirty="0">
                          <a:solidFill>
                            <a:srgbClr val="0000FF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+ 45,9%</a:t>
                      </a:r>
                      <a:r>
                        <a:rPr lang="pl-PL" sz="1600" kern="1200" noProof="0" dirty="0">
                          <a:solidFill>
                            <a:srgbClr val="0000FF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pl-PL" sz="1600" kern="1200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(6,1 </a:t>
                      </a:r>
                      <a:r>
                        <a:rPr lang="pl-PL" sz="1600" kern="1200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pl-PL" sz="1600" kern="1200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8,9 mln) </a:t>
                      </a:r>
                      <a:r>
                        <a:rPr lang="pl-PL" sz="1000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(2014-2023)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31121964"/>
                  </a:ext>
                </a:extLst>
              </a:tr>
            </a:tbl>
          </a:graphicData>
        </a:graphic>
      </p:graphicFrame>
      <p:sp>
        <p:nvSpPr>
          <p:cNvPr id="4" name="Prostokąt 3">
            <a:extLst>
              <a:ext uri="{FF2B5EF4-FFF2-40B4-BE49-F238E27FC236}">
                <a16:creationId xmlns:a16="http://schemas.microsoft.com/office/drawing/2014/main" id="{F78927DC-37D5-45E9-8DA6-6192B0EB57FA}"/>
              </a:ext>
            </a:extLst>
          </p:cNvPr>
          <p:cNvSpPr/>
          <p:nvPr/>
        </p:nvSpPr>
        <p:spPr>
          <a:xfrm>
            <a:off x="0" y="6763446"/>
            <a:ext cx="9144000" cy="116632"/>
          </a:xfrm>
          <a:prstGeom prst="rect">
            <a:avLst/>
          </a:prstGeom>
          <a:solidFill>
            <a:srgbClr val="00B0F0">
              <a:alpha val="2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5B478AAA-7B74-4ABB-A948-8D9889BA947D}"/>
              </a:ext>
            </a:extLst>
          </p:cNvPr>
          <p:cNvSpPr/>
          <p:nvPr/>
        </p:nvSpPr>
        <p:spPr>
          <a:xfrm>
            <a:off x="-392" y="6707754"/>
            <a:ext cx="9144000" cy="116632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21000">
                <a:srgbClr val="002060"/>
              </a:gs>
              <a:gs pos="100000">
                <a:srgbClr val="116595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38629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: zaokrąglone rogi 8">
            <a:extLst>
              <a:ext uri="{FF2B5EF4-FFF2-40B4-BE49-F238E27FC236}">
                <a16:creationId xmlns:a16="http://schemas.microsoft.com/office/drawing/2014/main" id="{7E965275-7685-4AF1-A03E-2E26450A2778}"/>
              </a:ext>
            </a:extLst>
          </p:cNvPr>
          <p:cNvSpPr/>
          <p:nvPr/>
        </p:nvSpPr>
        <p:spPr>
          <a:xfrm>
            <a:off x="179512" y="1124744"/>
            <a:ext cx="8852180" cy="184657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2622980" y="271434"/>
            <a:ext cx="6408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Integracja imigrantów</a:t>
            </a:r>
          </a:p>
        </p:txBody>
      </p:sp>
      <p:sp>
        <p:nvSpPr>
          <p:cNvPr id="2" name="Prostokąt 1"/>
          <p:cNvSpPr/>
          <p:nvPr/>
        </p:nvSpPr>
        <p:spPr>
          <a:xfrm>
            <a:off x="251128" y="1138348"/>
            <a:ext cx="8892480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Prowadzono </a:t>
            </a: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działania o charakterze edukacyjnym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w tym kursy j. polskiego </a:t>
            </a:r>
            <a:b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oraz </a:t>
            </a: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granty ukierunkowane na integrację społeczną imigrantów 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ze społecznością lokalną.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Wsparcie było </a:t>
            </a: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pozytywnie ocenili zarówno uczestnicy projektów, jak i podmioty 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zaangażowane w realizację działań (</a:t>
            </a: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wsparto 3 728 osób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). </a:t>
            </a: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0C198662-4163-40B8-BBD8-54C89C53E6CF}"/>
              </a:ext>
            </a:extLst>
          </p:cNvPr>
          <p:cNvSpPr/>
          <p:nvPr/>
        </p:nvSpPr>
        <p:spPr>
          <a:xfrm>
            <a:off x="0" y="6763446"/>
            <a:ext cx="9144000" cy="116632"/>
          </a:xfrm>
          <a:prstGeom prst="rect">
            <a:avLst/>
          </a:prstGeom>
          <a:solidFill>
            <a:srgbClr val="00B0F0">
              <a:alpha val="2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3E9FEEFE-19F4-4468-9BE3-9C6CEE4321F0}"/>
              </a:ext>
            </a:extLst>
          </p:cNvPr>
          <p:cNvSpPr/>
          <p:nvPr/>
        </p:nvSpPr>
        <p:spPr>
          <a:xfrm>
            <a:off x="-392" y="6707754"/>
            <a:ext cx="9144000" cy="116632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21000">
                <a:srgbClr val="002060"/>
              </a:gs>
              <a:gs pos="100000">
                <a:srgbClr val="116595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FF5983FB-B0E3-4052-A742-950945E842EC}"/>
              </a:ext>
            </a:extLst>
          </p:cNvPr>
          <p:cNvSpPr/>
          <p:nvPr/>
        </p:nvSpPr>
        <p:spPr>
          <a:xfrm>
            <a:off x="145518" y="3501008"/>
            <a:ext cx="899848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wzmocnienie </a:t>
            </a:r>
            <a:r>
              <a:rPr kumimoji="0" lang="pl-PL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kompetencji społecznych, zaradności, samodzielności i aktywności </a:t>
            </a:r>
            <a:r>
              <a:rPr kumimoji="0" lang="pl-PL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 kraju przyjmującym 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wzrost poziomu </a:t>
            </a:r>
            <a:r>
              <a:rPr kumimoji="0" lang="pl-PL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wykształcenia</a:t>
            </a:r>
            <a:r>
              <a:rPr kumimoji="0" lang="pl-PL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lub jego </a:t>
            </a:r>
            <a:r>
              <a:rPr kumimoji="0" lang="pl-PL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dostosowanie do potrzeb rynku pracy 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pomoc w wyborze/zmianie zawodu, </a:t>
            </a:r>
            <a:r>
              <a:rPr kumimoji="0" lang="pl-PL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kompetencje i kwalifikacje zawodowe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wzrost uczestnictwa imigrantów w wydarzeniach </a:t>
            </a:r>
            <a:r>
              <a:rPr kumimoji="0" lang="pl-PL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kulturalnych i wymianie kulturowej</a:t>
            </a:r>
            <a:r>
              <a:rPr kumimoji="0" lang="pl-PL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br>
              <a:rPr kumimoji="0" lang="pl-PL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pl-PL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zapewnienie </a:t>
            </a:r>
            <a:r>
              <a:rPr kumimoji="0" lang="pl-PL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ochrony życia i zdrowia 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zapewnienie </a:t>
            </a:r>
            <a:r>
              <a:rPr kumimoji="0" lang="pl-PL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potrzeb bytowych, opiekuńczych, szkoleń językowych i tłumaczeń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pl-PL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pl-PL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Realizowane były także szkolenia skierowane </a:t>
            </a:r>
            <a:r>
              <a:rPr kumimoji="0" lang="pl-PL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 pracowników oraz wolontariuszy instytucji</a:t>
            </a:r>
            <a:endParaRPr kumimoji="0" lang="pl-PL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352CE408-3A95-46F6-92FD-4EC57AD18E71}"/>
              </a:ext>
            </a:extLst>
          </p:cNvPr>
          <p:cNvSpPr/>
          <p:nvPr/>
        </p:nvSpPr>
        <p:spPr>
          <a:xfrm>
            <a:off x="245592" y="3162454"/>
            <a:ext cx="889247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Główne efekty projektów: </a:t>
            </a:r>
          </a:p>
        </p:txBody>
      </p:sp>
    </p:spTree>
    <p:extLst>
      <p:ext uri="{BB962C8B-B14F-4D97-AF65-F5344CB8AC3E}">
        <p14:creationId xmlns:p14="http://schemas.microsoft.com/office/powerpoint/2010/main" val="32118371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ostokąt: zaokrąglone rogi 10">
            <a:extLst>
              <a:ext uri="{FF2B5EF4-FFF2-40B4-BE49-F238E27FC236}">
                <a16:creationId xmlns:a16="http://schemas.microsoft.com/office/drawing/2014/main" id="{06FD5A5D-B35C-4BF3-BD12-11FBA6B84968}"/>
              </a:ext>
            </a:extLst>
          </p:cNvPr>
          <p:cNvSpPr/>
          <p:nvPr/>
        </p:nvSpPr>
        <p:spPr>
          <a:xfrm>
            <a:off x="251520" y="1196752"/>
            <a:ext cx="8640960" cy="165618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28254" y="1417173"/>
            <a:ext cx="8392218" cy="1180101"/>
          </a:xfrm>
        </p:spPr>
        <p:txBody>
          <a:bodyPr/>
          <a:lstStyle/>
          <a:p>
            <a:pPr marL="0" indent="0">
              <a:buNone/>
            </a:pPr>
            <a:r>
              <a:rPr lang="pl-PL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Rezultatem interwencji było </a:t>
            </a:r>
            <a:r>
              <a:rPr lang="pl-PL" sz="20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wzmocnienie potencjału rozwojowego podmiotów ekonomii społecznej</a:t>
            </a:r>
            <a:r>
              <a:rPr lang="pl-PL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pl-PL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przede wszystkim poprzez zapewnienie im dostępności do kompleksowego i skoordynowanego wsparcia doradczego </a:t>
            </a:r>
            <a:br>
              <a:rPr lang="pl-PL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 finansowego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5772C77B-837C-4B39-9CB5-3B27BAD642B0}"/>
              </a:ext>
            </a:extLst>
          </p:cNvPr>
          <p:cNvSpPr txBox="1"/>
          <p:nvPr/>
        </p:nvSpPr>
        <p:spPr>
          <a:xfrm>
            <a:off x="2627784" y="250123"/>
            <a:ext cx="6408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Ekonomia społeczna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9D9B6AC5-1472-4845-BA73-F1D04496AF83}"/>
              </a:ext>
            </a:extLst>
          </p:cNvPr>
          <p:cNvSpPr/>
          <p:nvPr/>
        </p:nvSpPr>
        <p:spPr>
          <a:xfrm>
            <a:off x="0" y="6763446"/>
            <a:ext cx="9144000" cy="116632"/>
          </a:xfrm>
          <a:prstGeom prst="rect">
            <a:avLst/>
          </a:prstGeom>
          <a:solidFill>
            <a:srgbClr val="00B0F0">
              <a:alpha val="2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54D557AD-CBFF-412E-BC7C-BE299AD8C186}"/>
              </a:ext>
            </a:extLst>
          </p:cNvPr>
          <p:cNvSpPr/>
          <p:nvPr/>
        </p:nvSpPr>
        <p:spPr>
          <a:xfrm>
            <a:off x="-392" y="6707754"/>
            <a:ext cx="9144000" cy="116632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21000">
                <a:srgbClr val="002060"/>
              </a:gs>
              <a:gs pos="100000">
                <a:srgbClr val="116595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0D3ACCF2-0F3E-4FF0-BE78-DE1E93CD4615}"/>
              </a:ext>
            </a:extLst>
          </p:cNvPr>
          <p:cNvSpPr/>
          <p:nvPr/>
        </p:nvSpPr>
        <p:spPr>
          <a:xfrm>
            <a:off x="428254" y="3650478"/>
            <a:ext cx="8176193" cy="19105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ts val="3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ekonomizację funkcjonowania podmiotów 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ekonomii społecznej</a:t>
            </a:r>
          </a:p>
          <a:p>
            <a:pPr marL="285750" marR="0" lvl="0" indent="-285750" algn="l" defTabSz="914400" rtl="0" eaLnBrk="0" fontAlgn="base" latinLnBrk="0" hangingPunct="0">
              <a:lnSpc>
                <a:spcPts val="3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zwiększenie konkurencyjności 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wytwarzanych przez nie produktów i usług </a:t>
            </a:r>
          </a:p>
          <a:p>
            <a:pPr marL="285750" marR="0" lvl="0" indent="-285750" algn="l" defTabSz="914400" rtl="0" eaLnBrk="0" fontAlgn="base" latinLnBrk="0" hangingPunct="0">
              <a:lnSpc>
                <a:spcPts val="3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wzrost zatrudnienia osób dotkniętych i zagrożonych ubóstwem </a:t>
            </a:r>
            <a:b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 wykluczeniem 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społecznym w ww. podmiotach </a:t>
            </a:r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B9E57812-35C3-4EFC-927A-334494ACF021}"/>
              </a:ext>
            </a:extLst>
          </p:cNvPr>
          <p:cNvSpPr/>
          <p:nvPr/>
        </p:nvSpPr>
        <p:spPr>
          <a:xfrm>
            <a:off x="428254" y="3222522"/>
            <a:ext cx="23043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Przełożyło się to na: </a:t>
            </a:r>
          </a:p>
        </p:txBody>
      </p:sp>
    </p:spTree>
    <p:extLst>
      <p:ext uri="{BB962C8B-B14F-4D97-AF65-F5344CB8AC3E}">
        <p14:creationId xmlns:p14="http://schemas.microsoft.com/office/powerpoint/2010/main" val="9255497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rostokąt: zaokrąglone rogi 12">
            <a:extLst>
              <a:ext uri="{FF2B5EF4-FFF2-40B4-BE49-F238E27FC236}">
                <a16:creationId xmlns:a16="http://schemas.microsoft.com/office/drawing/2014/main" id="{C3CA27CE-0F53-42C6-A913-4ABC2105E40D}"/>
              </a:ext>
            </a:extLst>
          </p:cNvPr>
          <p:cNvSpPr/>
          <p:nvPr/>
        </p:nvSpPr>
        <p:spPr>
          <a:xfrm>
            <a:off x="179512" y="1052736"/>
            <a:ext cx="8856984" cy="106016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2627784" y="271423"/>
            <a:ext cx="6408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Polityki horyzontalne</a:t>
            </a:r>
          </a:p>
        </p:txBody>
      </p:sp>
      <p:sp>
        <p:nvSpPr>
          <p:cNvPr id="4" name="Symbol zastępczy zawartości 2">
            <a:extLst>
              <a:ext uri="{FF2B5EF4-FFF2-40B4-BE49-F238E27FC236}">
                <a16:creationId xmlns:a16="http://schemas.microsoft.com/office/drawing/2014/main" id="{B3DE7B34-A8E0-46D3-93EE-3F051C18FC4F}"/>
              </a:ext>
            </a:extLst>
          </p:cNvPr>
          <p:cNvSpPr txBox="1">
            <a:spLocks/>
          </p:cNvSpPr>
          <p:nvPr/>
        </p:nvSpPr>
        <p:spPr bwMode="auto">
          <a:xfrm>
            <a:off x="249513" y="1189191"/>
            <a:ext cx="8859071" cy="821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Pozytywny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wpływ na realizację zasady równości szans i niedyskryminacji wskazało </a:t>
            </a: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30,9% badanych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przy czym częściej w projektach z </a:t>
            </a: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EFS (48,1%)</a:t>
            </a:r>
            <a:r>
              <a:rPr kumimoji="0" lang="pl-PL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niż z </a:t>
            </a: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EFRR (18,2%)</a:t>
            </a: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867C7EF6-9B42-4F39-93AC-008052C737EF}"/>
              </a:ext>
            </a:extLst>
          </p:cNvPr>
          <p:cNvSpPr/>
          <p:nvPr/>
        </p:nvSpPr>
        <p:spPr>
          <a:xfrm>
            <a:off x="0" y="6763446"/>
            <a:ext cx="9144000" cy="116632"/>
          </a:xfrm>
          <a:prstGeom prst="rect">
            <a:avLst/>
          </a:prstGeom>
          <a:solidFill>
            <a:srgbClr val="00B0F0">
              <a:alpha val="2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7250E6BF-3B53-4831-88FE-047DCAAF4303}"/>
              </a:ext>
            </a:extLst>
          </p:cNvPr>
          <p:cNvSpPr/>
          <p:nvPr/>
        </p:nvSpPr>
        <p:spPr>
          <a:xfrm>
            <a:off x="-392" y="6707754"/>
            <a:ext cx="9144000" cy="116632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21000">
                <a:srgbClr val="002060"/>
              </a:gs>
              <a:gs pos="100000">
                <a:srgbClr val="116595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79BB69F2-5535-4B86-AEA5-CC29C3E98D6A}"/>
              </a:ext>
            </a:extLst>
          </p:cNvPr>
          <p:cNvSpPr/>
          <p:nvPr/>
        </p:nvSpPr>
        <p:spPr>
          <a:xfrm>
            <a:off x="284536" y="2168594"/>
            <a:ext cx="846340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Projekty, w których wpływ na </a:t>
            </a:r>
            <a:r>
              <a:rPr kumimoji="0" lang="pl-PL" sz="2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realizację równościowych zasad horyzontalnych 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oceniono jako pozytywny, przyczyniały się do poprawy sytuacji: </a:t>
            </a:r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060A369F-164D-44A1-8449-657F0209C2CD}"/>
              </a:ext>
            </a:extLst>
          </p:cNvPr>
          <p:cNvSpPr/>
          <p:nvPr/>
        </p:nvSpPr>
        <p:spPr>
          <a:xfrm>
            <a:off x="439671" y="4428401"/>
            <a:ext cx="84634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Wsparcie </a:t>
            </a:r>
            <a:r>
              <a:rPr kumimoji="0" lang="pl-PL" sz="2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skierowane do grup zagrożonych dyskryminacją 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zostało pozytywnie ocenione przez uczestników, a uzyskanymi efektami było: </a:t>
            </a:r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7259C3D9-5E49-4D0F-A9DD-83B760A5E34F}"/>
              </a:ext>
            </a:extLst>
          </p:cNvPr>
          <p:cNvSpPr/>
          <p:nvPr/>
        </p:nvSpPr>
        <p:spPr>
          <a:xfrm>
            <a:off x="843700" y="2747692"/>
            <a:ext cx="4572000" cy="15959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kobiet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53,5%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projektów)</a:t>
            </a:r>
          </a:p>
          <a:p>
            <a:pPr marL="285750" marR="0" lvl="0" indent="-285750" algn="l" defTabSz="914400" rtl="0" eaLnBrk="0" fontAlgn="base" latinLnBrk="0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osób z niepełnosprawnościami 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48,1%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285750" marR="0" lvl="0" indent="-285750" algn="l" defTabSz="914400" rtl="0" eaLnBrk="0" fontAlgn="base" latinLnBrk="0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osób o niskich kwalifikacjach 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28,8%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285750" marR="0" lvl="0" indent="-285750" algn="l" defTabSz="914400" rtl="0" eaLnBrk="0" fontAlgn="base" latinLnBrk="0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osób długotrwale bezrobotnych 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26,7%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14" name="Prostokąt 13">
            <a:extLst>
              <a:ext uri="{FF2B5EF4-FFF2-40B4-BE49-F238E27FC236}">
                <a16:creationId xmlns:a16="http://schemas.microsoft.com/office/drawing/2014/main" id="{8DA9AC01-1A07-4628-94D3-86CBBB92F70E}"/>
              </a:ext>
            </a:extLst>
          </p:cNvPr>
          <p:cNvSpPr/>
          <p:nvPr/>
        </p:nvSpPr>
        <p:spPr>
          <a:xfrm>
            <a:off x="843700" y="5073410"/>
            <a:ext cx="7272808" cy="15959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zdobycie nowej wiedzy 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lub umiejętności (</a:t>
            </a: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68,7% 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badanych)</a:t>
            </a:r>
          </a:p>
          <a:p>
            <a:pPr marL="285750" marR="0" lvl="0" indent="-285750" algn="l" defTabSz="914400" rtl="0" eaLnBrk="0" fontAlgn="base" latinLnBrk="0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większa wiara we własne siły 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 zadowolenie z siebie (</a:t>
            </a: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47,9%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285750" marR="0" lvl="0" indent="-285750" algn="l" defTabSz="914400" rtl="0" eaLnBrk="0" fontAlgn="base" latinLnBrk="0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zdobycie doświadczenia 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zawodowego (</a:t>
            </a: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38,6%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</a:t>
            </a:r>
          </a:p>
          <a:p>
            <a:pPr marL="285750" marR="0" lvl="0" indent="-285750" algn="l" defTabSz="914400" rtl="0" eaLnBrk="0" fontAlgn="base" latinLnBrk="0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większa samodzielność 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 życiu codziennym (</a:t>
            </a: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27,2%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24792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: zaokrąglone rogi 9">
            <a:extLst>
              <a:ext uri="{FF2B5EF4-FFF2-40B4-BE49-F238E27FC236}">
                <a16:creationId xmlns:a16="http://schemas.microsoft.com/office/drawing/2014/main" id="{5067582C-A2A3-4A24-9818-4FB9AEC0B850}"/>
              </a:ext>
            </a:extLst>
          </p:cNvPr>
          <p:cNvSpPr/>
          <p:nvPr/>
        </p:nvSpPr>
        <p:spPr>
          <a:xfrm>
            <a:off x="243052" y="1126637"/>
            <a:ext cx="8729460" cy="165429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2575448" y="191321"/>
            <a:ext cx="6408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System wyboru i oceny projektów (1) </a:t>
            </a:r>
          </a:p>
        </p:txBody>
      </p:sp>
      <p:sp>
        <p:nvSpPr>
          <p:cNvPr id="4" name="Symbol zastępczy zawartości 2">
            <a:extLst>
              <a:ext uri="{FF2B5EF4-FFF2-40B4-BE49-F238E27FC236}">
                <a16:creationId xmlns:a16="http://schemas.microsoft.com/office/drawing/2014/main" id="{C9E41E94-DF40-428E-8FFB-536DE4573145}"/>
              </a:ext>
            </a:extLst>
          </p:cNvPr>
          <p:cNvSpPr txBox="1">
            <a:spLocks/>
          </p:cNvSpPr>
          <p:nvPr/>
        </p:nvSpPr>
        <p:spPr bwMode="auto">
          <a:xfrm>
            <a:off x="335414" y="1448775"/>
            <a:ext cx="8472388" cy="114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 badaniu oceniono łącznie </a:t>
            </a: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1 719 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kryteriów oceny projektów, w tym </a:t>
            </a: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653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kryteria formalne i </a:t>
            </a: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445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kryteriów wykonalności/strategicznych </a:t>
            </a:r>
          </a:p>
          <a:p>
            <a:pPr marL="0" marR="0" lvl="0" indent="0" algn="l" defTabSz="914400" rtl="0" eaLnBrk="0" fontAlgn="base" latinLnBrk="0" hangingPunct="0"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Nie zarekomendowano usunięcia bądź dodania dodatkowych kryteriów</a:t>
            </a: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EC794F4D-1EA3-4FD7-9556-7570B73C9069}"/>
              </a:ext>
            </a:extLst>
          </p:cNvPr>
          <p:cNvSpPr/>
          <p:nvPr/>
        </p:nvSpPr>
        <p:spPr>
          <a:xfrm>
            <a:off x="0" y="6763446"/>
            <a:ext cx="9144000" cy="116632"/>
          </a:xfrm>
          <a:prstGeom prst="rect">
            <a:avLst/>
          </a:prstGeom>
          <a:solidFill>
            <a:srgbClr val="00B0F0">
              <a:alpha val="2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9C48272D-7DB1-4164-9498-FB43618148FE}"/>
              </a:ext>
            </a:extLst>
          </p:cNvPr>
          <p:cNvSpPr/>
          <p:nvPr/>
        </p:nvSpPr>
        <p:spPr>
          <a:xfrm>
            <a:off x="-392" y="6707754"/>
            <a:ext cx="9144000" cy="116632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21000">
                <a:srgbClr val="002060"/>
              </a:gs>
              <a:gs pos="100000">
                <a:srgbClr val="116595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2CA6F4FD-570E-47B2-B723-94C5D4528B2D}"/>
              </a:ext>
            </a:extLst>
          </p:cNvPr>
          <p:cNvSpPr/>
          <p:nvPr/>
        </p:nvSpPr>
        <p:spPr>
          <a:xfrm>
            <a:off x="641869" y="2958512"/>
            <a:ext cx="8501185" cy="4693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3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Kryteria wyboru projektów oceniono jako: </a:t>
            </a: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CAFA55C1-4A55-4ED4-AAAB-C462000A98CF}"/>
              </a:ext>
            </a:extLst>
          </p:cNvPr>
          <p:cNvSpPr/>
          <p:nvPr/>
        </p:nvSpPr>
        <p:spPr>
          <a:xfrm>
            <a:off x="753746" y="3372874"/>
            <a:ext cx="8390254" cy="19874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obiektywne</a:t>
            </a:r>
          </a:p>
          <a:p>
            <a:pPr marL="285750" marR="0" lvl="0" indent="-285750" algn="l" defTabSz="914400" rtl="0" eaLnBrk="0" fontAlgn="base" latinLnBrk="0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poprawne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merytorycznie</a:t>
            </a:r>
          </a:p>
          <a:p>
            <a:pPr marL="285750" marR="0" lvl="0" indent="-285750" algn="l" defTabSz="914400" rtl="0" eaLnBrk="0" fontAlgn="base" latinLnBrk="0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spójne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wewnętrznie</a:t>
            </a:r>
          </a:p>
          <a:p>
            <a:pPr marL="285750" marR="0" lvl="0" indent="-285750" algn="l" defTabSz="914400" rtl="0" eaLnBrk="0" fontAlgn="base" latinLnBrk="0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odpowiednio przyporządkowane 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 poszczególnych etapów oceny</a:t>
            </a:r>
          </a:p>
          <a:p>
            <a:pPr marL="285750" marR="0" lvl="0" indent="-285750" algn="l" defTabSz="914400" rtl="0" eaLnBrk="0" fontAlgn="base" latinLnBrk="0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umożliwiające wybór projektów zgodnych z celami 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poszczególnych działań</a:t>
            </a:r>
          </a:p>
        </p:txBody>
      </p:sp>
    </p:spTree>
    <p:extLst>
      <p:ext uri="{BB962C8B-B14F-4D97-AF65-F5344CB8AC3E}">
        <p14:creationId xmlns:p14="http://schemas.microsoft.com/office/powerpoint/2010/main" val="30143080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ostokąt: zaokrąglone rogi 13">
            <a:extLst>
              <a:ext uri="{FF2B5EF4-FFF2-40B4-BE49-F238E27FC236}">
                <a16:creationId xmlns:a16="http://schemas.microsoft.com/office/drawing/2014/main" id="{1202DD6D-CA88-40DA-9E33-0925371C9B0F}"/>
              </a:ext>
            </a:extLst>
          </p:cNvPr>
          <p:cNvSpPr/>
          <p:nvPr/>
        </p:nvSpPr>
        <p:spPr>
          <a:xfrm>
            <a:off x="182430" y="1124115"/>
            <a:ext cx="8750998" cy="188327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Symbol zastępczy zawartości 2">
            <a:extLst>
              <a:ext uri="{FF2B5EF4-FFF2-40B4-BE49-F238E27FC236}">
                <a16:creationId xmlns:a16="http://schemas.microsoft.com/office/drawing/2014/main" id="{24A5556A-3B7E-493F-8323-7C0A99D96CED}"/>
              </a:ext>
            </a:extLst>
          </p:cNvPr>
          <p:cNvSpPr txBox="1">
            <a:spLocks/>
          </p:cNvSpPr>
          <p:nvPr/>
        </p:nvSpPr>
        <p:spPr bwMode="auto">
          <a:xfrm>
            <a:off x="647564" y="1593067"/>
            <a:ext cx="3528392" cy="1271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przejrzysty i zrozumiały</a:t>
            </a: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86,4%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(EFS: 93,9% EFRR: 76,9%)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Odsetek odpowiedzi negatywnych wyniósł zaledwie </a:t>
            </a: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0,8% 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3"/>
          <a:srcRect t="7072" b="21476"/>
          <a:stretch/>
        </p:blipFill>
        <p:spPr>
          <a:xfrm>
            <a:off x="254701" y="4022340"/>
            <a:ext cx="4317299" cy="1590501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236116" y="3229216"/>
            <a:ext cx="41189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Czy dostrzega Pan/Pani jakiekolwiek </a:t>
            </a: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problemy z </a:t>
            </a:r>
            <a:r>
              <a:rPr kumimoji="0" lang="pl-PL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kryteriami merytorycznymi</a:t>
            </a: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6" name="Prostokąt 5"/>
          <p:cNvSpPr/>
          <p:nvPr/>
        </p:nvSpPr>
        <p:spPr>
          <a:xfrm>
            <a:off x="4795791" y="3279409"/>
            <a:ext cx="38849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Czy dostrzega Pan/Pani jakiekolwiek </a:t>
            </a: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problemy z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pl-PL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kryteriami formalnymi</a:t>
            </a: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 rotWithShape="1">
          <a:blip r:embed="rId4"/>
          <a:srcRect t="7078" b="21398"/>
          <a:stretch/>
        </p:blipFill>
        <p:spPr>
          <a:xfrm>
            <a:off x="4795791" y="4022340"/>
            <a:ext cx="4118989" cy="1590501"/>
          </a:xfrm>
          <a:prstGeom prst="rect">
            <a:avLst/>
          </a:prstGeom>
        </p:spPr>
      </p:pic>
      <p:sp>
        <p:nvSpPr>
          <p:cNvPr id="8" name="Prostokąt 7">
            <a:extLst>
              <a:ext uri="{FF2B5EF4-FFF2-40B4-BE49-F238E27FC236}">
                <a16:creationId xmlns:a16="http://schemas.microsoft.com/office/drawing/2014/main" id="{957FBD3C-BEA3-40F7-B647-5ED2DA838634}"/>
              </a:ext>
            </a:extLst>
          </p:cNvPr>
          <p:cNvSpPr/>
          <p:nvPr/>
        </p:nvSpPr>
        <p:spPr>
          <a:xfrm>
            <a:off x="0" y="6763446"/>
            <a:ext cx="9144000" cy="116632"/>
          </a:xfrm>
          <a:prstGeom prst="rect">
            <a:avLst/>
          </a:prstGeom>
          <a:solidFill>
            <a:srgbClr val="00B0F0">
              <a:alpha val="2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87127DA8-E917-4219-AEF0-1F98F58D2C48}"/>
              </a:ext>
            </a:extLst>
          </p:cNvPr>
          <p:cNvSpPr/>
          <p:nvPr/>
        </p:nvSpPr>
        <p:spPr>
          <a:xfrm>
            <a:off x="-392" y="6707754"/>
            <a:ext cx="9144000" cy="116632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21000">
                <a:srgbClr val="002060"/>
              </a:gs>
              <a:gs pos="100000">
                <a:srgbClr val="116595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8F5E00AF-83F2-496F-BB06-21AB9609FD2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766" t="86009" r="26876" b="5627"/>
          <a:stretch/>
        </p:blipFill>
        <p:spPr>
          <a:xfrm>
            <a:off x="2411760" y="5806041"/>
            <a:ext cx="4514204" cy="2872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Prostokąt 11">
            <a:extLst>
              <a:ext uri="{FF2B5EF4-FFF2-40B4-BE49-F238E27FC236}">
                <a16:creationId xmlns:a16="http://schemas.microsoft.com/office/drawing/2014/main" id="{D6C3CE5D-8669-41F8-83E7-E2B0EDCF6CCC}"/>
              </a:ext>
            </a:extLst>
          </p:cNvPr>
          <p:cNvSpPr/>
          <p:nvPr/>
        </p:nvSpPr>
        <p:spPr>
          <a:xfrm>
            <a:off x="4633223" y="1587385"/>
            <a:ext cx="41133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obiektywny i bezstronny</a:t>
            </a:r>
            <a:r>
              <a:rPr kumimoji="0" lang="pl-PL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kumimoji="0" lang="pl-PL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ponad 80%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(EFS: 91,6% EFRR: 72,1%)</a:t>
            </a: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0609B2D0-EE87-4AA0-B4BE-938DA32CFDDD}"/>
              </a:ext>
            </a:extLst>
          </p:cNvPr>
          <p:cNvSpPr/>
          <p:nvPr/>
        </p:nvSpPr>
        <p:spPr>
          <a:xfrm>
            <a:off x="397413" y="1188416"/>
            <a:ext cx="66350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System wyboru i oceny projektów zdaniem wnioskujących był:</a:t>
            </a: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7D872FF2-C22E-4DEF-897B-751F2364EFCD}"/>
              </a:ext>
            </a:extLst>
          </p:cNvPr>
          <p:cNvSpPr txBox="1"/>
          <p:nvPr/>
        </p:nvSpPr>
        <p:spPr>
          <a:xfrm>
            <a:off x="2575448" y="191321"/>
            <a:ext cx="6408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System wyboru i oceny projektów (2) </a:t>
            </a:r>
          </a:p>
        </p:txBody>
      </p:sp>
    </p:spTree>
    <p:extLst>
      <p:ext uri="{BB962C8B-B14F-4D97-AF65-F5344CB8AC3E}">
        <p14:creationId xmlns:p14="http://schemas.microsoft.com/office/powerpoint/2010/main" val="9302930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2534564" y="188640"/>
            <a:ext cx="6408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Zmiany RPO WP 2014-2020 (1) </a:t>
            </a:r>
            <a:endParaRPr lang="pl-PL" sz="2800" b="1" dirty="0">
              <a:solidFill>
                <a:schemeClr val="bg1"/>
              </a:solidFill>
            </a:endParaRPr>
          </a:p>
        </p:txBody>
      </p:sp>
      <p:sp>
        <p:nvSpPr>
          <p:cNvPr id="4" name="Symbol zastępczy zawartości 5">
            <a:extLst>
              <a:ext uri="{FF2B5EF4-FFF2-40B4-BE49-F238E27FC236}">
                <a16:creationId xmlns:a16="http://schemas.microsoft.com/office/drawing/2014/main" id="{89EEB44E-363F-4E9A-AB8B-6D66C8EDBEDD}"/>
              </a:ext>
            </a:extLst>
          </p:cNvPr>
          <p:cNvSpPr txBox="1">
            <a:spLocks/>
          </p:cNvSpPr>
          <p:nvPr/>
        </p:nvSpPr>
        <p:spPr>
          <a:xfrm>
            <a:off x="109607" y="980728"/>
            <a:ext cx="8835121" cy="2880319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215498" indent="-215498" algn="l" defTabSz="861993" rtl="0" eaLnBrk="1" latinLnBrk="0" hangingPunct="1">
              <a:lnSpc>
                <a:spcPts val="2052"/>
              </a:lnSpc>
              <a:spcBef>
                <a:spcPts val="942"/>
              </a:spcBef>
              <a:buClr>
                <a:schemeClr val="accent1"/>
              </a:buClr>
              <a:buFontTx/>
              <a:buBlip>
                <a:blip r:embed="rId3"/>
              </a:buBlip>
              <a:defRPr sz="1539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646494" indent="-215498" algn="l" defTabSz="861993" rtl="0" eaLnBrk="1" latinLnBrk="0" hangingPunct="1">
              <a:lnSpc>
                <a:spcPts val="2052"/>
              </a:lnSpc>
              <a:spcBef>
                <a:spcPts val="471"/>
              </a:spcBef>
              <a:buFontTx/>
              <a:buBlip>
                <a:blip r:embed="rId4"/>
              </a:buBlip>
              <a:defRPr sz="1539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1077491" indent="-215498" algn="l" defTabSz="861993" rtl="0" eaLnBrk="1" latinLnBrk="0" hangingPunct="1">
              <a:lnSpc>
                <a:spcPts val="2052"/>
              </a:lnSpc>
              <a:spcBef>
                <a:spcPts val="471"/>
              </a:spcBef>
              <a:buFontTx/>
              <a:buBlip>
                <a:blip r:embed="rId5"/>
              </a:buBlip>
              <a:defRPr sz="1539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 marL="1508487" indent="-215498" algn="l" defTabSz="861993" rtl="0" eaLnBrk="1" latinLnBrk="0" hangingPunct="1">
              <a:lnSpc>
                <a:spcPts val="2052"/>
              </a:lnSpc>
              <a:spcBef>
                <a:spcPts val="471"/>
              </a:spcBef>
              <a:buFont typeface="Arial" panose="020B0604020202020204" pitchFamily="34" charset="0"/>
              <a:buChar char="•"/>
              <a:defRPr sz="1539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1939484" indent="-215498" algn="l" defTabSz="861993" rtl="0" eaLnBrk="1" latinLnBrk="0" hangingPunct="1">
              <a:lnSpc>
                <a:spcPts val="2052"/>
              </a:lnSpc>
              <a:spcBef>
                <a:spcPts val="471"/>
              </a:spcBef>
              <a:buFont typeface="Arial" panose="020B0604020202020204" pitchFamily="34" charset="0"/>
              <a:buChar char="•"/>
              <a:defRPr sz="1539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2370481" indent="-215498" algn="l" defTabSz="861993" rtl="0" eaLnBrk="1" latinLnBrk="0" hangingPunct="1">
              <a:lnSpc>
                <a:spcPct val="90000"/>
              </a:lnSpc>
              <a:spcBef>
                <a:spcPts val="471"/>
              </a:spcBef>
              <a:buFont typeface="Arial" panose="020B0604020202020204" pitchFamily="34" charset="0"/>
              <a:buChar char="•"/>
              <a:defRPr sz="16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1477" indent="-215498" algn="l" defTabSz="861993" rtl="0" eaLnBrk="1" latinLnBrk="0" hangingPunct="1">
              <a:lnSpc>
                <a:spcPct val="90000"/>
              </a:lnSpc>
              <a:spcBef>
                <a:spcPts val="471"/>
              </a:spcBef>
              <a:buFont typeface="Arial" panose="020B0604020202020204" pitchFamily="34" charset="0"/>
              <a:buChar char="•"/>
              <a:defRPr sz="16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32474" indent="-215498" algn="l" defTabSz="861993" rtl="0" eaLnBrk="1" latinLnBrk="0" hangingPunct="1">
              <a:lnSpc>
                <a:spcPct val="90000"/>
              </a:lnSpc>
              <a:spcBef>
                <a:spcPts val="471"/>
              </a:spcBef>
              <a:buFont typeface="Arial" panose="020B0604020202020204" pitchFamily="34" charset="0"/>
              <a:buChar char="•"/>
              <a:defRPr sz="16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63470" indent="-215498" algn="l" defTabSz="861993" rtl="0" eaLnBrk="1" latinLnBrk="0" hangingPunct="1">
              <a:lnSpc>
                <a:spcPct val="90000"/>
              </a:lnSpc>
              <a:spcBef>
                <a:spcPts val="471"/>
              </a:spcBef>
              <a:buFont typeface="Arial" panose="020B0604020202020204" pitchFamily="34" charset="0"/>
              <a:buChar char="•"/>
              <a:defRPr sz="16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755957" fontAlgn="auto">
              <a:lnSpc>
                <a:spcPct val="108000"/>
              </a:lnSpc>
              <a:spcBef>
                <a:spcPts val="300"/>
              </a:spcBef>
              <a:spcAft>
                <a:spcPts val="300"/>
              </a:spcAft>
              <a:buClr>
                <a:srgbClr val="003399"/>
              </a:buClr>
              <a:buNone/>
            </a:pPr>
            <a:r>
              <a:rPr lang="pl-PL" sz="2000" b="1" kern="0" dirty="0">
                <a:latin typeface="Calibri" panose="020F0502020204030204" pitchFamily="34" charset="0"/>
                <a:cs typeface="Calibri" panose="020F0502020204030204" pitchFamily="34" charset="0"/>
              </a:rPr>
              <a:t>Dlaczego zmienialiśmy Program? </a:t>
            </a:r>
          </a:p>
          <a:p>
            <a:pPr marL="0" indent="0" defTabSz="755957" fontAlgn="auto">
              <a:lnSpc>
                <a:spcPct val="108000"/>
              </a:lnSpc>
              <a:spcBef>
                <a:spcPts val="300"/>
              </a:spcBef>
              <a:spcAft>
                <a:spcPts val="300"/>
              </a:spcAft>
              <a:buClr>
                <a:srgbClr val="003399"/>
              </a:buClr>
              <a:buNone/>
            </a:pPr>
            <a:r>
              <a:rPr lang="pl-PL" sz="2000" kern="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 zmiany</a:t>
            </a:r>
            <a:r>
              <a:rPr lang="pl-PL" sz="2000" kern="0" dirty="0">
                <a:latin typeface="Calibri" panose="020F0502020204030204" pitchFamily="34" charset="0"/>
                <a:cs typeface="Calibri" panose="020F0502020204030204" pitchFamily="34" charset="0"/>
              </a:rPr>
              <a:t> były reakcją na nowe wyzwania rozwojowe i sytuacje kryzysowe:</a:t>
            </a:r>
          </a:p>
          <a:p>
            <a:pPr lvl="1" indent="-360000" defTabSz="755957" fontAlgn="auto">
              <a:lnSpc>
                <a:spcPct val="108000"/>
              </a:lnSpc>
              <a:spcBef>
                <a:spcPts val="300"/>
              </a:spcBef>
              <a:spcAft>
                <a:spcPts val="300"/>
              </a:spcAft>
              <a:buClr>
                <a:srgbClr val="003399"/>
              </a:buClr>
              <a:buFont typeface="Wingdings" panose="05000000000000000000" pitchFamily="2" charset="2"/>
              <a:buChar char="ü"/>
            </a:pPr>
            <a:r>
              <a:rPr lang="pl-PL" sz="2000" kern="0" dirty="0">
                <a:latin typeface="Calibri" panose="020F0502020204030204" pitchFamily="34" charset="0"/>
                <a:cs typeface="Calibri" panose="020F0502020204030204" pitchFamily="34" charset="0"/>
              </a:rPr>
              <a:t>nowe krajowe dokumenty strategiczne</a:t>
            </a:r>
          </a:p>
          <a:p>
            <a:pPr lvl="1" indent="-360000" defTabSz="755957" fontAlgn="auto">
              <a:lnSpc>
                <a:spcPct val="108000"/>
              </a:lnSpc>
              <a:spcBef>
                <a:spcPts val="300"/>
              </a:spcBef>
              <a:spcAft>
                <a:spcPts val="300"/>
              </a:spcAft>
              <a:buClr>
                <a:srgbClr val="003399"/>
              </a:buClr>
              <a:buFont typeface="Wingdings" panose="05000000000000000000" pitchFamily="2" charset="2"/>
              <a:buChar char="ü"/>
            </a:pPr>
            <a:r>
              <a:rPr lang="pl-PL" sz="2000" kern="0" dirty="0">
                <a:latin typeface="Calibri" panose="020F0502020204030204" pitchFamily="34" charset="0"/>
                <a:cs typeface="Calibri" panose="020F0502020204030204" pitchFamily="34" charset="0"/>
              </a:rPr>
              <a:t>potrzeba aktualizacji kierunków inwestycji</a:t>
            </a:r>
          </a:p>
          <a:p>
            <a:pPr lvl="1" indent="-360000" defTabSz="755957" fontAlgn="auto">
              <a:lnSpc>
                <a:spcPct val="108000"/>
              </a:lnSpc>
              <a:spcBef>
                <a:spcPts val="300"/>
              </a:spcBef>
              <a:spcAft>
                <a:spcPts val="300"/>
              </a:spcAft>
              <a:buClr>
                <a:srgbClr val="003399"/>
              </a:buClr>
              <a:buFont typeface="Wingdings" panose="05000000000000000000" pitchFamily="2" charset="2"/>
              <a:buChar char="ü"/>
            </a:pPr>
            <a:r>
              <a:rPr lang="pl-PL" sz="2000" kern="0" dirty="0">
                <a:latin typeface="Calibri" panose="020F0502020204030204" pitchFamily="34" charset="0"/>
                <a:cs typeface="Calibri" panose="020F0502020204030204" pitchFamily="34" charset="0"/>
              </a:rPr>
              <a:t>kryzysy społeczno-gospodarcze (pandemia, migracje)</a:t>
            </a:r>
          </a:p>
          <a:p>
            <a:pPr lvl="1" indent="-360000" defTabSz="755957" fontAlgn="auto">
              <a:lnSpc>
                <a:spcPct val="108000"/>
              </a:lnSpc>
              <a:spcBef>
                <a:spcPts val="300"/>
              </a:spcBef>
              <a:spcAft>
                <a:spcPts val="300"/>
              </a:spcAft>
              <a:buClr>
                <a:srgbClr val="003399"/>
              </a:buClr>
              <a:buFont typeface="Wingdings" panose="05000000000000000000" pitchFamily="2" charset="2"/>
              <a:buChar char="ü"/>
            </a:pPr>
            <a:r>
              <a:rPr lang="pl-PL" sz="2000" kern="0" dirty="0">
                <a:latin typeface="Calibri" panose="020F0502020204030204" pitchFamily="34" charset="0"/>
                <a:cs typeface="Calibri" panose="020F0502020204030204" pitchFamily="34" charset="0"/>
              </a:rPr>
              <a:t>konieczność szybkiego reagowania i zwiększania efektywności wydatkowania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AB603C04-147B-43B1-9649-65DF6F37544E}"/>
              </a:ext>
            </a:extLst>
          </p:cNvPr>
          <p:cNvSpPr txBox="1"/>
          <p:nvPr/>
        </p:nvSpPr>
        <p:spPr>
          <a:xfrm>
            <a:off x="120023" y="5312545"/>
            <a:ext cx="8712968" cy="1190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defTabSz="755957" fontAlgn="auto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003399"/>
              </a:buClr>
              <a:buNone/>
            </a:pPr>
            <a:r>
              <a:rPr lang="pl-PL" sz="2200" b="1" kern="0" dirty="0">
                <a:latin typeface="Calibri" panose="020F0502020204030204" pitchFamily="34" charset="0"/>
                <a:cs typeface="Calibri" panose="020F0502020204030204" pitchFamily="34" charset="0"/>
              </a:rPr>
              <a:t>Cel zmiany: </a:t>
            </a:r>
            <a:r>
              <a:rPr lang="pl-PL" sz="2200" kern="0" dirty="0">
                <a:latin typeface="Calibri" panose="020F0502020204030204" pitchFamily="34" charset="0"/>
                <a:cs typeface="Calibri" panose="020F0502020204030204" pitchFamily="34" charset="0"/>
              </a:rPr>
              <a:t>dostosowanie Programu do nowej architektury polityk krajowych (Strategia na rzecz Odpowiedzialnego Rozwoju + nowa Umowa Partnerstwa)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7F633A15-EDBC-4820-AE15-6921C85DB077}"/>
              </a:ext>
            </a:extLst>
          </p:cNvPr>
          <p:cNvSpPr txBox="1"/>
          <p:nvPr/>
        </p:nvSpPr>
        <p:spPr>
          <a:xfrm>
            <a:off x="170683" y="4869160"/>
            <a:ext cx="8833669" cy="43088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l-PL" sz="2200" b="1" kern="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Zmiana 1 (luty–lipiec 2018)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DFAEBBBE-7CC0-41D7-80AA-4D16BF5D3623}"/>
              </a:ext>
            </a:extLst>
          </p:cNvPr>
          <p:cNvSpPr txBox="1"/>
          <p:nvPr/>
        </p:nvSpPr>
        <p:spPr>
          <a:xfrm>
            <a:off x="200724" y="3933056"/>
            <a:ext cx="8742552" cy="70788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 wyniku przeprowadzonych zmian Program stał się bardziej elastyczny, responsywny i adekwatny wobec wyzwań regionu</a:t>
            </a:r>
          </a:p>
        </p:txBody>
      </p:sp>
      <p:sp>
        <p:nvSpPr>
          <p:cNvPr id="7" name="Strzałka: w dół 6">
            <a:extLst>
              <a:ext uri="{FF2B5EF4-FFF2-40B4-BE49-F238E27FC236}">
                <a16:creationId xmlns:a16="http://schemas.microsoft.com/office/drawing/2014/main" id="{BBBFB1AE-934D-489E-8FD1-EC5BD84EE3A7}"/>
              </a:ext>
            </a:extLst>
          </p:cNvPr>
          <p:cNvSpPr/>
          <p:nvPr/>
        </p:nvSpPr>
        <p:spPr>
          <a:xfrm>
            <a:off x="4499992" y="3356992"/>
            <a:ext cx="288032" cy="444545"/>
          </a:xfrm>
          <a:prstGeom prst="downArrow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08D1603B-6376-44A2-8111-2FD684E1A143}"/>
              </a:ext>
            </a:extLst>
          </p:cNvPr>
          <p:cNvSpPr/>
          <p:nvPr/>
        </p:nvSpPr>
        <p:spPr>
          <a:xfrm>
            <a:off x="0" y="6763446"/>
            <a:ext cx="9144000" cy="116632"/>
          </a:xfrm>
          <a:prstGeom prst="rect">
            <a:avLst/>
          </a:prstGeom>
          <a:solidFill>
            <a:srgbClr val="00B0F0">
              <a:alpha val="2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DA58620B-6F34-4EC6-BB1D-37A47D4B4D8F}"/>
              </a:ext>
            </a:extLst>
          </p:cNvPr>
          <p:cNvSpPr/>
          <p:nvPr/>
        </p:nvSpPr>
        <p:spPr>
          <a:xfrm>
            <a:off x="-392" y="6707754"/>
            <a:ext cx="9144000" cy="116632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21000">
                <a:srgbClr val="002060"/>
              </a:gs>
              <a:gs pos="100000">
                <a:srgbClr val="116595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41221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2534564" y="188640"/>
            <a:ext cx="6408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Zmiany RPO WP 2014-2020 (2)</a:t>
            </a:r>
            <a:endParaRPr lang="pl-PL" sz="2800" b="1" dirty="0">
              <a:solidFill>
                <a:schemeClr val="bg1"/>
              </a:solidFill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AB603C04-147B-43B1-9649-65DF6F37544E}"/>
              </a:ext>
            </a:extLst>
          </p:cNvPr>
          <p:cNvSpPr txBox="1"/>
          <p:nvPr/>
        </p:nvSpPr>
        <p:spPr>
          <a:xfrm>
            <a:off x="155165" y="1700808"/>
            <a:ext cx="871296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55957" fontAlgn="auto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buClr>
                <a:srgbClr val="003399"/>
              </a:buClr>
            </a:pPr>
            <a:r>
              <a:rPr lang="pl-PL" sz="2200" b="1" kern="0" dirty="0">
                <a:latin typeface="Calibri" panose="020F0502020204030204" pitchFamily="34" charset="0"/>
                <a:cs typeface="Calibri" panose="020F0502020204030204" pitchFamily="34" charset="0"/>
              </a:rPr>
              <a:t>Cel zmiany: </a:t>
            </a:r>
            <a:r>
              <a:rPr lang="pl-PL" sz="2200" kern="0" dirty="0">
                <a:latin typeface="Calibri" panose="020F0502020204030204" pitchFamily="34" charset="0"/>
                <a:cs typeface="Calibri" panose="020F0502020204030204" pitchFamily="34" charset="0"/>
              </a:rPr>
              <a:t>przegląd śródokresowy + łagodzenie skutków </a:t>
            </a:r>
            <a:br>
              <a:rPr lang="pl-PL" sz="2200" kern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200" kern="0" dirty="0">
                <a:latin typeface="Calibri" panose="020F0502020204030204" pitchFamily="34" charset="0"/>
                <a:cs typeface="Calibri" panose="020F0502020204030204" pitchFamily="34" charset="0"/>
              </a:rPr>
              <a:t>i przeciwdziałanie konsekwencjom pandemii COVID</a:t>
            </a:r>
          </a:p>
          <a:p>
            <a:pPr defTabSz="755957" fontAlgn="auto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buClr>
                <a:srgbClr val="003399"/>
              </a:buClr>
            </a:pPr>
            <a:r>
              <a:rPr lang="pl-PL" sz="2200" b="1" kern="0" dirty="0">
                <a:latin typeface="Calibri" panose="020F0502020204030204" pitchFamily="34" charset="0"/>
                <a:cs typeface="Calibri" panose="020F0502020204030204" pitchFamily="34" charset="0"/>
              </a:rPr>
              <a:t>Kluczowe interwencje:</a:t>
            </a:r>
          </a:p>
          <a:p>
            <a:pPr marL="357188" indent="-357188" defTabSz="755957" fontAlgn="auto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buClr>
                <a:srgbClr val="003399"/>
              </a:buClr>
              <a:buFont typeface="Wingdings" panose="05000000000000000000" pitchFamily="2" charset="2"/>
              <a:buChar char="ü"/>
            </a:pPr>
            <a:r>
              <a:rPr lang="pl-PL" sz="2200" b="1" kern="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Zdrowie: </a:t>
            </a:r>
            <a:r>
              <a:rPr lang="pl-PL" sz="2200" kern="0" dirty="0">
                <a:latin typeface="Calibri" panose="020F0502020204030204" pitchFamily="34" charset="0"/>
                <a:cs typeface="Calibri" panose="020F0502020204030204" pitchFamily="34" charset="0"/>
              </a:rPr>
              <a:t>sprzęt medyczny, wyposażenie, środki ochrony, modernizacje pod kątem bezpieczeństwa epidemiologicznego</a:t>
            </a:r>
          </a:p>
          <a:p>
            <a:pPr marL="357188" indent="-357188" defTabSz="755957" fontAlgn="auto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buClr>
                <a:srgbClr val="003399"/>
              </a:buClr>
              <a:buFont typeface="Wingdings" panose="05000000000000000000" pitchFamily="2" charset="2"/>
              <a:buChar char="ü"/>
            </a:pPr>
            <a:r>
              <a:rPr lang="pl-PL" sz="2200" b="1" kern="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Gospodarka: </a:t>
            </a:r>
            <a:r>
              <a:rPr lang="pl-PL" sz="2200" kern="0" dirty="0">
                <a:latin typeface="Calibri" panose="020F0502020204030204" pitchFamily="34" charset="0"/>
                <a:cs typeface="Calibri" panose="020F0502020204030204" pitchFamily="34" charset="0"/>
              </a:rPr>
              <a:t>wsparcie płynności MŚP (kapitał obrotowy)</a:t>
            </a:r>
          </a:p>
          <a:p>
            <a:pPr marL="357188" indent="-357188" defTabSz="755957" fontAlgn="auto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buClr>
                <a:srgbClr val="003399"/>
              </a:buClr>
              <a:buFont typeface="Wingdings" panose="05000000000000000000" pitchFamily="2" charset="2"/>
              <a:buChar char="ü"/>
            </a:pPr>
            <a:r>
              <a:rPr lang="pl-PL" sz="2200" b="1" kern="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Rynek pracy: </a:t>
            </a:r>
            <a:r>
              <a:rPr lang="pl-PL" sz="2200" kern="0" dirty="0">
                <a:latin typeface="Calibri" panose="020F0502020204030204" pitchFamily="34" charset="0"/>
                <a:cs typeface="Calibri" panose="020F0502020204030204" pitchFamily="34" charset="0"/>
              </a:rPr>
              <a:t>pomoc dla osób, które utraciły zatrudnienie lub znalazły się w trudnej sytuacji; ograniczanie ryzyk w miejscu pracy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7F633A15-EDBC-4820-AE15-6921C85DB077}"/>
              </a:ext>
            </a:extLst>
          </p:cNvPr>
          <p:cNvSpPr txBox="1"/>
          <p:nvPr/>
        </p:nvSpPr>
        <p:spPr>
          <a:xfrm>
            <a:off x="155165" y="1124744"/>
            <a:ext cx="8833669" cy="43088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l-PL" sz="2200" b="1" kern="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Zmiana 2 (listopad 2019 – wrzesień 2020 r.)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77FD8641-41AE-4A26-B33E-00DABE055212}"/>
              </a:ext>
            </a:extLst>
          </p:cNvPr>
          <p:cNvSpPr txBox="1"/>
          <p:nvPr/>
        </p:nvSpPr>
        <p:spPr>
          <a:xfrm>
            <a:off x="155165" y="5160259"/>
            <a:ext cx="8833669" cy="7694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2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Efekt </a:t>
            </a:r>
            <a:r>
              <a:rPr lang="pl-PL" sz="2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pl-PL" sz="2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natychmiastowe wsparcie systemu zdrowia i przedsiębiorstw </a:t>
            </a:r>
            <a:br>
              <a:rPr lang="pl-PL" sz="2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 regionie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CC8B99B5-62A2-468C-8097-3909B225146B}"/>
              </a:ext>
            </a:extLst>
          </p:cNvPr>
          <p:cNvSpPr/>
          <p:nvPr/>
        </p:nvSpPr>
        <p:spPr>
          <a:xfrm>
            <a:off x="0" y="6763446"/>
            <a:ext cx="9144000" cy="116632"/>
          </a:xfrm>
          <a:prstGeom prst="rect">
            <a:avLst/>
          </a:prstGeom>
          <a:solidFill>
            <a:srgbClr val="00B0F0">
              <a:alpha val="2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5E2E67C9-2FF1-428C-A742-0842BB0FF2E7}"/>
              </a:ext>
            </a:extLst>
          </p:cNvPr>
          <p:cNvSpPr/>
          <p:nvPr/>
        </p:nvSpPr>
        <p:spPr>
          <a:xfrm>
            <a:off x="-392" y="6707754"/>
            <a:ext cx="9144000" cy="116632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21000">
                <a:srgbClr val="002060"/>
              </a:gs>
              <a:gs pos="100000">
                <a:srgbClr val="116595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98382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2534564" y="188640"/>
            <a:ext cx="6408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Zmiany RPO WP 2014-2020 (3)</a:t>
            </a:r>
            <a:endParaRPr lang="pl-PL" sz="2800" b="1" dirty="0">
              <a:solidFill>
                <a:schemeClr val="bg1"/>
              </a:solidFill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AB603C04-147B-43B1-9649-65DF6F37544E}"/>
              </a:ext>
            </a:extLst>
          </p:cNvPr>
          <p:cNvSpPr txBox="1"/>
          <p:nvPr/>
        </p:nvSpPr>
        <p:spPr>
          <a:xfrm>
            <a:off x="155165" y="1700808"/>
            <a:ext cx="871296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55957" fontAlgn="auto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buClr>
                <a:srgbClr val="003399"/>
              </a:buClr>
            </a:pPr>
            <a:r>
              <a:rPr lang="pl-PL" sz="2200" b="1" kern="0" dirty="0">
                <a:latin typeface="Calibri" panose="020F0502020204030204" pitchFamily="34" charset="0"/>
                <a:cs typeface="Calibri" panose="020F0502020204030204" pitchFamily="34" charset="0"/>
              </a:rPr>
              <a:t>Cel zmiany: </a:t>
            </a:r>
            <a:r>
              <a:rPr lang="pl-PL" sz="2200" kern="0" dirty="0">
                <a:latin typeface="Calibri" panose="020F0502020204030204" pitchFamily="34" charset="0"/>
                <a:cs typeface="Calibri" panose="020F0502020204030204" pitchFamily="34" charset="0"/>
              </a:rPr>
              <a:t>wykorzystanie dodatkowych środków UE na odbudowę po pandemii (REACT-EU)</a:t>
            </a:r>
          </a:p>
          <a:p>
            <a:pPr defTabSz="755957" fontAlgn="auto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buClr>
                <a:srgbClr val="003399"/>
              </a:buClr>
            </a:pPr>
            <a:r>
              <a:rPr lang="pl-PL" sz="2200" b="1" kern="0" dirty="0">
                <a:latin typeface="Calibri" panose="020F0502020204030204" pitchFamily="34" charset="0"/>
                <a:cs typeface="Calibri" panose="020F0502020204030204" pitchFamily="34" charset="0"/>
              </a:rPr>
              <a:t>Kluczowe interwencje:</a:t>
            </a:r>
          </a:p>
          <a:p>
            <a:pPr marL="357188" indent="-357188" defTabSz="755957" fontAlgn="auto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buClr>
                <a:srgbClr val="003399"/>
              </a:buClr>
              <a:buFont typeface="Wingdings" panose="05000000000000000000" pitchFamily="2" charset="2"/>
              <a:buChar char="ü"/>
            </a:pPr>
            <a:r>
              <a:rPr lang="pl-PL" sz="2200" b="1" kern="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Wprowadzenie nowej osi priorytetowej 13. Odbudowa i odporność (REACT-EU) obejmującej:</a:t>
            </a:r>
          </a:p>
          <a:p>
            <a:pPr marL="342900" indent="-342900" defTabSz="755957" fontAlgn="auto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buClr>
                <a:srgbClr val="003399"/>
              </a:buClr>
              <a:buFont typeface="Wingdings" panose="05000000000000000000" pitchFamily="2" charset="2"/>
              <a:buChar char="q"/>
            </a:pPr>
            <a:r>
              <a:rPr lang="pl-PL" sz="2200" kern="0" dirty="0">
                <a:latin typeface="Calibri" panose="020F0502020204030204" pitchFamily="34" charset="0"/>
                <a:cs typeface="Calibri" panose="020F0502020204030204" pitchFamily="34" charset="0"/>
              </a:rPr>
              <a:t>Infrastrukturę ochrony zdrowia</a:t>
            </a:r>
          </a:p>
          <a:p>
            <a:pPr marL="342900" indent="-342900" defTabSz="755957" fontAlgn="auto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buClr>
                <a:srgbClr val="003399"/>
              </a:buClr>
              <a:buFont typeface="Wingdings" panose="05000000000000000000" pitchFamily="2" charset="2"/>
              <a:buChar char="q"/>
            </a:pPr>
            <a:r>
              <a:rPr lang="pl-PL" sz="2200" kern="0" dirty="0">
                <a:latin typeface="Calibri" panose="020F0502020204030204" pitchFamily="34" charset="0"/>
                <a:cs typeface="Calibri" panose="020F0502020204030204" pitchFamily="34" charset="0"/>
              </a:rPr>
              <a:t>Wsparcie MŚP</a:t>
            </a:r>
          </a:p>
          <a:p>
            <a:pPr marL="342900" indent="-342900" defTabSz="755957" fontAlgn="auto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buClr>
                <a:srgbClr val="003399"/>
              </a:buClr>
              <a:buFont typeface="Wingdings" panose="05000000000000000000" pitchFamily="2" charset="2"/>
              <a:buChar char="q"/>
            </a:pPr>
            <a:r>
              <a:rPr lang="pl-PL" sz="2200" kern="0" dirty="0">
                <a:latin typeface="Calibri" panose="020F0502020204030204" pitchFamily="34" charset="0"/>
                <a:cs typeface="Calibri" panose="020F0502020204030204" pitchFamily="34" charset="0"/>
              </a:rPr>
              <a:t>Odnawialne źródła energii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7F633A15-EDBC-4820-AE15-6921C85DB077}"/>
              </a:ext>
            </a:extLst>
          </p:cNvPr>
          <p:cNvSpPr txBox="1"/>
          <p:nvPr/>
        </p:nvSpPr>
        <p:spPr>
          <a:xfrm>
            <a:off x="155165" y="1124744"/>
            <a:ext cx="8833669" cy="43088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l-PL" sz="2200" b="1" kern="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Zmiana 3 (wrzesień – grudzień 2021 r.)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77FD8641-41AE-4A26-B33E-00DABE055212}"/>
              </a:ext>
            </a:extLst>
          </p:cNvPr>
          <p:cNvSpPr txBox="1"/>
          <p:nvPr/>
        </p:nvSpPr>
        <p:spPr>
          <a:xfrm>
            <a:off x="155165" y="5395863"/>
            <a:ext cx="8833669" cy="7694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2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Efekt </a:t>
            </a:r>
            <a:r>
              <a:rPr lang="pl-PL" sz="2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pl-PL" sz="2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szybkie zwiększenie środków na działania dotyczące odbudowy </a:t>
            </a:r>
            <a:br>
              <a:rPr lang="pl-PL" sz="2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 wzmacniania odporności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95BC0675-3535-404A-84AE-19AC89F3496E}"/>
              </a:ext>
            </a:extLst>
          </p:cNvPr>
          <p:cNvSpPr/>
          <p:nvPr/>
        </p:nvSpPr>
        <p:spPr>
          <a:xfrm>
            <a:off x="0" y="6763446"/>
            <a:ext cx="9144000" cy="116632"/>
          </a:xfrm>
          <a:prstGeom prst="rect">
            <a:avLst/>
          </a:prstGeom>
          <a:solidFill>
            <a:srgbClr val="00B0F0">
              <a:alpha val="2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4E189CC1-57E7-4FF8-BD24-178FA9BE8E18}"/>
              </a:ext>
            </a:extLst>
          </p:cNvPr>
          <p:cNvSpPr/>
          <p:nvPr/>
        </p:nvSpPr>
        <p:spPr>
          <a:xfrm>
            <a:off x="-392" y="6707754"/>
            <a:ext cx="9144000" cy="116632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21000">
                <a:srgbClr val="002060"/>
              </a:gs>
              <a:gs pos="100000">
                <a:srgbClr val="116595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80148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2534564" y="188640"/>
            <a:ext cx="6408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Zmiany RPO WP 2014-2020 (4)</a:t>
            </a:r>
            <a:endParaRPr lang="pl-PL" sz="2800" b="1" dirty="0">
              <a:solidFill>
                <a:schemeClr val="bg1"/>
              </a:solidFill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AB603C04-147B-43B1-9649-65DF6F37544E}"/>
              </a:ext>
            </a:extLst>
          </p:cNvPr>
          <p:cNvSpPr txBox="1"/>
          <p:nvPr/>
        </p:nvSpPr>
        <p:spPr>
          <a:xfrm>
            <a:off x="155165" y="1700808"/>
            <a:ext cx="871296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55957" fontAlgn="auto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buClr>
                <a:srgbClr val="003399"/>
              </a:buClr>
            </a:pPr>
            <a:r>
              <a:rPr lang="pl-PL" sz="2200" b="1" kern="0" dirty="0">
                <a:latin typeface="Calibri" panose="020F0502020204030204" pitchFamily="34" charset="0"/>
                <a:cs typeface="Calibri" panose="020F0502020204030204" pitchFamily="34" charset="0"/>
              </a:rPr>
              <a:t>Cel zmiany: </a:t>
            </a:r>
            <a:r>
              <a:rPr lang="pl-PL" sz="2200" kern="0" dirty="0">
                <a:latin typeface="Calibri" panose="020F0502020204030204" pitchFamily="34" charset="0"/>
                <a:cs typeface="Calibri" panose="020F0502020204030204" pitchFamily="34" charset="0"/>
              </a:rPr>
              <a:t>wprowadzenie II transzy w ramach REACT-EU + wsparcie imigrantów w związku z działaniami wojennymi w Ukrainie</a:t>
            </a:r>
          </a:p>
          <a:p>
            <a:pPr defTabSz="755957" fontAlgn="auto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buClr>
                <a:srgbClr val="003399"/>
              </a:buClr>
            </a:pPr>
            <a:r>
              <a:rPr lang="pl-PL" sz="2200" b="1" kern="0" dirty="0">
                <a:latin typeface="Calibri" panose="020F0502020204030204" pitchFamily="34" charset="0"/>
                <a:cs typeface="Calibri" panose="020F0502020204030204" pitchFamily="34" charset="0"/>
              </a:rPr>
              <a:t>Kluczowe interwencje:</a:t>
            </a:r>
          </a:p>
          <a:p>
            <a:pPr marL="357188" indent="-357188" defTabSz="755957" fontAlgn="auto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buClr>
                <a:srgbClr val="003399"/>
              </a:buClr>
              <a:buFont typeface="Wingdings" panose="05000000000000000000" pitchFamily="2" charset="2"/>
              <a:buChar char="ü"/>
            </a:pPr>
            <a:r>
              <a:rPr lang="pl-PL" sz="2200" b="1" kern="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Wprowadzenie nowej osi priorytetowej 14: Integracja imigrantów</a:t>
            </a:r>
          </a:p>
          <a:p>
            <a:pPr marL="357188" indent="-357188" defTabSz="755957" fontAlgn="auto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buClr>
                <a:srgbClr val="003399"/>
              </a:buClr>
              <a:buFont typeface="Wingdings" panose="05000000000000000000" pitchFamily="2" charset="2"/>
              <a:buChar char="ü"/>
            </a:pPr>
            <a:r>
              <a:rPr lang="pl-PL" sz="2200" b="1" kern="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Rozszerzenie grup docelowych w EFS+ o osoby z doświadczeniem migracji</a:t>
            </a:r>
          </a:p>
          <a:p>
            <a:pPr marL="357188" indent="-357188" defTabSz="755957" fontAlgn="auto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buClr>
                <a:srgbClr val="003399"/>
              </a:buClr>
              <a:buFont typeface="Wingdings" panose="05000000000000000000" pitchFamily="2" charset="2"/>
              <a:buChar char="ü"/>
            </a:pPr>
            <a:r>
              <a:rPr lang="pl-PL" sz="2200" b="1" kern="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Działania dla uchodźców we wszystkich adekwatnych osiach EFS</a:t>
            </a:r>
          </a:p>
          <a:p>
            <a:pPr marL="357188" indent="-357188" defTabSz="755957" fontAlgn="auto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buClr>
                <a:srgbClr val="003399"/>
              </a:buClr>
              <a:buFont typeface="Wingdings" panose="05000000000000000000" pitchFamily="2" charset="2"/>
              <a:buChar char="ü"/>
            </a:pPr>
            <a:endParaRPr lang="pl-PL" sz="2200" b="1" kern="0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7F633A15-EDBC-4820-AE15-6921C85DB077}"/>
              </a:ext>
            </a:extLst>
          </p:cNvPr>
          <p:cNvSpPr txBox="1"/>
          <p:nvPr/>
        </p:nvSpPr>
        <p:spPr>
          <a:xfrm>
            <a:off x="155165" y="1124744"/>
            <a:ext cx="8833669" cy="43088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l-PL" sz="2200" b="1" kern="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Zmiana 4 (marzec – lipiec 2022 r.)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77FD8641-41AE-4A26-B33E-00DABE055212}"/>
              </a:ext>
            </a:extLst>
          </p:cNvPr>
          <p:cNvSpPr txBox="1"/>
          <p:nvPr/>
        </p:nvSpPr>
        <p:spPr>
          <a:xfrm>
            <a:off x="155165" y="4941168"/>
            <a:ext cx="8833669" cy="110799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2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Efekt </a:t>
            </a:r>
            <a:r>
              <a:rPr lang="pl-PL" sz="2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pl-PL" sz="2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szybkie uruchomienie wsparcia społecznego, edukacyjnego </a:t>
            </a:r>
            <a:br>
              <a:rPr lang="pl-PL" sz="2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 integracyjnego dla imigrantów w związku z działaniami wojennymi </a:t>
            </a:r>
            <a:br>
              <a:rPr lang="pl-PL" sz="2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 Ukrainie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0ED9B624-0F65-4D4B-AAFA-C8E274F5EFB5}"/>
              </a:ext>
            </a:extLst>
          </p:cNvPr>
          <p:cNvSpPr/>
          <p:nvPr/>
        </p:nvSpPr>
        <p:spPr>
          <a:xfrm>
            <a:off x="0" y="6763446"/>
            <a:ext cx="9144000" cy="116632"/>
          </a:xfrm>
          <a:prstGeom prst="rect">
            <a:avLst/>
          </a:prstGeom>
          <a:solidFill>
            <a:srgbClr val="00B0F0">
              <a:alpha val="2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4B150946-32F1-49E1-AD1B-4F9F9FCE9F7C}"/>
              </a:ext>
            </a:extLst>
          </p:cNvPr>
          <p:cNvSpPr/>
          <p:nvPr/>
        </p:nvSpPr>
        <p:spPr>
          <a:xfrm>
            <a:off x="-392" y="6707754"/>
            <a:ext cx="9144000" cy="116632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21000">
                <a:srgbClr val="002060"/>
              </a:gs>
              <a:gs pos="100000">
                <a:srgbClr val="116595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2388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2534564" y="188640"/>
            <a:ext cx="6408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Zmiany RPO WP 2014-2020 (5)</a:t>
            </a:r>
            <a:endParaRPr lang="pl-PL" sz="2800" b="1" dirty="0">
              <a:solidFill>
                <a:schemeClr val="bg1"/>
              </a:solidFill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AB603C04-147B-43B1-9649-65DF6F37544E}"/>
              </a:ext>
            </a:extLst>
          </p:cNvPr>
          <p:cNvSpPr txBox="1"/>
          <p:nvPr/>
        </p:nvSpPr>
        <p:spPr>
          <a:xfrm>
            <a:off x="155165" y="1700808"/>
            <a:ext cx="871296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55957" fontAlgn="auto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buClr>
                <a:srgbClr val="003399"/>
              </a:buClr>
            </a:pPr>
            <a:r>
              <a:rPr lang="pl-PL" sz="2200" b="1" kern="0" dirty="0">
                <a:latin typeface="Calibri" panose="020F0502020204030204" pitchFamily="34" charset="0"/>
                <a:cs typeface="Calibri" panose="020F0502020204030204" pitchFamily="34" charset="0"/>
              </a:rPr>
              <a:t>Cel zmiany: </a:t>
            </a:r>
            <a:r>
              <a:rPr lang="pl-PL" sz="2200" kern="0" dirty="0">
                <a:latin typeface="Calibri" panose="020F0502020204030204" pitchFamily="34" charset="0"/>
                <a:cs typeface="Calibri" panose="020F0502020204030204" pitchFamily="34" charset="0"/>
              </a:rPr>
              <a:t>przyspieszenie inwestycji w energię odnawialną</a:t>
            </a:r>
          </a:p>
          <a:p>
            <a:pPr defTabSz="755957" fontAlgn="auto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buClr>
                <a:srgbClr val="003399"/>
              </a:buClr>
            </a:pPr>
            <a:r>
              <a:rPr lang="pl-PL" sz="2200" b="1" kern="0" dirty="0">
                <a:latin typeface="Calibri" panose="020F0502020204030204" pitchFamily="34" charset="0"/>
                <a:cs typeface="Calibri" panose="020F0502020204030204" pitchFamily="34" charset="0"/>
              </a:rPr>
              <a:t>Kluczowe interwencje:</a:t>
            </a:r>
          </a:p>
          <a:p>
            <a:pPr marL="357188" indent="-357188" defTabSz="755957" fontAlgn="auto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buClr>
                <a:srgbClr val="003399"/>
              </a:buClr>
              <a:buFont typeface="Wingdings" panose="05000000000000000000" pitchFamily="2" charset="2"/>
              <a:buChar char="ü"/>
            </a:pPr>
            <a:r>
              <a:rPr lang="pl-PL" sz="2200" b="1" kern="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Realokacje w ramach IF — zwiększenie finansowania instrumentu pożyczkowego OZE</a:t>
            </a:r>
          </a:p>
          <a:p>
            <a:pPr defTabSz="755957" fontAlgn="auto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buClr>
                <a:srgbClr val="003399"/>
              </a:buClr>
            </a:pPr>
            <a:r>
              <a:rPr lang="pl-PL" sz="2200" kern="0" dirty="0">
                <a:latin typeface="Calibri" panose="020F0502020204030204" pitchFamily="34" charset="0"/>
                <a:cs typeface="Calibri" panose="020F0502020204030204" pitchFamily="34" charset="0"/>
              </a:rPr>
              <a:t>Zmiana zatwierdzona przez KM i notyfikowana w KE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7F633A15-EDBC-4820-AE15-6921C85DB077}"/>
              </a:ext>
            </a:extLst>
          </p:cNvPr>
          <p:cNvSpPr txBox="1"/>
          <p:nvPr/>
        </p:nvSpPr>
        <p:spPr>
          <a:xfrm>
            <a:off x="155165" y="1124744"/>
            <a:ext cx="8833669" cy="43088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l-PL" sz="2200" b="1" kern="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Zmiana 5 (październik – grudzień 2022 r.)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77FD8641-41AE-4A26-B33E-00DABE055212}"/>
              </a:ext>
            </a:extLst>
          </p:cNvPr>
          <p:cNvSpPr txBox="1"/>
          <p:nvPr/>
        </p:nvSpPr>
        <p:spPr>
          <a:xfrm>
            <a:off x="94814" y="4402145"/>
            <a:ext cx="8833669" cy="7694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2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Efekt </a:t>
            </a:r>
            <a:r>
              <a:rPr lang="pl-PL" sz="2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wzmocnienie</a:t>
            </a:r>
            <a:r>
              <a:rPr lang="pl-PL" sz="2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potencjału regionu w zakresie transformacji energetycznej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34098811-6AB0-48B2-84F2-4119BEE7525B}"/>
              </a:ext>
            </a:extLst>
          </p:cNvPr>
          <p:cNvSpPr/>
          <p:nvPr/>
        </p:nvSpPr>
        <p:spPr>
          <a:xfrm>
            <a:off x="0" y="6763446"/>
            <a:ext cx="9144000" cy="116632"/>
          </a:xfrm>
          <a:prstGeom prst="rect">
            <a:avLst/>
          </a:prstGeom>
          <a:solidFill>
            <a:srgbClr val="00B0F0">
              <a:alpha val="2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CCA85DD4-C527-4156-8445-211467F9D619}"/>
              </a:ext>
            </a:extLst>
          </p:cNvPr>
          <p:cNvSpPr/>
          <p:nvPr/>
        </p:nvSpPr>
        <p:spPr>
          <a:xfrm>
            <a:off x="-392" y="6707754"/>
            <a:ext cx="9144000" cy="116632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21000">
                <a:srgbClr val="002060"/>
              </a:gs>
              <a:gs pos="100000">
                <a:srgbClr val="116595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16931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1">
            <a:extLst>
              <a:ext uri="{FF2B5EF4-FFF2-40B4-BE49-F238E27FC236}">
                <a16:creationId xmlns:a16="http://schemas.microsoft.com/office/drawing/2014/main" id="{C7EF3907-C665-4B55-BC70-679453B335D9}"/>
              </a:ext>
            </a:extLst>
          </p:cNvPr>
          <p:cNvSpPr txBox="1">
            <a:spLocks/>
          </p:cNvSpPr>
          <p:nvPr/>
        </p:nvSpPr>
        <p:spPr>
          <a:xfrm>
            <a:off x="1420797" y="2132857"/>
            <a:ext cx="6302406" cy="2236459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pl-PL" altLang="pl-PL" sz="3600" kern="0">
                <a:solidFill>
                  <a:schemeClr val="bg1"/>
                </a:solidFill>
              </a:rPr>
              <a:t>TYTUŁ</a:t>
            </a:r>
            <a:br>
              <a:rPr lang="pl-PL" altLang="pl-PL" sz="3600" kern="0">
                <a:solidFill>
                  <a:schemeClr val="bg1"/>
                </a:solidFill>
              </a:rPr>
            </a:br>
            <a:r>
              <a:rPr lang="pl-PL" altLang="pl-PL" sz="3600" kern="0">
                <a:solidFill>
                  <a:schemeClr val="bg1"/>
                </a:solidFill>
              </a:rPr>
              <a:t>PREZENTACJI</a:t>
            </a:r>
            <a:br>
              <a:rPr lang="pl-PL" altLang="pl-PL" sz="3600" kern="0">
                <a:solidFill>
                  <a:schemeClr val="bg1"/>
                </a:solidFill>
              </a:rPr>
            </a:br>
            <a:endParaRPr lang="pl-PL" altLang="pl-PL" sz="3600" kern="0" dirty="0">
              <a:solidFill>
                <a:schemeClr val="bg1"/>
              </a:solidFill>
            </a:endParaRPr>
          </a:p>
        </p:txBody>
      </p:sp>
      <p:sp>
        <p:nvSpPr>
          <p:cNvPr id="9" name="Text Box 13">
            <a:extLst>
              <a:ext uri="{FF2B5EF4-FFF2-40B4-BE49-F238E27FC236}">
                <a16:creationId xmlns:a16="http://schemas.microsoft.com/office/drawing/2014/main" id="{182D090E-D640-4A7E-8808-A584771789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3906" y="4617133"/>
            <a:ext cx="571619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>
              <a:buNone/>
              <a:defRPr/>
            </a:pPr>
            <a:r>
              <a:rPr lang="pl-PL" altLang="pl-PL" sz="1200" b="1" dirty="0">
                <a:solidFill>
                  <a:prstClr val="white"/>
                </a:solidFill>
                <a:latin typeface="+mj-lt"/>
              </a:rPr>
              <a:t>Gdańsk, 1 stycznia 2018 r.</a:t>
            </a: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817CAB64-799D-4243-ACAE-7037A94842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2147508"/>
              </p:ext>
            </p:extLst>
          </p:nvPr>
        </p:nvGraphicFramePr>
        <p:xfrm>
          <a:off x="240370" y="1268760"/>
          <a:ext cx="8640000" cy="5316220"/>
        </p:xfrm>
        <a:graphic>
          <a:graphicData uri="http://schemas.openxmlformats.org/drawingml/2006/table">
            <a:tbl>
              <a:tblPr bandRow="1">
                <a:tableStyleId>{7DF18680-E054-41AD-8BC1-D1AEF772440D}</a:tableStyleId>
              </a:tblPr>
              <a:tblGrid>
                <a:gridCol w="4331630">
                  <a:extLst>
                    <a:ext uri="{9D8B030D-6E8A-4147-A177-3AD203B41FA5}">
                      <a16:colId xmlns:a16="http://schemas.microsoft.com/office/drawing/2014/main" val="2754660510"/>
                    </a:ext>
                  </a:extLst>
                </a:gridCol>
                <a:gridCol w="4308370">
                  <a:extLst>
                    <a:ext uri="{9D8B030D-6E8A-4147-A177-3AD203B41FA5}">
                      <a16:colId xmlns:a16="http://schemas.microsoft.com/office/drawing/2014/main" val="26726071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indent="-177800" defTabSz="91440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0000FF"/>
                        </a:buClr>
                        <a:tabLst>
                          <a:tab pos="987425" algn="l"/>
                        </a:tabLst>
                        <a:defRPr/>
                      </a:pPr>
                      <a:r>
                        <a:rPr lang="pl-PL" sz="1600" kern="1200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Przewozy komunikacją miejską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noProof="0" dirty="0">
                          <a:solidFill>
                            <a:srgbClr val="0000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+ 2,3% </a:t>
                      </a:r>
                      <a:r>
                        <a:rPr lang="pl-PL" sz="1600" b="0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(287,8 </a:t>
                      </a:r>
                      <a:r>
                        <a:rPr lang="pl-PL" sz="1600" b="0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pl-PL" sz="1600" b="0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pl-PL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299,5 </a:t>
                      </a:r>
                      <a:r>
                        <a:rPr kumimoji="0" lang="pl-PL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(2019) </a:t>
                      </a:r>
                      <a:r>
                        <a:rPr kumimoji="0" lang="pl-PL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pl-PL" sz="1600" b="0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294,5 mln os.)</a:t>
                      </a:r>
                      <a:endParaRPr kumimoji="0" lang="pl-PL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105533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Liczba wypadków drogowych</a:t>
                      </a:r>
                      <a:endParaRPr lang="pl-PL" sz="1600" noProof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kern="1200" noProof="0" dirty="0">
                          <a:solidFill>
                            <a:srgbClr val="0000FF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- 38,1% </a:t>
                      </a:r>
                      <a:r>
                        <a:rPr lang="pl-PL" sz="1600" b="0" kern="1200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(2 724 </a:t>
                      </a:r>
                      <a:r>
                        <a:rPr lang="pl-PL" sz="1600" b="0" kern="1200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pl-PL" sz="1600" b="0" kern="1200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1 686)</a:t>
                      </a:r>
                      <a:endParaRPr kumimoji="0" lang="pl-PL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7997875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-177800" defTabSz="91440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0000FF"/>
                        </a:buClr>
                        <a:tabLst>
                          <a:tab pos="987425" algn="l"/>
                        </a:tabLst>
                        <a:defRPr/>
                      </a:pPr>
                      <a:r>
                        <a:rPr lang="pl-PL" sz="1600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Odsetek długości dróg wojewódzkich w stanie bardzo dobrym, dobrym i zadowalającym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kern="1200" noProof="0" dirty="0">
                          <a:solidFill>
                            <a:srgbClr val="0000FF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+ 33,0 </a:t>
                      </a:r>
                      <a:r>
                        <a:rPr lang="pl-PL" sz="1600" b="1" kern="1200" noProof="0" dirty="0" err="1">
                          <a:solidFill>
                            <a:srgbClr val="0000FF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p.p</a:t>
                      </a:r>
                      <a:r>
                        <a:rPr lang="pl-PL" sz="1600" b="1" kern="1200" noProof="0" dirty="0">
                          <a:solidFill>
                            <a:srgbClr val="0000FF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. </a:t>
                      </a:r>
                      <a:r>
                        <a:rPr lang="pl-PL" sz="1600" b="0" kern="1200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(40,0% </a:t>
                      </a:r>
                      <a:r>
                        <a:rPr lang="pl-PL" sz="1600" b="0" kern="1200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 73,0%</a:t>
                      </a:r>
                      <a:r>
                        <a:rPr lang="pl-PL" sz="1600" b="0" kern="1200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)</a:t>
                      </a:r>
                      <a:endParaRPr lang="pl-PL" sz="1600" b="0" noProof="0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6682624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160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Drogi dla rowerów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noProof="0" dirty="0">
                          <a:solidFill>
                            <a:srgbClr val="0000FF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+ </a:t>
                      </a:r>
                      <a:r>
                        <a:rPr lang="pl-PL" sz="1600" b="1" kern="1200" noProof="0" dirty="0">
                          <a:solidFill>
                            <a:srgbClr val="0000FF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84,2% </a:t>
                      </a:r>
                      <a:r>
                        <a:rPr lang="en-US" sz="1600" b="0" kern="1200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pl-PL" sz="1600" b="0" kern="1200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987,3</a:t>
                      </a:r>
                      <a:r>
                        <a:rPr lang="en-US" sz="1600" b="0" kern="1200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pl-PL" sz="1600" b="0" kern="1200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sz="1600" b="0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pl-PL" sz="1600" b="0" kern="1200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1818,7 km</a:t>
                      </a:r>
                      <a:r>
                        <a:rPr lang="en-US" sz="1600" b="0" kern="1200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)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4914437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-177800" defTabSz="91440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0000FF"/>
                        </a:buClr>
                        <a:tabLst>
                          <a:tab pos="987425" algn="l"/>
                        </a:tabLst>
                        <a:defRPr/>
                      </a:pPr>
                      <a:r>
                        <a:rPr lang="pl-PL" sz="1600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Wojewódzkie przewozy kolejowe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noProof="0" dirty="0">
                          <a:solidFill>
                            <a:srgbClr val="0000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+ 64,7% </a:t>
                      </a:r>
                      <a:r>
                        <a:rPr lang="pl-PL" sz="1600" b="0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(45,3 </a:t>
                      </a:r>
                      <a:r>
                        <a:rPr lang="pl-PL" sz="1600" b="0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pl-PL" sz="1600" b="0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74,6 mln os.)</a:t>
                      </a:r>
                      <a:endParaRPr kumimoji="0" lang="pl-PL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6658305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77800" indent="-177800" defTabSz="91440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0000FF"/>
                        </a:buClr>
                        <a:tabLst>
                          <a:tab pos="987425" algn="l"/>
                        </a:tabLst>
                        <a:defRPr/>
                      </a:pPr>
                      <a:r>
                        <a:rPr lang="pl-PL" sz="1600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Przeładunki </a:t>
                      </a:r>
                      <a:r>
                        <a:rPr lang="pl-PL" sz="1600" baseline="0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 portach morskich</a:t>
                      </a:r>
                      <a:endParaRPr lang="pl-PL" sz="1600" noProof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kern="1200" noProof="0" dirty="0">
                          <a:solidFill>
                            <a:srgbClr val="0000FF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+ 130,6%</a:t>
                      </a:r>
                      <a:r>
                        <a:rPr lang="pl-PL" sz="1600" b="0" kern="1200" noProof="0" dirty="0">
                          <a:solidFill>
                            <a:srgbClr val="0000FF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pl-PL" sz="1600" b="0" kern="1200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(45,7 </a:t>
                      </a:r>
                      <a:r>
                        <a:rPr lang="pl-PL" sz="1600" b="0" kern="1200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 105,4</a:t>
                      </a:r>
                      <a:r>
                        <a:rPr lang="pl-PL" sz="1600" b="0" kern="1200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mln ton)</a:t>
                      </a:r>
                      <a:r>
                        <a:rPr lang="pl-PL" sz="1600" b="0" kern="1200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kumimoji="0" lang="pl-PL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(2014-2023)</a:t>
                      </a:r>
                      <a:endParaRPr kumimoji="0" lang="pl-PL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675723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77800" indent="-177800" defTabSz="91440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0000FF"/>
                        </a:buClr>
                        <a:tabLst>
                          <a:tab pos="987425" algn="l"/>
                        </a:tabLst>
                        <a:defRPr/>
                      </a:pPr>
                      <a:r>
                        <a:rPr lang="pl-PL" sz="1600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Liczba pasażerów w porcie</a:t>
                      </a:r>
                      <a:r>
                        <a:rPr lang="pl-PL" sz="1600" baseline="0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lotniczym</a:t>
                      </a:r>
                      <a:endParaRPr lang="pl-PL" sz="1600" noProof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pl-PL" sz="1600" b="1" kern="1200" noProof="0" dirty="0">
                          <a:solidFill>
                            <a:srgbClr val="0000FF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+ 103,5%</a:t>
                      </a:r>
                      <a:r>
                        <a:rPr lang="pl-PL" sz="1600" b="0" kern="1200" noProof="0" dirty="0">
                          <a:solidFill>
                            <a:srgbClr val="0000FF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pl-PL" sz="1600" b="0" kern="1200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(3,3 </a:t>
                      </a:r>
                      <a:r>
                        <a:rPr lang="pl-PL" sz="1600" b="0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pl-PL" sz="1600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6,7 mln os.)</a:t>
                      </a:r>
                      <a:endParaRPr lang="pl-PL" sz="1600" kern="1200" noProof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4932344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Samowystarczalność energetyczna </a:t>
                      </a:r>
                      <a:r>
                        <a:rPr lang="pl-PL" sz="1200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(produkcja do zużycia)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kern="1200" noProof="0" dirty="0">
                          <a:solidFill>
                            <a:srgbClr val="0000FF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+ 35,1 </a:t>
                      </a:r>
                      <a:r>
                        <a:rPr lang="pl-PL" sz="1600" b="1" kern="1200" noProof="0" dirty="0" err="1">
                          <a:solidFill>
                            <a:srgbClr val="0000FF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p.p</a:t>
                      </a:r>
                      <a:r>
                        <a:rPr lang="pl-PL" sz="1600" b="1" kern="1200" noProof="0" dirty="0">
                          <a:solidFill>
                            <a:srgbClr val="0000FF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. </a:t>
                      </a:r>
                      <a:r>
                        <a:rPr lang="pl-PL" sz="1600" b="0" kern="1200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(47,1% </a:t>
                      </a:r>
                      <a:r>
                        <a:rPr lang="pl-PL" sz="1600" b="0" kern="1200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 82,2%</a:t>
                      </a:r>
                      <a:r>
                        <a:rPr lang="pl-PL" sz="1600" b="0" kern="1200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)</a:t>
                      </a:r>
                      <a:endParaRPr lang="pl-PL" sz="1600" b="0" noProof="0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8228292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0000FF"/>
                        </a:buClr>
                        <a:buSzTx/>
                        <a:buFontTx/>
                        <a:buNone/>
                        <a:tabLst>
                          <a:tab pos="987425" algn="l"/>
                        </a:tabLst>
                        <a:defRPr/>
                      </a:pPr>
                      <a:r>
                        <a:rPr lang="pl-PL" sz="1600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Udział energii z OZE w produkcji energii elektrycznej</a:t>
                      </a:r>
                      <a:endParaRPr lang="pl-PL" sz="16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noProof="0" dirty="0">
                          <a:solidFill>
                            <a:srgbClr val="0000FF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+ </a:t>
                      </a:r>
                      <a:r>
                        <a:rPr lang="pl-PL" sz="1600" b="1" kern="1200" noProof="0" dirty="0">
                          <a:solidFill>
                            <a:srgbClr val="0000FF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25,2 </a:t>
                      </a:r>
                      <a:r>
                        <a:rPr lang="pl-PL" sz="1600" b="1" kern="1200" noProof="0" dirty="0" err="1">
                          <a:solidFill>
                            <a:srgbClr val="0000FF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p.p</a:t>
                      </a:r>
                      <a:r>
                        <a:rPr lang="pl-PL" sz="1600" b="1" kern="1200" noProof="0" dirty="0">
                          <a:solidFill>
                            <a:srgbClr val="0000FF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. </a:t>
                      </a:r>
                      <a:r>
                        <a:rPr lang="en-US" sz="1600" b="0" kern="1200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pl-PL" sz="1600" b="0" kern="1200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41,3%</a:t>
                      </a:r>
                      <a:r>
                        <a:rPr lang="en-US" sz="1600" b="0" kern="1200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pl-PL" sz="1600" b="0" kern="1200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sz="1600" b="0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pl-PL" sz="1600" b="0" kern="1200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66,5%</a:t>
                      </a:r>
                      <a:r>
                        <a:rPr lang="en-US" sz="1600" b="0" kern="1200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)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42105172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Odsetek mieszkańców podłączonych do </a:t>
                      </a:r>
                      <a:r>
                        <a:rPr lang="pl-PL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sieci kanalizacyjnej</a:t>
                      </a:r>
                      <a:endParaRPr lang="pl-PL" sz="1600" noProof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noProof="0" dirty="0">
                          <a:solidFill>
                            <a:srgbClr val="0000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+ 3 </a:t>
                      </a:r>
                      <a:r>
                        <a:rPr lang="pl-PL" sz="1600" b="1" noProof="0" dirty="0" err="1">
                          <a:solidFill>
                            <a:srgbClr val="0000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p.p</a:t>
                      </a:r>
                      <a:r>
                        <a:rPr lang="pl-PL" sz="1600" b="1" noProof="0" dirty="0">
                          <a:solidFill>
                            <a:srgbClr val="0000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  </a:t>
                      </a:r>
                      <a:r>
                        <a:rPr lang="pl-PL" sz="1600" b="0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(82,0% </a:t>
                      </a:r>
                      <a:r>
                        <a:rPr lang="pl-PL" sz="1600" b="0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pl-PL" sz="1600" b="0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85,0%)</a:t>
                      </a:r>
                      <a:endParaRPr kumimoji="0" lang="pl-PL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2661268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Udział odpadów zbieranych selektywnie w relacji do ogółu odpadów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kern="1200" noProof="0" dirty="0">
                          <a:solidFill>
                            <a:srgbClr val="0000FF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+ 26,7 </a:t>
                      </a:r>
                      <a:r>
                        <a:rPr lang="pl-PL" sz="1600" b="1" kern="1200" noProof="0" dirty="0" err="1">
                          <a:solidFill>
                            <a:srgbClr val="0000FF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p.p</a:t>
                      </a:r>
                      <a:r>
                        <a:rPr lang="pl-PL" sz="1600" b="1" kern="1200" noProof="0" dirty="0">
                          <a:solidFill>
                            <a:srgbClr val="0000FF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.</a:t>
                      </a:r>
                      <a:r>
                        <a:rPr lang="pl-PL" sz="1600" b="0" kern="1200" noProof="0" dirty="0">
                          <a:solidFill>
                            <a:srgbClr val="0000FF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pl-PL" sz="1600" b="0" kern="1200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(18,9% </a:t>
                      </a:r>
                      <a:r>
                        <a:rPr lang="pl-PL" sz="1600" b="0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pl-PL" sz="1600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45,6%)</a:t>
                      </a:r>
                      <a:endParaRPr lang="pl-PL" sz="1200" kern="1200" noProof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5753499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-177800" defTabSz="91440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0000FF"/>
                        </a:buClr>
                        <a:tabLst>
                          <a:tab pos="987425" algn="l"/>
                        </a:tabLst>
                        <a:defRPr/>
                      </a:pPr>
                      <a:r>
                        <a:rPr lang="pl-PL" sz="1600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Pojemność obiektów małej retencji wodnej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kern="1200" noProof="0" dirty="0">
                          <a:solidFill>
                            <a:srgbClr val="0000FF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+ 1,5% </a:t>
                      </a:r>
                      <a:r>
                        <a:rPr lang="pl-PL" sz="1600" b="0" kern="1200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(17,1</a:t>
                      </a:r>
                      <a:r>
                        <a:rPr lang="pl-PL" sz="1600" b="0" kern="1200" baseline="0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tys.</a:t>
                      </a:r>
                      <a:r>
                        <a:rPr lang="pl-PL" sz="1600" b="0" kern="1200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dam</a:t>
                      </a:r>
                      <a:r>
                        <a:rPr lang="pl-PL" sz="1600" b="0" kern="1200" baseline="30000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</a:t>
                      </a:r>
                      <a:r>
                        <a:rPr lang="pl-PL" sz="1600" b="0" kern="1200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pl-PL" sz="1600" b="0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pl-PL" sz="1600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17,4 </a:t>
                      </a:r>
                      <a:r>
                        <a:rPr lang="pl-PL" sz="1600" b="0" kern="1200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dam</a:t>
                      </a:r>
                      <a:r>
                        <a:rPr lang="pl-PL" sz="1600" b="0" kern="1200" baseline="30000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</a:t>
                      </a:r>
                      <a:r>
                        <a:rPr lang="pl-PL" sz="1600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)</a:t>
                      </a:r>
                      <a:endParaRPr lang="pl-PL" sz="1600" kern="1200" noProof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058120241"/>
                  </a:ext>
                </a:extLst>
              </a:tr>
            </a:tbl>
          </a:graphicData>
        </a:graphic>
      </p:graphicFrame>
      <p:sp>
        <p:nvSpPr>
          <p:cNvPr id="6" name="pole tekstowe 5">
            <a:extLst>
              <a:ext uri="{FF2B5EF4-FFF2-40B4-BE49-F238E27FC236}">
                <a16:creationId xmlns:a16="http://schemas.microsoft.com/office/drawing/2014/main" id="{F34ECA7F-965B-405F-88A2-F959D8D9B79B}"/>
              </a:ext>
            </a:extLst>
          </p:cNvPr>
          <p:cNvSpPr txBox="1"/>
          <p:nvPr/>
        </p:nvSpPr>
        <p:spPr>
          <a:xfrm>
            <a:off x="2267744" y="14901"/>
            <a:ext cx="66878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Skala przemian na Pomorzu </a:t>
            </a:r>
          </a:p>
          <a:p>
            <a:pPr algn="r"/>
            <a:r>
              <a:rPr lang="pl-PL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 latach 2014-2024 (2)</a:t>
            </a:r>
            <a:endParaRPr lang="pl-PL" sz="2800" b="1" dirty="0">
              <a:solidFill>
                <a:schemeClr val="bg1"/>
              </a:solidFill>
            </a:endParaRPr>
          </a:p>
          <a:p>
            <a:pPr algn="r"/>
            <a:endParaRPr lang="pl-PL" sz="2800" b="1" dirty="0">
              <a:solidFill>
                <a:schemeClr val="bg1"/>
              </a:solidFill>
            </a:endParaRP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E048C3BF-37C4-42A8-9B07-B7270B6CC4DF}"/>
              </a:ext>
            </a:extLst>
          </p:cNvPr>
          <p:cNvSpPr/>
          <p:nvPr/>
        </p:nvSpPr>
        <p:spPr>
          <a:xfrm>
            <a:off x="0" y="6763446"/>
            <a:ext cx="9144000" cy="116632"/>
          </a:xfrm>
          <a:prstGeom prst="rect">
            <a:avLst/>
          </a:prstGeom>
          <a:solidFill>
            <a:srgbClr val="00B0F0">
              <a:alpha val="2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F3D70749-1BB3-41CA-8852-2F240C1B340F}"/>
              </a:ext>
            </a:extLst>
          </p:cNvPr>
          <p:cNvSpPr/>
          <p:nvPr/>
        </p:nvSpPr>
        <p:spPr>
          <a:xfrm>
            <a:off x="-392" y="6707754"/>
            <a:ext cx="9144000" cy="116632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21000">
                <a:srgbClr val="002060"/>
              </a:gs>
              <a:gs pos="100000">
                <a:srgbClr val="116595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03475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2534564" y="188640"/>
            <a:ext cx="6408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Zmiany RPO WP 2014-2020 (6)</a:t>
            </a:r>
            <a:endParaRPr lang="pl-PL" sz="2800" b="1" dirty="0">
              <a:solidFill>
                <a:schemeClr val="bg1"/>
              </a:solidFill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AB603C04-147B-43B1-9649-65DF6F37544E}"/>
              </a:ext>
            </a:extLst>
          </p:cNvPr>
          <p:cNvSpPr txBox="1"/>
          <p:nvPr/>
        </p:nvSpPr>
        <p:spPr>
          <a:xfrm>
            <a:off x="155164" y="1700808"/>
            <a:ext cx="883366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55957" fontAlgn="auto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buClr>
                <a:srgbClr val="003399"/>
              </a:buClr>
            </a:pPr>
            <a:r>
              <a:rPr lang="pl-PL" sz="2200" b="1" kern="0" dirty="0">
                <a:latin typeface="Calibri" panose="020F0502020204030204" pitchFamily="34" charset="0"/>
                <a:cs typeface="Calibri" panose="020F0502020204030204" pitchFamily="34" charset="0"/>
              </a:rPr>
              <a:t>Cel zmiany: </a:t>
            </a:r>
            <a:r>
              <a:rPr lang="pl-PL" sz="2200" kern="0" dirty="0">
                <a:latin typeface="Calibri" panose="020F0502020204030204" pitchFamily="34" charset="0"/>
                <a:cs typeface="Calibri" panose="020F0502020204030204" pitchFamily="34" charset="0"/>
              </a:rPr>
              <a:t>zapewnienie pełnego i efektywnego wykorzystanie funduszy UE</a:t>
            </a:r>
          </a:p>
          <a:p>
            <a:pPr defTabSz="755957" fontAlgn="auto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buClr>
                <a:srgbClr val="003399"/>
              </a:buClr>
            </a:pPr>
            <a:r>
              <a:rPr lang="pl-PL" sz="2200" b="1" kern="0" dirty="0">
                <a:latin typeface="Calibri" panose="020F0502020204030204" pitchFamily="34" charset="0"/>
                <a:cs typeface="Calibri" panose="020F0502020204030204" pitchFamily="34" charset="0"/>
              </a:rPr>
              <a:t>Kluczowe interwencje:</a:t>
            </a:r>
          </a:p>
          <a:p>
            <a:pPr marL="357188" indent="-357188" defTabSz="755957" fontAlgn="auto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buClr>
                <a:srgbClr val="003399"/>
              </a:buClr>
              <a:buFont typeface="Wingdings" panose="05000000000000000000" pitchFamily="2" charset="2"/>
              <a:buChar char="ü"/>
            </a:pPr>
            <a:r>
              <a:rPr lang="pl-PL" sz="2200" b="1" kern="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Realokacje środków w Programie </a:t>
            </a:r>
            <a:r>
              <a:rPr lang="pl-PL" sz="2200" kern="0" dirty="0">
                <a:latin typeface="Calibri" panose="020F0502020204030204" pitchFamily="34" charset="0"/>
                <a:cs typeface="Calibri" panose="020F0502020204030204" pitchFamily="34" charset="0"/>
              </a:rPr>
              <a:t>– najważniejsze przesunięcia:</a:t>
            </a:r>
          </a:p>
          <a:p>
            <a:pPr marL="342900" indent="-342900" defTabSz="755957" fontAlgn="auto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buClr>
                <a:srgbClr val="003399"/>
              </a:buClr>
              <a:buFont typeface="Wingdings" panose="05000000000000000000" pitchFamily="2" charset="2"/>
              <a:buChar char="q"/>
            </a:pPr>
            <a:r>
              <a:rPr lang="pl-PL" sz="2200" kern="0" dirty="0">
                <a:latin typeface="Calibri" panose="020F0502020204030204" pitchFamily="34" charset="0"/>
                <a:cs typeface="Calibri" panose="020F0502020204030204" pitchFamily="34" charset="0"/>
              </a:rPr>
              <a:t>Zasilenie OP 7 Zdrowie i opieka (przesunięcia z OP 1)</a:t>
            </a:r>
          </a:p>
          <a:p>
            <a:pPr marL="342900" indent="-342900" defTabSz="755957" fontAlgn="auto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buClr>
                <a:srgbClr val="003399"/>
              </a:buClr>
              <a:buFont typeface="Wingdings" panose="05000000000000000000" pitchFamily="2" charset="2"/>
              <a:buChar char="q"/>
            </a:pPr>
            <a:r>
              <a:rPr lang="pl-PL" sz="2200" kern="0" dirty="0">
                <a:latin typeface="Calibri" panose="020F0502020204030204" pitchFamily="34" charset="0"/>
                <a:cs typeface="Calibri" panose="020F0502020204030204" pitchFamily="34" charset="0"/>
              </a:rPr>
              <a:t>Realokacje w: OP 2 Przedsiębiorstwa, OP 3 Edukacja, OP 5 Zatrudnienie,  OP 6 Integracja, OP 9 Mobilność, OP 10 Energia, OP 11 Środowisko, </a:t>
            </a:r>
            <a:br>
              <a:rPr lang="pl-PL" sz="2200" kern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200" kern="0" dirty="0">
                <a:latin typeface="Calibri" panose="020F0502020204030204" pitchFamily="34" charset="0"/>
                <a:cs typeface="Calibri" panose="020F0502020204030204" pitchFamily="34" charset="0"/>
              </a:rPr>
              <a:t>OP 13 Odbudowa i odporność, OP 14 Integracja imigrantów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7F633A15-EDBC-4820-AE15-6921C85DB077}"/>
              </a:ext>
            </a:extLst>
          </p:cNvPr>
          <p:cNvSpPr txBox="1"/>
          <p:nvPr/>
        </p:nvSpPr>
        <p:spPr>
          <a:xfrm>
            <a:off x="155165" y="1124744"/>
            <a:ext cx="8833669" cy="43088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l-PL" sz="2200" b="1" kern="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Zmiana 6 (lipiec – listopad 2023 r.)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77FD8641-41AE-4A26-B33E-00DABE055212}"/>
              </a:ext>
            </a:extLst>
          </p:cNvPr>
          <p:cNvSpPr txBox="1"/>
          <p:nvPr/>
        </p:nvSpPr>
        <p:spPr>
          <a:xfrm>
            <a:off x="94814" y="5085184"/>
            <a:ext cx="8833669" cy="7694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2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Efekt </a:t>
            </a:r>
            <a:r>
              <a:rPr lang="pl-PL" sz="2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pl-PL" sz="2200" b="1" kern="0" dirty="0">
                <a:latin typeface="Calibri" panose="020F0502020204030204" pitchFamily="34" charset="0"/>
                <a:cs typeface="Calibri" panose="020F0502020204030204" pitchFamily="34" charset="0"/>
              </a:rPr>
              <a:t>podniesienie efektywności interwencji i pełne wykorzystanie dostępnych środków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BF6C84D9-DF42-4BB3-B47B-9C2A1ABFEB3F}"/>
              </a:ext>
            </a:extLst>
          </p:cNvPr>
          <p:cNvSpPr/>
          <p:nvPr/>
        </p:nvSpPr>
        <p:spPr>
          <a:xfrm>
            <a:off x="0" y="6763446"/>
            <a:ext cx="9144000" cy="116632"/>
          </a:xfrm>
          <a:prstGeom prst="rect">
            <a:avLst/>
          </a:prstGeom>
          <a:solidFill>
            <a:srgbClr val="00B0F0">
              <a:alpha val="2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86187874-DCCE-40B0-9746-ECF30BE10C84}"/>
              </a:ext>
            </a:extLst>
          </p:cNvPr>
          <p:cNvSpPr/>
          <p:nvPr/>
        </p:nvSpPr>
        <p:spPr>
          <a:xfrm>
            <a:off x="-392" y="6707754"/>
            <a:ext cx="9144000" cy="116632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21000">
                <a:srgbClr val="002060"/>
              </a:gs>
              <a:gs pos="100000">
                <a:srgbClr val="116595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74410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5"/>
          <p:cNvSpPr txBox="1">
            <a:spLocks noChangeArrowheads="1"/>
          </p:cNvSpPr>
          <p:nvPr/>
        </p:nvSpPr>
        <p:spPr bwMode="auto">
          <a:xfrm>
            <a:off x="170656" y="2492375"/>
            <a:ext cx="880268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Dziękuję za uwagę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altLang="pl-PL" sz="24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" y="570948"/>
            <a:ext cx="9143786" cy="799437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5805264"/>
            <a:ext cx="2160240" cy="719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1003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C9BC7EF6-6B0F-49A2-91DB-4496EA6048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089" y="2023218"/>
            <a:ext cx="6257413" cy="3448345"/>
          </a:xfrm>
          <a:prstGeom prst="rect">
            <a:avLst/>
          </a:prstGeom>
        </p:spPr>
      </p:pic>
      <p:sp>
        <p:nvSpPr>
          <p:cNvPr id="42" name="Prostokąt 41">
            <a:extLst>
              <a:ext uri="{FF2B5EF4-FFF2-40B4-BE49-F238E27FC236}">
                <a16:creationId xmlns:a16="http://schemas.microsoft.com/office/drawing/2014/main" id="{3793C7AC-D7C4-4FAA-8DFC-017C233DD7AB}"/>
              </a:ext>
            </a:extLst>
          </p:cNvPr>
          <p:cNvSpPr/>
          <p:nvPr/>
        </p:nvSpPr>
        <p:spPr>
          <a:xfrm>
            <a:off x="755576" y="1844824"/>
            <a:ext cx="7625565" cy="4608513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ytuł 1">
            <a:extLst>
              <a:ext uri="{FF2B5EF4-FFF2-40B4-BE49-F238E27FC236}">
                <a16:creationId xmlns:a16="http://schemas.microsoft.com/office/drawing/2014/main" id="{628B7A64-2587-4B79-BF22-D68CAB7D179A}"/>
              </a:ext>
            </a:extLst>
          </p:cNvPr>
          <p:cNvSpPr txBox="1">
            <a:spLocks/>
          </p:cNvSpPr>
          <p:nvPr/>
        </p:nvSpPr>
        <p:spPr>
          <a:xfrm>
            <a:off x="427898" y="1423929"/>
            <a:ext cx="8280920" cy="54775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0" i="0" u="none" strike="noStrike" kern="0" cap="none" spc="0" normalizeH="0" baseline="0" noProof="0" dirty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 zakresie RPO WP przeprowadzono łącznie </a:t>
            </a:r>
            <a:r>
              <a:rPr kumimoji="0" lang="pl-PL" sz="2000" b="1" i="0" u="none" strike="noStrike" kern="0" cap="none" spc="0" normalizeH="0" baseline="0" noProof="0" dirty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ponad 20 badań </a:t>
            </a:r>
            <a:r>
              <a:rPr kumimoji="0" lang="pl-PL" sz="2000" b="0" i="0" u="none" strike="noStrike" kern="0" cap="none" spc="0" normalizeH="0" baseline="0" noProof="0" dirty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ewaluacyjnych</a:t>
            </a:r>
            <a:br>
              <a:rPr kumimoji="0" lang="pl-PL" sz="2000" b="0" i="0" u="none" strike="noStrike" kern="0" cap="none" spc="0" normalizeH="0" baseline="0" noProof="0" dirty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kumimoji="0" lang="pl-PL" sz="2000" b="0" i="0" u="none" strike="noStrike" kern="0" cap="none" spc="0" normalizeH="0" baseline="0" noProof="0" dirty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8" name="Grupa 47">
            <a:extLst>
              <a:ext uri="{FF2B5EF4-FFF2-40B4-BE49-F238E27FC236}">
                <a16:creationId xmlns:a16="http://schemas.microsoft.com/office/drawing/2014/main" id="{07D25F1E-7C4D-46A2-AEBC-61BB669104D6}"/>
              </a:ext>
            </a:extLst>
          </p:cNvPr>
          <p:cNvGrpSpPr/>
          <p:nvPr/>
        </p:nvGrpSpPr>
        <p:grpSpPr>
          <a:xfrm>
            <a:off x="1346836" y="5391592"/>
            <a:ext cx="5450129" cy="961874"/>
            <a:chOff x="1282111" y="5463599"/>
            <a:chExt cx="5450129" cy="961874"/>
          </a:xfrm>
        </p:grpSpPr>
        <p:pic>
          <p:nvPicPr>
            <p:cNvPr id="29" name="Obraz 28">
              <a:extLst>
                <a:ext uri="{FF2B5EF4-FFF2-40B4-BE49-F238E27FC236}">
                  <a16:creationId xmlns:a16="http://schemas.microsoft.com/office/drawing/2014/main" id="{712194F2-8AC5-43C6-B6E9-A952F608D79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flipV="1">
              <a:off x="5192861" y="5811894"/>
              <a:ext cx="304680" cy="304680"/>
            </a:xfrm>
            <a:prstGeom prst="rect">
              <a:avLst/>
            </a:prstGeom>
          </p:spPr>
        </p:pic>
        <p:pic>
          <p:nvPicPr>
            <p:cNvPr id="32" name="Obraz 31">
              <a:extLst>
                <a:ext uri="{FF2B5EF4-FFF2-40B4-BE49-F238E27FC236}">
                  <a16:creationId xmlns:a16="http://schemas.microsoft.com/office/drawing/2014/main" id="{67E6F3B0-2383-44E5-81E8-0D551787444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993873" y="5522488"/>
              <a:ext cx="369162" cy="338692"/>
            </a:xfrm>
            <a:prstGeom prst="rect">
              <a:avLst/>
            </a:prstGeom>
          </p:spPr>
        </p:pic>
        <p:pic>
          <p:nvPicPr>
            <p:cNvPr id="19" name="Obraz 18">
              <a:extLst>
                <a:ext uri="{FF2B5EF4-FFF2-40B4-BE49-F238E27FC236}">
                  <a16:creationId xmlns:a16="http://schemas.microsoft.com/office/drawing/2014/main" id="{4EB117DF-C75F-478F-965A-0DD33ED129D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368015" y="5828349"/>
              <a:ext cx="508694" cy="304678"/>
            </a:xfrm>
            <a:prstGeom prst="rect">
              <a:avLst/>
            </a:prstGeom>
          </p:spPr>
        </p:pic>
        <p:pic>
          <p:nvPicPr>
            <p:cNvPr id="20" name="Obraz 19">
              <a:extLst>
                <a:ext uri="{FF2B5EF4-FFF2-40B4-BE49-F238E27FC236}">
                  <a16:creationId xmlns:a16="http://schemas.microsoft.com/office/drawing/2014/main" id="{7E6D39FD-33AD-4FD3-A10A-55DAF84E300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990469" y="5522488"/>
              <a:ext cx="327035" cy="328958"/>
            </a:xfrm>
            <a:prstGeom prst="rect">
              <a:avLst/>
            </a:prstGeom>
          </p:spPr>
        </p:pic>
        <p:pic>
          <p:nvPicPr>
            <p:cNvPr id="23" name="Obraz 22">
              <a:extLst>
                <a:ext uri="{FF2B5EF4-FFF2-40B4-BE49-F238E27FC236}">
                  <a16:creationId xmlns:a16="http://schemas.microsoft.com/office/drawing/2014/main" id="{A4000D79-B939-48E1-837D-9DB605F3584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215381" y="5463599"/>
              <a:ext cx="422457" cy="422457"/>
            </a:xfrm>
            <a:prstGeom prst="rect">
              <a:avLst/>
            </a:prstGeom>
          </p:spPr>
        </p:pic>
        <p:pic>
          <p:nvPicPr>
            <p:cNvPr id="24" name="Obraz 23">
              <a:extLst>
                <a:ext uri="{FF2B5EF4-FFF2-40B4-BE49-F238E27FC236}">
                  <a16:creationId xmlns:a16="http://schemas.microsoft.com/office/drawing/2014/main" id="{47BF6108-3493-4024-BDBB-E9693B176A1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151528" y="6086781"/>
              <a:ext cx="346070" cy="338692"/>
            </a:xfrm>
            <a:prstGeom prst="rect">
              <a:avLst/>
            </a:prstGeom>
          </p:spPr>
        </p:pic>
        <p:pic>
          <p:nvPicPr>
            <p:cNvPr id="25" name="Obraz 24">
              <a:extLst>
                <a:ext uri="{FF2B5EF4-FFF2-40B4-BE49-F238E27FC236}">
                  <a16:creationId xmlns:a16="http://schemas.microsoft.com/office/drawing/2014/main" id="{BE7D7D68-187B-4F4B-82F3-474B2D2DDF1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497598" y="6172748"/>
              <a:ext cx="218221" cy="218221"/>
            </a:xfrm>
            <a:prstGeom prst="rect">
              <a:avLst/>
            </a:prstGeom>
          </p:spPr>
        </p:pic>
        <p:pic>
          <p:nvPicPr>
            <p:cNvPr id="27" name="Obraz 26">
              <a:extLst>
                <a:ext uri="{FF2B5EF4-FFF2-40B4-BE49-F238E27FC236}">
                  <a16:creationId xmlns:a16="http://schemas.microsoft.com/office/drawing/2014/main" id="{3AAF2E8D-19EF-46B4-B215-AFE9E577612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735636" y="6133027"/>
              <a:ext cx="282146" cy="282146"/>
            </a:xfrm>
            <a:prstGeom prst="rect">
              <a:avLst/>
            </a:prstGeom>
          </p:spPr>
        </p:pic>
        <p:pic>
          <p:nvPicPr>
            <p:cNvPr id="28" name="Obraz 27">
              <a:extLst>
                <a:ext uri="{FF2B5EF4-FFF2-40B4-BE49-F238E27FC236}">
                  <a16:creationId xmlns:a16="http://schemas.microsoft.com/office/drawing/2014/main" id="{94A5738C-8327-4A5F-8C9A-AE29EF8E9B1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4691033" y="5498210"/>
              <a:ext cx="327035" cy="328958"/>
            </a:xfrm>
            <a:prstGeom prst="rect">
              <a:avLst/>
            </a:prstGeom>
          </p:spPr>
        </p:pic>
        <p:pic>
          <p:nvPicPr>
            <p:cNvPr id="33" name="Obraz 32">
              <a:extLst>
                <a:ext uri="{FF2B5EF4-FFF2-40B4-BE49-F238E27FC236}">
                  <a16:creationId xmlns:a16="http://schemas.microsoft.com/office/drawing/2014/main" id="{40964305-2EEB-4F7D-A9AC-39BEE05FECE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flipV="1">
              <a:off x="2536042" y="5522488"/>
              <a:ext cx="304680" cy="304680"/>
            </a:xfrm>
            <a:prstGeom prst="rect">
              <a:avLst/>
            </a:prstGeom>
          </p:spPr>
        </p:pic>
        <p:pic>
          <p:nvPicPr>
            <p:cNvPr id="34" name="Obraz 33">
              <a:extLst>
                <a:ext uri="{FF2B5EF4-FFF2-40B4-BE49-F238E27FC236}">
                  <a16:creationId xmlns:a16="http://schemas.microsoft.com/office/drawing/2014/main" id="{F5FFA281-B452-4D17-9704-848B58851D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463973" y="5554783"/>
              <a:ext cx="231202" cy="263742"/>
            </a:xfrm>
            <a:prstGeom prst="rect">
              <a:avLst/>
            </a:prstGeom>
          </p:spPr>
        </p:pic>
        <p:pic>
          <p:nvPicPr>
            <p:cNvPr id="35" name="Obraz 34">
              <a:extLst>
                <a:ext uri="{FF2B5EF4-FFF2-40B4-BE49-F238E27FC236}">
                  <a16:creationId xmlns:a16="http://schemas.microsoft.com/office/drawing/2014/main" id="{DF46B305-81C9-4DB7-8033-C517A7957A9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282111" y="5515426"/>
              <a:ext cx="422457" cy="425165"/>
            </a:xfrm>
            <a:prstGeom prst="rect">
              <a:avLst/>
            </a:prstGeom>
          </p:spPr>
        </p:pic>
        <p:pic>
          <p:nvPicPr>
            <p:cNvPr id="36" name="Obraz 35">
              <a:extLst>
                <a:ext uri="{FF2B5EF4-FFF2-40B4-BE49-F238E27FC236}">
                  <a16:creationId xmlns:a16="http://schemas.microsoft.com/office/drawing/2014/main" id="{288DC772-8CC5-4054-BFB3-E05EAA1288B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34336" y="5526522"/>
              <a:ext cx="422457" cy="425165"/>
            </a:xfrm>
            <a:prstGeom prst="rect">
              <a:avLst/>
            </a:prstGeom>
          </p:spPr>
        </p:pic>
        <p:pic>
          <p:nvPicPr>
            <p:cNvPr id="37" name="Obraz 36">
              <a:extLst>
                <a:ext uri="{FF2B5EF4-FFF2-40B4-BE49-F238E27FC236}">
                  <a16:creationId xmlns:a16="http://schemas.microsoft.com/office/drawing/2014/main" id="{842AE988-8EE2-4520-8653-ED18AAC846F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992091" y="5523211"/>
              <a:ext cx="422457" cy="425165"/>
            </a:xfrm>
            <a:prstGeom prst="rect">
              <a:avLst/>
            </a:prstGeom>
          </p:spPr>
        </p:pic>
        <p:pic>
          <p:nvPicPr>
            <p:cNvPr id="38" name="Obraz 37">
              <a:extLst>
                <a:ext uri="{FF2B5EF4-FFF2-40B4-BE49-F238E27FC236}">
                  <a16:creationId xmlns:a16="http://schemas.microsoft.com/office/drawing/2014/main" id="{9B3CDC3D-A97B-4A89-A74B-0B6F2B82973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l="7763"/>
            <a:stretch/>
          </p:blipFill>
          <p:spPr>
            <a:xfrm>
              <a:off x="2855937" y="5577583"/>
              <a:ext cx="230674" cy="205629"/>
            </a:xfrm>
            <a:prstGeom prst="rect">
              <a:avLst/>
            </a:prstGeom>
          </p:spPr>
        </p:pic>
        <p:pic>
          <p:nvPicPr>
            <p:cNvPr id="39" name="Obraz 38">
              <a:extLst>
                <a:ext uri="{FF2B5EF4-FFF2-40B4-BE49-F238E27FC236}">
                  <a16:creationId xmlns:a16="http://schemas.microsoft.com/office/drawing/2014/main" id="{2B2862C9-8FB4-4481-8641-2C4EC17431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l="7763"/>
            <a:stretch/>
          </p:blipFill>
          <p:spPr>
            <a:xfrm>
              <a:off x="5587737" y="5610227"/>
              <a:ext cx="226944" cy="202304"/>
            </a:xfrm>
            <a:prstGeom prst="rect">
              <a:avLst/>
            </a:prstGeom>
          </p:spPr>
        </p:pic>
        <p:pic>
          <p:nvPicPr>
            <p:cNvPr id="40" name="Obraz 39">
              <a:extLst>
                <a:ext uri="{FF2B5EF4-FFF2-40B4-BE49-F238E27FC236}">
                  <a16:creationId xmlns:a16="http://schemas.microsoft.com/office/drawing/2014/main" id="{B09503FE-9E47-4574-826D-FF22A70CE37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l="7763"/>
            <a:stretch/>
          </p:blipFill>
          <p:spPr>
            <a:xfrm>
              <a:off x="4915538" y="5821687"/>
              <a:ext cx="232868" cy="207585"/>
            </a:xfrm>
            <a:prstGeom prst="rect">
              <a:avLst/>
            </a:prstGeom>
          </p:spPr>
        </p:pic>
        <p:pic>
          <p:nvPicPr>
            <p:cNvPr id="43" name="Obraz 42">
              <a:extLst>
                <a:ext uri="{FF2B5EF4-FFF2-40B4-BE49-F238E27FC236}">
                  <a16:creationId xmlns:a16="http://schemas.microsoft.com/office/drawing/2014/main" id="{12421357-B815-4F4E-B228-0D3525809FF1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4610858" y="5824157"/>
              <a:ext cx="282147" cy="328425"/>
            </a:xfrm>
            <a:prstGeom prst="rect">
              <a:avLst/>
            </a:prstGeom>
          </p:spPr>
        </p:pic>
        <p:cxnSp>
          <p:nvCxnSpPr>
            <p:cNvPr id="45" name="Łącznik prosty ze strzałką 44">
              <a:extLst>
                <a:ext uri="{FF2B5EF4-FFF2-40B4-BE49-F238E27FC236}">
                  <a16:creationId xmlns:a16="http://schemas.microsoft.com/office/drawing/2014/main" id="{A0AB1200-41A5-43B9-B0AE-320C949D1ECE}"/>
                </a:ext>
              </a:extLst>
            </p:cNvPr>
            <p:cNvCxnSpPr>
              <a:cxnSpLocks/>
            </p:cNvCxnSpPr>
            <p:nvPr/>
          </p:nvCxnSpPr>
          <p:spPr>
            <a:xfrm>
              <a:off x="1282111" y="5463599"/>
              <a:ext cx="5450129" cy="0"/>
            </a:xfrm>
            <a:prstGeom prst="straightConnector1">
              <a:avLst/>
            </a:prstGeom>
            <a:ln w="28575">
              <a:solidFill>
                <a:srgbClr val="002060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pole tekstowe 29">
            <a:extLst>
              <a:ext uri="{FF2B5EF4-FFF2-40B4-BE49-F238E27FC236}">
                <a16:creationId xmlns:a16="http://schemas.microsoft.com/office/drawing/2014/main" id="{CCE50EFB-699E-49DC-8FE9-B67D7A3BC990}"/>
              </a:ext>
            </a:extLst>
          </p:cNvPr>
          <p:cNvSpPr txBox="1"/>
          <p:nvPr/>
        </p:nvSpPr>
        <p:spPr>
          <a:xfrm>
            <a:off x="2506068" y="241484"/>
            <a:ext cx="6408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Wpływ RPO WP na rozwój regionu (1)</a:t>
            </a:r>
            <a:endParaRPr kumimoji="0" lang="pl-PL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4" name="Prostokąt 43">
            <a:extLst>
              <a:ext uri="{FF2B5EF4-FFF2-40B4-BE49-F238E27FC236}">
                <a16:creationId xmlns:a16="http://schemas.microsoft.com/office/drawing/2014/main" id="{6B9C0057-5575-4344-B185-53E769731C64}"/>
              </a:ext>
            </a:extLst>
          </p:cNvPr>
          <p:cNvSpPr/>
          <p:nvPr/>
        </p:nvSpPr>
        <p:spPr>
          <a:xfrm>
            <a:off x="0" y="6763446"/>
            <a:ext cx="9144000" cy="116632"/>
          </a:xfrm>
          <a:prstGeom prst="rect">
            <a:avLst/>
          </a:prstGeom>
          <a:solidFill>
            <a:srgbClr val="00B0F0">
              <a:alpha val="2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6" name="Prostokąt 45">
            <a:extLst>
              <a:ext uri="{FF2B5EF4-FFF2-40B4-BE49-F238E27FC236}">
                <a16:creationId xmlns:a16="http://schemas.microsoft.com/office/drawing/2014/main" id="{7CF068DC-A181-4876-AC5D-BEB0ACDE563C}"/>
              </a:ext>
            </a:extLst>
          </p:cNvPr>
          <p:cNvSpPr/>
          <p:nvPr/>
        </p:nvSpPr>
        <p:spPr>
          <a:xfrm>
            <a:off x="-392" y="6707754"/>
            <a:ext cx="9144000" cy="116632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21000">
                <a:srgbClr val="002060"/>
              </a:gs>
              <a:gs pos="100000">
                <a:srgbClr val="116595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5D7FD60F-2646-42F7-9D9F-DF5AD2DFF048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017465" y="2190455"/>
            <a:ext cx="2250240" cy="2180103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9DB4DCFF-D7CA-47A2-94B7-67FA6FE32FE6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26112" y="4264479"/>
            <a:ext cx="941593" cy="903420"/>
          </a:xfrm>
          <a:prstGeom prst="rect">
            <a:avLst/>
          </a:prstGeom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AEA25F65-CEFB-44CF-9D66-F7A6C2C22B34}"/>
              </a:ext>
            </a:extLst>
          </p:cNvPr>
          <p:cNvSpPr/>
          <p:nvPr/>
        </p:nvSpPr>
        <p:spPr>
          <a:xfrm>
            <a:off x="7020272" y="3425287"/>
            <a:ext cx="100540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200" b="1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77%</a:t>
            </a:r>
          </a:p>
        </p:txBody>
      </p:sp>
    </p:spTree>
    <p:extLst>
      <p:ext uri="{BB962C8B-B14F-4D97-AF65-F5344CB8AC3E}">
        <p14:creationId xmlns:p14="http://schemas.microsoft.com/office/powerpoint/2010/main" val="33540887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>
            <a:extLst>
              <a:ext uri="{FF2B5EF4-FFF2-40B4-BE49-F238E27FC236}">
                <a16:creationId xmlns:a16="http://schemas.microsoft.com/office/drawing/2014/main" id="{9E4C969D-8BB7-4EA2-8B1B-B3B108E543A7}"/>
              </a:ext>
            </a:extLst>
          </p:cNvPr>
          <p:cNvSpPr/>
          <p:nvPr/>
        </p:nvSpPr>
        <p:spPr>
          <a:xfrm>
            <a:off x="0" y="6763446"/>
            <a:ext cx="9144000" cy="116632"/>
          </a:xfrm>
          <a:prstGeom prst="rect">
            <a:avLst/>
          </a:prstGeom>
          <a:solidFill>
            <a:srgbClr val="00B0F0">
              <a:alpha val="2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ytuł 1">
            <a:extLst>
              <a:ext uri="{FF2B5EF4-FFF2-40B4-BE49-F238E27FC236}">
                <a16:creationId xmlns:a16="http://schemas.microsoft.com/office/drawing/2014/main" id="{4672C306-2028-497F-8C0E-0D65C3409BCD}"/>
              </a:ext>
            </a:extLst>
          </p:cNvPr>
          <p:cNvSpPr txBox="1">
            <a:spLocks/>
          </p:cNvSpPr>
          <p:nvPr/>
        </p:nvSpPr>
        <p:spPr>
          <a:xfrm>
            <a:off x="295602" y="1268760"/>
            <a:ext cx="8496944" cy="439248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0" i="0" u="none" strike="noStrike" kern="0" cap="none" spc="0" normalizeH="0" baseline="0" noProof="0" dirty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Wyniki ewaluacji ex-post (przeprowadzonych w okresie 2023–2024) pokazują, że </a:t>
            </a:r>
            <a:r>
              <a:rPr kumimoji="0" lang="pl-PL" sz="20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realizacja RPO WP 2014-2020 w znaczący sposób przyczyniła się</a:t>
            </a:r>
            <a:r>
              <a:rPr kumimoji="0" lang="pl-PL" sz="2000" b="1" i="0" u="none" strike="noStrike" kern="0" cap="none" spc="0" normalizeH="0" baseline="0" noProof="0" dirty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pl-PL" sz="2000" b="0" i="0" u="none" strike="noStrike" kern="0" cap="none" spc="0" normalizeH="0" baseline="0" noProof="0" dirty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do:</a:t>
            </a:r>
          </a:p>
          <a:p>
            <a:pPr marL="355600" lvl="1" indent="-355600" algn="l">
              <a:lnSpc>
                <a:spcPts val="3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pl-PL" sz="2000" b="1" kern="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poprawy</a:t>
            </a:r>
            <a:r>
              <a:rPr lang="pl-PL" sz="2000" kern="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jakości wsparcia B+R, konkurencyjności i innowacyjności MŚP</a:t>
            </a:r>
          </a:p>
          <a:p>
            <a:pPr marL="355600" lvl="1" indent="-355600" algn="l">
              <a:lnSpc>
                <a:spcPts val="3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pl-PL" sz="2000" b="1" kern="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wzrostu</a:t>
            </a:r>
            <a:r>
              <a:rPr lang="pl-PL" sz="2000" kern="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aktywności zawodowej i edukacyjnej uczestników</a:t>
            </a:r>
          </a:p>
          <a:p>
            <a:pPr marL="355600" lvl="1" indent="-355600" algn="l">
              <a:lnSpc>
                <a:spcPts val="3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pl-PL" sz="2000" b="1" kern="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rozwoju</a:t>
            </a:r>
            <a:r>
              <a:rPr lang="pl-PL" sz="2000" kern="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infrastruktury zdrowotnej i cyfryzacji (e-zdrowie)</a:t>
            </a:r>
          </a:p>
          <a:p>
            <a:pPr marL="355600" lvl="1" indent="-355600" algn="l">
              <a:lnSpc>
                <a:spcPts val="3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pl-PL" sz="2000" b="1" kern="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modernizacji</a:t>
            </a:r>
            <a:r>
              <a:rPr lang="pl-PL" sz="2000" kern="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transportu, poprawy bezpieczeństwa drogowego i mobilności</a:t>
            </a:r>
          </a:p>
          <a:p>
            <a:pPr marL="355600" lvl="1" indent="-355600" algn="l">
              <a:lnSpc>
                <a:spcPts val="3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pl-PL" sz="2000" b="1" kern="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zwiększenia</a:t>
            </a:r>
            <a:r>
              <a:rPr lang="pl-PL" sz="2000" kern="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efektywności energetycznej i rozwoju OZE</a:t>
            </a:r>
          </a:p>
          <a:p>
            <a:pPr marL="355600" lvl="1" indent="-355600" algn="l">
              <a:lnSpc>
                <a:spcPts val="3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pl-PL" sz="2000" b="1" kern="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wzrostu</a:t>
            </a:r>
            <a:r>
              <a:rPr lang="pl-PL" sz="2000" kern="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atrakcyjności turystycznej i kulturowej regionu</a:t>
            </a:r>
          </a:p>
          <a:p>
            <a:pPr marL="355600" lvl="1" indent="-355600" algn="l">
              <a:lnSpc>
                <a:spcPts val="3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pl-PL" sz="2000" b="1" kern="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rewitalizacji</a:t>
            </a:r>
            <a:r>
              <a:rPr lang="pl-PL" sz="2000" kern="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zdegradowanych obszarów miejskich</a:t>
            </a:r>
          </a:p>
          <a:p>
            <a:pPr marL="355600" lvl="1" indent="-355600" algn="l">
              <a:lnSpc>
                <a:spcPts val="3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pl-PL" sz="2000" b="1" kern="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wzmocnienia</a:t>
            </a:r>
            <a:r>
              <a:rPr lang="pl-PL" sz="2000" kern="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włączenia społecznego, w tym integracji imigrantów</a:t>
            </a: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pl-PL" sz="2000" b="0" i="0" u="none" strike="noStrike" kern="0" cap="none" spc="0" normalizeH="0" baseline="0" noProof="0" dirty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281A1FA8-F6C5-418E-B2B6-68766866B132}"/>
              </a:ext>
            </a:extLst>
          </p:cNvPr>
          <p:cNvSpPr/>
          <p:nvPr/>
        </p:nvSpPr>
        <p:spPr>
          <a:xfrm>
            <a:off x="-392" y="6707754"/>
            <a:ext cx="9144000" cy="116632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21000">
                <a:srgbClr val="002060"/>
              </a:gs>
              <a:gs pos="100000">
                <a:srgbClr val="116595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EC5D192A-4D72-4648-9309-F5E198B1C669}"/>
              </a:ext>
            </a:extLst>
          </p:cNvPr>
          <p:cNvSpPr txBox="1"/>
          <p:nvPr/>
        </p:nvSpPr>
        <p:spPr>
          <a:xfrm>
            <a:off x="2506068" y="241484"/>
            <a:ext cx="6408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Wpływ RPO WP na rozwój regionu (2)</a:t>
            </a:r>
            <a:endParaRPr kumimoji="0" lang="pl-PL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74455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: zaokrąglone rogi 8">
            <a:extLst>
              <a:ext uri="{FF2B5EF4-FFF2-40B4-BE49-F238E27FC236}">
                <a16:creationId xmlns:a16="http://schemas.microsoft.com/office/drawing/2014/main" id="{D953FD59-693C-496F-BB31-204579B4EDBE}"/>
              </a:ext>
            </a:extLst>
          </p:cNvPr>
          <p:cNvSpPr/>
          <p:nvPr/>
        </p:nvSpPr>
        <p:spPr>
          <a:xfrm>
            <a:off x="399188" y="1238242"/>
            <a:ext cx="8344839" cy="189128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2555776" y="201190"/>
            <a:ext cx="6408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Działalność B+R</a:t>
            </a:r>
            <a:endParaRPr kumimoji="0" lang="pl-PL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338905EC-B7DD-49C1-B591-9AFC59D14F57}"/>
              </a:ext>
            </a:extLst>
          </p:cNvPr>
          <p:cNvSpPr/>
          <p:nvPr/>
        </p:nvSpPr>
        <p:spPr>
          <a:xfrm>
            <a:off x="582734" y="1522165"/>
            <a:ext cx="8627138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Poprawa jakości wsparcia B+R, konkurencyjności i innowacyjności MŚP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Przedsięwzięcia wpisywały się w </a:t>
            </a: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Inteligentne Specjalizacje Pomorza 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 </a:t>
            </a:r>
            <a:b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 szczególności dotyczyły realizacji </a:t>
            </a: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prac B+R</a:t>
            </a: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oraz korzystania z </a:t>
            </a: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usług zewnętrznych</a:t>
            </a: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podmiotów B+R </a:t>
            </a: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AA8739A2-CBF4-46DE-A235-31AE0B9C60AC}"/>
              </a:ext>
            </a:extLst>
          </p:cNvPr>
          <p:cNvSpPr/>
          <p:nvPr/>
        </p:nvSpPr>
        <p:spPr>
          <a:xfrm>
            <a:off x="187601" y="3643360"/>
            <a:ext cx="9022271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Około </a:t>
            </a: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30% 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beneficjentów dotacji i pożyczek </a:t>
            </a: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pierwszy raz realizowało działania B+R </a:t>
            </a: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Firmy zaangażowały się w </a:t>
            </a: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bardziej innowacyjne przedsięwzięcia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niż przed uzyskaniem wsparcia </a:t>
            </a:r>
            <a:endParaRPr kumimoji="0" lang="pl-PL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A6E26F13-4A31-48E0-B895-D4B92D4101F6}"/>
              </a:ext>
            </a:extLst>
          </p:cNvPr>
          <p:cNvSpPr/>
          <p:nvPr/>
        </p:nvSpPr>
        <p:spPr>
          <a:xfrm>
            <a:off x="0" y="6763446"/>
            <a:ext cx="9144000" cy="116632"/>
          </a:xfrm>
          <a:prstGeom prst="rect">
            <a:avLst/>
          </a:prstGeom>
          <a:solidFill>
            <a:srgbClr val="00B0F0">
              <a:alpha val="2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E3466CED-1F44-414F-938D-CCE262439938}"/>
              </a:ext>
            </a:extLst>
          </p:cNvPr>
          <p:cNvSpPr/>
          <p:nvPr/>
        </p:nvSpPr>
        <p:spPr>
          <a:xfrm>
            <a:off x="-392" y="6707754"/>
            <a:ext cx="9144000" cy="116632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21000">
                <a:srgbClr val="002060"/>
              </a:gs>
              <a:gs pos="100000">
                <a:srgbClr val="116595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06291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2506068" y="184572"/>
            <a:ext cx="6408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Rozwój przedsiębiorstw</a:t>
            </a:r>
            <a:endParaRPr kumimoji="0" lang="pl-PL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73937D3F-3C4A-4A7C-85F9-C153F1C197D2}"/>
              </a:ext>
            </a:extLst>
          </p:cNvPr>
          <p:cNvSpPr/>
          <p:nvPr/>
        </p:nvSpPr>
        <p:spPr>
          <a:xfrm>
            <a:off x="467544" y="2842685"/>
            <a:ext cx="773183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93%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- poprawę pozycji konkurencyjnej</a:t>
            </a: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50%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wzrost udziału w rynku </a:t>
            </a: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66%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zwiększenie przychodów ze sprzedaży</a:t>
            </a: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61%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zwiększenie zatrudnienia</a:t>
            </a: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57%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wzrost wydajności pracy (wzrost liczby miejsc pracy wyposażonych w urządzenia i maszyny podnoszące produktywność pracowników) </a:t>
            </a:r>
            <a:endParaRPr kumimoji="0" lang="pl-PL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FCCD6CCE-3148-4DF0-9F4A-D4AF34BB6C30}"/>
              </a:ext>
            </a:extLst>
          </p:cNvPr>
          <p:cNvSpPr/>
          <p:nvPr/>
        </p:nvSpPr>
        <p:spPr>
          <a:xfrm>
            <a:off x="434192" y="2326092"/>
            <a:ext cx="60429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Wsparcie inwestycyjne przedsiębiorstw wpłynęło na ich:</a:t>
            </a:r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78F84D77-870B-41F4-BEB1-FCB41C6BF93A}"/>
              </a:ext>
            </a:extLst>
          </p:cNvPr>
          <p:cNvSpPr/>
          <p:nvPr/>
        </p:nvSpPr>
        <p:spPr>
          <a:xfrm>
            <a:off x="0" y="6763446"/>
            <a:ext cx="9144000" cy="116632"/>
          </a:xfrm>
          <a:prstGeom prst="rect">
            <a:avLst/>
          </a:prstGeom>
          <a:solidFill>
            <a:srgbClr val="00B0F0">
              <a:alpha val="2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F11D8C11-954A-436B-84F8-52D8BB9C1C91}"/>
              </a:ext>
            </a:extLst>
          </p:cNvPr>
          <p:cNvSpPr/>
          <p:nvPr/>
        </p:nvSpPr>
        <p:spPr>
          <a:xfrm>
            <a:off x="-392" y="6707754"/>
            <a:ext cx="9144000" cy="116632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21000">
                <a:srgbClr val="002060"/>
              </a:gs>
              <a:gs pos="100000">
                <a:srgbClr val="116595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Prostokąt: zaokrąglone rogi 12">
            <a:extLst>
              <a:ext uri="{FF2B5EF4-FFF2-40B4-BE49-F238E27FC236}">
                <a16:creationId xmlns:a16="http://schemas.microsoft.com/office/drawing/2014/main" id="{29676806-7DE1-4E7C-A48E-312610269413}"/>
              </a:ext>
            </a:extLst>
          </p:cNvPr>
          <p:cNvSpPr/>
          <p:nvPr/>
        </p:nvSpPr>
        <p:spPr>
          <a:xfrm>
            <a:off x="413595" y="1254259"/>
            <a:ext cx="8262862" cy="87593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Prostokąt 13">
            <a:extLst>
              <a:ext uri="{FF2B5EF4-FFF2-40B4-BE49-F238E27FC236}">
                <a16:creationId xmlns:a16="http://schemas.microsoft.com/office/drawing/2014/main" id="{2CB15AA6-B986-4A71-944B-C0E1FC3805CF}"/>
              </a:ext>
            </a:extLst>
          </p:cNvPr>
          <p:cNvSpPr/>
          <p:nvPr/>
        </p:nvSpPr>
        <p:spPr>
          <a:xfrm>
            <a:off x="755576" y="1329021"/>
            <a:ext cx="81592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Interwencja prowadzona w ramach RPO WP przyniosła </a:t>
            </a: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zauważalny dla przedsiębiorców impuls rozwojowy</a:t>
            </a: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BEDD88F3-DA68-498F-9BD7-7C0D56E2478A}"/>
              </a:ext>
            </a:extLst>
          </p:cNvPr>
          <p:cNvSpPr/>
          <p:nvPr/>
        </p:nvSpPr>
        <p:spPr>
          <a:xfrm>
            <a:off x="434192" y="5414625"/>
            <a:ext cx="80648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Wysoka użyteczność i skuteczność wsparcia na przeciwdziałanie skutkom </a:t>
            </a:r>
            <a:r>
              <a:rPr kumimoji="0" lang="pl-PL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COVID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-19 wśród wspartych przedsiębiorstw (</a:t>
            </a: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339 firm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endParaRPr kumimoji="0" lang="pl-PL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99663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: zaokrąglone rogi 8">
            <a:extLst>
              <a:ext uri="{FF2B5EF4-FFF2-40B4-BE49-F238E27FC236}">
                <a16:creationId xmlns:a16="http://schemas.microsoft.com/office/drawing/2014/main" id="{CF72BC42-F012-4F04-AF2F-5020CE5C0025}"/>
              </a:ext>
            </a:extLst>
          </p:cNvPr>
          <p:cNvSpPr/>
          <p:nvPr/>
        </p:nvSpPr>
        <p:spPr>
          <a:xfrm>
            <a:off x="467544" y="1219755"/>
            <a:ext cx="8280920" cy="137244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EBBA8617-B6CA-44A7-B6BE-E0E2B6889B10}"/>
              </a:ext>
            </a:extLst>
          </p:cNvPr>
          <p:cNvSpPr/>
          <p:nvPr/>
        </p:nvSpPr>
        <p:spPr>
          <a:xfrm>
            <a:off x="577627" y="2622320"/>
            <a:ext cx="8784976" cy="37379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39% 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rozwój usług doradztwa edukacyjno-zawodowego w szkołach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42%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wprowadzenie zmian w doborze treści, metod lub pomocy dydaktycznych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48% 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zdobycie nowych umiejętności dydaktycznych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58%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poszerzenie wiedzy w zakresie metod dydaktycznych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72%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zdobycie wiedzy z zakresu metod dydaktycznych / pracy z uczniem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75%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rozwój kompetencji zawodowych nauczycieli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76%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wzrost kreatywności i innowacyjności uczniów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90%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rozwój kompetencji kluczowych uczniów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559D1E82-D51B-453A-81F5-257374843C0B}"/>
              </a:ext>
            </a:extLst>
          </p:cNvPr>
          <p:cNvSpPr txBox="1"/>
          <p:nvPr/>
        </p:nvSpPr>
        <p:spPr>
          <a:xfrm>
            <a:off x="2483768" y="233335"/>
            <a:ext cx="6408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Edukacja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B7BD83DD-05D8-4A21-B54D-A7E79DFE5035}"/>
              </a:ext>
            </a:extLst>
          </p:cNvPr>
          <p:cNvSpPr/>
          <p:nvPr/>
        </p:nvSpPr>
        <p:spPr>
          <a:xfrm>
            <a:off x="609203" y="1355969"/>
            <a:ext cx="8067253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Realizacja przedsięwzięć przyniosła </a:t>
            </a: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szereg korzyści dla uczniów i nauczycieli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Uczestnicy najczęściej podkreślali </a:t>
            </a: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rozwój kompetencji oraz zmiany </a:t>
            </a:r>
            <a:b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 praktyce dydaktycznej</a:t>
            </a:r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AA241BC2-3533-445D-ACB5-CC3899F73B4E}"/>
              </a:ext>
            </a:extLst>
          </p:cNvPr>
          <p:cNvSpPr/>
          <p:nvPr/>
        </p:nvSpPr>
        <p:spPr>
          <a:xfrm>
            <a:off x="0" y="6763446"/>
            <a:ext cx="9144000" cy="116632"/>
          </a:xfrm>
          <a:prstGeom prst="rect">
            <a:avLst/>
          </a:prstGeom>
          <a:solidFill>
            <a:srgbClr val="00B0F0">
              <a:alpha val="2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870A2552-9A04-43F7-AF5C-9951EEF11F19}"/>
              </a:ext>
            </a:extLst>
          </p:cNvPr>
          <p:cNvSpPr/>
          <p:nvPr/>
        </p:nvSpPr>
        <p:spPr>
          <a:xfrm>
            <a:off x="-392" y="6707754"/>
            <a:ext cx="9144000" cy="116632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21000">
                <a:srgbClr val="002060"/>
              </a:gs>
              <a:gs pos="100000">
                <a:srgbClr val="116595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58626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ostokąt: zaokrąglone rogi 10">
            <a:extLst>
              <a:ext uri="{FF2B5EF4-FFF2-40B4-BE49-F238E27FC236}">
                <a16:creationId xmlns:a16="http://schemas.microsoft.com/office/drawing/2014/main" id="{0A7D0079-DF82-4FBE-BA6A-A1A368DB6147}"/>
              </a:ext>
            </a:extLst>
          </p:cNvPr>
          <p:cNvSpPr/>
          <p:nvPr/>
        </p:nvSpPr>
        <p:spPr>
          <a:xfrm>
            <a:off x="382479" y="1152621"/>
            <a:ext cx="8005945" cy="1177421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2555776" y="184783"/>
            <a:ext cx="6408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Szkolnictwo zawodowe</a:t>
            </a: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8617CB1C-C8A5-459A-9F17-40F6220CEED6}"/>
              </a:ext>
            </a:extLst>
          </p:cNvPr>
          <p:cNvSpPr/>
          <p:nvPr/>
        </p:nvSpPr>
        <p:spPr>
          <a:xfrm>
            <a:off x="0" y="6763446"/>
            <a:ext cx="9144000" cy="116632"/>
          </a:xfrm>
          <a:prstGeom prst="rect">
            <a:avLst/>
          </a:prstGeom>
          <a:solidFill>
            <a:srgbClr val="00B0F0">
              <a:alpha val="2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DF8303E3-402E-43D9-9BD5-984C955F5322}"/>
              </a:ext>
            </a:extLst>
          </p:cNvPr>
          <p:cNvSpPr/>
          <p:nvPr/>
        </p:nvSpPr>
        <p:spPr>
          <a:xfrm>
            <a:off x="-392" y="6707754"/>
            <a:ext cx="9144000" cy="116632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21000">
                <a:srgbClr val="002060"/>
              </a:gs>
              <a:gs pos="100000">
                <a:srgbClr val="116595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3F0C53FA-6272-498B-BF43-D1A10B0D8029}"/>
              </a:ext>
            </a:extLst>
          </p:cNvPr>
          <p:cNvSpPr/>
          <p:nvPr/>
        </p:nvSpPr>
        <p:spPr>
          <a:xfrm flipH="1">
            <a:off x="382478" y="2967747"/>
            <a:ext cx="8293977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staże i praktyki zawodowe</a:t>
            </a:r>
            <a:r>
              <a:rPr kumimoji="0" lang="pl-PL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dla uczniów i uczestników pozaszkolnych form kształcenia</a:t>
            </a:r>
          </a:p>
          <a:p>
            <a:pPr marL="285750" marR="0" lvl="0" indent="-285750" algn="l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doradztwo edukacyjno-zawodowe 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dla uczniów i uczestników pozaszkolnych form kształcenia zawodowego</a:t>
            </a:r>
          </a:p>
          <a:p>
            <a:pPr marL="285750" marR="0" lvl="0" indent="-285750" algn="l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kursy i szkolenia doskonalące 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dla nauczycieli i instruktorów praktycznej nauki zawodu</a:t>
            </a:r>
          </a:p>
          <a:p>
            <a:pPr marL="285750" marR="0" lvl="0" indent="-285750" algn="l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studia podyplomowe 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dla nauczycieli i instruktorów praktycznej nauki zawodu</a:t>
            </a: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9A68CA3C-D1F2-4BED-B14F-B082F6ACDFF2}"/>
              </a:ext>
            </a:extLst>
          </p:cNvPr>
          <p:cNvSpPr/>
          <p:nvPr/>
        </p:nvSpPr>
        <p:spPr>
          <a:xfrm>
            <a:off x="625731" y="1206895"/>
            <a:ext cx="760414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Działania w regionie zostały </a:t>
            </a: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skoordynowane oraz dopasowane </a:t>
            </a:r>
            <a:b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 potrzeb lokalnych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 pozwoliło efektywnie kształtować sieć szkół </a:t>
            </a:r>
            <a:b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 placówek kształcenia zawodowego</a:t>
            </a: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D168ECD1-6E02-4CAE-867A-E80BC1310C7B}"/>
              </a:ext>
            </a:extLst>
          </p:cNvPr>
          <p:cNvSpPr/>
          <p:nvPr/>
        </p:nvSpPr>
        <p:spPr>
          <a:xfrm>
            <a:off x="251520" y="2448840"/>
            <a:ext cx="18839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Formy wsparcia:</a:t>
            </a:r>
          </a:p>
        </p:txBody>
      </p:sp>
    </p:spTree>
    <p:extLst>
      <p:ext uri="{BB962C8B-B14F-4D97-AF65-F5344CB8AC3E}">
        <p14:creationId xmlns:p14="http://schemas.microsoft.com/office/powerpoint/2010/main" val="39672008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Projekt domyślny">
  <a:themeElements>
    <a:clrScheme name="Aspek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Projekt domyśln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12200</TotalTime>
  <Words>2771</Words>
  <Application>Microsoft Office PowerPoint</Application>
  <PresentationFormat>Pokaz na ekranie (4:3)</PresentationFormat>
  <Paragraphs>296</Paragraphs>
  <Slides>31</Slides>
  <Notes>28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31</vt:i4>
      </vt:variant>
    </vt:vector>
  </HeadingPairs>
  <TitlesOfParts>
    <vt:vector size="38" baseType="lpstr">
      <vt:lpstr>Arial</vt:lpstr>
      <vt:lpstr>Calibri</vt:lpstr>
      <vt:lpstr>Open Sans</vt:lpstr>
      <vt:lpstr>Symbol</vt:lpstr>
      <vt:lpstr>Times New Roman</vt:lpstr>
      <vt:lpstr>Wingdings</vt:lpstr>
      <vt:lpstr>Projekt domyślny</vt:lpstr>
      <vt:lpstr>Najważniejsze efekty  RPO WP 2014-2020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UMWP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72 dpi</dc:title>
  <dc:creator>Stawiński Arkadiusz</dc:creator>
  <cp:lastModifiedBy>Wymysłowska Sylwia</cp:lastModifiedBy>
  <cp:revision>1106</cp:revision>
  <cp:lastPrinted>2018-01-08T11:53:47Z</cp:lastPrinted>
  <dcterms:created xsi:type="dcterms:W3CDTF">2008-01-08T07:52:50Z</dcterms:created>
  <dcterms:modified xsi:type="dcterms:W3CDTF">2025-11-27T12:04:03Z</dcterms:modified>
</cp:coreProperties>
</file>