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ebp" ContentType="image/png"/>
  <Default Extension="jpe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41" r:id="rId2"/>
  </p:sldMasterIdLst>
  <p:notesMasterIdLst>
    <p:notesMasterId r:id="rId73"/>
  </p:notesMasterIdLst>
  <p:sldIdLst>
    <p:sldId id="510" r:id="rId3"/>
    <p:sldId id="511" r:id="rId4"/>
    <p:sldId id="473" r:id="rId5"/>
    <p:sldId id="363" r:id="rId6"/>
    <p:sldId id="360" r:id="rId7"/>
    <p:sldId id="490" r:id="rId8"/>
    <p:sldId id="353" r:id="rId9"/>
    <p:sldId id="354" r:id="rId10"/>
    <p:sldId id="358" r:id="rId11"/>
    <p:sldId id="355" r:id="rId12"/>
    <p:sldId id="492" r:id="rId13"/>
    <p:sldId id="359" r:id="rId14"/>
    <p:sldId id="494" r:id="rId15"/>
    <p:sldId id="453" r:id="rId16"/>
    <p:sldId id="370" r:id="rId17"/>
    <p:sldId id="496" r:id="rId18"/>
    <p:sldId id="372" r:id="rId19"/>
    <p:sldId id="373" r:id="rId20"/>
    <p:sldId id="457" r:id="rId21"/>
    <p:sldId id="500" r:id="rId22"/>
    <p:sldId id="378" r:id="rId23"/>
    <p:sldId id="459" r:id="rId24"/>
    <p:sldId id="380" r:id="rId25"/>
    <p:sldId id="381" r:id="rId26"/>
    <p:sldId id="462" r:id="rId27"/>
    <p:sldId id="385" r:id="rId28"/>
    <p:sldId id="504" r:id="rId29"/>
    <p:sldId id="387" r:id="rId30"/>
    <p:sldId id="506" r:id="rId31"/>
    <p:sldId id="389" r:id="rId32"/>
    <p:sldId id="465" r:id="rId33"/>
    <p:sldId id="390" r:id="rId34"/>
    <p:sldId id="392" r:id="rId35"/>
    <p:sldId id="507" r:id="rId36"/>
    <p:sldId id="393" r:id="rId37"/>
    <p:sldId id="468" r:id="rId38"/>
    <p:sldId id="396" r:id="rId39"/>
    <p:sldId id="398" r:id="rId40"/>
    <p:sldId id="478" r:id="rId41"/>
    <p:sldId id="399" r:id="rId42"/>
    <p:sldId id="400" r:id="rId43"/>
    <p:sldId id="471" r:id="rId44"/>
    <p:sldId id="402" r:id="rId45"/>
    <p:sldId id="405" r:id="rId46"/>
    <p:sldId id="406" r:id="rId47"/>
    <p:sldId id="476" r:id="rId48"/>
    <p:sldId id="409" r:id="rId49"/>
    <p:sldId id="411" r:id="rId50"/>
    <p:sldId id="412" r:id="rId51"/>
    <p:sldId id="415" r:id="rId52"/>
    <p:sldId id="419" r:id="rId53"/>
    <p:sldId id="421" r:id="rId54"/>
    <p:sldId id="428" r:id="rId55"/>
    <p:sldId id="430" r:id="rId56"/>
    <p:sldId id="432" r:id="rId57"/>
    <p:sldId id="433" r:id="rId58"/>
    <p:sldId id="435" r:id="rId59"/>
    <p:sldId id="436" r:id="rId60"/>
    <p:sldId id="482" r:id="rId61"/>
    <p:sldId id="438" r:id="rId62"/>
    <p:sldId id="441" r:id="rId63"/>
    <p:sldId id="442" r:id="rId64"/>
    <p:sldId id="443" r:id="rId65"/>
    <p:sldId id="485" r:id="rId66"/>
    <p:sldId id="444" r:id="rId67"/>
    <p:sldId id="445" r:id="rId68"/>
    <p:sldId id="446" r:id="rId69"/>
    <p:sldId id="448" r:id="rId70"/>
    <p:sldId id="450" r:id="rId71"/>
    <p:sldId id="489" r:id="rId72"/>
  </p:sldIdLst>
  <p:sldSz cx="10691813" cy="7559675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Muńska Kamilla" initials="MK" lastIdx="0" clrIdx="1">
    <p:extLst>
      <p:ext uri="{19B8F6BF-5375-455C-9EA6-DF929625EA0E}">
        <p15:presenceInfo xmlns:p15="http://schemas.microsoft.com/office/powerpoint/2012/main" userId="S-1-5-21-352459600-126056257-345019615-80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6340" autoAdjust="0"/>
  </p:normalViewPr>
  <p:slideViewPr>
    <p:cSldViewPr showGuides="1">
      <p:cViewPr varScale="1">
        <p:scale>
          <a:sx n="96" d="100"/>
          <a:sy n="96" d="100"/>
        </p:scale>
        <p:origin x="1524" y="84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2025-11-27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4152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4.emf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FDB76B9-FC6C-44C1-A4FF-DBB958B8D7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3" y="6444133"/>
            <a:ext cx="8855261" cy="828683"/>
          </a:xfrm>
          <a:prstGeom prst="rect">
            <a:avLst/>
          </a:prstGeom>
        </p:spPr>
      </p:pic>
      <p:graphicFrame>
        <p:nvGraphicFramePr>
          <p:cNvPr id="18" name="Obiekt 17">
            <a:extLst>
              <a:ext uri="{FF2B5EF4-FFF2-40B4-BE49-F238E27FC236}">
                <a16:creationId xmlns:a16="http://schemas.microsoft.com/office/drawing/2014/main" id="{65792BD4-3A93-4438-AEB4-266E69D8F63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87832008"/>
              </p:ext>
            </p:extLst>
          </p:nvPr>
        </p:nvGraphicFramePr>
        <p:xfrm>
          <a:off x="5345906" y="836190"/>
          <a:ext cx="1768528" cy="790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" name="CorelDRAW" r:id="rId8" imgW="3563557" imgH="1592400" progId="CorelDraw.Graphic.19">
                  <p:embed/>
                </p:oleObj>
              </mc:Choice>
              <mc:Fallback>
                <p:oleObj name="CorelDRAW" r:id="rId8" imgW="3563557" imgH="1592400" progId="CorelDraw.Graphic.19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88EF111D-7CE5-450F-B306-F937C0A2B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45906" y="836190"/>
                        <a:ext cx="1768528" cy="790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0A228201-59AA-470F-B779-D4FECA3DF137}"/>
              </a:ext>
            </a:extLst>
          </p:cNvPr>
          <p:cNvSpPr/>
          <p:nvPr userDrawn="1"/>
        </p:nvSpPr>
        <p:spPr>
          <a:xfrm>
            <a:off x="1025525" y="1983572"/>
            <a:ext cx="8640763" cy="432127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7D00171-EF30-4814-B375-246769FD4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2ABF63AC-8150-4C02-BE62-EBE0A0398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629EBDD-5340-4285-A47D-77B29466EF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5848" y="3411613"/>
            <a:ext cx="7920115" cy="1087764"/>
          </a:xfrm>
        </p:spPr>
        <p:txBody>
          <a:bodyPr anchor="t" anchorCtr="0">
            <a:normAutofit/>
          </a:bodyPr>
          <a:lstStyle>
            <a:lvl1pPr algn="ctr">
              <a:lnSpc>
                <a:spcPts val="4000"/>
              </a:lnSpc>
              <a:defRPr sz="3200"/>
            </a:lvl1pPr>
          </a:lstStyle>
          <a:p>
            <a:br>
              <a:rPr lang="pl-PL" dirty="0"/>
            </a:br>
            <a:r>
              <a:rPr lang="pl-PL" dirty="0"/>
              <a:t>Dziękuję za uwagę.</a:t>
            </a:r>
            <a:endParaRPr lang="en-US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2649279-68AC-4F54-A880-75A79D7385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C169691-7357-4DDF-8437-CEB5E8C727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9B9B22B-67E4-4504-8A58-6D72DCD7A2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BC155C9-2974-4950-B840-0E7ABDF714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1C9A51C-3E9A-43B3-865C-E0B79CE15EF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AE3D26F0-CB23-476D-84AC-833FF58353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02C74DC5-C335-4B67-9BCD-34D60F57C6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0F174CC1-CE15-4868-A9EE-2844EB32D55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580C7992-BAEE-4176-9AF5-42DA24B7599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A86516E-B5E1-4DB3-981D-6523926A2A1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09B0195-39FE-4DB2-9F58-C6258A41F1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06B4110B-C953-4485-B94D-302AD469CB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7E3F8DBC-0D86-4A87-B80E-1209AC8C45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3" y="6444133"/>
            <a:ext cx="8855261" cy="82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7F1EF-B192-4D58-956B-F02DE1C20BE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44501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1430" y="2130842"/>
            <a:ext cx="2304256" cy="2448088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None/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BE3059A-75A0-4C90-95D2-B112128FC6A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36084" y="4931965"/>
            <a:ext cx="2304256" cy="24480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DD2F334-28E7-4958-A455-82E6C74AD7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90145" y="4853408"/>
            <a:ext cx="2304256" cy="24480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5C5C282-C37B-49BC-B1E6-2FB97449145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99346" y="4849158"/>
            <a:ext cx="2304256" cy="24480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DBF3EBC-E6E6-4D2D-867C-00C9EA03618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685530" y="2051749"/>
            <a:ext cx="2304256" cy="24480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50051EB-0BC9-47A5-B563-FA2C9587C8E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536084" y="2090554"/>
            <a:ext cx="2304256" cy="24480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6379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35F0698-B762-4CA8-B4E7-F5A60425786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3" y="6444133"/>
            <a:ext cx="8855261" cy="828683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88EF111D-7CE5-450F-B306-F937C0A2BC8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394826300"/>
              </p:ext>
            </p:extLst>
          </p:nvPr>
        </p:nvGraphicFramePr>
        <p:xfrm>
          <a:off x="5310065" y="849303"/>
          <a:ext cx="1768528" cy="790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" name="CorelDRAW" r:id="rId17" imgW="3563557" imgH="1592400" progId="CorelDraw.Graphic.19">
                  <p:embed/>
                </p:oleObj>
              </mc:Choice>
              <mc:Fallback>
                <p:oleObj name="CorelDRAW" r:id="rId17" imgW="3563557" imgH="159240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10065" y="849303"/>
                        <a:ext cx="1768528" cy="790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CF3E933-1DA6-403F-9323-5B318B9943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33" y="6444133"/>
            <a:ext cx="8855261" cy="828683"/>
          </a:xfrm>
          <a:prstGeom prst="rect">
            <a:avLst/>
          </a:prstGeom>
        </p:spPr>
      </p:pic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8719E4FA-CED0-4848-85E8-9534F2012E9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89205808"/>
              </p:ext>
            </p:extLst>
          </p:nvPr>
        </p:nvGraphicFramePr>
        <p:xfrm>
          <a:off x="7146106" y="3384774"/>
          <a:ext cx="1768528" cy="790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" name="CorelDRAW" r:id="rId5" imgW="3563557" imgH="1592400" progId="CorelDraw.Graphic.19">
                  <p:embed/>
                </p:oleObj>
              </mc:Choice>
              <mc:Fallback>
                <p:oleObj name="CorelDRAW" r:id="rId5" imgW="3563557" imgH="1592400" progId="CorelDraw.Graphic.19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88EF111D-7CE5-450F-B306-F937C0A2B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46106" y="3384774"/>
                        <a:ext cx="1768528" cy="790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8AA97FE2-5807-4DCF-9ADB-039E5C2C800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66694974"/>
              </p:ext>
            </p:extLst>
          </p:nvPr>
        </p:nvGraphicFramePr>
        <p:xfrm>
          <a:off x="7794178" y="3384774"/>
          <a:ext cx="1768528" cy="790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" name="CorelDRAW" r:id="rId3" imgW="3563557" imgH="1592400" progId="CorelDraw.Graphic.19">
                  <p:embed/>
                </p:oleObj>
              </mc:Choice>
              <mc:Fallback>
                <p:oleObj name="CorelDRAW" r:id="rId3" imgW="3563557" imgH="1592400" progId="CorelDraw.Graphic.19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88EF111D-7CE5-450F-B306-F937C0A2B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94178" y="3384774"/>
                        <a:ext cx="1768528" cy="790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None/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  <p:sldLayoutId id="2147483743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Open Sans" pitchFamily="2" charset="0"/>
          <a:cs typeface="Open Sans" pitchFamily="2" charset="0"/>
        </a:defRPr>
      </a:lvl1pPr>
    </p:titleStyle>
    <p:bodyStyle>
      <a:lvl1pPr marL="0" indent="0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None/>
        <a:defRPr sz="2000" kern="1200">
          <a:solidFill>
            <a:schemeClr val="tx1"/>
          </a:solidFill>
          <a:latin typeface="+mn-lt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ebp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ebp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ebp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ebp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ebp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ebp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ebp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ebp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ebp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ebp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ebp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ebp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ebp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ebp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ebp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ebp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ebp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ebp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ebp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ebp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ebp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ebp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ebp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ebp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ebp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ebp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ebp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ebp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ebp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ebp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ebp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ebp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ebp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ebp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ebp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ebp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ebp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ebp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ebp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ebp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ebp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ebp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ebp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ebp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ebp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ebp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ebp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ebp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ebp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ebp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ebp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ebp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ebp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ebp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728272" y="2161546"/>
            <a:ext cx="9235268" cy="280831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4000" dirty="0">
                <a:latin typeface="+mn-lt"/>
              </a:rPr>
              <a:t>Regionalny Program Operacyjny Województwa Pomorskiego </a:t>
            </a:r>
            <a:br>
              <a:rPr lang="pl-PL" sz="4000" dirty="0">
                <a:latin typeface="+mn-lt"/>
              </a:rPr>
            </a:br>
            <a:r>
              <a:rPr lang="pl-PL" sz="4000" dirty="0">
                <a:latin typeface="+mn-lt"/>
              </a:rPr>
              <a:t>na lata 2014-2020</a:t>
            </a:r>
            <a:endParaRPr lang="pl-PL" altLang="pl-PL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2091046" y="5868069"/>
            <a:ext cx="6509720" cy="72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sz="2800" b="1" dirty="0">
                <a:latin typeface="+mn-lt"/>
              </a:rPr>
              <a:t>Gdańsk, 28 listopada 2025 r.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1323" b="1" dirty="0">
                <a:solidFill>
                  <a:schemeClr val="bg1"/>
                </a:solidFill>
                <a:latin typeface="Calibri" panose="020F0502020204030204" pitchFamily="34" charset="0"/>
              </a:rPr>
              <a:t>go Województwa Pomorskiego na lata 2014-2020 </a:t>
            </a:r>
            <a:endParaRPr lang="pl-PL" altLang="pl-PL" sz="1323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93378" y="5147989"/>
            <a:ext cx="8401388" cy="3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pl-PL" altLang="pl-PL" sz="1764" b="1" dirty="0">
                <a:solidFill>
                  <a:prstClr val="white"/>
                </a:solidFill>
                <a:latin typeface="Calibri" panose="020F0502020204030204" pitchFamily="34" charset="0"/>
              </a:rPr>
              <a:t>Gdańsk, 8 grudnia 2021 r.</a:t>
            </a:r>
          </a:p>
        </p:txBody>
      </p:sp>
      <p:pic>
        <p:nvPicPr>
          <p:cNvPr id="2" name="Obraz 1" descr="Ciąg logotypów RPO WP 2014-20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8" y="629365"/>
            <a:ext cx="10079331" cy="8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80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Budowa Innowacyjnego Centrum zintegrowanych laboratoriów badawczych środowiska morskiego dla przemysłu </a:t>
            </a:r>
            <a:r>
              <a:rPr lang="pl-PL" sz="1800" dirty="0" err="1"/>
              <a:t>offshore</a:t>
            </a:r>
            <a:endParaRPr lang="pl-PL" sz="18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7281BF5-BAC4-4F71-9D81-AF4DD8FE2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90" y="1403573"/>
            <a:ext cx="8280631" cy="5175741"/>
          </a:xfrm>
        </p:spPr>
      </p:pic>
    </p:spTree>
    <p:extLst>
      <p:ext uri="{BB962C8B-B14F-4D97-AF65-F5344CB8AC3E}">
        <p14:creationId xmlns:p14="http://schemas.microsoft.com/office/powerpoint/2010/main" val="8955694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Rewitalizacja budynku Starej Apteki z XVII wieku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6B2B41B-B6C5-45B2-A0A5-49F41EE93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6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3829005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4" y="467789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Tworzenie nowych miejsc edukacji przedszkolnej na terenie MOF </a:t>
            </a:r>
            <a:br>
              <a:rPr lang="pl-PL" sz="1800" dirty="0"/>
            </a:br>
            <a:r>
              <a:rPr lang="pl-PL" sz="1800" dirty="0"/>
              <a:t>Starogardu Gdańskiego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0157E24-2F99-4A15-A728-D5DED31F3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23" y="1331565"/>
            <a:ext cx="8294765" cy="5184576"/>
          </a:xfrm>
        </p:spPr>
      </p:pic>
    </p:spTree>
    <p:extLst>
      <p:ext uri="{BB962C8B-B14F-4D97-AF65-F5344CB8AC3E}">
        <p14:creationId xmlns:p14="http://schemas.microsoft.com/office/powerpoint/2010/main" val="638261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Pomorskie trasy rowerowe o znaczeniu międzynarodowym R10 i wiślana trasa rowerowa R9 partnerstwo miasta Tczewa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5A3A385-A93B-42B5-AD61-D87044F2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27" y="1475581"/>
            <a:ext cx="8064356" cy="5040560"/>
          </a:xfrm>
        </p:spPr>
      </p:pic>
    </p:spTree>
    <p:extLst>
      <p:ext uri="{BB962C8B-B14F-4D97-AF65-F5344CB8AC3E}">
        <p14:creationId xmlns:p14="http://schemas.microsoft.com/office/powerpoint/2010/main" val="1520043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Nowy Oddział Hematologii dla lepszej diagnostyki i leczenia chorób cywilizacyjnych w Gdańsku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7104DF2-B8C2-43F9-A56C-9FCE80DBF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98" y="1403573"/>
            <a:ext cx="8136615" cy="5085725"/>
          </a:xfrm>
        </p:spPr>
      </p:pic>
    </p:spTree>
    <p:extLst>
      <p:ext uri="{BB962C8B-B14F-4D97-AF65-F5344CB8AC3E}">
        <p14:creationId xmlns:p14="http://schemas.microsoft.com/office/powerpoint/2010/main" val="3112878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Interaktywny przedszkolak – Gmina Zblewo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AB4957F-8107-454E-85EF-CC540C70E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6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1641081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Odnowiony Lębork – rewitalizacja obszaru Nowy Świat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F8F0AA0-29E6-4E92-81FC-3595D8FCC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6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3807250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Naukowy zawrót głowy – edukacja na najwyższym poziomie w gminie </a:t>
            </a:r>
            <a:br>
              <a:rPr lang="pl-PL" sz="1800" dirty="0"/>
            </a:br>
            <a:r>
              <a:rPr lang="pl-PL" sz="1800" dirty="0"/>
              <a:t>Nowa Wieś Lęborska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ACA4624E-9175-4F2D-A48B-DA22EC482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34" y="1475581"/>
            <a:ext cx="8223066" cy="4608512"/>
          </a:xfrm>
        </p:spPr>
      </p:pic>
    </p:spTree>
    <p:extLst>
      <p:ext uri="{BB962C8B-B14F-4D97-AF65-F5344CB8AC3E}">
        <p14:creationId xmlns:p14="http://schemas.microsoft.com/office/powerpoint/2010/main" val="3551467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Upowszechnienie edukacji przedszkolnej – Gmina Kartuzy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96965CD-FB0C-4892-8694-DD9F68A42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50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1984134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Montaż </a:t>
            </a:r>
            <a:r>
              <a:rPr lang="pl-PL" sz="1800" dirty="0" err="1"/>
              <a:t>mikroinstalacji</a:t>
            </a:r>
            <a:r>
              <a:rPr lang="pl-PL" sz="1800" dirty="0"/>
              <a:t> odnawialnych źródeł energii na terenie Gmin: Kwidzyn, Sadlinki, Ryjewo, Gardeja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84CB408-12B9-406E-98D9-6248048D8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403573"/>
            <a:ext cx="8409970" cy="5256584"/>
          </a:xfrm>
        </p:spPr>
      </p:pic>
    </p:spTree>
    <p:extLst>
      <p:ext uri="{BB962C8B-B14F-4D97-AF65-F5344CB8AC3E}">
        <p14:creationId xmlns:p14="http://schemas.microsoft.com/office/powerpoint/2010/main" val="1617217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9B46D7-D1BF-4C27-8AF8-CF7831EC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50" y="539338"/>
            <a:ext cx="8640381" cy="1080001"/>
          </a:xfrm>
        </p:spPr>
        <p:txBody>
          <a:bodyPr>
            <a:normAutofit/>
          </a:bodyPr>
          <a:lstStyle/>
          <a:p>
            <a:r>
              <a:rPr lang="pl-PL" dirty="0"/>
              <a:t>Regionalny Program Operacyjny Województwa Pomorskiego na lata 2014-2020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F0FD43-BB79-4495-ABFC-19BC7A2680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5" name="Symbol zastępczy zawartości 2" descr="Kolaż projektów na Pomorzu dofinansowanych ze środków unijnych">
            <a:extLst>
              <a:ext uri="{FF2B5EF4-FFF2-40B4-BE49-F238E27FC236}">
                <a16:creationId xmlns:a16="http://schemas.microsoft.com/office/drawing/2014/main" id="{24EDA252-DC1A-4768-8BF9-15A4E826B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6" y="1835621"/>
            <a:ext cx="7497917" cy="4679950"/>
          </a:xfrm>
        </p:spPr>
      </p:pic>
    </p:spTree>
    <p:extLst>
      <p:ext uri="{BB962C8B-B14F-4D97-AF65-F5344CB8AC3E}">
        <p14:creationId xmlns:p14="http://schemas.microsoft.com/office/powerpoint/2010/main" val="1179837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Rewitalizacja Śródmieścia w Malborku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687144A-9948-4BC9-90BA-E77624CFE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4239327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Stworzenie nowych miejsc opieki przedszkolnej oraz uatrakcyjnienie oferty edukacyjnej w niepublicznym przedszkolu "Skrzacik" w Kębłowie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3B4924F-B03D-4680-ACB2-099D2A207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60" y="1331565"/>
            <a:ext cx="8525175" cy="5328592"/>
          </a:xfrm>
        </p:spPr>
      </p:pic>
    </p:spTree>
    <p:extLst>
      <p:ext uri="{BB962C8B-B14F-4D97-AF65-F5344CB8AC3E}">
        <p14:creationId xmlns:p14="http://schemas.microsoft.com/office/powerpoint/2010/main" val="513869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Kompleksowa modernizacja energetyczna budynków o charakterze użytkowym należących do Komendy Miejskiej PSP w Gdańsku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E803C12E-E83E-4C75-A8C3-05BE0D42C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6" y="1403573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568066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Zwiększenie liczby trwałych miejsc edukacji przedszkolnej w Gminie Osiek oraz poprawa jakości edukacji ogólnej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38B3DA5-E142-4EEB-AC89-95F5AD35B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50" y="1475581"/>
            <a:ext cx="7949150" cy="4968552"/>
          </a:xfrm>
        </p:spPr>
      </p:pic>
    </p:spTree>
    <p:extLst>
      <p:ext uri="{BB962C8B-B14F-4D97-AF65-F5344CB8AC3E}">
        <p14:creationId xmlns:p14="http://schemas.microsoft.com/office/powerpoint/2010/main" val="4102942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Kształtowanie u uczniów kluczowych kompetencji, postaw a także umiejętności niezbędnych na rynku pracy – Gmina Osiek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7F268C9-9230-439E-8E89-7305A5510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6" y="1331565"/>
            <a:ext cx="8409970" cy="5256584"/>
          </a:xfrm>
        </p:spPr>
      </p:pic>
    </p:spTree>
    <p:extLst>
      <p:ext uri="{BB962C8B-B14F-4D97-AF65-F5344CB8AC3E}">
        <p14:creationId xmlns:p14="http://schemas.microsoft.com/office/powerpoint/2010/main" val="1494770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Poprawa efektywności energetycznej w obiektach użyteczności publicznej </a:t>
            </a:r>
            <a:br>
              <a:rPr lang="pl-PL" sz="1800" dirty="0"/>
            </a:br>
            <a:r>
              <a:rPr lang="pl-PL" sz="1800" dirty="0"/>
              <a:t>na terenie Powiśla i Żuław (wraz z działaniami informacyjno-edukacyjnymi) – </a:t>
            </a:r>
            <a:br>
              <a:rPr lang="pl-PL" sz="1800" dirty="0"/>
            </a:br>
            <a:r>
              <a:rPr lang="pl-PL" sz="1800" dirty="0"/>
              <a:t>MOF Malbork-Sztum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33C46D9-7E70-441A-A892-26A02B6E0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8" y="1619597"/>
            <a:ext cx="7848582" cy="4905693"/>
          </a:xfrm>
        </p:spPr>
      </p:pic>
    </p:spTree>
    <p:extLst>
      <p:ext uri="{BB962C8B-B14F-4D97-AF65-F5344CB8AC3E}">
        <p14:creationId xmlns:p14="http://schemas.microsoft.com/office/powerpoint/2010/main" val="83152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Wyższe kwalifikacje dla lepszych perspektyw. Podniesienie jakości edukacji ogólnej w szkołach podstawowych i gimnazjach gminy Lichnowy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481C9A6-17AE-47E8-B3F5-F352144DE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50" y="1475581"/>
            <a:ext cx="7949151" cy="4968552"/>
          </a:xfrm>
        </p:spPr>
      </p:pic>
    </p:spTree>
    <p:extLst>
      <p:ext uri="{BB962C8B-B14F-4D97-AF65-F5344CB8AC3E}">
        <p14:creationId xmlns:p14="http://schemas.microsoft.com/office/powerpoint/2010/main" val="1753328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Rewitalizacja osiedla pomiędzy ulicami Opata </a:t>
            </a:r>
            <a:r>
              <a:rPr lang="pl-PL" sz="1800" dirty="0" err="1"/>
              <a:t>Hackiego</a:t>
            </a:r>
            <a:r>
              <a:rPr lang="pl-PL" sz="1800" dirty="0"/>
              <a:t> i Ludwika Zamenhofa w Gdyni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05D10B7-FD48-400F-9424-A85207681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22" y="1475581"/>
            <a:ext cx="8294766" cy="5184576"/>
          </a:xfrm>
        </p:spPr>
      </p:pic>
    </p:spTree>
    <p:extLst>
      <p:ext uri="{BB962C8B-B14F-4D97-AF65-F5344CB8AC3E}">
        <p14:creationId xmlns:p14="http://schemas.microsoft.com/office/powerpoint/2010/main" val="3483466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Szkoła zawodowa szkołą dobrego wyboru – podniesienie jakości edukacji </a:t>
            </a:r>
            <a:br>
              <a:rPr lang="pl-PL" sz="1800" dirty="0"/>
            </a:br>
            <a:r>
              <a:rPr lang="pl-PL" sz="1800" dirty="0"/>
              <a:t>w ponadgimnazjalnych szkołach zawodowych w Słupsku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10A849A-D0C9-4FC4-AEB4-59C8DF561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475581"/>
            <a:ext cx="8400665" cy="5040561"/>
          </a:xfrm>
        </p:spPr>
      </p:pic>
    </p:spTree>
    <p:extLst>
      <p:ext uri="{BB962C8B-B14F-4D97-AF65-F5344CB8AC3E}">
        <p14:creationId xmlns:p14="http://schemas.microsoft.com/office/powerpoint/2010/main" val="3828425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Nowa infrastruktura sportowo – żeglarska w Sopocie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E5F14F59-D730-470A-BADD-754F6A32C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3533018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700" dirty="0"/>
              <a:t>Zakup elektrycznych zespołów trakcyjnych do obsługi przewozów pasażerskich </a:t>
            </a:r>
            <a:br>
              <a:rPr lang="pl-PL" sz="1700" dirty="0"/>
            </a:br>
            <a:r>
              <a:rPr lang="pl-PL" sz="1700" dirty="0"/>
              <a:t>w województwie pomorskim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257D18B6-D5B2-46C6-933E-B5E7CF870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259557"/>
            <a:ext cx="8496654" cy="5310765"/>
          </a:xfrm>
        </p:spPr>
      </p:pic>
    </p:spTree>
    <p:extLst>
      <p:ext uri="{BB962C8B-B14F-4D97-AF65-F5344CB8AC3E}">
        <p14:creationId xmlns:p14="http://schemas.microsoft.com/office/powerpoint/2010/main" val="3097593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4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Podniesienie jakości szkolnictwa zawodowego w powiecie kwidzyńskim – większa zatrudnialność uczniów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7CFAC3B-381B-4C47-B3B8-8B7E3DE1B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23" y="1403573"/>
            <a:ext cx="8294765" cy="5184576"/>
          </a:xfrm>
        </p:spPr>
      </p:pic>
    </p:spTree>
    <p:extLst>
      <p:ext uri="{BB962C8B-B14F-4D97-AF65-F5344CB8AC3E}">
        <p14:creationId xmlns:p14="http://schemas.microsoft.com/office/powerpoint/2010/main" val="850241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Kompleksowa modernizacja energetyczna budynków komunalnych mieszkalnych na terenie Gdyni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C75E93F-D943-4373-921A-0B0F640D5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403573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23238300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Poprawa jakości edukacji na terenie Gminy Chmielno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4E69DC9-2626-4C63-9719-AC441DE89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" y="1115222"/>
            <a:ext cx="8640381" cy="5400599"/>
          </a:xfrm>
        </p:spPr>
      </p:pic>
    </p:spTree>
    <p:extLst>
      <p:ext uri="{BB962C8B-B14F-4D97-AF65-F5344CB8AC3E}">
        <p14:creationId xmlns:p14="http://schemas.microsoft.com/office/powerpoint/2010/main" val="1325350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Rozwój szkolnictwa zawodowego w Powiecie Wejherowskim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56BFC77-403D-492A-9C57-FAC36BA05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21" y="1115222"/>
            <a:ext cx="8381449" cy="5328592"/>
          </a:xfrm>
        </p:spPr>
      </p:pic>
    </p:spTree>
    <p:extLst>
      <p:ext uri="{BB962C8B-B14F-4D97-AF65-F5344CB8AC3E}">
        <p14:creationId xmlns:p14="http://schemas.microsoft.com/office/powerpoint/2010/main" val="2095705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Rewitalizacja Ratusza Głównego Miasta i Dworu Artusa w Gdańsku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91669E4-2239-4DA3-B407-E5A529054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2753470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Nowoczesna Edukacja w Gminie Potęgowo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7E3A0FF-7B8A-42CB-A86B-59C83ECB0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46958"/>
            <a:ext cx="8424646" cy="5265757"/>
          </a:xfrm>
        </p:spPr>
      </p:pic>
    </p:spTree>
    <p:extLst>
      <p:ext uri="{BB962C8B-B14F-4D97-AF65-F5344CB8AC3E}">
        <p14:creationId xmlns:p14="http://schemas.microsoft.com/office/powerpoint/2010/main" val="2609257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Rozbudowa Szpitala św. Wojciecha w Gdańsku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1004A40-2D9D-43BD-8ECD-59C7BA77C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3912906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Rozwój edukacji przedszkolnej w Gminie Pszczółki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FC3E1B3-44AD-4865-8079-4C138648A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2502938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44" y="415713"/>
            <a:ext cx="9072719" cy="575745"/>
          </a:xfrm>
        </p:spPr>
        <p:txBody>
          <a:bodyPr>
            <a:noAutofit/>
          </a:bodyPr>
          <a:lstStyle/>
          <a:p>
            <a:r>
              <a:rPr lang="pl-PL" sz="1800" dirty="0"/>
              <a:t>Edukacja kluczem do przyszłości – podniesienie kompetencji kościerskich uczniów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65E714D-BB13-40F6-8A46-77418CD81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4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2410236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Budowa węzła integracyjnego w Kwidzynie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F7F8037-24A0-44DF-9FBA-B7693B776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1517000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95" y="539477"/>
            <a:ext cx="9649072" cy="575745"/>
          </a:xfrm>
        </p:spPr>
        <p:txBody>
          <a:bodyPr>
            <a:noAutofit/>
          </a:bodyPr>
          <a:lstStyle/>
          <a:p>
            <a:r>
              <a:rPr lang="pl-PL" sz="1800" dirty="0"/>
              <a:t>Zintegrowany rozwój publicznego kształcenia zawodowego w Powiecie Wejherowskim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1F28D5A-0E39-488A-ACFC-62FE3BE2A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34" y="1259557"/>
            <a:ext cx="8064356" cy="5040560"/>
          </a:xfrm>
        </p:spPr>
      </p:pic>
    </p:spTree>
    <p:extLst>
      <p:ext uri="{BB962C8B-B14F-4D97-AF65-F5344CB8AC3E}">
        <p14:creationId xmlns:p14="http://schemas.microsoft.com/office/powerpoint/2010/main" val="2648820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Kompetencje zawodowe inwestycją w przyszłość powiatu lęborskiego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D97B29F-0596-454D-B29E-72F5A4961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2" y="1331565"/>
            <a:ext cx="8725176" cy="5112568"/>
          </a:xfrm>
        </p:spPr>
      </p:pic>
    </p:spTree>
    <p:extLst>
      <p:ext uri="{BB962C8B-B14F-4D97-AF65-F5344CB8AC3E}">
        <p14:creationId xmlns:p14="http://schemas.microsoft.com/office/powerpoint/2010/main" val="428547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Wybieram przyszłość zawodową – podniesienie jakości szkolnictwa zawodowego w Powiecie Starogardzkim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7258B9B3-D78C-45DB-A4DE-C0CA71C83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331565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1979914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Budowa węzła integracyjnego Reda wraz z trasami dojazdowymi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A22E858-6765-4896-96C0-F35917571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2194728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Zdolni z Pomorza – wsparcie rozwoju osobistego szczególnie uzdolnionych uczniów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EDFFA73-2EAD-4CAC-A875-40D1EEDC8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4" y="1331565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905328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700" dirty="0"/>
              <a:t> </a:t>
            </a:r>
            <a:r>
              <a:rPr lang="pl-PL" sz="1800" dirty="0"/>
              <a:t>SPEAK-TIK – poprawa jakości kształcenia ogólnego w Gminie Choczewo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7B6DF65-91FB-4B76-B9AA-EACB54083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898061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Upowszechnianie i podnoszenie jakości edukacji przedszkolnej w gminie Cedry Wielkie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311FAC2-9D68-473F-8360-684069D5E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403573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2373534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Budowa węzłów integracyjnych Gdańsk Rębiechowo oraz Gdańsk Osowa wraz z trasami dojazdowymi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85E84E6-1422-4D98-ACF9-47804A07D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403573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1604481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Rozwój szkolnictwa zawodowego w Gdyni – ucz się, doświadczaj, pracuj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CE15795-8DB2-4532-A769-9BC1CD6C0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6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1859001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„Przedszkolaki z naszej paki w Gminie Somonino" – miejsca w przedszkolach, dodatkowe zajęcia i nauczyciele pełni kompetencji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C33488B-DB22-4C7B-BE36-FDF800369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6" y="1403573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1239510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Przebudowa, remont i wyposażenie 2 obiektów centrów kształcenia ustawicznego i praktycznego w Powiecie Starogardzkim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1027C8A3-7FAA-40B6-AC64-B41456D8B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17" y="1259557"/>
            <a:ext cx="8784975" cy="5544935"/>
          </a:xfrm>
        </p:spPr>
      </p:pic>
    </p:spTree>
    <p:extLst>
      <p:ext uri="{BB962C8B-B14F-4D97-AF65-F5344CB8AC3E}">
        <p14:creationId xmlns:p14="http://schemas.microsoft.com/office/powerpoint/2010/main" val="3837131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50" y="539477"/>
            <a:ext cx="8424646" cy="864096"/>
          </a:xfrm>
        </p:spPr>
        <p:txBody>
          <a:bodyPr>
            <a:noAutofit/>
          </a:bodyPr>
          <a:lstStyle/>
          <a:p>
            <a:r>
              <a:rPr lang="pl-PL" sz="1800" dirty="0"/>
              <a:t>Budowa zintegrowanego systemu monitorowania i zarządzania informacją </a:t>
            </a:r>
            <a:br>
              <a:rPr lang="pl-PL" sz="1800" dirty="0"/>
            </a:br>
            <a:r>
              <a:rPr lang="pl-PL" sz="1800" dirty="0"/>
              <a:t>na linii kolejowej nr 250 oraz modernizacja Dworca Podmiejskiego i peronów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2672155-E979-473D-B6C5-AD84FFA45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28" y="1619597"/>
            <a:ext cx="8064356" cy="5040560"/>
          </a:xfrm>
        </p:spPr>
      </p:pic>
    </p:spTree>
    <p:extLst>
      <p:ext uri="{BB962C8B-B14F-4D97-AF65-F5344CB8AC3E}">
        <p14:creationId xmlns:p14="http://schemas.microsoft.com/office/powerpoint/2010/main" val="1872216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Rozbudowa budynku Wydziału Matematyki, Fizyki i Informatyki Uniwersytetu Gdańskiego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F5DFB46-8093-4C88-8E6A-0B643EF63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475581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1523889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Rozbudowa infrastruktury i zakup wyposażenia dla szkół zawodowych </a:t>
            </a:r>
            <a:br>
              <a:rPr lang="pl-PL" sz="1800" dirty="0"/>
            </a:br>
            <a:r>
              <a:rPr lang="pl-PL" sz="1800" dirty="0"/>
              <a:t>w powiecie bytowskim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23A9E28-8F40-4BB3-B78E-5953638F3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7" y="1331565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173890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Nowa infrastruktura i wyposażenie pracowni warsztatowych dla potrzeb kierunków o profilu praktycznym w Gdańskim Uniwersytecie Medycznym </a:t>
            </a:r>
            <a:br>
              <a:rPr lang="pl-PL" sz="1800" dirty="0"/>
            </a:br>
            <a:r>
              <a:rPr lang="pl-PL" sz="1800" dirty="0"/>
              <a:t>i Akademii Pomorskiej w Słupsku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D1960C9-577E-4BE8-AA8C-69BCD1681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50" y="1763613"/>
            <a:ext cx="7704567" cy="4815677"/>
          </a:xfrm>
        </p:spPr>
      </p:pic>
    </p:spTree>
    <p:extLst>
      <p:ext uri="{BB962C8B-B14F-4D97-AF65-F5344CB8AC3E}">
        <p14:creationId xmlns:p14="http://schemas.microsoft.com/office/powerpoint/2010/main" val="4274323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Zakup wyposażenia przedszkolnego w Gminie Gniew – Żłobek Jaś i Marysia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B2070BC-7F6D-4135-8A58-950225DBD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3174880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Kierunek – BIZNES! Wsparcie 60 mieszkańców powiatu Sztumskiego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5E53946-1AEF-4931-BB87-FFB621294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387448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„Mamo, tato! Wracaj do pracy!” – utworzenie 60 nowych miejsc opieki nad dziećmi do lat 3 w Nowym Dworze Gdańskim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93D72BA-D5AB-45C8-ACD4-0CF13C0B3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47" y="1475581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2476098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Nowy Żłobek w Tczewie – </a:t>
            </a:r>
            <a:r>
              <a:rPr lang="pl-PL" sz="1800" dirty="0" err="1"/>
              <a:t>FlexKids</a:t>
            </a:r>
            <a:r>
              <a:rPr lang="pl-PL" sz="1800" dirty="0"/>
              <a:t> BIS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9E1EBBD-BD3A-44B8-A0F4-D62A9A7F8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3838769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Żłobek Horyzoncik w Borkowie – utworzenie 15 miejsc dla dzieci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8ADC603-3547-401B-ACF8-FBB1EDFB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29" y="1127917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1255595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95" y="539478"/>
            <a:ext cx="8928702" cy="504056"/>
          </a:xfrm>
        </p:spPr>
        <p:txBody>
          <a:bodyPr>
            <a:noAutofit/>
          </a:bodyPr>
          <a:lstStyle/>
          <a:p>
            <a:r>
              <a:rPr lang="pl-PL" sz="1800" dirty="0"/>
              <a:t>Mama w pracy – aktywizacja zawodowa osób po przerwie wynikającej z opieki nad dziećmi do lat 3 poprzez utworzenie instytucji dziennych opiekunów w Borkowie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97B4C23-4295-4597-AEFF-67719C5C3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0" y="1547589"/>
            <a:ext cx="8602286" cy="5040560"/>
          </a:xfrm>
        </p:spPr>
      </p:pic>
    </p:spTree>
    <p:extLst>
      <p:ext uri="{BB962C8B-B14F-4D97-AF65-F5344CB8AC3E}">
        <p14:creationId xmlns:p14="http://schemas.microsoft.com/office/powerpoint/2010/main" val="3074991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Pomorskie Szlaki Kajakowe – szlak Górnej Słupi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2DC989E-6507-402D-94B8-DE55A33BC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33113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Witkacy w Słupskich Spichlerzach Sztuki – rewitalizacja i adaptacja dwóch </a:t>
            </a:r>
            <a:br>
              <a:rPr lang="pl-PL" sz="1800" dirty="0"/>
            </a:br>
            <a:r>
              <a:rPr lang="pl-PL" sz="1800" dirty="0"/>
              <a:t>XIX-wiecznych zabytkowych spichlerzy i ich otoczenia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6E85CF3-6AE7-43E7-8F45-4C3DE17BA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475581"/>
            <a:ext cx="8208623" cy="5130733"/>
          </a:xfrm>
        </p:spPr>
      </p:pic>
    </p:spTree>
    <p:extLst>
      <p:ext uri="{BB962C8B-B14F-4D97-AF65-F5344CB8AC3E}">
        <p14:creationId xmlns:p14="http://schemas.microsoft.com/office/powerpoint/2010/main" val="4063817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Ścieżki kariery. Pomorskie IT – szkolenia w Borkowie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40931D6-7360-4D2E-B0D4-0A9D36003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6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1315075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Kompleksowy system wsparcia mieszkańców miast i gmin powiatu puckiego </a:t>
            </a:r>
            <a:br>
              <a:rPr lang="pl-PL" sz="1800" dirty="0"/>
            </a:br>
            <a:r>
              <a:rPr lang="pl-PL" sz="1800" dirty="0"/>
              <a:t>w wieku senioralnym i ich opiekunów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4D69BFF4-65FF-4CE3-8C1E-A54213182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331565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832786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48" y="539477"/>
            <a:ext cx="9000711" cy="575745"/>
          </a:xfrm>
        </p:spPr>
        <p:txBody>
          <a:bodyPr>
            <a:noAutofit/>
          </a:bodyPr>
          <a:lstStyle/>
          <a:p>
            <a:r>
              <a:rPr lang="pl-PL" sz="1800" dirty="0"/>
              <a:t>„Ster na zmiany” – rozwój osobisty, zawodowy i społeczny w Gminie Sierakowice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DF9D46A-4A0A-4694-83F6-6E149DEE9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18" y="1115222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4253119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Rozwój usług społecznych na terenie Skarszew poprzez utworzenie Centrum Wspierania Rodziny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ACC849E-304A-43C5-8C91-916A98109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8" y="1403573"/>
            <a:ext cx="8208622" cy="5400600"/>
          </a:xfrm>
        </p:spPr>
      </p:pic>
    </p:spTree>
    <p:extLst>
      <p:ext uri="{BB962C8B-B14F-4D97-AF65-F5344CB8AC3E}">
        <p14:creationId xmlns:p14="http://schemas.microsoft.com/office/powerpoint/2010/main" val="2495983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Pomorskie Szlaki Kajakowe – wśród dopływów Wieprzy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7F4A2FC-752C-44AA-A0AC-2CB9BF518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187549"/>
            <a:ext cx="8640763" cy="5400600"/>
          </a:xfrm>
        </p:spPr>
      </p:pic>
    </p:spTree>
    <p:extLst>
      <p:ext uri="{BB962C8B-B14F-4D97-AF65-F5344CB8AC3E}">
        <p14:creationId xmlns:p14="http://schemas.microsoft.com/office/powerpoint/2010/main" val="1218774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03" y="539477"/>
            <a:ext cx="8856694" cy="575745"/>
          </a:xfrm>
        </p:spPr>
        <p:txBody>
          <a:bodyPr>
            <a:noAutofit/>
          </a:bodyPr>
          <a:lstStyle/>
          <a:p>
            <a:r>
              <a:rPr lang="pl-PL" sz="1800" dirty="0"/>
              <a:t>Rodzina w Centrum – wsparcie systemu pieczy zastępczej w powiecie słupskim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B820EB0-E661-43B9-8EFC-224D63444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1" y="1259557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2600240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RAZEM MOŻEMY WIĘCEJ – rozwój usług społecznych w gminie Sztum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988527A-1B97-4DB1-82FF-1EFD3F253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4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3809280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Ochrona przed powodzią oraz poprawa jakości wód zlewni Wierzycy na terenie Miasta Kościerzyna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FAEA907-DBBF-4BE5-AD1E-516F78D01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403573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4079469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Ukierunkowanie ruchu turystycznego poprzez rozbudowę szlaków na odcinku leśnym od Mikoszewa do Krynicy Morskiej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74E78127-AE4B-40F6-B69A-B5A7127C2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0" y="1331565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4263435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01" y="395461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Wzmocnienie odporności regionu na zagrożenia powodziowe i susze poprzez budowę kanalizacji deszczowej i zbiorników retencyjnych – Gmina Miejska Pruszcz Gdański 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6D7681D-34C8-4486-8E7F-61EB4063B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5" y="1619597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2591002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rmAutofit fontScale="90000"/>
          </a:bodyPr>
          <a:lstStyle/>
          <a:p>
            <a:r>
              <a:rPr lang="pl-PL" sz="2000" dirty="0"/>
              <a:t>Rozbudowa oczyszczalni ścieków w </a:t>
            </a:r>
            <a:r>
              <a:rPr lang="pl-PL" sz="2000" dirty="0" err="1"/>
              <a:t>Kaliskach</a:t>
            </a:r>
            <a:br>
              <a:rPr lang="pl-PL" dirty="0"/>
            </a:b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10DFF1E-DC1A-4420-A448-34088E0A4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2921045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Pomorskie Szlaki Kajakowe – Szlakiem Raduni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39DA05B-FCAC-40C3-BA4C-4D54EF874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0" cy="5400600"/>
          </a:xfrm>
        </p:spPr>
      </p:pic>
    </p:spTree>
    <p:extLst>
      <p:ext uri="{BB962C8B-B14F-4D97-AF65-F5344CB8AC3E}">
        <p14:creationId xmlns:p14="http://schemas.microsoft.com/office/powerpoint/2010/main" val="496868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Autofit/>
          </a:bodyPr>
          <a:lstStyle/>
          <a:p>
            <a:r>
              <a:rPr lang="pl-PL" sz="1800" dirty="0"/>
              <a:t>Modernizacja oświetlenia zewnętrznego na energooszczędne – Gmina Miejska Człuchów oraz Gmina Człuchów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2F81994-96B2-41A9-B6B0-8B3859882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90" y="1331565"/>
            <a:ext cx="8280631" cy="5175741"/>
          </a:xfrm>
        </p:spPr>
      </p:pic>
    </p:spTree>
    <p:extLst>
      <p:ext uri="{BB962C8B-B14F-4D97-AF65-F5344CB8AC3E}">
        <p14:creationId xmlns:p14="http://schemas.microsoft.com/office/powerpoint/2010/main" val="1460226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48B3A83-8F3E-4BBC-9FD4-FD08B104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539477"/>
            <a:ext cx="8640381" cy="575745"/>
          </a:xfrm>
        </p:spPr>
        <p:txBody>
          <a:bodyPr>
            <a:normAutofit/>
          </a:bodyPr>
          <a:lstStyle/>
          <a:p>
            <a:r>
              <a:rPr lang="pl-PL" sz="1800" dirty="0"/>
              <a:t>Upowszechnienie edukacji przedszkolnej na terenie gminy Chmielno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91C524B-5089-4372-BF2E-0C61BA31C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" y="1187549"/>
            <a:ext cx="8640381" cy="5400600"/>
          </a:xfrm>
        </p:spPr>
      </p:pic>
    </p:spTree>
    <p:extLst>
      <p:ext uri="{BB962C8B-B14F-4D97-AF65-F5344CB8AC3E}">
        <p14:creationId xmlns:p14="http://schemas.microsoft.com/office/powerpoint/2010/main" val="4152002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5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5485</TotalTime>
  <Words>821</Words>
  <Application>Microsoft Office PowerPoint</Application>
  <PresentationFormat>Niestandardowy</PresentationFormat>
  <Paragraphs>75</Paragraphs>
  <Slides>70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6" baseType="lpstr">
      <vt:lpstr>Arial</vt:lpstr>
      <vt:lpstr>Calibri</vt:lpstr>
      <vt:lpstr>Open Sans</vt:lpstr>
      <vt:lpstr>Motyw pakietu Office</vt:lpstr>
      <vt:lpstr>1_Motyw pakietu Office</vt:lpstr>
      <vt:lpstr>CorelDRAW</vt:lpstr>
      <vt:lpstr>Regionalny Program Operacyjny Województwa Pomorskiego  na lata 2014-2020</vt:lpstr>
      <vt:lpstr>Regionalny Program Operacyjny Województwa Pomorskiego na lata 2014-2020</vt:lpstr>
      <vt:lpstr>Zakup elektrycznych zespołów trakcyjnych do obsługi przewozów pasażerskich  w województwie pomorskim</vt:lpstr>
      <vt:lpstr>Zintegrowany rozwój publicznego kształcenia zawodowego w Powiecie Wejherowskim</vt:lpstr>
      <vt:lpstr>Budowa zintegrowanego systemu monitorowania i zarządzania informacją  na linii kolejowej nr 250 oraz modernizacja Dworca Podmiejskiego i peronów </vt:lpstr>
      <vt:lpstr>Witkacy w Słupskich Spichlerzach Sztuki – rewitalizacja i adaptacja dwóch  XIX-wiecznych zabytkowych spichlerzy i ich otoczenia</vt:lpstr>
      <vt:lpstr>Rozbudowa oczyszczalni ścieków w Kaliskach </vt:lpstr>
      <vt:lpstr>Modernizacja oświetlenia zewnętrznego na energooszczędne – Gmina Miejska Człuchów oraz Gmina Człuchów</vt:lpstr>
      <vt:lpstr>Upowszechnienie edukacji przedszkolnej na terenie gminy Chmielno</vt:lpstr>
      <vt:lpstr>Budowa Innowacyjnego Centrum zintegrowanych laboratoriów badawczych środowiska morskiego dla przemysłu offshore</vt:lpstr>
      <vt:lpstr>Rewitalizacja budynku Starej Apteki z XVII wieku</vt:lpstr>
      <vt:lpstr>Tworzenie nowych miejsc edukacji przedszkolnej na terenie MOF  Starogardu Gdańskiego</vt:lpstr>
      <vt:lpstr>Pomorskie trasy rowerowe o znaczeniu międzynarodowym R10 i wiślana trasa rowerowa R9 partnerstwo miasta Tczewa</vt:lpstr>
      <vt:lpstr>Nowy Oddział Hematologii dla lepszej diagnostyki i leczenia chorób cywilizacyjnych w Gdańsku</vt:lpstr>
      <vt:lpstr>Interaktywny przedszkolak – Gmina Zblewo</vt:lpstr>
      <vt:lpstr>Odnowiony Lębork – rewitalizacja obszaru Nowy Świat</vt:lpstr>
      <vt:lpstr>Naukowy zawrót głowy – edukacja na najwyższym poziomie w gminie  Nowa Wieś Lęborska</vt:lpstr>
      <vt:lpstr>Upowszechnienie edukacji przedszkolnej – Gmina Kartuzy</vt:lpstr>
      <vt:lpstr>Montaż mikroinstalacji odnawialnych źródeł energii na terenie Gmin: Kwidzyn, Sadlinki, Ryjewo, Gardeja</vt:lpstr>
      <vt:lpstr>Rewitalizacja Śródmieścia w Malborku</vt:lpstr>
      <vt:lpstr>Stworzenie nowych miejsc opieki przedszkolnej oraz uatrakcyjnienie oferty edukacyjnej w niepublicznym przedszkolu "Skrzacik" w Kębłowie</vt:lpstr>
      <vt:lpstr>Kompleksowa modernizacja energetyczna budynków o charakterze użytkowym należących do Komendy Miejskiej PSP w Gdańsku</vt:lpstr>
      <vt:lpstr>Zwiększenie liczby trwałych miejsc edukacji przedszkolnej w Gminie Osiek oraz poprawa jakości edukacji ogólnej</vt:lpstr>
      <vt:lpstr>Kształtowanie u uczniów kluczowych kompetencji, postaw a także umiejętności niezbędnych na rynku pracy – Gmina Osiek</vt:lpstr>
      <vt:lpstr>Poprawa efektywności energetycznej w obiektach użyteczności publicznej  na terenie Powiśla i Żuław (wraz z działaniami informacyjno-edukacyjnymi) –  MOF Malbork-Sztum</vt:lpstr>
      <vt:lpstr>Wyższe kwalifikacje dla lepszych perspektyw. Podniesienie jakości edukacji ogólnej w szkołach podstawowych i gimnazjach gminy Lichnowy</vt:lpstr>
      <vt:lpstr>Rewitalizacja osiedla pomiędzy ulicami Opata Hackiego i Ludwika Zamenhofa w Gdyni</vt:lpstr>
      <vt:lpstr>Szkoła zawodowa szkołą dobrego wyboru – podniesienie jakości edukacji  w ponadgimnazjalnych szkołach zawodowych w Słupsku</vt:lpstr>
      <vt:lpstr>Nowa infrastruktura sportowo – żeglarska w Sopocie</vt:lpstr>
      <vt:lpstr>Podniesienie jakości szkolnictwa zawodowego w powiecie kwidzyńskim – większa zatrudnialność uczniów</vt:lpstr>
      <vt:lpstr>Kompleksowa modernizacja energetyczna budynków komunalnych mieszkalnych na terenie Gdyni</vt:lpstr>
      <vt:lpstr>Poprawa jakości edukacji na terenie Gminy Chmielno</vt:lpstr>
      <vt:lpstr>Rozwój szkolnictwa zawodowego w Powiecie Wejherowskim</vt:lpstr>
      <vt:lpstr>Rewitalizacja Ratusza Głównego Miasta i Dworu Artusa w Gdańsku</vt:lpstr>
      <vt:lpstr>Nowoczesna Edukacja w Gminie Potęgowo</vt:lpstr>
      <vt:lpstr>Rozbudowa Szpitala św. Wojciecha w Gdańsku</vt:lpstr>
      <vt:lpstr>Rozwój edukacji przedszkolnej w Gminie Pszczółki</vt:lpstr>
      <vt:lpstr>Edukacja kluczem do przyszłości – podniesienie kompetencji kościerskich uczniów</vt:lpstr>
      <vt:lpstr>Budowa węzła integracyjnego w Kwidzynie</vt:lpstr>
      <vt:lpstr>Kompetencje zawodowe inwestycją w przyszłość powiatu lęborskiego</vt:lpstr>
      <vt:lpstr>Wybieram przyszłość zawodową – podniesienie jakości szkolnictwa zawodowego w Powiecie Starogardzkim</vt:lpstr>
      <vt:lpstr>Budowa węzła integracyjnego Reda wraz z trasami dojazdowymi</vt:lpstr>
      <vt:lpstr>Zdolni z Pomorza – wsparcie rozwoju osobistego szczególnie uzdolnionych uczniów</vt:lpstr>
      <vt:lpstr> SPEAK-TIK – poprawa jakości kształcenia ogólnego w Gminie Choczewo</vt:lpstr>
      <vt:lpstr>Upowszechnianie i podnoszenie jakości edukacji przedszkolnej w gminie Cedry Wielkie</vt:lpstr>
      <vt:lpstr>Budowa węzłów integracyjnych Gdańsk Rębiechowo oraz Gdańsk Osowa wraz z trasami dojazdowymi</vt:lpstr>
      <vt:lpstr>Rozwój szkolnictwa zawodowego w Gdyni – ucz się, doświadczaj, pracuj</vt:lpstr>
      <vt:lpstr>„Przedszkolaki z naszej paki w Gminie Somonino" – miejsca w przedszkolach, dodatkowe zajęcia i nauczyciele pełni kompetencji</vt:lpstr>
      <vt:lpstr>Przebudowa, remont i wyposażenie 2 obiektów centrów kształcenia ustawicznego i praktycznego w Powiecie Starogardzkim</vt:lpstr>
      <vt:lpstr>Rozbudowa budynku Wydziału Matematyki, Fizyki i Informatyki Uniwersytetu Gdańskiego</vt:lpstr>
      <vt:lpstr>Rozbudowa infrastruktury i zakup wyposażenia dla szkół zawodowych  w powiecie bytowskim</vt:lpstr>
      <vt:lpstr>Nowa infrastruktura i wyposażenie pracowni warsztatowych dla potrzeb kierunków o profilu praktycznym w Gdańskim Uniwersytecie Medycznym  i Akademii Pomorskiej w Słupsku</vt:lpstr>
      <vt:lpstr>Zakup wyposażenia przedszkolnego w Gminie Gniew – Żłobek Jaś i Marysia</vt:lpstr>
      <vt:lpstr>Kierunek – BIZNES! Wsparcie 60 mieszkańców powiatu Sztumskiego</vt:lpstr>
      <vt:lpstr>„Mamo, tato! Wracaj do pracy!” – utworzenie 60 nowych miejsc opieki nad dziećmi do lat 3 w Nowym Dworze Gdańskim</vt:lpstr>
      <vt:lpstr>Nowy Żłobek w Tczewie – FlexKids BIS</vt:lpstr>
      <vt:lpstr>Żłobek Horyzoncik w Borkowie – utworzenie 15 miejsc dla dzieci</vt:lpstr>
      <vt:lpstr>Mama w pracy – aktywizacja zawodowa osób po przerwie wynikającej z opieki nad dziećmi do lat 3 poprzez utworzenie instytucji dziennych opiekunów w Borkowie</vt:lpstr>
      <vt:lpstr>Pomorskie Szlaki Kajakowe – szlak Górnej Słupi</vt:lpstr>
      <vt:lpstr>Ścieżki kariery. Pomorskie IT – szkolenia w Borkowie</vt:lpstr>
      <vt:lpstr>Kompleksowy system wsparcia mieszkańców miast i gmin powiatu puckiego  w wieku senioralnym i ich opiekunów</vt:lpstr>
      <vt:lpstr>„Ster na zmiany” – rozwój osobisty, zawodowy i społeczny w Gminie Sierakowice</vt:lpstr>
      <vt:lpstr>Rozwój usług społecznych na terenie Skarszew poprzez utworzenie Centrum Wspierania Rodziny</vt:lpstr>
      <vt:lpstr>Pomorskie Szlaki Kajakowe – wśród dopływów Wieprzy</vt:lpstr>
      <vt:lpstr>Rodzina w Centrum – wsparcie systemu pieczy zastępczej w powiecie słupskim</vt:lpstr>
      <vt:lpstr>RAZEM MOŻEMY WIĘCEJ – rozwój usług społecznych w gminie Sztum</vt:lpstr>
      <vt:lpstr>Ochrona przed powodzią oraz poprawa jakości wód zlewni Wierzycy na terenie Miasta Kościerzyna</vt:lpstr>
      <vt:lpstr>Ukierunkowanie ruchu turystycznego poprzez rozbudowę szlaków na odcinku leśnym od Mikoszewa do Krynicy Morskiej</vt:lpstr>
      <vt:lpstr>Wzmocnienie odporności regionu na zagrożenia powodziowe i susze poprzez budowę kanalizacji deszczowej i zbiorników retencyjnych – Gmina Miejska Pruszcz Gdański </vt:lpstr>
      <vt:lpstr>Pomorskie Szlaki Kajakowe – Szlakiem Raduni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Tomaszewski Paweł</cp:lastModifiedBy>
  <cp:revision>707</cp:revision>
  <cp:lastPrinted>2025-11-13T11:50:21Z</cp:lastPrinted>
  <dcterms:created xsi:type="dcterms:W3CDTF">2022-06-22T09:40:44Z</dcterms:created>
  <dcterms:modified xsi:type="dcterms:W3CDTF">2025-11-27T12:02:01Z</dcterms:modified>
</cp:coreProperties>
</file>