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1" r:id="rId2"/>
    <p:sldId id="393" r:id="rId3"/>
    <p:sldId id="394" r:id="rId4"/>
    <p:sldId id="395" r:id="rId5"/>
    <p:sldId id="396" r:id="rId6"/>
    <p:sldId id="397" r:id="rId7"/>
    <p:sldId id="398" r:id="rId8"/>
    <p:sldId id="399" r:id="rId9"/>
    <p:sldId id="400" r:id="rId10"/>
    <p:sldId id="401" r:id="rId11"/>
    <p:sldId id="402" r:id="rId12"/>
    <p:sldId id="403" r:id="rId13"/>
    <p:sldId id="404" r:id="rId14"/>
    <p:sldId id="407" r:id="rId15"/>
    <p:sldId id="408" r:id="rId16"/>
    <p:sldId id="406" r:id="rId17"/>
    <p:sldId id="337" r:id="rId18"/>
  </p:sldIdLst>
  <p:sldSz cx="9144000" cy="6858000" type="screen4x3"/>
  <p:notesSz cx="6669088"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6600"/>
    <a:srgbClr val="000099"/>
    <a:srgbClr val="33CC33"/>
    <a:srgbClr val="FF0000"/>
    <a:srgbClr val="336699"/>
    <a:srgbClr val="FFFF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78" autoAdjust="0"/>
    <p:restoredTop sz="94660"/>
  </p:normalViewPr>
  <p:slideViewPr>
    <p:cSldViewPr>
      <p:cViewPr varScale="1">
        <p:scale>
          <a:sx n="69" d="100"/>
          <a:sy n="69" d="100"/>
        </p:scale>
        <p:origin x="-174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77825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1268"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77825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F3F16C-C56F-4631-A8B5-6731301A015A}" type="slidenum">
              <a:rPr lang="pl-PL" altLang="pl-PL"/>
              <a:pPr>
                <a:defRPr/>
              </a:pPr>
              <a:t>‹#›</a:t>
            </a:fld>
            <a:endParaRPr lang="pl-PL" altLang="pl-PL"/>
          </a:p>
        </p:txBody>
      </p:sp>
    </p:spTree>
    <p:extLst>
      <p:ext uri="{BB962C8B-B14F-4D97-AF65-F5344CB8AC3E}">
        <p14:creationId xmlns:p14="http://schemas.microsoft.com/office/powerpoint/2010/main" val="29365448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FB0CB5A-09FC-42E3-9285-4A8F0E45C528}" type="slidenum">
              <a:rPr lang="pl-PL" smtClean="0"/>
              <a:t>3</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FB0CB5A-09FC-42E3-9285-4A8F0E45C528}" type="slidenum">
              <a:rPr lang="pl-PL" smtClean="0"/>
              <a:t>12</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FB0CB5A-09FC-42E3-9285-4A8F0E45C528}" type="slidenum">
              <a:rPr lang="pl-PL" smtClean="0"/>
              <a:t>13</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FB0CB5A-09FC-42E3-9285-4A8F0E45C528}" type="slidenum">
              <a:rPr lang="pl-PL" smtClean="0"/>
              <a:t>14</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FB0CB5A-09FC-42E3-9285-4A8F0E45C528}" type="slidenum">
              <a:rPr lang="pl-PL" smtClean="0"/>
              <a:t>15</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FB0CB5A-09FC-42E3-9285-4A8F0E45C528}" type="slidenum">
              <a:rPr lang="pl-PL" smtClean="0"/>
              <a:t>16</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obrazu slajdu 1"/>
          <p:cNvSpPr>
            <a:spLocks noGrp="1" noRot="1" noChangeAspect="1" noTextEdit="1"/>
          </p:cNvSpPr>
          <p:nvPr>
            <p:ph type="sldImg"/>
          </p:nvPr>
        </p:nvSpPr>
        <p:spPr>
          <a:ln/>
        </p:spPr>
      </p:sp>
      <p:sp>
        <p:nvSpPr>
          <p:cNvPr id="12291"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12292" name="Symbol zastępczy numeru slajdu 3"/>
          <p:cNvSpPr txBox="1">
            <a:spLocks noGrp="1"/>
          </p:cNvSpPr>
          <p:nvPr/>
        </p:nvSpPr>
        <p:spPr bwMode="auto">
          <a:xfrm>
            <a:off x="3778250" y="9428163"/>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894AEA16-F46D-4B94-A9C1-205CC3F613E1}" type="slidenum">
              <a:rPr lang="pl-PL" altLang="pl-PL" sz="1200"/>
              <a:pPr algn="r" eaLnBrk="1" hangingPunct="1"/>
              <a:t>17</a:t>
            </a:fld>
            <a:endParaRPr lang="pl-PL" altLang="pl-PL" sz="1200"/>
          </a:p>
        </p:txBody>
      </p:sp>
    </p:spTree>
    <p:extLst>
      <p:ext uri="{BB962C8B-B14F-4D97-AF65-F5344CB8AC3E}">
        <p14:creationId xmlns:p14="http://schemas.microsoft.com/office/powerpoint/2010/main" val="1424994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FB0CB5A-09FC-42E3-9285-4A8F0E45C528}" type="slidenum">
              <a:rPr lang="pl-PL" smtClean="0"/>
              <a:t>4</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FB0CB5A-09FC-42E3-9285-4A8F0E45C528}" type="slidenum">
              <a:rPr lang="pl-PL" smtClean="0"/>
              <a:t>5</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FB0CB5A-09FC-42E3-9285-4A8F0E45C528}" type="slidenum">
              <a:rPr lang="pl-PL" smtClean="0"/>
              <a:t>6</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FB0CB5A-09FC-42E3-9285-4A8F0E45C528}" type="slidenum">
              <a:rPr lang="pl-PL" smtClean="0"/>
              <a:t>7</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FB0CB5A-09FC-42E3-9285-4A8F0E45C528}" type="slidenum">
              <a:rPr lang="pl-PL" smtClean="0"/>
              <a:t>8</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FB0CB5A-09FC-42E3-9285-4A8F0E45C528}" type="slidenum">
              <a:rPr lang="pl-PL" smtClean="0"/>
              <a:t>9</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FB0CB5A-09FC-42E3-9285-4A8F0E45C528}" type="slidenum">
              <a:rPr lang="pl-PL" smtClean="0"/>
              <a:t>10</a:t>
            </a:fld>
            <a:endParaRPr lang="pl-PL"/>
          </a:p>
        </p:txBody>
      </p:sp>
    </p:spTree>
    <p:extLst>
      <p:ext uri="{BB962C8B-B14F-4D97-AF65-F5344CB8AC3E}">
        <p14:creationId xmlns:p14="http://schemas.microsoft.com/office/powerpoint/2010/main" val="884045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FB0CB5A-09FC-42E3-9285-4A8F0E45C528}" type="slidenum">
              <a:rPr lang="pl-PL" smtClean="0"/>
              <a:t>11</a:t>
            </a:fld>
            <a:endParaRPr lang="pl-PL"/>
          </a:p>
        </p:txBody>
      </p:sp>
    </p:spTree>
    <p:extLst>
      <p:ext uri="{BB962C8B-B14F-4D97-AF65-F5344CB8AC3E}">
        <p14:creationId xmlns:p14="http://schemas.microsoft.com/office/powerpoint/2010/main" val="884045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159632C2-6371-4C5E-98F4-6E643656C0E9}" type="slidenum">
              <a:rPr lang="pl-PL" altLang="pl-PL"/>
              <a:pPr>
                <a:defRPr/>
              </a:pPr>
              <a:t>‹#›</a:t>
            </a:fld>
            <a:endParaRPr lang="pl-PL" altLang="pl-PL"/>
          </a:p>
        </p:txBody>
      </p:sp>
    </p:spTree>
    <p:extLst>
      <p:ext uri="{BB962C8B-B14F-4D97-AF65-F5344CB8AC3E}">
        <p14:creationId xmlns:p14="http://schemas.microsoft.com/office/powerpoint/2010/main" val="308197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0CCB01B0-CC05-4F9D-8AC4-C71469255686}" type="slidenum">
              <a:rPr lang="pl-PL" altLang="pl-PL"/>
              <a:pPr>
                <a:defRPr/>
              </a:pPr>
              <a:t>‹#›</a:t>
            </a:fld>
            <a:endParaRPr lang="pl-PL" altLang="pl-PL"/>
          </a:p>
        </p:txBody>
      </p:sp>
    </p:spTree>
    <p:extLst>
      <p:ext uri="{BB962C8B-B14F-4D97-AF65-F5344CB8AC3E}">
        <p14:creationId xmlns:p14="http://schemas.microsoft.com/office/powerpoint/2010/main" val="118739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5319D30-08FD-4139-82A6-51CD8238EE9F}" type="slidenum">
              <a:rPr lang="pl-PL" altLang="pl-PL"/>
              <a:pPr>
                <a:defRPr/>
              </a:pPr>
              <a:t>‹#›</a:t>
            </a:fld>
            <a:endParaRPr lang="pl-PL" altLang="pl-PL"/>
          </a:p>
        </p:txBody>
      </p:sp>
    </p:spTree>
    <p:extLst>
      <p:ext uri="{BB962C8B-B14F-4D97-AF65-F5344CB8AC3E}">
        <p14:creationId xmlns:p14="http://schemas.microsoft.com/office/powerpoint/2010/main" val="3479132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BAF1861-2D38-49CF-A96E-4152268B865E}" type="slidenum">
              <a:rPr lang="pl-PL" altLang="pl-PL"/>
              <a:pPr>
                <a:defRPr/>
              </a:pPr>
              <a:t>‹#›</a:t>
            </a:fld>
            <a:endParaRPr lang="pl-PL" altLang="pl-PL"/>
          </a:p>
        </p:txBody>
      </p:sp>
    </p:spTree>
    <p:extLst>
      <p:ext uri="{BB962C8B-B14F-4D97-AF65-F5344CB8AC3E}">
        <p14:creationId xmlns:p14="http://schemas.microsoft.com/office/powerpoint/2010/main" val="2936075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D594BA4-49FC-4C16-8FFD-8B7EA2CD17F7}" type="slidenum">
              <a:rPr lang="pl-PL" altLang="pl-PL"/>
              <a:pPr>
                <a:defRPr/>
              </a:pPr>
              <a:t>‹#›</a:t>
            </a:fld>
            <a:endParaRPr lang="pl-PL" altLang="pl-PL"/>
          </a:p>
        </p:txBody>
      </p:sp>
    </p:spTree>
    <p:extLst>
      <p:ext uri="{BB962C8B-B14F-4D97-AF65-F5344CB8AC3E}">
        <p14:creationId xmlns:p14="http://schemas.microsoft.com/office/powerpoint/2010/main" val="321385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55787415-57E6-43A7-A0D2-8B7DAF8444CC}" type="slidenum">
              <a:rPr lang="pl-PL" altLang="pl-PL"/>
              <a:pPr>
                <a:defRPr/>
              </a:pPr>
              <a:t>‹#›</a:t>
            </a:fld>
            <a:endParaRPr lang="pl-PL" altLang="pl-PL"/>
          </a:p>
        </p:txBody>
      </p:sp>
    </p:spTree>
    <p:extLst>
      <p:ext uri="{BB962C8B-B14F-4D97-AF65-F5344CB8AC3E}">
        <p14:creationId xmlns:p14="http://schemas.microsoft.com/office/powerpoint/2010/main" val="1646571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78B88613-7990-436A-9679-3AB84D662C9F}" type="slidenum">
              <a:rPr lang="pl-PL" altLang="pl-PL"/>
              <a:pPr>
                <a:defRPr/>
              </a:pPr>
              <a:t>‹#›</a:t>
            </a:fld>
            <a:endParaRPr lang="pl-PL" altLang="pl-PL"/>
          </a:p>
        </p:txBody>
      </p:sp>
    </p:spTree>
    <p:extLst>
      <p:ext uri="{BB962C8B-B14F-4D97-AF65-F5344CB8AC3E}">
        <p14:creationId xmlns:p14="http://schemas.microsoft.com/office/powerpoint/2010/main" val="280682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16827F22-4254-462D-B62F-85BF0961A83A}" type="slidenum">
              <a:rPr lang="pl-PL" altLang="pl-PL"/>
              <a:pPr>
                <a:defRPr/>
              </a:pPr>
              <a:t>‹#›</a:t>
            </a:fld>
            <a:endParaRPr lang="pl-PL" altLang="pl-PL"/>
          </a:p>
        </p:txBody>
      </p:sp>
    </p:spTree>
    <p:extLst>
      <p:ext uri="{BB962C8B-B14F-4D97-AF65-F5344CB8AC3E}">
        <p14:creationId xmlns:p14="http://schemas.microsoft.com/office/powerpoint/2010/main" val="55728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1F6C3DFD-EA56-406C-B9EA-589B968C1614}" type="slidenum">
              <a:rPr lang="pl-PL" altLang="pl-PL"/>
              <a:pPr>
                <a:defRPr/>
              </a:pPr>
              <a:t>‹#›</a:t>
            </a:fld>
            <a:endParaRPr lang="pl-PL" altLang="pl-PL"/>
          </a:p>
        </p:txBody>
      </p:sp>
    </p:spTree>
    <p:extLst>
      <p:ext uri="{BB962C8B-B14F-4D97-AF65-F5344CB8AC3E}">
        <p14:creationId xmlns:p14="http://schemas.microsoft.com/office/powerpoint/2010/main" val="1289686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527F1EF-B192-4D58-956B-F02DE1C20BE4}" type="slidenum">
              <a:rPr lang="pl-PL" altLang="pl-PL"/>
              <a:pPr>
                <a:defRPr/>
              </a:pPr>
              <a:t>‹#›</a:t>
            </a:fld>
            <a:endParaRPr lang="pl-PL" altLang="pl-PL"/>
          </a:p>
        </p:txBody>
      </p:sp>
    </p:spTree>
    <p:extLst>
      <p:ext uri="{BB962C8B-B14F-4D97-AF65-F5344CB8AC3E}">
        <p14:creationId xmlns:p14="http://schemas.microsoft.com/office/powerpoint/2010/main" val="76084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B73A0CF4-BEBD-43EC-98EC-7492878D2069}" type="slidenum">
              <a:rPr lang="pl-PL" altLang="pl-PL"/>
              <a:pPr>
                <a:defRPr/>
              </a:pPr>
              <a:t>‹#›</a:t>
            </a:fld>
            <a:endParaRPr lang="pl-PL" altLang="pl-PL"/>
          </a:p>
        </p:txBody>
      </p:sp>
    </p:spTree>
    <p:extLst>
      <p:ext uri="{BB962C8B-B14F-4D97-AF65-F5344CB8AC3E}">
        <p14:creationId xmlns:p14="http://schemas.microsoft.com/office/powerpoint/2010/main" val="139546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D8A62E37-1724-49FD-8DC6-9095286FE2A3}" type="slidenum">
              <a:rPr lang="pl-PL" altLang="pl-PL"/>
              <a:pPr>
                <a:defRPr/>
              </a:pPr>
              <a:t>‹#›</a:t>
            </a:fld>
            <a:endParaRPr lang="pl-PL" altLang="pl-PL"/>
          </a:p>
        </p:txBody>
      </p:sp>
    </p:spTree>
    <p:extLst>
      <p:ext uri="{BB962C8B-B14F-4D97-AF65-F5344CB8AC3E}">
        <p14:creationId xmlns:p14="http://schemas.microsoft.com/office/powerpoint/2010/main" val="251388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4BE95869-E3E3-4173-B82A-309AC286392C}" type="slidenum">
              <a:rPr lang="pl-PL" altLang="pl-PL"/>
              <a:pPr>
                <a:defRPr/>
              </a:pPr>
              <a:t>‹#›</a:t>
            </a:fld>
            <a:endParaRPr lang="pl-PL" altLang="pl-PL"/>
          </a:p>
        </p:txBody>
      </p:sp>
    </p:spTree>
    <p:extLst>
      <p:ext uri="{BB962C8B-B14F-4D97-AF65-F5344CB8AC3E}">
        <p14:creationId xmlns:p14="http://schemas.microsoft.com/office/powerpoint/2010/main" val="4014020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ED7375E-280A-4CC7-9D24-FD119A84CF9D}"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Text Box 10"/>
          <p:cNvSpPr txBox="1">
            <a:spLocks noChangeArrowheads="1"/>
          </p:cNvSpPr>
          <p:nvPr/>
        </p:nvSpPr>
        <p:spPr bwMode="auto">
          <a:xfrm>
            <a:off x="1619250" y="5895975"/>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a:solidFill>
                  <a:schemeClr val="bg1"/>
                </a:solidFill>
                <a:latin typeface="Calibri" pitchFamily="34" charset="0"/>
              </a:rPr>
              <a:t>Regionalny Program Operacyjny Województwa Pomorskiego na lata 2014-2020</a:t>
            </a:r>
          </a:p>
        </p:txBody>
      </p:sp>
      <p:pic>
        <p:nvPicPr>
          <p:cNvPr id="2052"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7"/>
          <p:cNvSpPr txBox="1">
            <a:spLocks noGrp="1" noChangeArrowheads="1"/>
          </p:cNvSpPr>
          <p:nvPr>
            <p:ph type="title"/>
          </p:nvPr>
        </p:nvSpPr>
        <p:spPr bwMode="auto">
          <a:xfrm>
            <a:off x="427038" y="170080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700" b="1" u="sng" dirty="0">
                <a:solidFill>
                  <a:schemeClr val="bg1"/>
                </a:solidFill>
                <a:latin typeface="Calibri" panose="020F0502020204030204" pitchFamily="34" charset="0"/>
              </a:rPr>
              <a:t>Sprawozdanie roczne za </a:t>
            </a:r>
            <a:r>
              <a:rPr lang="pl-PL" altLang="pl-PL" sz="2700" b="1" u="sng" dirty="0" smtClean="0">
                <a:solidFill>
                  <a:schemeClr val="bg1"/>
                </a:solidFill>
                <a:latin typeface="Calibri" panose="020F0502020204030204" pitchFamily="34" charset="0"/>
              </a:rPr>
              <a:t>2015 rok </a:t>
            </a:r>
          </a:p>
          <a:p>
            <a:pPr algn="ctr" eaLnBrk="1" hangingPunct="1">
              <a:spcBef>
                <a:spcPct val="0"/>
              </a:spcBef>
              <a:buFontTx/>
              <a:buNone/>
            </a:pPr>
            <a:r>
              <a:rPr lang="pl-PL" altLang="pl-PL" sz="2700" b="1" u="sng" dirty="0" smtClean="0">
                <a:solidFill>
                  <a:schemeClr val="bg1"/>
                </a:solidFill>
                <a:latin typeface="Calibri" panose="020F0502020204030204" pitchFamily="34" charset="0"/>
              </a:rPr>
              <a:t>z </a:t>
            </a:r>
            <a:r>
              <a:rPr lang="pl-PL" altLang="pl-PL" sz="2700" b="1" u="sng" dirty="0">
                <a:solidFill>
                  <a:schemeClr val="bg1"/>
                </a:solidFill>
                <a:latin typeface="Calibri" panose="020F0502020204030204" pitchFamily="34" charset="0"/>
              </a:rPr>
              <a:t>wdrażania Regionalnego </a:t>
            </a:r>
            <a:r>
              <a:rPr lang="pl-PL" altLang="pl-PL" sz="2700" b="1" u="sng" dirty="0" smtClean="0">
                <a:solidFill>
                  <a:schemeClr val="bg1"/>
                </a:solidFill>
                <a:latin typeface="Calibri" panose="020F0502020204030204" pitchFamily="34" charset="0"/>
              </a:rPr>
              <a:t>Programu Operacyjnego </a:t>
            </a:r>
          </a:p>
          <a:p>
            <a:pPr algn="ctr" eaLnBrk="1" hangingPunct="1">
              <a:spcBef>
                <a:spcPct val="0"/>
              </a:spcBef>
              <a:buFontTx/>
              <a:buNone/>
            </a:pPr>
            <a:r>
              <a:rPr lang="pl-PL" altLang="pl-PL" sz="2700" b="1" u="sng" dirty="0" smtClean="0">
                <a:solidFill>
                  <a:schemeClr val="bg1"/>
                </a:solidFill>
                <a:latin typeface="Calibri" panose="020F0502020204030204" pitchFamily="34" charset="0"/>
              </a:rPr>
              <a:t>Województwa </a:t>
            </a:r>
            <a:r>
              <a:rPr lang="pl-PL" altLang="pl-PL" sz="2700" b="1" u="sng" dirty="0">
                <a:solidFill>
                  <a:schemeClr val="bg1"/>
                </a:solidFill>
                <a:latin typeface="Calibri" panose="020F0502020204030204" pitchFamily="34" charset="0"/>
              </a:rPr>
              <a:t>Pomorskiego</a:t>
            </a:r>
          </a:p>
          <a:p>
            <a:pPr algn="ctr" eaLnBrk="1" hangingPunct="1">
              <a:spcBef>
                <a:spcPct val="0"/>
              </a:spcBef>
              <a:buFontTx/>
              <a:buNone/>
            </a:pPr>
            <a:r>
              <a:rPr lang="pl-PL" altLang="pl-PL" sz="2700" b="1" u="sng" dirty="0">
                <a:solidFill>
                  <a:schemeClr val="bg1"/>
                </a:solidFill>
                <a:latin typeface="Calibri" panose="020F0502020204030204" pitchFamily="34" charset="0"/>
              </a:rPr>
              <a:t>na lata </a:t>
            </a:r>
            <a:r>
              <a:rPr lang="pl-PL" altLang="pl-PL" sz="2700" b="1" u="sng" dirty="0" smtClean="0">
                <a:solidFill>
                  <a:schemeClr val="bg1"/>
                </a:solidFill>
                <a:latin typeface="Calibri" panose="020F0502020204030204" pitchFamily="34" charset="0"/>
              </a:rPr>
              <a:t>2014-2020</a:t>
            </a:r>
            <a:endParaRPr lang="pl-PL" altLang="pl-PL" sz="2700" b="1" u="sng" dirty="0">
              <a:solidFill>
                <a:schemeClr val="bg1"/>
              </a:solidFill>
              <a:latin typeface="Calibri" panose="020F0502020204030204" pitchFamily="34" charset="0"/>
            </a:endParaRPr>
          </a:p>
        </p:txBody>
      </p:sp>
      <p:sp>
        <p:nvSpPr>
          <p:cNvPr id="6" name="Tytuł 1"/>
          <p:cNvSpPr txBox="1">
            <a:spLocks/>
          </p:cNvSpPr>
          <p:nvPr/>
        </p:nvSpPr>
        <p:spPr bwMode="auto">
          <a:xfrm>
            <a:off x="327843" y="3501008"/>
            <a:ext cx="8229600"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pl-PL" altLang="pl-PL" sz="2800" kern="0" smtClean="0">
                <a:solidFill>
                  <a:schemeClr val="bg1"/>
                </a:solidFill>
                <a:latin typeface="Calibri" panose="020F0502020204030204" pitchFamily="34" charset="0"/>
              </a:rPr>
              <a:t>Komitet Monitorujący RPO WP 2014-2020</a:t>
            </a:r>
            <a:r>
              <a:rPr lang="pl-PL" altLang="pl-PL" sz="3600" kern="0" smtClean="0">
                <a:solidFill>
                  <a:schemeClr val="bg1"/>
                </a:solidFill>
                <a:latin typeface="Calibri" panose="020F0502020204030204" pitchFamily="34" charset="0"/>
              </a:rPr>
              <a:t/>
            </a:r>
            <a:br>
              <a:rPr lang="pl-PL" altLang="pl-PL" sz="3600" kern="0" smtClean="0">
                <a:solidFill>
                  <a:schemeClr val="bg1"/>
                </a:solidFill>
                <a:latin typeface="Calibri" panose="020F0502020204030204" pitchFamily="34" charset="0"/>
              </a:rPr>
            </a:br>
            <a:r>
              <a:rPr lang="pl-PL" altLang="pl-PL" sz="3600" kern="0" smtClean="0">
                <a:solidFill>
                  <a:schemeClr val="bg1"/>
                </a:solidFill>
                <a:latin typeface="Calibri" panose="020F0502020204030204" pitchFamily="34" charset="0"/>
              </a:rPr>
              <a:t/>
            </a:r>
            <a:br>
              <a:rPr lang="pl-PL" altLang="pl-PL" sz="3600" kern="0" smtClean="0">
                <a:solidFill>
                  <a:schemeClr val="bg1"/>
                </a:solidFill>
                <a:latin typeface="Calibri" panose="020F0502020204030204" pitchFamily="34" charset="0"/>
              </a:rPr>
            </a:br>
            <a:r>
              <a:rPr lang="pl-PL" altLang="pl-PL" sz="1800" i="1" kern="0" smtClean="0">
                <a:solidFill>
                  <a:schemeClr val="bg1"/>
                </a:solidFill>
                <a:latin typeface="Calibri" panose="020F0502020204030204" pitchFamily="34" charset="0"/>
              </a:rPr>
              <a:t>(</a:t>
            </a:r>
            <a:r>
              <a:rPr lang="pl-PL" sz="1800" i="1" kern="0" smtClean="0">
                <a:solidFill>
                  <a:schemeClr val="bg1"/>
                </a:solidFill>
                <a:latin typeface="Calibri" panose="020F0502020204030204" pitchFamily="34" charset="0"/>
              </a:rPr>
              <a:t>dane według stanu na 30 kwietnia 2016r.)</a:t>
            </a:r>
            <a:endParaRPr lang="pl-PL" altLang="pl-PL" sz="1800" i="1" kern="0" dirty="0" smtClean="0">
              <a:solidFill>
                <a:schemeClr val="bg1"/>
              </a:solidFill>
              <a:latin typeface="Calibri" panose="020F0502020204030204" pitchFamily="34" charset="0"/>
            </a:endParaRPr>
          </a:p>
        </p:txBody>
      </p:sp>
      <p:sp>
        <p:nvSpPr>
          <p:cNvPr id="7" name="Text Box 10"/>
          <p:cNvSpPr txBox="1">
            <a:spLocks noChangeArrowheads="1"/>
          </p:cNvSpPr>
          <p:nvPr/>
        </p:nvSpPr>
        <p:spPr bwMode="auto">
          <a:xfrm>
            <a:off x="1589088" y="5445224"/>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0"/>
              </a:spcBef>
              <a:spcAft>
                <a:spcPct val="0"/>
              </a:spcAft>
              <a:buFontTx/>
              <a:buNone/>
            </a:pPr>
            <a:r>
              <a:rPr lang="pl-PL" altLang="pl-PL" sz="1200" b="1" dirty="0" smtClean="0">
                <a:solidFill>
                  <a:prstClr val="white"/>
                </a:solidFill>
                <a:latin typeface="Calibri" pitchFamily="34" charset="0"/>
              </a:rPr>
              <a:t>Gdańsk, 20 maja 2016r.</a:t>
            </a:r>
            <a:endParaRPr lang="pl-PL" altLang="pl-PL" sz="1200" b="1" dirty="0">
              <a:solidFill>
                <a:prstClr val="white"/>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269352097"/>
              </p:ext>
            </p:extLst>
          </p:nvPr>
        </p:nvGraphicFramePr>
        <p:xfrm>
          <a:off x="251521" y="2348880"/>
          <a:ext cx="8171440" cy="4115843"/>
        </p:xfrm>
        <a:graphic>
          <a:graphicData uri="http://schemas.openxmlformats.org/drawingml/2006/table">
            <a:tbl>
              <a:tblPr firstRow="1" bandRow="1">
                <a:tableStyleId>{5C22544A-7EE6-4342-B048-85BDC9FD1C3A}</a:tableStyleId>
              </a:tblPr>
              <a:tblGrid>
                <a:gridCol w="2160239"/>
                <a:gridCol w="6011201"/>
              </a:tblGrid>
              <a:tr h="695374">
                <a:tc>
                  <a:txBody>
                    <a:bodyPr/>
                    <a:lstStyle/>
                    <a:p>
                      <a:pPr algn="r"/>
                      <a:r>
                        <a:rPr lang="pl-PL" sz="1600" b="1" dirty="0" smtClean="0">
                          <a:solidFill>
                            <a:srgbClr val="00B0F0"/>
                          </a:solidFill>
                          <a:latin typeface="Calibri" panose="020F0502020204030204" pitchFamily="34" charset="0"/>
                        </a:rPr>
                        <a:t>Konkursy w trakcie</a:t>
                      </a:r>
                      <a:endParaRPr lang="pl-PL" sz="1600" b="1" dirty="0">
                        <a:solidFill>
                          <a:srgbClr val="00B0F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pl-PL" sz="1600" b="0" dirty="0" smtClean="0">
                          <a:solidFill>
                            <a:schemeClr val="tx1"/>
                          </a:solidFill>
                          <a:latin typeface="Calibri" panose="020F0502020204030204" pitchFamily="34" charset="0"/>
                        </a:rPr>
                        <a:t>Działanie</a:t>
                      </a:r>
                      <a:r>
                        <a:rPr lang="pl-PL" sz="1600" b="0" baseline="0" dirty="0" smtClean="0">
                          <a:solidFill>
                            <a:schemeClr val="tx1"/>
                          </a:solidFill>
                          <a:latin typeface="Calibri" panose="020F0502020204030204" pitchFamily="34" charset="0"/>
                        </a:rPr>
                        <a:t> 8.3 – w </a:t>
                      </a:r>
                      <a:r>
                        <a:rPr lang="pl-PL" sz="1600" b="0" baseline="0" dirty="0" smtClean="0">
                          <a:solidFill>
                            <a:schemeClr val="tx1"/>
                          </a:solidFill>
                          <a:latin typeface="Calibri" panose="020F0502020204030204" pitchFamily="34" charset="0"/>
                        </a:rPr>
                        <a:t>dniu  12 maja 2016 roku ZWP wybrał 17 projektów  na kwotę dofinansowania 95 426 505,11 PLN (m.in. Teatr Wybrzeże, Gmina Cedry Wielkie, MPŚ w Słupsku, Gmina Gniew,  Bazylika Mariacka, Muzeum Historyczne Miasta Gdańska)</a:t>
                      </a:r>
                      <a:endParaRPr lang="pl-PL" sz="1600" b="0"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2765">
                <a:tc>
                  <a:txBody>
                    <a:bodyPr/>
                    <a:lstStyle/>
                    <a:p>
                      <a:pPr algn="r"/>
                      <a:r>
                        <a:rPr lang="pl-PL" sz="1600" b="1" baseline="0" dirty="0" smtClean="0">
                          <a:solidFill>
                            <a:srgbClr val="00B0F0"/>
                          </a:solidFill>
                          <a:latin typeface="Calibri" panose="020F0502020204030204" pitchFamily="34" charset="0"/>
                        </a:rPr>
                        <a:t>Kontraktacja</a:t>
                      </a:r>
                      <a:endParaRPr lang="pl-PL" sz="1600" b="1" dirty="0">
                        <a:solidFill>
                          <a:srgbClr val="00B0F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2765">
                <a:tc>
                  <a:txBody>
                    <a:bodyPr/>
                    <a:lstStyle/>
                    <a:p>
                      <a:pPr algn="r"/>
                      <a:r>
                        <a:rPr lang="pl-PL" sz="1600" b="1" dirty="0" smtClean="0">
                          <a:solidFill>
                            <a:srgbClr val="00B0F0"/>
                          </a:solidFill>
                          <a:latin typeface="Calibri" panose="020F0502020204030204" pitchFamily="34" charset="0"/>
                        </a:rPr>
                        <a:t>Płatności</a:t>
                      </a:r>
                      <a:endParaRPr lang="pl-PL" sz="1600" b="1" dirty="0">
                        <a:solidFill>
                          <a:srgbClr val="00B0F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2765">
                <a:tc>
                  <a:txBody>
                    <a:bodyPr/>
                    <a:lstStyle/>
                    <a:p>
                      <a:pPr algn="r"/>
                      <a:r>
                        <a:rPr lang="pl-PL" sz="1600" b="1" dirty="0" smtClean="0">
                          <a:solidFill>
                            <a:srgbClr val="00B0F0"/>
                          </a:solidFill>
                          <a:latin typeface="Calibri" panose="020F0502020204030204" pitchFamily="34" charset="0"/>
                        </a:rPr>
                        <a:t>Certyfikacja</a:t>
                      </a:r>
                      <a:endParaRPr lang="pl-PL" sz="1600" b="1" dirty="0">
                        <a:solidFill>
                          <a:srgbClr val="00B0F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95374">
                <a:tc>
                  <a:txBody>
                    <a:bodyPr/>
                    <a:lstStyle/>
                    <a:p>
                      <a:pPr algn="r"/>
                      <a:r>
                        <a:rPr lang="pl-PL" sz="1600" b="1" dirty="0" smtClean="0">
                          <a:solidFill>
                            <a:srgbClr val="00B0F0"/>
                          </a:solidFill>
                          <a:latin typeface="Calibri" panose="020F0502020204030204" pitchFamily="34" charset="0"/>
                        </a:rPr>
                        <a:t>Najbliższe planowane nabory</a:t>
                      </a:r>
                      <a:endParaRPr lang="pl-PL" sz="1600" b="1" dirty="0">
                        <a:solidFill>
                          <a:srgbClr val="00B0F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l-PL" sz="1600" b="0" i="0" u="none" strike="noStrike" kern="1200" baseline="0" dirty="0" smtClean="0">
                          <a:solidFill>
                            <a:schemeClr val="dk1"/>
                          </a:solidFill>
                          <a:latin typeface="Calibri" panose="020F0502020204030204" pitchFamily="34" charset="0"/>
                          <a:ea typeface="+mn-ea"/>
                          <a:cs typeface="+mn-cs"/>
                        </a:rPr>
                        <a:t>Poddziałanie 8.1.2 – ogłoszenie naboru - 4 kwartał 2016r.</a:t>
                      </a:r>
                    </a:p>
                    <a:p>
                      <a:pPr algn="l"/>
                      <a:r>
                        <a:rPr lang="pl-PL" sz="1600" b="0" i="0" u="none" strike="noStrike" kern="1200" baseline="0" dirty="0" smtClean="0">
                          <a:solidFill>
                            <a:schemeClr val="dk1"/>
                          </a:solidFill>
                          <a:latin typeface="Calibri" panose="020F0502020204030204" pitchFamily="34" charset="0"/>
                          <a:ea typeface="+mn-ea"/>
                          <a:cs typeface="+mn-cs"/>
                        </a:rPr>
                        <a:t>Działanie 8.4 – ogłoszenie naboru - 3 kwartał 2016r.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95374">
                <a:tc>
                  <a:txBody>
                    <a:bodyPr/>
                    <a:lstStyle/>
                    <a:p>
                      <a:pPr algn="r"/>
                      <a:r>
                        <a:rPr lang="pl-PL" sz="1600" b="1" dirty="0" smtClean="0">
                          <a:solidFill>
                            <a:srgbClr val="00B0F0"/>
                          </a:solidFill>
                          <a:latin typeface="Calibri" panose="020F0502020204030204" pitchFamily="34" charset="0"/>
                        </a:rPr>
                        <a:t>Instrument</a:t>
                      </a:r>
                      <a:r>
                        <a:rPr lang="pl-PL" sz="1600" b="1" baseline="0" dirty="0" smtClean="0">
                          <a:solidFill>
                            <a:srgbClr val="00B0F0"/>
                          </a:solidFill>
                          <a:latin typeface="Calibri" panose="020F0502020204030204" pitchFamily="34" charset="0"/>
                        </a:rPr>
                        <a:t> finansowy</a:t>
                      </a:r>
                      <a:endParaRPr lang="pl-PL" sz="1600" b="1" dirty="0">
                        <a:solidFill>
                          <a:srgbClr val="00B0F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0" i="0" u="none" strike="noStrike" kern="1200" baseline="0" dirty="0" smtClean="0">
                          <a:solidFill>
                            <a:schemeClr val="dk1"/>
                          </a:solidFill>
                          <a:latin typeface="Calibri" panose="020F0502020204030204" pitchFamily="34" charset="0"/>
                          <a:ea typeface="+mn-ea"/>
                          <a:cs typeface="+mn-cs"/>
                        </a:rPr>
                        <a:t>Działanie 8.2 </a:t>
                      </a:r>
                    </a:p>
                    <a:p>
                      <a:r>
                        <a:rPr lang="pl-PL" sz="1600" dirty="0" smtClean="0">
                          <a:latin typeface="Calibri" panose="020F0502020204030204" pitchFamily="34" charset="0"/>
                        </a:rPr>
                        <a:t>- w trakcie wyboru Menadżera Funduszu</a:t>
                      </a:r>
                      <a:r>
                        <a:rPr lang="pl-PL" sz="1600" baseline="0" dirty="0" smtClean="0">
                          <a:latin typeface="Calibri" panose="020F0502020204030204" pitchFamily="34" charset="0"/>
                        </a:rPr>
                        <a:t> </a:t>
                      </a:r>
                      <a:r>
                        <a:rPr lang="pl-PL" sz="1600" dirty="0" smtClean="0">
                          <a:latin typeface="Calibri" panose="020F0502020204030204" pitchFamily="34" charset="0"/>
                        </a:rPr>
                        <a:t>Funduszy</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1539776" y="1240375"/>
            <a:ext cx="2689711" cy="738664"/>
          </a:xfrm>
          <a:prstGeom prst="rect">
            <a:avLst/>
          </a:prstGeom>
          <a:noFill/>
        </p:spPr>
        <p:txBody>
          <a:bodyPr wrap="none" rtlCol="0">
            <a:spAutoFit/>
          </a:bodyPr>
          <a:lstStyle/>
          <a:p>
            <a:pPr algn="ctr"/>
            <a:r>
              <a:rPr lang="pl-PL" b="1" dirty="0" smtClean="0"/>
              <a:t>OŚ PRIORYTETOWA 8 </a:t>
            </a:r>
          </a:p>
          <a:p>
            <a:pPr algn="ctr"/>
            <a:r>
              <a:rPr lang="pl-PL" sz="2400" b="1" dirty="0" smtClean="0"/>
              <a:t>KONWERSJA</a:t>
            </a:r>
            <a:endParaRPr lang="pl-PL" sz="24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13060"/>
            <a:ext cx="1080120" cy="993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3455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053679687"/>
              </p:ext>
            </p:extLst>
          </p:nvPr>
        </p:nvGraphicFramePr>
        <p:xfrm>
          <a:off x="323528" y="2348880"/>
          <a:ext cx="8424936" cy="4506468"/>
        </p:xfrm>
        <a:graphic>
          <a:graphicData uri="http://schemas.openxmlformats.org/drawingml/2006/table">
            <a:tbl>
              <a:tblPr firstRow="1" bandRow="1">
                <a:tableStyleId>{5C22544A-7EE6-4342-B048-85BDC9FD1C3A}</a:tableStyleId>
              </a:tblPr>
              <a:tblGrid>
                <a:gridCol w="2088232"/>
                <a:gridCol w="6336704"/>
              </a:tblGrid>
              <a:tr h="764612">
                <a:tc>
                  <a:txBody>
                    <a:bodyPr/>
                    <a:lstStyle/>
                    <a:p>
                      <a:pPr algn="r"/>
                      <a:r>
                        <a:rPr lang="pl-PL" sz="1600" b="1" dirty="0" smtClean="0">
                          <a:solidFill>
                            <a:schemeClr val="bg1">
                              <a:lumMod val="50000"/>
                            </a:schemeClr>
                          </a:solidFill>
                          <a:latin typeface="Calibri" panose="020F0502020204030204" pitchFamily="34" charset="0"/>
                        </a:rPr>
                        <a:t>Konkursy w trakcie</a:t>
                      </a:r>
                      <a:endParaRPr lang="pl-PL" sz="1600" b="1" dirty="0">
                        <a:solidFill>
                          <a:schemeClr val="bg1">
                            <a:lumMod val="50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1600" b="0" dirty="0" smtClean="0">
                          <a:solidFill>
                            <a:schemeClr val="tx1"/>
                          </a:solidFill>
                          <a:latin typeface="Calibri" panose="020F0502020204030204" pitchFamily="34" charset="0"/>
                        </a:rPr>
                        <a:t>Poddziałanie 9.1.2 –  </a:t>
                      </a:r>
                      <a:r>
                        <a:rPr lang="pl-PL" sz="1600" b="0" i="0" u="none" strike="noStrike" kern="1200" baseline="0" dirty="0" smtClean="0">
                          <a:solidFill>
                            <a:schemeClr val="dk1"/>
                          </a:solidFill>
                          <a:latin typeface="Calibri" panose="020F0502020204030204" pitchFamily="34" charset="0"/>
                          <a:ea typeface="+mn-ea"/>
                          <a:cs typeface="+mn-cs"/>
                        </a:rPr>
                        <a:t>nabór trwa od 14.04.2016r. do 01.07.2016r. </a:t>
                      </a:r>
                      <a:r>
                        <a:rPr lang="pl-PL" sz="1600" b="0" dirty="0" smtClean="0">
                          <a:solidFill>
                            <a:schemeClr val="tx1"/>
                          </a:solidFill>
                          <a:latin typeface="Calibri" panose="020F0502020204030204" pitchFamily="34" charset="0"/>
                        </a:rPr>
                        <a:t>(alokacja 20 000 000 EUR)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64612">
                <a:tc>
                  <a:txBody>
                    <a:bodyPr/>
                    <a:lstStyle/>
                    <a:p>
                      <a:pPr algn="r"/>
                      <a:r>
                        <a:rPr lang="pl-PL" sz="1600" b="1" baseline="0" dirty="0" smtClean="0">
                          <a:solidFill>
                            <a:schemeClr val="bg1">
                              <a:lumMod val="50000"/>
                            </a:schemeClr>
                          </a:solidFill>
                          <a:latin typeface="Calibri" panose="020F0502020204030204" pitchFamily="34" charset="0"/>
                        </a:rPr>
                        <a:t>Kontraktacja</a:t>
                      </a:r>
                      <a:endParaRPr lang="pl-PL" sz="1600" b="1" dirty="0">
                        <a:solidFill>
                          <a:schemeClr val="bg1">
                            <a:lumMod val="50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1" dirty="0" smtClean="0">
                          <a:latin typeface="Calibri" panose="020F0502020204030204" pitchFamily="34" charset="0"/>
                        </a:rPr>
                        <a:t>209 942 440,62 PLN </a:t>
                      </a:r>
                      <a:r>
                        <a:rPr lang="pl-PL" sz="1600" b="0" dirty="0" smtClean="0">
                          <a:latin typeface="Calibri" panose="020F0502020204030204" pitchFamily="34" charset="0"/>
                        </a:rPr>
                        <a:t>(14,86% alokacji)</a:t>
                      </a:r>
                      <a:endParaRPr lang="pl-PL" sz="1600" b="1" dirty="0" smtClean="0">
                        <a:latin typeface="Calibri" panose="020F0502020204030204" pitchFamily="34" charset="0"/>
                      </a:endParaRPr>
                    </a:p>
                    <a:p>
                      <a:pPr marL="0" indent="0">
                        <a:buFont typeface="Arial" panose="020B0604020202020204" pitchFamily="34" charset="0"/>
                        <a:buNone/>
                      </a:pPr>
                      <a:r>
                        <a:rPr lang="pl-PL" sz="1600" b="1" dirty="0" smtClean="0">
                          <a:latin typeface="Calibri" panose="020F0502020204030204" pitchFamily="34" charset="0"/>
                        </a:rPr>
                        <a:t>5</a:t>
                      </a:r>
                      <a:r>
                        <a:rPr lang="pl-PL" sz="1600" dirty="0" smtClean="0">
                          <a:latin typeface="Calibri" panose="020F0502020204030204" pitchFamily="34" charset="0"/>
                        </a:rPr>
                        <a:t> </a:t>
                      </a:r>
                      <a:r>
                        <a:rPr lang="pl-PL" sz="1600" dirty="0" smtClean="0">
                          <a:latin typeface="Calibri" panose="020F0502020204030204" pitchFamily="34" charset="0"/>
                        </a:rPr>
                        <a:t>decyzji</a:t>
                      </a:r>
                      <a:r>
                        <a:rPr lang="pl-PL" sz="1600" baseline="0" dirty="0" smtClean="0">
                          <a:latin typeface="Calibri" panose="020F0502020204030204" pitchFamily="34" charset="0"/>
                        </a:rPr>
                        <a:t> w </a:t>
                      </a:r>
                      <a:r>
                        <a:rPr lang="pl-PL" sz="1600" baseline="0" dirty="0" smtClean="0">
                          <a:latin typeface="Calibri" panose="020F0502020204030204" pitchFamily="34" charset="0"/>
                        </a:rPr>
                        <a:t>ramach Działania 9.3 (projekty pozakonkursowe) - </a:t>
                      </a:r>
                      <a:r>
                        <a:rPr lang="pl-PL" sz="1600" dirty="0" smtClean="0">
                          <a:latin typeface="Calibri" panose="020F0502020204030204" pitchFamily="34" charset="0"/>
                        </a:rPr>
                        <a:t> </a:t>
                      </a:r>
                      <a:r>
                        <a:rPr lang="pl-PL" sz="1600" b="1" dirty="0" smtClean="0">
                          <a:latin typeface="Calibri" panose="020F0502020204030204" pitchFamily="34" charset="0"/>
                        </a:rPr>
                        <a:t>47,81 km </a:t>
                      </a:r>
                      <a:r>
                        <a:rPr lang="pl-PL" sz="1600" dirty="0" smtClean="0">
                          <a:latin typeface="Calibri" panose="020F0502020204030204" pitchFamily="34" charset="0"/>
                        </a:rPr>
                        <a:t>przebudowanych dróg wojewódzkich</a:t>
                      </a:r>
                    </a:p>
                    <a:p>
                      <a:pPr marL="0" indent="0">
                        <a:buFont typeface="Arial" panose="020B0604020202020204" pitchFamily="34" charset="0"/>
                        <a:buNone/>
                      </a:pPr>
                      <a:r>
                        <a:rPr lang="pl-PL" sz="1600" dirty="0" smtClean="0">
                          <a:latin typeface="Calibri" panose="020F0502020204030204" pitchFamily="34" charset="0"/>
                        </a:rPr>
                        <a:t>dodatkowo w SZOOP zidentyfikowane zostały </a:t>
                      </a:r>
                      <a:r>
                        <a:rPr lang="pl-PL" sz="1600" dirty="0" smtClean="0">
                          <a:latin typeface="Calibri" panose="020F0502020204030204" pitchFamily="34" charset="0"/>
                        </a:rPr>
                        <a:t>projekty pozakonkursowe:</a:t>
                      </a:r>
                    </a:p>
                    <a:p>
                      <a:pPr marL="0" indent="0">
                        <a:buFont typeface="Arial" panose="020B0604020202020204" pitchFamily="34" charset="0"/>
                        <a:buNone/>
                      </a:pPr>
                      <a:r>
                        <a:rPr lang="pl-PL" sz="1600" b="1" dirty="0" smtClean="0">
                          <a:latin typeface="Calibri" panose="020F0502020204030204" pitchFamily="34" charset="0"/>
                        </a:rPr>
                        <a:t>2 </a:t>
                      </a:r>
                      <a:r>
                        <a:rPr lang="pl-PL" sz="1600" dirty="0" smtClean="0">
                          <a:latin typeface="Calibri" panose="020F0502020204030204" pitchFamily="34" charset="0"/>
                        </a:rPr>
                        <a:t>w </a:t>
                      </a:r>
                      <a:r>
                        <a:rPr lang="pl-PL" sz="1600" dirty="0" smtClean="0">
                          <a:latin typeface="Calibri" panose="020F0502020204030204" pitchFamily="34" charset="0"/>
                        </a:rPr>
                        <a:t>Poddziałaniu</a:t>
                      </a:r>
                      <a:r>
                        <a:rPr lang="pl-PL" sz="1600" baseline="0" dirty="0" smtClean="0">
                          <a:latin typeface="Calibri" panose="020F0502020204030204" pitchFamily="34" charset="0"/>
                        </a:rPr>
                        <a:t> 9.1.1,</a:t>
                      </a:r>
                      <a:r>
                        <a:rPr lang="pl-PL" sz="1600" b="1" baseline="0" dirty="0" smtClean="0">
                          <a:latin typeface="Calibri" panose="020F0502020204030204" pitchFamily="34" charset="0"/>
                        </a:rPr>
                        <a:t> </a:t>
                      </a:r>
                      <a:r>
                        <a:rPr lang="pl-PL" sz="1600" b="1" baseline="0" dirty="0" smtClean="0">
                          <a:latin typeface="Calibri" panose="020F0502020204030204" pitchFamily="34" charset="0"/>
                        </a:rPr>
                        <a:t>3 </a:t>
                      </a:r>
                      <a:r>
                        <a:rPr lang="pl-PL" sz="1600" baseline="0" dirty="0" smtClean="0">
                          <a:latin typeface="Calibri" panose="020F0502020204030204" pitchFamily="34" charset="0"/>
                        </a:rPr>
                        <a:t>w Poddziałaniu </a:t>
                      </a:r>
                      <a:r>
                        <a:rPr lang="pl-PL" sz="1600" baseline="0" dirty="0" smtClean="0">
                          <a:latin typeface="Calibri" panose="020F0502020204030204" pitchFamily="34" charset="0"/>
                        </a:rPr>
                        <a:t>9.2.2, </a:t>
                      </a:r>
                      <a:r>
                        <a:rPr lang="pl-PL" sz="1600" b="1" baseline="0" dirty="0" smtClean="0">
                          <a:latin typeface="Calibri" panose="020F0502020204030204" pitchFamily="34" charset="0"/>
                        </a:rPr>
                        <a:t>7 </a:t>
                      </a:r>
                      <a:r>
                        <a:rPr lang="pl-PL" sz="1600" baseline="0" dirty="0" smtClean="0">
                          <a:latin typeface="Calibri" panose="020F0502020204030204" pitchFamily="34" charset="0"/>
                        </a:rPr>
                        <a:t>w Działaniu 9.3;</a:t>
                      </a:r>
                      <a:endParaRPr lang="pl-PL" sz="1600" dirty="0" smtClean="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07804">
                <a:tc>
                  <a:txBody>
                    <a:bodyPr/>
                    <a:lstStyle/>
                    <a:p>
                      <a:pPr algn="r"/>
                      <a:r>
                        <a:rPr lang="pl-PL" sz="1600" b="1" dirty="0" smtClean="0">
                          <a:solidFill>
                            <a:schemeClr val="bg1">
                              <a:lumMod val="50000"/>
                            </a:schemeClr>
                          </a:solidFill>
                          <a:latin typeface="Calibri" panose="020F0502020204030204" pitchFamily="34" charset="0"/>
                        </a:rPr>
                        <a:t>Płatności</a:t>
                      </a:r>
                      <a:endParaRPr lang="pl-PL" sz="1600" b="1" dirty="0">
                        <a:solidFill>
                          <a:schemeClr val="bg1">
                            <a:lumMod val="50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1" dirty="0" smtClean="0">
                          <a:latin typeface="Calibri" panose="020F0502020204030204" pitchFamily="34" charset="0"/>
                        </a:rPr>
                        <a:t>2</a:t>
                      </a:r>
                      <a:r>
                        <a:rPr lang="pl-PL" sz="1600" b="1" baseline="0" dirty="0" smtClean="0">
                          <a:latin typeface="Calibri" panose="020F0502020204030204" pitchFamily="34" charset="0"/>
                        </a:rPr>
                        <a:t> 364 399,77</a:t>
                      </a:r>
                      <a:r>
                        <a:rPr lang="pl-PL" sz="1600" b="1" dirty="0" smtClean="0">
                          <a:latin typeface="Calibri" panose="020F0502020204030204" pitchFamily="34" charset="0"/>
                        </a:rPr>
                        <a:t> PLN </a:t>
                      </a:r>
                      <a:r>
                        <a:rPr lang="pl-PL" sz="1600" b="0" dirty="0" smtClean="0">
                          <a:latin typeface="Calibri" panose="020F0502020204030204" pitchFamily="34" charset="0"/>
                        </a:rPr>
                        <a:t>(0,17% alokacji)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07804">
                <a:tc>
                  <a:txBody>
                    <a:bodyPr/>
                    <a:lstStyle/>
                    <a:p>
                      <a:pPr algn="r"/>
                      <a:r>
                        <a:rPr lang="pl-PL" sz="1600" b="1" dirty="0" smtClean="0">
                          <a:solidFill>
                            <a:schemeClr val="bg1">
                              <a:lumMod val="50000"/>
                            </a:schemeClr>
                          </a:solidFill>
                          <a:latin typeface="Calibri" panose="020F0502020204030204" pitchFamily="34" charset="0"/>
                        </a:rPr>
                        <a:t>Certyfikacja</a:t>
                      </a:r>
                      <a:endParaRPr lang="pl-PL" sz="1600" b="1" dirty="0">
                        <a:solidFill>
                          <a:schemeClr val="bg1">
                            <a:lumMod val="50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07804">
                <a:tc>
                  <a:txBody>
                    <a:bodyPr/>
                    <a:lstStyle/>
                    <a:p>
                      <a:pPr algn="r"/>
                      <a:r>
                        <a:rPr lang="pl-PL" sz="1600" b="1" dirty="0" smtClean="0">
                          <a:solidFill>
                            <a:schemeClr val="bg1">
                              <a:lumMod val="50000"/>
                            </a:schemeClr>
                          </a:solidFill>
                          <a:latin typeface="Calibri" panose="020F0502020204030204" pitchFamily="34" charset="0"/>
                        </a:rPr>
                        <a:t>Najbliższe planowane nabory</a:t>
                      </a:r>
                      <a:endParaRPr lang="pl-PL" sz="1600" b="1" dirty="0">
                        <a:solidFill>
                          <a:schemeClr val="bg1">
                            <a:lumMod val="50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l-PL" sz="1600" b="0" i="0" u="none" strike="noStrike" kern="1200" baseline="0" dirty="0" smtClean="0">
                          <a:solidFill>
                            <a:schemeClr val="dk1"/>
                          </a:solidFill>
                          <a:latin typeface="Calibri" panose="020F0502020204030204" pitchFamily="34" charset="0"/>
                          <a:ea typeface="+mn-ea"/>
                          <a:cs typeface="+mn-cs"/>
                        </a:rPr>
                        <a:t>Wsparcie w ramach Poddziałania </a:t>
                      </a:r>
                      <a:r>
                        <a:rPr lang="pl-PL" sz="1600" b="0" i="0" u="none" strike="noStrike" kern="1200" baseline="0" dirty="0" smtClean="0">
                          <a:solidFill>
                            <a:schemeClr val="dk1"/>
                          </a:solidFill>
                          <a:latin typeface="Calibri" panose="020F0502020204030204" pitchFamily="34" charset="0"/>
                          <a:ea typeface="+mn-ea"/>
                          <a:cs typeface="+mn-cs"/>
                        </a:rPr>
                        <a:t>9.1.1</a:t>
                      </a:r>
                      <a:r>
                        <a:rPr lang="pl-PL" sz="1600" b="0" i="0" u="none" strike="noStrike" kern="1200" baseline="0" dirty="0" smtClean="0">
                          <a:solidFill>
                            <a:schemeClr val="dk1"/>
                          </a:solidFill>
                          <a:latin typeface="Calibri" panose="020F0502020204030204" pitchFamily="34" charset="0"/>
                          <a:ea typeface="+mn-ea"/>
                          <a:cs typeface="+mn-cs"/>
                        </a:rPr>
                        <a:t>, 9.2.1, 9.2.2 oraz Działania 9.3 udzielane jest w trybie </a:t>
                      </a:r>
                      <a:r>
                        <a:rPr lang="pl-PL" sz="1600" b="1" i="0" u="none" strike="noStrike" kern="1200" baseline="0" dirty="0" smtClean="0">
                          <a:solidFill>
                            <a:schemeClr val="dk1"/>
                          </a:solidFill>
                          <a:latin typeface="Calibri" panose="020F0502020204030204" pitchFamily="34" charset="0"/>
                          <a:ea typeface="+mn-ea"/>
                          <a:cs typeface="+mn-cs"/>
                        </a:rPr>
                        <a:t>pozakonkursowym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07804">
                <a:tc>
                  <a:txBody>
                    <a:bodyPr/>
                    <a:lstStyle/>
                    <a:p>
                      <a:pPr algn="r"/>
                      <a:r>
                        <a:rPr lang="pl-PL" sz="1600" b="1" dirty="0" smtClean="0">
                          <a:solidFill>
                            <a:schemeClr val="bg1">
                              <a:lumMod val="50000"/>
                            </a:schemeClr>
                          </a:solidFill>
                          <a:latin typeface="Calibri" panose="020F0502020204030204" pitchFamily="34" charset="0"/>
                        </a:rPr>
                        <a:t>Instrument</a:t>
                      </a:r>
                      <a:r>
                        <a:rPr lang="pl-PL" sz="1600" b="1" baseline="0" dirty="0" smtClean="0">
                          <a:solidFill>
                            <a:schemeClr val="bg1">
                              <a:lumMod val="50000"/>
                            </a:schemeClr>
                          </a:solidFill>
                          <a:latin typeface="Calibri" panose="020F0502020204030204" pitchFamily="34" charset="0"/>
                        </a:rPr>
                        <a:t> finansowy</a:t>
                      </a:r>
                      <a:endParaRPr lang="pl-PL" sz="1600" b="1" dirty="0">
                        <a:solidFill>
                          <a:schemeClr val="bg1">
                            <a:lumMod val="50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0" i="0" u="none" strike="noStrike" kern="1200" baseline="0" dirty="0" smtClean="0">
                          <a:solidFill>
                            <a:schemeClr val="dk1"/>
                          </a:solidFill>
                          <a:latin typeface="Calibri" panose="020F0502020204030204" pitchFamily="34" charset="0"/>
                          <a:ea typeface="+mn-ea"/>
                          <a:cs typeface="+mn-cs"/>
                        </a:rPr>
                        <a:t>Nie dotyczy</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1539775" y="1240375"/>
            <a:ext cx="2689712" cy="738664"/>
          </a:xfrm>
          <a:prstGeom prst="rect">
            <a:avLst/>
          </a:prstGeom>
          <a:noFill/>
        </p:spPr>
        <p:txBody>
          <a:bodyPr wrap="none" rtlCol="0">
            <a:spAutoFit/>
          </a:bodyPr>
          <a:lstStyle/>
          <a:p>
            <a:pPr algn="ctr"/>
            <a:r>
              <a:rPr lang="pl-PL" b="1" dirty="0" smtClean="0"/>
              <a:t>OŚ PRIORYTETOWA 9 </a:t>
            </a:r>
          </a:p>
          <a:p>
            <a:pPr algn="ctr"/>
            <a:r>
              <a:rPr lang="pl-PL" sz="2400" b="1" dirty="0" smtClean="0"/>
              <a:t>MOBILNOŚĆ</a:t>
            </a:r>
            <a:endParaRPr lang="pl-PL" sz="2400" b="1" dirty="0"/>
          </a:p>
        </p:txBody>
      </p:sp>
      <p:pic>
        <p:nvPicPr>
          <p:cNvPr id="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254" y="1131237"/>
            <a:ext cx="1058863"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5010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534222504"/>
              </p:ext>
            </p:extLst>
          </p:nvPr>
        </p:nvGraphicFramePr>
        <p:xfrm>
          <a:off x="243890" y="2141683"/>
          <a:ext cx="8900110" cy="4742557"/>
        </p:xfrm>
        <a:graphic>
          <a:graphicData uri="http://schemas.openxmlformats.org/drawingml/2006/table">
            <a:tbl>
              <a:tblPr firstRow="1" bandRow="1">
                <a:tableStyleId>{5C22544A-7EE6-4342-B048-85BDC9FD1C3A}</a:tableStyleId>
              </a:tblPr>
              <a:tblGrid>
                <a:gridCol w="2294665"/>
                <a:gridCol w="6605445"/>
              </a:tblGrid>
              <a:tr h="528880">
                <a:tc>
                  <a:txBody>
                    <a:bodyPr/>
                    <a:lstStyle/>
                    <a:p>
                      <a:pPr algn="r"/>
                      <a:r>
                        <a:rPr lang="pl-PL" sz="1600" b="1" dirty="0" smtClean="0">
                          <a:solidFill>
                            <a:srgbClr val="FFC000"/>
                          </a:solidFill>
                          <a:latin typeface="Calibri" panose="020F0502020204030204" pitchFamily="34" charset="0"/>
                        </a:rPr>
                        <a:t>Konkursy w trakcie</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1600" b="0" dirty="0" smtClean="0">
                          <a:solidFill>
                            <a:schemeClr val="tx1"/>
                          </a:solidFill>
                          <a:latin typeface="Calibri" panose="020F0502020204030204" pitchFamily="34" charset="0"/>
                        </a:rPr>
                        <a:t>Poddziałanie 10.2.1 – w trakcie oceny (alokacja 38 646 439 EUR)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469755">
                <a:tc>
                  <a:txBody>
                    <a:bodyPr/>
                    <a:lstStyle/>
                    <a:p>
                      <a:pPr algn="r"/>
                      <a:r>
                        <a:rPr lang="pl-PL" sz="1600" b="1" baseline="0" dirty="0" smtClean="0">
                          <a:solidFill>
                            <a:srgbClr val="FFC000"/>
                          </a:solidFill>
                          <a:latin typeface="Calibri" panose="020F0502020204030204" pitchFamily="34" charset="0"/>
                        </a:rPr>
                        <a:t>Kontraktacja</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1600" b="1" dirty="0" smtClean="0">
                          <a:latin typeface="Calibri" panose="020F0502020204030204" pitchFamily="34" charset="0"/>
                        </a:rPr>
                        <a:t>12 528 174,20 PLN </a:t>
                      </a:r>
                      <a:r>
                        <a:rPr lang="pl-PL" sz="1600" b="0" dirty="0" smtClean="0">
                          <a:latin typeface="Calibri" panose="020F0502020204030204" pitchFamily="34" charset="0"/>
                        </a:rPr>
                        <a:t>(1,47% alokacji)-</a:t>
                      </a:r>
                      <a:r>
                        <a:rPr lang="pl-PL" sz="1600" b="1" baseline="0" dirty="0" smtClean="0">
                          <a:latin typeface="Calibri" panose="020F0502020204030204" pitchFamily="34" charset="0"/>
                        </a:rPr>
                        <a:t> </a:t>
                      </a:r>
                      <a:r>
                        <a:rPr lang="pl-PL" sz="1600" dirty="0" smtClean="0">
                          <a:latin typeface="Calibri" panose="020F0502020204030204" pitchFamily="34" charset="0"/>
                        </a:rPr>
                        <a:t>1 decyzja w ramach Poddziałania 10.2.1 </a:t>
                      </a:r>
                      <a:r>
                        <a:rPr lang="pl-PL" sz="1600" i="1" dirty="0" smtClean="0">
                          <a:latin typeface="Calibri" panose="020F0502020204030204" pitchFamily="34" charset="0"/>
                        </a:rPr>
                        <a:t>Termomodernizacja obiektów</a:t>
                      </a:r>
                      <a:r>
                        <a:rPr lang="pl-PL" sz="1600" i="1" baseline="0" dirty="0" smtClean="0">
                          <a:latin typeface="Calibri" panose="020F0502020204030204" pitchFamily="34" charset="0"/>
                        </a:rPr>
                        <a:t> SWP-pakiet  I</a:t>
                      </a:r>
                      <a:r>
                        <a:rPr lang="pl-PL" sz="1600" dirty="0" smtClean="0">
                          <a:latin typeface="Calibri" panose="020F0502020204030204" pitchFamily="34" charset="0"/>
                        </a:rPr>
                        <a:t> (projekt</a:t>
                      </a:r>
                      <a:r>
                        <a:rPr lang="pl-PL" sz="1600" baseline="0" dirty="0" smtClean="0">
                          <a:latin typeface="Calibri" panose="020F0502020204030204" pitchFamily="34" charset="0"/>
                        </a:rPr>
                        <a:t> pozakonkursowy)</a:t>
                      </a:r>
                      <a:r>
                        <a:rPr lang="pl-PL" sz="1600" dirty="0" smtClean="0">
                          <a:latin typeface="Calibri" panose="020F0502020204030204" pitchFamily="34" charset="0"/>
                        </a:rPr>
                        <a:t> – </a:t>
                      </a:r>
                      <a:r>
                        <a:rPr lang="pl-PL" sz="1600" b="1" dirty="0" smtClean="0">
                          <a:latin typeface="Calibri" panose="020F0502020204030204" pitchFamily="34" charset="0"/>
                        </a:rPr>
                        <a:t>21 obiektów </a:t>
                      </a:r>
                      <a:r>
                        <a:rPr lang="pl-PL" sz="1600" dirty="0" smtClean="0">
                          <a:latin typeface="Calibri" panose="020F0502020204030204" pitchFamily="34" charset="0"/>
                        </a:rPr>
                        <a:t>zmodernizowanych energetycznie</a:t>
                      </a:r>
                    </a:p>
                    <a:p>
                      <a:pPr marL="0" indent="0">
                        <a:buFont typeface="Arial" panose="020B0604020202020204" pitchFamily="34" charset="0"/>
                        <a:buNone/>
                      </a:pPr>
                      <a:r>
                        <a:rPr lang="pl-PL" sz="1600" dirty="0" smtClean="0">
                          <a:latin typeface="Calibri" panose="020F0502020204030204" pitchFamily="34" charset="0"/>
                        </a:rPr>
                        <a:t>dodatkowo  w SZOOP</a:t>
                      </a:r>
                      <a:r>
                        <a:rPr lang="pl-PL" sz="1600" baseline="0" dirty="0" smtClean="0">
                          <a:latin typeface="Calibri" panose="020F0502020204030204" pitchFamily="34" charset="0"/>
                        </a:rPr>
                        <a:t> </a:t>
                      </a:r>
                      <a:r>
                        <a:rPr lang="pl-PL" sz="1600" dirty="0" smtClean="0">
                          <a:latin typeface="Calibri" panose="020F0502020204030204" pitchFamily="34" charset="0"/>
                        </a:rPr>
                        <a:t>zidentyfikowane zostały 2 projekty pozakonkursowe w Poddziałaniu 10.2.1 </a:t>
                      </a:r>
                      <a:r>
                        <a:rPr lang="pl-PL" sz="1600" i="1" dirty="0" smtClean="0">
                          <a:latin typeface="Calibri" panose="020F0502020204030204" pitchFamily="34" charset="0"/>
                        </a:rPr>
                        <a:t>Termomodernizacja obiektów</a:t>
                      </a:r>
                      <a:r>
                        <a:rPr lang="pl-PL" sz="1600" i="1" baseline="0" dirty="0" smtClean="0">
                          <a:latin typeface="Calibri" panose="020F0502020204030204" pitchFamily="34" charset="0"/>
                        </a:rPr>
                        <a:t> SWP-pakiet  II Kultura i pakiet III PODR,</a:t>
                      </a:r>
                      <a:endParaRPr lang="pl-PL" sz="1600" i="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20416">
                <a:tc>
                  <a:txBody>
                    <a:bodyPr/>
                    <a:lstStyle/>
                    <a:p>
                      <a:pPr algn="r"/>
                      <a:r>
                        <a:rPr lang="pl-PL" sz="1600" b="1" dirty="0" smtClean="0">
                          <a:solidFill>
                            <a:srgbClr val="FFC000"/>
                          </a:solidFill>
                          <a:latin typeface="Calibri" panose="020F0502020204030204" pitchFamily="34" charset="0"/>
                        </a:rPr>
                        <a:t>Płatności</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20416">
                <a:tc>
                  <a:txBody>
                    <a:bodyPr/>
                    <a:lstStyle/>
                    <a:p>
                      <a:pPr algn="r"/>
                      <a:r>
                        <a:rPr lang="pl-PL" sz="1600" b="1" dirty="0" smtClean="0">
                          <a:solidFill>
                            <a:srgbClr val="FFC000"/>
                          </a:solidFill>
                          <a:latin typeface="Calibri" panose="020F0502020204030204" pitchFamily="34" charset="0"/>
                        </a:rPr>
                        <a:t>Certyfikacja</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51565">
                <a:tc>
                  <a:txBody>
                    <a:bodyPr/>
                    <a:lstStyle/>
                    <a:p>
                      <a:pPr algn="r"/>
                      <a:r>
                        <a:rPr lang="pl-PL" sz="1600" b="1" dirty="0" smtClean="0">
                          <a:solidFill>
                            <a:srgbClr val="FFC000"/>
                          </a:solidFill>
                          <a:latin typeface="Calibri" panose="020F0502020204030204" pitchFamily="34" charset="0"/>
                        </a:rPr>
                        <a:t>Najbliższe planowane nabory</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l-PL" sz="1600" b="0" i="0" u="none" strike="noStrike" kern="1200" baseline="0" dirty="0" smtClean="0">
                          <a:solidFill>
                            <a:schemeClr val="dk1"/>
                          </a:solidFill>
                          <a:latin typeface="Calibri" panose="020F0502020204030204" pitchFamily="34" charset="0"/>
                          <a:ea typeface="+mn-ea"/>
                          <a:cs typeface="+mn-cs"/>
                        </a:rPr>
                        <a:t>Poddziałanie 10.3.1 – ogłoszenie naboru - 3 kwartał 2016r.</a:t>
                      </a:r>
                    </a:p>
                    <a:p>
                      <a:pPr algn="l"/>
                      <a:r>
                        <a:rPr lang="pl-PL" sz="1600" b="0" i="0" u="none" strike="noStrike" kern="1200" baseline="0" dirty="0" smtClean="0">
                          <a:solidFill>
                            <a:schemeClr val="dk1"/>
                          </a:solidFill>
                          <a:latin typeface="Calibri" panose="020F0502020204030204" pitchFamily="34" charset="0"/>
                          <a:ea typeface="+mn-ea"/>
                          <a:cs typeface="+mn-cs"/>
                        </a:rPr>
                        <a:t>Działanie 10.4 – ogłoszenie dwóch naborów - 2 kwartał 2016r.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008655">
                <a:tc>
                  <a:txBody>
                    <a:bodyPr/>
                    <a:lstStyle/>
                    <a:p>
                      <a:pPr algn="r"/>
                      <a:r>
                        <a:rPr lang="pl-PL" sz="1600" b="1" dirty="0" smtClean="0">
                          <a:solidFill>
                            <a:srgbClr val="FFC000"/>
                          </a:solidFill>
                          <a:latin typeface="Calibri" panose="020F0502020204030204" pitchFamily="34" charset="0"/>
                        </a:rPr>
                        <a:t>Instrument</a:t>
                      </a:r>
                      <a:r>
                        <a:rPr lang="pl-PL" sz="1600" b="1" baseline="0" dirty="0" smtClean="0">
                          <a:solidFill>
                            <a:srgbClr val="FFC000"/>
                          </a:solidFill>
                          <a:latin typeface="Calibri" panose="020F0502020204030204" pitchFamily="34" charset="0"/>
                        </a:rPr>
                        <a:t> finansowy</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0" i="0" u="none" strike="noStrike" kern="1200" baseline="0" dirty="0" smtClean="0">
                          <a:solidFill>
                            <a:schemeClr val="dk1"/>
                          </a:solidFill>
                          <a:latin typeface="Calibri" panose="020F0502020204030204" pitchFamily="34" charset="0"/>
                          <a:ea typeface="+mn-ea"/>
                          <a:cs typeface="+mn-cs"/>
                        </a:rPr>
                        <a:t>Poddziałanie 10.1.2 </a:t>
                      </a:r>
                    </a:p>
                    <a:p>
                      <a:r>
                        <a:rPr lang="pl-PL" sz="1600" b="0" i="0" u="none" strike="noStrike" kern="1200" baseline="0" dirty="0" smtClean="0">
                          <a:solidFill>
                            <a:schemeClr val="dk1"/>
                          </a:solidFill>
                          <a:latin typeface="Calibri" panose="020F0502020204030204" pitchFamily="34" charset="0"/>
                          <a:ea typeface="+mn-ea"/>
                          <a:cs typeface="+mn-cs"/>
                        </a:rPr>
                        <a:t>Poddziałanie 10.2.2</a:t>
                      </a:r>
                    </a:p>
                    <a:p>
                      <a:r>
                        <a:rPr lang="pl-PL" sz="1600" b="0" i="0" u="none" strike="noStrike" kern="1200" baseline="0" dirty="0" smtClean="0">
                          <a:solidFill>
                            <a:schemeClr val="dk1"/>
                          </a:solidFill>
                          <a:latin typeface="Calibri" panose="020F0502020204030204" pitchFamily="34" charset="0"/>
                          <a:ea typeface="+mn-ea"/>
                          <a:cs typeface="+mn-cs"/>
                        </a:rPr>
                        <a:t>Poddziałanie 10.3.2</a:t>
                      </a:r>
                    </a:p>
                    <a:p>
                      <a:r>
                        <a:rPr lang="pl-PL" sz="1600" dirty="0" smtClean="0">
                          <a:latin typeface="Calibri" panose="020F0502020204030204" pitchFamily="34" charset="0"/>
                        </a:rPr>
                        <a:t>- w trakcie wyboru Menadżera Funduszu</a:t>
                      </a:r>
                      <a:r>
                        <a:rPr lang="pl-PL" sz="1600" baseline="0" dirty="0" smtClean="0">
                          <a:latin typeface="Calibri" panose="020F0502020204030204" pitchFamily="34" charset="0"/>
                        </a:rPr>
                        <a:t> </a:t>
                      </a:r>
                      <a:r>
                        <a:rPr lang="pl-PL" sz="1600" dirty="0" smtClean="0">
                          <a:latin typeface="Calibri" panose="020F0502020204030204" pitchFamily="34" charset="0"/>
                        </a:rPr>
                        <a:t>Funduszy</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1475656" y="1240375"/>
            <a:ext cx="2817951" cy="738664"/>
          </a:xfrm>
          <a:prstGeom prst="rect">
            <a:avLst/>
          </a:prstGeom>
          <a:noFill/>
        </p:spPr>
        <p:txBody>
          <a:bodyPr wrap="none" rtlCol="0">
            <a:spAutoFit/>
          </a:bodyPr>
          <a:lstStyle/>
          <a:p>
            <a:pPr algn="ctr"/>
            <a:r>
              <a:rPr lang="pl-PL" b="1" dirty="0" smtClean="0"/>
              <a:t>OŚ PRIORYTETOWA 10 </a:t>
            </a:r>
          </a:p>
          <a:p>
            <a:pPr algn="ctr"/>
            <a:r>
              <a:rPr lang="pl-PL" sz="2400" b="1" dirty="0" smtClean="0"/>
              <a:t>ENERGIA</a:t>
            </a:r>
            <a:endParaRPr lang="pl-PL" sz="2400" b="1" dirty="0"/>
          </a:p>
        </p:txBody>
      </p:sp>
      <p:pic>
        <p:nvPicPr>
          <p:cNvPr id="6"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959" y="1151081"/>
            <a:ext cx="105886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2814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077328553"/>
              </p:ext>
            </p:extLst>
          </p:nvPr>
        </p:nvGraphicFramePr>
        <p:xfrm>
          <a:off x="395536" y="2183100"/>
          <a:ext cx="8584334" cy="4209824"/>
        </p:xfrm>
        <a:graphic>
          <a:graphicData uri="http://schemas.openxmlformats.org/drawingml/2006/table">
            <a:tbl>
              <a:tblPr firstRow="1" bandRow="1">
                <a:tableStyleId>{5C22544A-7EE6-4342-B048-85BDC9FD1C3A}</a:tableStyleId>
              </a:tblPr>
              <a:tblGrid>
                <a:gridCol w="2088233"/>
                <a:gridCol w="6496101"/>
              </a:tblGrid>
              <a:tr h="498752">
                <a:tc>
                  <a:txBody>
                    <a:bodyPr/>
                    <a:lstStyle/>
                    <a:p>
                      <a:pPr algn="r"/>
                      <a:r>
                        <a:rPr lang="pl-PL" sz="1600" b="1" dirty="0" smtClean="0">
                          <a:solidFill>
                            <a:srgbClr val="92D050"/>
                          </a:solidFill>
                          <a:latin typeface="Calibri" panose="020F0502020204030204" pitchFamily="34" charset="0"/>
                        </a:rPr>
                        <a:t>Konkursy w trakcie</a:t>
                      </a:r>
                      <a:endParaRPr lang="pl-PL" sz="1600" b="1" dirty="0">
                        <a:solidFill>
                          <a:srgbClr val="92D05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600" b="0" dirty="0" smtClean="0">
                          <a:solidFill>
                            <a:schemeClr val="tx1"/>
                          </a:solidFill>
                          <a:latin typeface="Calibri" panose="020F0502020204030204" pitchFamily="34" charset="0"/>
                        </a:rPr>
                        <a:t>Działanie 11.3 – w trakcie</a:t>
                      </a:r>
                      <a:r>
                        <a:rPr lang="pl-PL" sz="1600" b="0" baseline="0" dirty="0" smtClean="0">
                          <a:solidFill>
                            <a:schemeClr val="tx1"/>
                          </a:solidFill>
                          <a:latin typeface="Calibri" panose="020F0502020204030204" pitchFamily="34" charset="0"/>
                        </a:rPr>
                        <a:t> oceny </a:t>
                      </a:r>
                      <a:r>
                        <a:rPr lang="pl-PL" sz="1600" b="0" dirty="0" smtClean="0">
                          <a:solidFill>
                            <a:schemeClr val="tx1"/>
                          </a:solidFill>
                          <a:latin typeface="Calibri" panose="020F0502020204030204" pitchFamily="34" charset="0"/>
                        </a:rPr>
                        <a:t>(alokacja 34 429 035 EUR)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323212">
                <a:tc>
                  <a:txBody>
                    <a:bodyPr/>
                    <a:lstStyle/>
                    <a:p>
                      <a:pPr algn="r"/>
                      <a:r>
                        <a:rPr lang="pl-PL" sz="1600" b="1" baseline="0" dirty="0" smtClean="0">
                          <a:solidFill>
                            <a:srgbClr val="92D050"/>
                          </a:solidFill>
                          <a:latin typeface="Calibri" panose="020F0502020204030204" pitchFamily="34" charset="0"/>
                        </a:rPr>
                        <a:t>Kontraktacja</a:t>
                      </a:r>
                      <a:endParaRPr lang="pl-PL" sz="1600" b="1" dirty="0">
                        <a:solidFill>
                          <a:srgbClr val="92D05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1" dirty="0" smtClean="0">
                          <a:latin typeface="Calibri" panose="020F0502020204030204" pitchFamily="34" charset="0"/>
                        </a:rPr>
                        <a:t>76 462 478,24 PLN</a:t>
                      </a:r>
                      <a:r>
                        <a:rPr lang="pl-PL" sz="1600" dirty="0" smtClean="0">
                          <a:latin typeface="Calibri" panose="020F0502020204030204" pitchFamily="34" charset="0"/>
                        </a:rPr>
                        <a:t> </a:t>
                      </a:r>
                      <a:r>
                        <a:rPr lang="pl-PL" sz="1600" b="0" dirty="0" smtClean="0">
                          <a:latin typeface="Calibri" panose="020F0502020204030204" pitchFamily="34" charset="0"/>
                        </a:rPr>
                        <a:t>(15,99% alokacji)</a:t>
                      </a:r>
                      <a:endParaRPr lang="pl-PL" sz="1600" dirty="0" smtClean="0">
                        <a:latin typeface="Calibri" panose="020F050202020403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600" b="0" baseline="0" dirty="0" smtClean="0">
                          <a:latin typeface="Calibri" panose="020F0502020204030204" pitchFamily="34" charset="0"/>
                        </a:rPr>
                        <a:t>1 umowa w ramach Działania </a:t>
                      </a:r>
                      <a:r>
                        <a:rPr lang="pl-PL" sz="1600" b="0" baseline="0" dirty="0" smtClean="0">
                          <a:latin typeface="Calibri" panose="020F0502020204030204" pitchFamily="34" charset="0"/>
                        </a:rPr>
                        <a:t>11.3 (projekt pozakonkursowy)-</a:t>
                      </a:r>
                      <a:r>
                        <a:rPr lang="pl-PL" sz="1600" b="1" dirty="0" smtClean="0">
                          <a:latin typeface="Calibri" panose="020F0502020204030204" pitchFamily="34" charset="0"/>
                        </a:rPr>
                        <a:t>73 </a:t>
                      </a:r>
                      <a:r>
                        <a:rPr lang="pl-PL" sz="1600" b="1" dirty="0" smtClean="0">
                          <a:latin typeface="Calibri" panose="020F0502020204030204" pitchFamily="34" charset="0"/>
                        </a:rPr>
                        <a:t>200 osób </a:t>
                      </a:r>
                      <a:r>
                        <a:rPr lang="pl-PL" sz="1600" dirty="0" smtClean="0">
                          <a:latin typeface="Calibri" panose="020F0502020204030204" pitchFamily="34" charset="0"/>
                        </a:rPr>
                        <a:t>korzystających </a:t>
                      </a:r>
                      <a:r>
                        <a:rPr lang="pl-PL" sz="1600" baseline="0" dirty="0" smtClean="0">
                          <a:latin typeface="Calibri" panose="020F0502020204030204" pitchFamily="34" charset="0"/>
                        </a:rPr>
                        <a:t> </a:t>
                      </a:r>
                      <a:r>
                        <a:rPr lang="pl-PL" sz="1600" dirty="0" smtClean="0">
                          <a:latin typeface="Calibri" panose="020F0502020204030204" pitchFamily="34" charset="0"/>
                        </a:rPr>
                        <a:t>z </a:t>
                      </a:r>
                      <a:r>
                        <a:rPr lang="pl-PL" sz="1600" dirty="0" smtClean="0">
                          <a:latin typeface="Calibri" panose="020F0502020204030204" pitchFamily="34" charset="0"/>
                        </a:rPr>
                        <a:t>ulepszonego zaopatrzenia w wodę</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600" dirty="0" smtClean="0">
                          <a:latin typeface="Calibri" panose="020F0502020204030204" pitchFamily="34" charset="0"/>
                        </a:rPr>
                        <a:t>17 umów</a:t>
                      </a:r>
                      <a:r>
                        <a:rPr lang="pl-PL" sz="1600" baseline="0" dirty="0" smtClean="0">
                          <a:latin typeface="Calibri" panose="020F0502020204030204" pitchFamily="34" charset="0"/>
                        </a:rPr>
                        <a:t> w ramach Działania 11.4 - </a:t>
                      </a:r>
                      <a:r>
                        <a:rPr lang="pl-PL" sz="1600" dirty="0" smtClean="0">
                          <a:latin typeface="Calibri" panose="020F0502020204030204" pitchFamily="34" charset="0"/>
                        </a:rPr>
                        <a:t> </a:t>
                      </a:r>
                      <a:r>
                        <a:rPr lang="pl-PL" sz="1600" b="1" dirty="0" smtClean="0">
                          <a:latin typeface="Calibri" panose="020F0502020204030204" pitchFamily="34" charset="0"/>
                        </a:rPr>
                        <a:t>78,64 km </a:t>
                      </a:r>
                      <a:r>
                        <a:rPr lang="pl-PL" sz="1600" dirty="0" smtClean="0">
                          <a:latin typeface="Calibri" panose="020F0502020204030204" pitchFamily="34" charset="0"/>
                        </a:rPr>
                        <a:t>szlaków turystycznych</a:t>
                      </a:r>
                      <a:endParaRPr lang="pl-PL" sz="1600" baseline="0" dirty="0" smtClean="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8752">
                <a:tc>
                  <a:txBody>
                    <a:bodyPr/>
                    <a:lstStyle/>
                    <a:p>
                      <a:pPr algn="r"/>
                      <a:r>
                        <a:rPr lang="pl-PL" sz="1600" b="1" dirty="0" smtClean="0">
                          <a:solidFill>
                            <a:srgbClr val="92D050"/>
                          </a:solidFill>
                          <a:latin typeface="Calibri" panose="020F0502020204030204" pitchFamily="34" charset="0"/>
                        </a:rPr>
                        <a:t>Płatności</a:t>
                      </a:r>
                      <a:endParaRPr lang="pl-PL" sz="1600" b="1" dirty="0">
                        <a:solidFill>
                          <a:srgbClr val="92D05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8752">
                <a:tc>
                  <a:txBody>
                    <a:bodyPr/>
                    <a:lstStyle/>
                    <a:p>
                      <a:pPr algn="r"/>
                      <a:r>
                        <a:rPr lang="pl-PL" sz="1600" b="1" dirty="0" smtClean="0">
                          <a:solidFill>
                            <a:srgbClr val="92D050"/>
                          </a:solidFill>
                          <a:latin typeface="Calibri" panose="020F0502020204030204" pitchFamily="34" charset="0"/>
                        </a:rPr>
                        <a:t>Certyfikacja</a:t>
                      </a:r>
                      <a:endParaRPr lang="pl-PL" sz="1600" b="1" dirty="0">
                        <a:solidFill>
                          <a:srgbClr val="92D05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91604">
                <a:tc>
                  <a:txBody>
                    <a:bodyPr/>
                    <a:lstStyle/>
                    <a:p>
                      <a:pPr algn="r"/>
                      <a:r>
                        <a:rPr lang="pl-PL" sz="1600" b="1" dirty="0" smtClean="0">
                          <a:solidFill>
                            <a:srgbClr val="92D050"/>
                          </a:solidFill>
                          <a:latin typeface="Calibri" panose="020F0502020204030204" pitchFamily="34" charset="0"/>
                        </a:rPr>
                        <a:t>Najbliższe planowane nabory</a:t>
                      </a:r>
                      <a:endParaRPr lang="pl-PL" sz="1600" b="1" dirty="0">
                        <a:solidFill>
                          <a:srgbClr val="92D05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l-PL" sz="1600" b="0" i="0" u="none" strike="noStrike" kern="1200" baseline="0" dirty="0" smtClean="0">
                          <a:solidFill>
                            <a:schemeClr val="dk1"/>
                          </a:solidFill>
                          <a:latin typeface="Calibri" panose="020F0502020204030204" pitchFamily="34" charset="0"/>
                          <a:ea typeface="+mn-ea"/>
                          <a:cs typeface="+mn-cs"/>
                        </a:rPr>
                        <a:t>Działanie 11.1 – ogłoszenie naboru - 3 kwartał 2016r.</a:t>
                      </a:r>
                    </a:p>
                    <a:p>
                      <a:pPr algn="l"/>
                      <a:r>
                        <a:rPr lang="pl-PL" sz="1600" b="0" i="0" u="none" strike="noStrike" kern="1200" baseline="0" dirty="0" smtClean="0">
                          <a:solidFill>
                            <a:schemeClr val="dk1"/>
                          </a:solidFill>
                          <a:latin typeface="Calibri" panose="020F0502020204030204" pitchFamily="34" charset="0"/>
                          <a:ea typeface="+mn-ea"/>
                          <a:cs typeface="+mn-cs"/>
                        </a:rPr>
                        <a:t>Działanie 11.2 – ogłoszenie naboru - 3 kwartał 2016r. </a:t>
                      </a:r>
                    </a:p>
                    <a:p>
                      <a:pPr algn="l"/>
                      <a:r>
                        <a:rPr lang="pl-PL" sz="1600" b="0" i="0" u="none" strike="noStrike" kern="1200" baseline="0" dirty="0" smtClean="0">
                          <a:solidFill>
                            <a:schemeClr val="dk1"/>
                          </a:solidFill>
                          <a:latin typeface="Calibri" panose="020F0502020204030204" pitchFamily="34" charset="0"/>
                          <a:ea typeface="+mn-ea"/>
                          <a:cs typeface="+mn-cs"/>
                        </a:rPr>
                        <a:t>Działanie 11.4 – ogłoszenie naboru - 4 kwartał 2016r.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8752">
                <a:tc>
                  <a:txBody>
                    <a:bodyPr/>
                    <a:lstStyle/>
                    <a:p>
                      <a:pPr algn="r"/>
                      <a:r>
                        <a:rPr lang="pl-PL" sz="1600" b="1" dirty="0" smtClean="0">
                          <a:solidFill>
                            <a:srgbClr val="92D050"/>
                          </a:solidFill>
                          <a:latin typeface="Calibri" panose="020F0502020204030204" pitchFamily="34" charset="0"/>
                        </a:rPr>
                        <a:t>Instrument</a:t>
                      </a:r>
                      <a:r>
                        <a:rPr lang="pl-PL" sz="1600" b="1" baseline="0" dirty="0" smtClean="0">
                          <a:solidFill>
                            <a:srgbClr val="92D050"/>
                          </a:solidFill>
                          <a:latin typeface="Calibri" panose="020F0502020204030204" pitchFamily="34" charset="0"/>
                        </a:rPr>
                        <a:t> finansowy</a:t>
                      </a:r>
                      <a:endParaRPr lang="pl-PL" sz="1600" b="1" dirty="0">
                        <a:solidFill>
                          <a:srgbClr val="92D05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0" i="0" u="none" strike="noStrike" kern="1200" baseline="0" dirty="0" smtClean="0">
                          <a:solidFill>
                            <a:schemeClr val="dk1"/>
                          </a:solidFill>
                          <a:latin typeface="Calibri" panose="020F0502020204030204" pitchFamily="34" charset="0"/>
                          <a:ea typeface="+mn-ea"/>
                          <a:cs typeface="+mn-cs"/>
                        </a:rPr>
                        <a:t>Nie dotyczy</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1482036" y="1240375"/>
            <a:ext cx="2805192" cy="738664"/>
          </a:xfrm>
          <a:prstGeom prst="rect">
            <a:avLst/>
          </a:prstGeom>
          <a:noFill/>
        </p:spPr>
        <p:txBody>
          <a:bodyPr wrap="none" rtlCol="0">
            <a:spAutoFit/>
          </a:bodyPr>
          <a:lstStyle/>
          <a:p>
            <a:pPr algn="ctr"/>
            <a:r>
              <a:rPr lang="pl-PL" b="1" dirty="0" smtClean="0"/>
              <a:t>OŚ PRIORYTETOWA 11 </a:t>
            </a:r>
          </a:p>
          <a:p>
            <a:pPr algn="ctr"/>
            <a:r>
              <a:rPr lang="pl-PL" sz="2400" b="1" dirty="0" smtClean="0"/>
              <a:t>ŚRODOWISKO</a:t>
            </a:r>
            <a:endParaRPr lang="pl-PL" sz="2400" b="1" dirty="0"/>
          </a:p>
        </p:txBody>
      </p:sp>
      <p:pic>
        <p:nvPicPr>
          <p:cNvPr id="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745" y="1149638"/>
            <a:ext cx="1058862"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056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sp>
        <p:nvSpPr>
          <p:cNvPr id="3" name="pole tekstowe 2"/>
          <p:cNvSpPr txBox="1"/>
          <p:nvPr/>
        </p:nvSpPr>
        <p:spPr>
          <a:xfrm>
            <a:off x="1" y="1077336"/>
            <a:ext cx="9144000" cy="461665"/>
          </a:xfrm>
          <a:prstGeom prst="rect">
            <a:avLst/>
          </a:prstGeom>
          <a:noFill/>
        </p:spPr>
        <p:txBody>
          <a:bodyPr wrap="square" rtlCol="0">
            <a:spAutoFit/>
          </a:bodyPr>
          <a:lstStyle/>
          <a:p>
            <a:pPr algn="ctr"/>
            <a:r>
              <a:rPr lang="pl-PL" sz="2400" b="1" dirty="0" smtClean="0">
                <a:latin typeface="Calibri" panose="020F0502020204030204" pitchFamily="34" charset="0"/>
              </a:rPr>
              <a:t>INSTRUMENTY FINANSOWE: </a:t>
            </a:r>
            <a:r>
              <a:rPr lang="pl-PL" sz="2400" dirty="0" smtClean="0">
                <a:latin typeface="Calibri" panose="020F0502020204030204" pitchFamily="34" charset="0"/>
              </a:rPr>
              <a:t>informacja </a:t>
            </a:r>
            <a:r>
              <a:rPr lang="pl-PL" sz="2400" dirty="0">
                <a:latin typeface="Calibri" panose="020F0502020204030204" pitchFamily="34" charset="0"/>
              </a:rPr>
              <a:t>o postępie w </a:t>
            </a:r>
            <a:r>
              <a:rPr lang="pl-PL" sz="2400" dirty="0" smtClean="0">
                <a:latin typeface="Calibri" panose="020F0502020204030204" pitchFamily="34" charset="0"/>
              </a:rPr>
              <a:t>2015</a:t>
            </a:r>
            <a:endParaRPr lang="pl-PL" sz="2400" dirty="0">
              <a:latin typeface="Calibri" panose="020F0502020204030204" pitchFamily="34" charset="0"/>
            </a:endParaRPr>
          </a:p>
        </p:txBody>
      </p:sp>
      <p:sp>
        <p:nvSpPr>
          <p:cNvPr id="2" name="Symbol zastępczy zawartości 1"/>
          <p:cNvSpPr>
            <a:spLocks noGrp="1"/>
          </p:cNvSpPr>
          <p:nvPr>
            <p:ph idx="1"/>
          </p:nvPr>
        </p:nvSpPr>
        <p:spPr>
          <a:xfrm>
            <a:off x="107504" y="1772816"/>
            <a:ext cx="9036496" cy="5085184"/>
          </a:xfrm>
          <a:ln>
            <a:noFill/>
          </a:ln>
        </p:spPr>
        <p:txBody>
          <a:bodyPr/>
          <a:lstStyle/>
          <a:p>
            <a:pPr marL="342900" lvl="1" indent="-342900">
              <a:lnSpc>
                <a:spcPct val="114000"/>
              </a:lnSpc>
              <a:spcBef>
                <a:spcPts val="600"/>
              </a:spcBef>
              <a:spcAft>
                <a:spcPts val="600"/>
              </a:spcAft>
              <a:buFont typeface="+mj-lt"/>
              <a:buAutoNum type="arabicParenR"/>
            </a:pPr>
            <a:r>
              <a:rPr lang="pl-PL" sz="1600" dirty="0" smtClean="0">
                <a:latin typeface="Calibri" panose="020F0502020204030204" pitchFamily="34" charset="0"/>
              </a:rPr>
              <a:t>Do sprawozdania </a:t>
            </a:r>
            <a:r>
              <a:rPr lang="pl-PL" sz="1600" dirty="0">
                <a:latin typeface="Calibri" panose="020F0502020204030204" pitchFamily="34" charset="0"/>
              </a:rPr>
              <a:t>rocznego za 2015 r. </a:t>
            </a:r>
            <a:r>
              <a:rPr lang="pl-PL" sz="1600" dirty="0" smtClean="0">
                <a:latin typeface="Calibri" panose="020F0502020204030204" pitchFamily="34" charset="0"/>
              </a:rPr>
              <a:t>dołączony </a:t>
            </a:r>
            <a:r>
              <a:rPr lang="pl-PL" sz="1600" dirty="0">
                <a:latin typeface="Calibri" panose="020F0502020204030204" pitchFamily="34" charset="0"/>
              </a:rPr>
              <a:t>zostanie </a:t>
            </a:r>
            <a:r>
              <a:rPr lang="pl-PL" sz="1600" dirty="0" smtClean="0">
                <a:latin typeface="Calibri" panose="020F0502020204030204" pitchFamily="34" charset="0"/>
              </a:rPr>
              <a:t>dodatkowy załącznik </a:t>
            </a:r>
            <a:br>
              <a:rPr lang="pl-PL" sz="1600" dirty="0" smtClean="0">
                <a:latin typeface="Calibri" panose="020F0502020204030204" pitchFamily="34" charset="0"/>
              </a:rPr>
            </a:br>
            <a:r>
              <a:rPr lang="pl-PL" sz="1600" dirty="0" smtClean="0">
                <a:latin typeface="Calibri" panose="020F0502020204030204" pitchFamily="34" charset="0"/>
              </a:rPr>
              <a:t>nt. instrumentów finansowych – KE oczekuje, że KM zostanie o tym fakcie poinformowany</a:t>
            </a:r>
          </a:p>
          <a:p>
            <a:pPr marL="342900" lvl="1" indent="-342900">
              <a:lnSpc>
                <a:spcPct val="114000"/>
              </a:lnSpc>
              <a:spcBef>
                <a:spcPts val="600"/>
              </a:spcBef>
              <a:spcAft>
                <a:spcPts val="600"/>
              </a:spcAft>
              <a:buFont typeface="+mj-lt"/>
              <a:buAutoNum type="arabicParenR"/>
            </a:pPr>
            <a:r>
              <a:rPr lang="pl-PL" sz="1600" dirty="0" smtClean="0">
                <a:latin typeface="Calibri" panose="020F0502020204030204" pitchFamily="34" charset="0"/>
              </a:rPr>
              <a:t>Instrumenty będą wdrażane przez dwa fundusze funduszy, trwa procedura wyboru podmiotów ich menadżerów (umów o finansowaniu nie podpisano), stąd </a:t>
            </a:r>
            <a:r>
              <a:rPr lang="pl-PL" sz="1600" u="sng" dirty="0" smtClean="0">
                <a:latin typeface="Calibri" panose="020F0502020204030204" pitchFamily="34" charset="0"/>
              </a:rPr>
              <a:t>zakres danych w Załączniku</a:t>
            </a:r>
            <a:r>
              <a:rPr lang="pl-PL" sz="1600" dirty="0" smtClean="0">
                <a:latin typeface="Calibri" panose="020F0502020204030204" pitchFamily="34" charset="0"/>
              </a:rPr>
              <a:t>:</a:t>
            </a:r>
          </a:p>
          <a:p>
            <a:pPr marL="722313" lvl="1" indent="-368300">
              <a:lnSpc>
                <a:spcPct val="114000"/>
              </a:lnSpc>
              <a:spcBef>
                <a:spcPts val="600"/>
              </a:spcBef>
              <a:spcAft>
                <a:spcPts val="600"/>
              </a:spcAft>
            </a:pPr>
            <a:r>
              <a:rPr lang="pl-PL" sz="1600" dirty="0" smtClean="0">
                <a:latin typeface="Calibri" panose="020F0502020204030204" pitchFamily="34" charset="0"/>
              </a:rPr>
              <a:t>zakończenie II </a:t>
            </a:r>
            <a:r>
              <a:rPr lang="pl-PL" sz="1600" dirty="0">
                <a:latin typeface="Calibri" panose="020F0502020204030204" pitchFamily="34" charset="0"/>
              </a:rPr>
              <a:t>etapu</a:t>
            </a:r>
            <a:r>
              <a:rPr lang="pl-PL" sz="1600" dirty="0" smtClean="0">
                <a:latin typeface="Calibri" panose="020F0502020204030204" pitchFamily="34" charset="0"/>
              </a:rPr>
              <a:t> oceny ex-</a:t>
            </a:r>
            <a:r>
              <a:rPr lang="pl-PL" sz="1600" dirty="0" err="1" smtClean="0">
                <a:latin typeface="Calibri" panose="020F0502020204030204" pitchFamily="34" charset="0"/>
              </a:rPr>
              <a:t>ante</a:t>
            </a:r>
            <a:r>
              <a:rPr lang="pl-PL" sz="1600" dirty="0" smtClean="0">
                <a:latin typeface="Calibri" panose="020F0502020204030204" pitchFamily="34" charset="0"/>
              </a:rPr>
              <a:t> (13 kwietnia 2015 r.) </a:t>
            </a:r>
            <a:br>
              <a:rPr lang="pl-PL" sz="1600" dirty="0" smtClean="0">
                <a:latin typeface="Calibri" panose="020F0502020204030204" pitchFamily="34" charset="0"/>
              </a:rPr>
            </a:br>
            <a:r>
              <a:rPr lang="pl-PL" sz="1600" dirty="0" smtClean="0">
                <a:latin typeface="Calibri" panose="020F0502020204030204" pitchFamily="34" charset="0"/>
              </a:rPr>
              <a:t>i opracowanie Strategii Inwestycyjnej (17 grudnia 2015 r.)</a:t>
            </a:r>
          </a:p>
          <a:p>
            <a:pPr marL="722313" lvl="1" indent="-368300">
              <a:lnSpc>
                <a:spcPct val="114000"/>
              </a:lnSpc>
              <a:spcBef>
                <a:spcPts val="600"/>
              </a:spcBef>
              <a:spcAft>
                <a:spcPts val="600"/>
              </a:spcAft>
            </a:pPr>
            <a:r>
              <a:rPr lang="pl-PL" sz="1600" dirty="0" smtClean="0">
                <a:latin typeface="Calibri" panose="020F0502020204030204" pitchFamily="34" charset="0"/>
              </a:rPr>
              <a:t>Osie Priorytetowe, w których IF planuje się ustanowić:</a:t>
            </a:r>
            <a:br>
              <a:rPr lang="pl-PL" sz="1600" dirty="0" smtClean="0">
                <a:latin typeface="Calibri" panose="020F0502020204030204" pitchFamily="34" charset="0"/>
              </a:rPr>
            </a:br>
            <a:r>
              <a:rPr lang="pl-PL" sz="1600" b="1" dirty="0" smtClean="0">
                <a:solidFill>
                  <a:srgbClr val="003399"/>
                </a:solidFill>
                <a:latin typeface="Calibri" panose="020F0502020204030204" pitchFamily="34" charset="0"/>
              </a:rPr>
              <a:t>OP1</a:t>
            </a:r>
            <a:r>
              <a:rPr lang="pl-PL" sz="1600" b="1" dirty="0" smtClean="0">
                <a:latin typeface="Calibri" panose="020F0502020204030204" pitchFamily="34" charset="0"/>
              </a:rPr>
              <a:t> </a:t>
            </a:r>
            <a:r>
              <a:rPr lang="pl-PL" sz="1600" dirty="0" smtClean="0">
                <a:latin typeface="Calibri" panose="020F0502020204030204" pitchFamily="34" charset="0"/>
              </a:rPr>
              <a:t>Komercjalizacja wiedzy (PI 1b), </a:t>
            </a:r>
            <a:r>
              <a:rPr lang="pl-PL" sz="1600" b="1" dirty="0" smtClean="0">
                <a:solidFill>
                  <a:srgbClr val="003399"/>
                </a:solidFill>
                <a:latin typeface="Calibri" panose="020F0502020204030204" pitchFamily="34" charset="0"/>
              </a:rPr>
              <a:t>OP2</a:t>
            </a:r>
            <a:r>
              <a:rPr lang="pl-PL" sz="1600" dirty="0" smtClean="0">
                <a:solidFill>
                  <a:srgbClr val="003399"/>
                </a:solidFill>
                <a:latin typeface="Calibri" panose="020F0502020204030204" pitchFamily="34" charset="0"/>
              </a:rPr>
              <a:t> </a:t>
            </a:r>
            <a:r>
              <a:rPr lang="pl-PL" sz="1600" dirty="0" smtClean="0">
                <a:latin typeface="Calibri" panose="020F0502020204030204" pitchFamily="34" charset="0"/>
              </a:rPr>
              <a:t>(PI 3c) Przedsiębiorstwa </a:t>
            </a:r>
            <a:br>
              <a:rPr lang="pl-PL" sz="1600" dirty="0" smtClean="0">
                <a:latin typeface="Calibri" panose="020F0502020204030204" pitchFamily="34" charset="0"/>
              </a:rPr>
            </a:br>
            <a:r>
              <a:rPr lang="pl-PL" sz="1600" b="1" dirty="0" smtClean="0">
                <a:solidFill>
                  <a:srgbClr val="003399"/>
                </a:solidFill>
                <a:latin typeface="Calibri" panose="020F0502020204030204" pitchFamily="34" charset="0"/>
              </a:rPr>
              <a:t>OP8</a:t>
            </a:r>
            <a:r>
              <a:rPr lang="pl-PL" sz="1600" dirty="0" smtClean="0">
                <a:solidFill>
                  <a:srgbClr val="003399"/>
                </a:solidFill>
                <a:latin typeface="Calibri" panose="020F0502020204030204" pitchFamily="34" charset="0"/>
              </a:rPr>
              <a:t> </a:t>
            </a:r>
            <a:r>
              <a:rPr lang="pl-PL" sz="1600" dirty="0" smtClean="0">
                <a:latin typeface="Calibri" panose="020F0502020204030204" pitchFamily="34" charset="0"/>
              </a:rPr>
              <a:t>Konwersja (PI 8b) oraz </a:t>
            </a:r>
            <a:r>
              <a:rPr lang="pl-PL" sz="1600" b="1" dirty="0" smtClean="0">
                <a:solidFill>
                  <a:srgbClr val="003399"/>
                </a:solidFill>
                <a:latin typeface="Calibri" panose="020F0502020204030204" pitchFamily="34" charset="0"/>
              </a:rPr>
              <a:t>OP10</a:t>
            </a:r>
            <a:r>
              <a:rPr lang="pl-PL" sz="1600" dirty="0" smtClean="0">
                <a:latin typeface="Calibri" panose="020F0502020204030204" pitchFamily="34" charset="0"/>
              </a:rPr>
              <a:t> Energia (PI 4a i 4c)</a:t>
            </a:r>
            <a:r>
              <a:rPr lang="pl-PL" sz="1600" dirty="0">
                <a:latin typeface="Calibri" panose="020F0502020204030204" pitchFamily="34" charset="0"/>
              </a:rPr>
              <a:t> </a:t>
            </a:r>
            <a:endParaRPr lang="pl-PL" sz="1600" dirty="0" smtClean="0">
              <a:latin typeface="Calibri" panose="020F0502020204030204" pitchFamily="34" charset="0"/>
            </a:endParaRPr>
          </a:p>
          <a:p>
            <a:pPr marL="722313" lvl="1" indent="-368300">
              <a:lnSpc>
                <a:spcPct val="114000"/>
              </a:lnSpc>
              <a:spcBef>
                <a:spcPts val="600"/>
              </a:spcBef>
              <a:spcAft>
                <a:spcPts val="600"/>
              </a:spcAft>
            </a:pPr>
            <a:r>
              <a:rPr lang="pl-PL" sz="1600" dirty="0" smtClean="0">
                <a:latin typeface="Calibri" panose="020F0502020204030204" pitchFamily="34" charset="0"/>
              </a:rPr>
              <a:t>uruchomienie </a:t>
            </a:r>
            <a:r>
              <a:rPr lang="pl-PL" sz="1600" dirty="0">
                <a:latin typeface="Calibri" panose="020F0502020204030204" pitchFamily="34" charset="0"/>
              </a:rPr>
              <a:t>procedury wyboru: grudzień 2015 r.</a:t>
            </a:r>
          </a:p>
          <a:p>
            <a:pPr marL="0" lvl="1" indent="0" algn="r">
              <a:lnSpc>
                <a:spcPct val="114000"/>
              </a:lnSpc>
              <a:spcBef>
                <a:spcPts val="2400"/>
              </a:spcBef>
              <a:spcAft>
                <a:spcPts val="600"/>
              </a:spcAft>
              <a:buNone/>
            </a:pPr>
            <a:r>
              <a:rPr lang="pl-PL" sz="1400" b="1" i="1" dirty="0" smtClean="0">
                <a:solidFill>
                  <a:srgbClr val="003399"/>
                </a:solidFill>
                <a:latin typeface="Calibri" panose="020F0502020204030204" pitchFamily="34" charset="0"/>
              </a:rPr>
              <a:t>Wyniki oceny ex-</a:t>
            </a:r>
            <a:r>
              <a:rPr lang="pl-PL" sz="1400" b="1" i="1" dirty="0" err="1" smtClean="0">
                <a:solidFill>
                  <a:srgbClr val="003399"/>
                </a:solidFill>
                <a:latin typeface="Calibri" panose="020F0502020204030204" pitchFamily="34" charset="0"/>
              </a:rPr>
              <a:t>ante</a:t>
            </a:r>
            <a:r>
              <a:rPr lang="pl-PL" sz="1400" b="1" i="1" dirty="0" smtClean="0">
                <a:solidFill>
                  <a:srgbClr val="003399"/>
                </a:solidFill>
                <a:latin typeface="Calibri" panose="020F0502020204030204" pitchFamily="34" charset="0"/>
              </a:rPr>
              <a:t> i projekt Strategii Inwestycyjnej </a:t>
            </a:r>
            <a:br>
              <a:rPr lang="pl-PL" sz="1400" b="1" i="1" dirty="0" smtClean="0">
                <a:solidFill>
                  <a:srgbClr val="003399"/>
                </a:solidFill>
                <a:latin typeface="Calibri" panose="020F0502020204030204" pitchFamily="34" charset="0"/>
              </a:rPr>
            </a:br>
            <a:r>
              <a:rPr lang="pl-PL" sz="1400" b="1" i="1" dirty="0" smtClean="0">
                <a:solidFill>
                  <a:srgbClr val="003399"/>
                </a:solidFill>
                <a:latin typeface="Calibri" panose="020F0502020204030204" pitchFamily="34" charset="0"/>
              </a:rPr>
              <a:t>+ kryteria wyboru Menadżera Funduszu Funduszy były przedmiotem warsztatu i dyskusji </a:t>
            </a:r>
            <a:br>
              <a:rPr lang="pl-PL" sz="1400" b="1" i="1" dirty="0" smtClean="0">
                <a:solidFill>
                  <a:srgbClr val="003399"/>
                </a:solidFill>
                <a:latin typeface="Calibri" panose="020F0502020204030204" pitchFamily="34" charset="0"/>
              </a:rPr>
            </a:br>
            <a:r>
              <a:rPr lang="pl-PL" sz="1400" b="1" i="1" dirty="0" smtClean="0">
                <a:solidFill>
                  <a:srgbClr val="003399"/>
                </a:solidFill>
                <a:latin typeface="Calibri" panose="020F0502020204030204" pitchFamily="34" charset="0"/>
              </a:rPr>
              <a:t>podczas Komitetu Monitorującego w dn. 1-2 grudnia 2015 r.</a:t>
            </a:r>
          </a:p>
          <a:p>
            <a:pPr marL="0" lvl="1" indent="0" algn="r">
              <a:lnSpc>
                <a:spcPct val="114000"/>
              </a:lnSpc>
              <a:spcBef>
                <a:spcPts val="600"/>
              </a:spcBef>
              <a:spcAft>
                <a:spcPts val="600"/>
              </a:spcAft>
              <a:buNone/>
            </a:pPr>
            <a:r>
              <a:rPr lang="pl-PL" sz="1400" b="1" i="1" dirty="0" smtClean="0">
                <a:solidFill>
                  <a:srgbClr val="003399"/>
                </a:solidFill>
                <a:latin typeface="Calibri" panose="020F0502020204030204" pitchFamily="34" charset="0"/>
              </a:rPr>
              <a:t>planowany </a:t>
            </a:r>
            <a:r>
              <a:rPr lang="pl-PL" sz="1400" b="1" i="1" dirty="0">
                <a:solidFill>
                  <a:srgbClr val="003399"/>
                </a:solidFill>
                <a:latin typeface="Calibri" panose="020F0502020204030204" pitchFamily="34" charset="0"/>
              </a:rPr>
              <a:t>termin zakończenia procedury wyboru: III kw. 2016 r</a:t>
            </a:r>
            <a:r>
              <a:rPr lang="pl-PL" sz="1400" b="1" i="1" dirty="0" smtClean="0">
                <a:solidFill>
                  <a:srgbClr val="003399"/>
                </a:solidFill>
                <a:latin typeface="Calibri" panose="020F0502020204030204" pitchFamily="34" charset="0"/>
              </a:rPr>
              <a:t>.</a:t>
            </a:r>
            <a:endParaRPr lang="pl-PL" sz="1400" b="1" i="1" dirty="0">
              <a:solidFill>
                <a:srgbClr val="003399"/>
              </a:solidFill>
              <a:latin typeface="Calibri" panose="020F0502020204030204" pitchFamily="34" charset="0"/>
            </a:endParaRPr>
          </a:p>
        </p:txBody>
      </p:sp>
    </p:spTree>
    <p:extLst>
      <p:ext uri="{BB962C8B-B14F-4D97-AF65-F5344CB8AC3E}">
        <p14:creationId xmlns:p14="http://schemas.microsoft.com/office/powerpoint/2010/main" val="2740588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sp>
        <p:nvSpPr>
          <p:cNvPr id="3" name="pole tekstowe 2"/>
          <p:cNvSpPr txBox="1"/>
          <p:nvPr/>
        </p:nvSpPr>
        <p:spPr>
          <a:xfrm>
            <a:off x="1" y="1077336"/>
            <a:ext cx="9144000" cy="461665"/>
          </a:xfrm>
          <a:prstGeom prst="rect">
            <a:avLst/>
          </a:prstGeom>
          <a:noFill/>
        </p:spPr>
        <p:txBody>
          <a:bodyPr wrap="square" rtlCol="0">
            <a:spAutoFit/>
          </a:bodyPr>
          <a:lstStyle/>
          <a:p>
            <a:pPr algn="ctr"/>
            <a:r>
              <a:rPr lang="pl-PL" sz="2400" b="1" dirty="0" smtClean="0">
                <a:latin typeface="Calibri" panose="020F0502020204030204" pitchFamily="34" charset="0"/>
              </a:rPr>
              <a:t>INSTRUMENTY FINANSOWE: </a:t>
            </a:r>
            <a:r>
              <a:rPr lang="pl-PL" sz="2400" dirty="0" smtClean="0">
                <a:latin typeface="Calibri" panose="020F0502020204030204" pitchFamily="34" charset="0"/>
              </a:rPr>
              <a:t>załącznik I do sprawozdania</a:t>
            </a:r>
            <a:endParaRPr lang="pl-PL" sz="2400" dirty="0">
              <a:latin typeface="Calibri" panose="020F050202020403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2220381348"/>
              </p:ext>
            </p:extLst>
          </p:nvPr>
        </p:nvGraphicFramePr>
        <p:xfrm>
          <a:off x="144016" y="1611010"/>
          <a:ext cx="8892480" cy="5058349"/>
        </p:xfrm>
        <a:graphic>
          <a:graphicData uri="http://schemas.openxmlformats.org/drawingml/2006/table">
            <a:tbl>
              <a:tblPr>
                <a:tableStyleId>{5C22544A-7EE6-4342-B048-85BDC9FD1C3A}</a:tableStyleId>
              </a:tblPr>
              <a:tblGrid>
                <a:gridCol w="539552"/>
                <a:gridCol w="8352928"/>
              </a:tblGrid>
              <a:tr h="364201">
                <a:tc>
                  <a:txBody>
                    <a:bodyPr/>
                    <a:lstStyle/>
                    <a:p>
                      <a:pPr marL="0" indent="0" algn="ctr">
                        <a:buFont typeface="+mj-lt"/>
                        <a:buNone/>
                      </a:pPr>
                      <a:r>
                        <a:rPr lang="pl-PL" dirty="0" smtClean="0"/>
                        <a:t>I</a:t>
                      </a:r>
                      <a:endParaRPr lang="pl-PL" dirty="0"/>
                    </a:p>
                  </a:txBody>
                  <a:tcPr marL="0" marR="0" marT="0" marB="0" anchor="ctr"/>
                </a:tc>
                <a:tc>
                  <a:txBody>
                    <a:bodyPr/>
                    <a:lstStyle/>
                    <a:p>
                      <a:pPr marL="88900" indent="0" algn="l" fontAlgn="b"/>
                      <a:r>
                        <a:rPr lang="pl-PL" sz="1600" u="sng" strike="noStrike" dirty="0" smtClean="0">
                          <a:solidFill>
                            <a:srgbClr val="003399"/>
                          </a:solidFill>
                          <a:effectLst/>
                          <a:latin typeface="Calibri" panose="020F0502020204030204" pitchFamily="34" charset="0"/>
                        </a:rPr>
                        <a:t>Określenie </a:t>
                      </a:r>
                      <a:r>
                        <a:rPr lang="pl-PL" sz="1600" u="sng" strike="noStrike" dirty="0">
                          <a:solidFill>
                            <a:srgbClr val="003399"/>
                          </a:solidFill>
                          <a:effectLst/>
                          <a:latin typeface="Calibri" panose="020F0502020204030204" pitchFamily="34" charset="0"/>
                        </a:rPr>
                        <a:t>programu i priorytetu lub środka, z których udzielane jest wsparcie z </a:t>
                      </a:r>
                      <a:r>
                        <a:rPr lang="pl-PL" sz="1600" u="sng" strike="noStrike" dirty="0" smtClean="0">
                          <a:solidFill>
                            <a:srgbClr val="003399"/>
                          </a:solidFill>
                          <a:effectLst/>
                          <a:latin typeface="Calibri" panose="020F0502020204030204" pitchFamily="34" charset="0"/>
                        </a:rPr>
                        <a:t>EFSI</a:t>
                      </a:r>
                      <a:endParaRPr lang="pl-PL" sz="1600" b="0" i="0" u="sng" strike="noStrike" dirty="0">
                        <a:solidFill>
                          <a:srgbClr val="003399"/>
                        </a:solidFill>
                        <a:effectLst/>
                        <a:latin typeface="Calibri" panose="020F0502020204030204" pitchFamily="34" charset="0"/>
                      </a:endParaRPr>
                    </a:p>
                  </a:txBody>
                  <a:tcPr marL="0" marR="0" marT="0" marB="0" anchor="ctr"/>
                </a:tc>
              </a:tr>
              <a:tr h="364201">
                <a:tc>
                  <a:txBody>
                    <a:bodyPr/>
                    <a:lstStyle/>
                    <a:p>
                      <a:pPr marL="0" indent="0" algn="ctr">
                        <a:buFont typeface="+mj-lt"/>
                        <a:buNone/>
                      </a:pPr>
                      <a:r>
                        <a:rPr lang="pl-PL" dirty="0" smtClean="0"/>
                        <a:t>II</a:t>
                      </a:r>
                      <a:endParaRPr lang="pl-PL" dirty="0"/>
                    </a:p>
                  </a:txBody>
                  <a:tcPr marL="0" marR="0" marT="0" marB="0" anchor="ctr"/>
                </a:tc>
                <a:tc>
                  <a:txBody>
                    <a:bodyPr/>
                    <a:lstStyle/>
                    <a:p>
                      <a:pPr marL="88900" indent="0" algn="l" fontAlgn="b"/>
                      <a:r>
                        <a:rPr lang="pl-PL" sz="1600" u="none" strike="noStrike" dirty="0" smtClean="0">
                          <a:effectLst/>
                          <a:latin typeface="Calibri" panose="020F0502020204030204" pitchFamily="34" charset="0"/>
                        </a:rPr>
                        <a:t>Opis IF i </a:t>
                      </a:r>
                      <a:r>
                        <a:rPr lang="pl-PL" sz="1600" u="none" strike="noStrike" dirty="0">
                          <a:effectLst/>
                          <a:latin typeface="Calibri" panose="020F0502020204030204" pitchFamily="34" charset="0"/>
                        </a:rPr>
                        <a:t>rozwiązania </a:t>
                      </a:r>
                      <a:r>
                        <a:rPr lang="pl-PL" sz="1600" u="none" strike="noStrike" dirty="0" smtClean="0">
                          <a:effectLst/>
                          <a:latin typeface="Calibri" panose="020F0502020204030204" pitchFamily="34" charset="0"/>
                        </a:rPr>
                        <a:t>wdrożeniowe</a:t>
                      </a:r>
                      <a:endParaRPr lang="pl-PL" sz="1600" b="0" i="0" u="none" strike="noStrike" dirty="0">
                        <a:solidFill>
                          <a:srgbClr val="000000"/>
                        </a:solidFill>
                        <a:effectLst/>
                        <a:latin typeface="Calibri" panose="020F0502020204030204" pitchFamily="34" charset="0"/>
                      </a:endParaRPr>
                    </a:p>
                  </a:txBody>
                  <a:tcPr marL="0" marR="0" marT="0" marB="0" anchor="ctr"/>
                </a:tc>
              </a:tr>
              <a:tr h="364201">
                <a:tc>
                  <a:txBody>
                    <a:bodyPr/>
                    <a:lstStyle/>
                    <a:p>
                      <a:pPr marL="0" indent="0" algn="ctr">
                        <a:buFont typeface="+mj-lt"/>
                        <a:buNone/>
                      </a:pPr>
                      <a:r>
                        <a:rPr lang="pl-PL" dirty="0" smtClean="0"/>
                        <a:t>III</a:t>
                      </a:r>
                      <a:endParaRPr lang="pl-PL" dirty="0"/>
                    </a:p>
                  </a:txBody>
                  <a:tcPr marL="0" marR="0" marT="0" marB="0" anchor="ctr"/>
                </a:tc>
                <a:tc>
                  <a:txBody>
                    <a:bodyPr/>
                    <a:lstStyle/>
                    <a:p>
                      <a:pPr marL="88900" indent="0" algn="l" fontAlgn="b"/>
                      <a:r>
                        <a:rPr lang="pl-PL" sz="1600" u="none" strike="noStrike" dirty="0" smtClean="0">
                          <a:effectLst/>
                          <a:latin typeface="Calibri" panose="020F0502020204030204" pitchFamily="34" charset="0"/>
                        </a:rPr>
                        <a:t>Określenie </a:t>
                      </a:r>
                      <a:r>
                        <a:rPr lang="pl-PL" sz="1600" u="none" strike="noStrike" dirty="0">
                          <a:effectLst/>
                          <a:latin typeface="Calibri" panose="020F0502020204030204" pitchFamily="34" charset="0"/>
                        </a:rPr>
                        <a:t>podmiotu wdrażającego </a:t>
                      </a:r>
                      <a:r>
                        <a:rPr lang="pl-PL" sz="1600" u="none" strike="noStrike" dirty="0" smtClean="0">
                          <a:effectLst/>
                          <a:latin typeface="Calibri" panose="020F0502020204030204" pitchFamily="34" charset="0"/>
                        </a:rPr>
                        <a:t>IF</a:t>
                      </a:r>
                      <a:endParaRPr lang="pl-PL" sz="1600" b="0" i="0" u="none" strike="noStrike" dirty="0">
                        <a:solidFill>
                          <a:srgbClr val="000000"/>
                        </a:solidFill>
                        <a:effectLst/>
                        <a:latin typeface="Calibri" panose="020F0502020204030204" pitchFamily="34" charset="0"/>
                      </a:endParaRPr>
                    </a:p>
                  </a:txBody>
                  <a:tcPr marL="0" marR="0" marT="0" marB="0" anchor="ctr"/>
                </a:tc>
              </a:tr>
              <a:tr h="647469">
                <a:tc>
                  <a:txBody>
                    <a:bodyPr/>
                    <a:lstStyle/>
                    <a:p>
                      <a:pPr marL="0" indent="0" algn="ctr">
                        <a:buFont typeface="+mj-lt"/>
                        <a:buNone/>
                      </a:pPr>
                      <a:r>
                        <a:rPr lang="pl-PL" dirty="0" smtClean="0"/>
                        <a:t>IV</a:t>
                      </a:r>
                      <a:endParaRPr lang="pl-PL" dirty="0"/>
                    </a:p>
                  </a:txBody>
                  <a:tcPr marL="0" marR="0" marT="0" marB="0" anchor="ctr"/>
                </a:tc>
                <a:tc>
                  <a:txBody>
                    <a:bodyPr/>
                    <a:lstStyle/>
                    <a:p>
                      <a:pPr marL="88900" indent="0" algn="l" fontAlgn="b"/>
                      <a:r>
                        <a:rPr lang="pl-PL" sz="1600" u="none" strike="noStrike" dirty="0" smtClean="0">
                          <a:effectLst/>
                          <a:latin typeface="Calibri" panose="020F0502020204030204" pitchFamily="34" charset="0"/>
                        </a:rPr>
                        <a:t>Łączna kwota wkładów z programu, w podziale na priorytety lub środki, wypłacona </a:t>
                      </a:r>
                      <a:br>
                        <a:rPr lang="pl-PL" sz="1600" u="none" strike="noStrike" dirty="0" smtClean="0">
                          <a:effectLst/>
                          <a:latin typeface="Calibri" panose="020F0502020204030204" pitchFamily="34" charset="0"/>
                        </a:rPr>
                      </a:br>
                      <a:r>
                        <a:rPr lang="pl-PL" sz="1600" u="none" strike="noStrike" dirty="0" smtClean="0">
                          <a:effectLst/>
                          <a:latin typeface="Calibri" panose="020F0502020204030204" pitchFamily="34" charset="0"/>
                        </a:rPr>
                        <a:t>na </a:t>
                      </a:r>
                      <a:r>
                        <a:rPr lang="pl-PL" sz="1600" u="none" strike="noStrike" kern="1200" dirty="0" smtClean="0">
                          <a:solidFill>
                            <a:schemeClr val="dk1"/>
                          </a:solidFill>
                          <a:effectLst/>
                          <a:latin typeface="Calibri" panose="020F0502020204030204" pitchFamily="34" charset="0"/>
                          <a:ea typeface="+mn-ea"/>
                          <a:cs typeface="+mn-cs"/>
                        </a:rPr>
                        <a:t>rzecz</a:t>
                      </a:r>
                      <a:r>
                        <a:rPr lang="pl-PL" sz="1600" u="none" strike="noStrike" dirty="0" smtClean="0">
                          <a:effectLst/>
                          <a:latin typeface="Calibri" panose="020F0502020204030204" pitchFamily="34" charset="0"/>
                        </a:rPr>
                        <a:t> IF oraz poniesione koszty zarządzania lub uiszczone opłaty za zarządzanie</a:t>
                      </a:r>
                      <a:endParaRPr lang="pl-PL" sz="1600" b="0" i="0" u="none" strike="noStrike" dirty="0">
                        <a:solidFill>
                          <a:srgbClr val="000000"/>
                        </a:solidFill>
                        <a:effectLst/>
                        <a:latin typeface="Calibri" panose="020F0502020204030204" pitchFamily="34" charset="0"/>
                      </a:endParaRPr>
                    </a:p>
                  </a:txBody>
                  <a:tcPr marL="0" marR="0" marT="0" marB="0" anchor="ctr"/>
                </a:tc>
              </a:tr>
              <a:tr h="971203">
                <a:tc>
                  <a:txBody>
                    <a:bodyPr/>
                    <a:lstStyle/>
                    <a:p>
                      <a:pPr marL="0" indent="0" algn="ctr">
                        <a:buFont typeface="+mj-lt"/>
                        <a:buNone/>
                      </a:pPr>
                      <a:r>
                        <a:rPr lang="pl-PL" dirty="0" smtClean="0"/>
                        <a:t>V</a:t>
                      </a:r>
                      <a:endParaRPr lang="pl-PL" dirty="0"/>
                    </a:p>
                  </a:txBody>
                  <a:tcPr marL="0" marR="0" marT="0" marB="0" anchor="ctr"/>
                </a:tc>
                <a:tc>
                  <a:txBody>
                    <a:bodyPr/>
                    <a:lstStyle/>
                    <a:p>
                      <a:pPr marL="88900" indent="0" algn="l" fontAlgn="b"/>
                      <a:r>
                        <a:rPr lang="pl-PL" sz="1600" u="none" strike="noStrike" dirty="0" smtClean="0">
                          <a:effectLst/>
                          <a:latin typeface="Calibri" panose="020F0502020204030204" pitchFamily="34" charset="0"/>
                        </a:rPr>
                        <a:t>Łączna kwota wsparcia wypłacona ostatecznym odbiorcom lub na wsparcie na rzecz ostatecznych odbiorców lub zaangażowanego przez IF w ramach umów gwarancyjnych na inwestycje na rzecz ostatecznych odbiorców, w podziale na programy i priorytety lub środki</a:t>
                      </a:r>
                      <a:endParaRPr lang="pl-PL" sz="1600" b="0" i="0" u="none" strike="noStrike" dirty="0">
                        <a:solidFill>
                          <a:srgbClr val="000000"/>
                        </a:solidFill>
                        <a:effectLst/>
                        <a:latin typeface="Calibri" panose="020F0502020204030204" pitchFamily="34" charset="0"/>
                      </a:endParaRPr>
                    </a:p>
                  </a:txBody>
                  <a:tcPr marL="0" marR="0" marT="0" marB="0" anchor="ctr"/>
                </a:tc>
              </a:tr>
              <a:tr h="364201">
                <a:tc>
                  <a:txBody>
                    <a:bodyPr/>
                    <a:lstStyle/>
                    <a:p>
                      <a:pPr marL="0" indent="0" algn="ctr">
                        <a:buFont typeface="+mj-lt"/>
                        <a:buNone/>
                      </a:pPr>
                      <a:r>
                        <a:rPr lang="pl-PL" dirty="0" smtClean="0"/>
                        <a:t>VI</a:t>
                      </a:r>
                      <a:endParaRPr lang="pl-PL" dirty="0"/>
                    </a:p>
                  </a:txBody>
                  <a:tcPr marL="0" marR="0" marT="0" marB="0" anchor="ctr"/>
                </a:tc>
                <a:tc>
                  <a:txBody>
                    <a:bodyPr/>
                    <a:lstStyle/>
                    <a:p>
                      <a:pPr marL="88900" indent="0" algn="l" fontAlgn="b"/>
                      <a:r>
                        <a:rPr lang="pl-PL" sz="1600" u="none" strike="noStrike" dirty="0" smtClean="0">
                          <a:effectLst/>
                          <a:latin typeface="Calibri" panose="020F0502020204030204" pitchFamily="34" charset="0"/>
                        </a:rPr>
                        <a:t>Funkcjonowanie IF, </a:t>
                      </a:r>
                      <a:r>
                        <a:rPr lang="pl-PL" sz="1600" u="none" strike="noStrike" dirty="0">
                          <a:effectLst/>
                          <a:latin typeface="Calibri" panose="020F0502020204030204" pitchFamily="34" charset="0"/>
                        </a:rPr>
                        <a:t>w tym </a:t>
                      </a:r>
                      <a:r>
                        <a:rPr lang="pl-PL" sz="1600" u="sng" strike="noStrike" dirty="0">
                          <a:solidFill>
                            <a:srgbClr val="003399"/>
                          </a:solidFill>
                          <a:effectLst/>
                          <a:latin typeface="Calibri" panose="020F0502020204030204" pitchFamily="34" charset="0"/>
                        </a:rPr>
                        <a:t>postęp w ustanawianiu i wyborze instytucji wdrażających </a:t>
                      </a:r>
                      <a:r>
                        <a:rPr lang="pl-PL" sz="1600" u="sng" strike="noStrike" dirty="0" smtClean="0">
                          <a:solidFill>
                            <a:srgbClr val="003399"/>
                          </a:solidFill>
                          <a:effectLst/>
                          <a:latin typeface="Calibri" panose="020F0502020204030204" pitchFamily="34" charset="0"/>
                        </a:rPr>
                        <a:t>IF</a:t>
                      </a:r>
                      <a:endParaRPr lang="pl-PL" sz="1600" b="0" i="0" u="sng" strike="noStrike" dirty="0">
                        <a:solidFill>
                          <a:srgbClr val="003399"/>
                        </a:solidFill>
                        <a:effectLst/>
                        <a:latin typeface="Calibri" panose="020F0502020204030204" pitchFamily="34" charset="0"/>
                      </a:endParaRPr>
                    </a:p>
                  </a:txBody>
                  <a:tcPr marL="0" marR="0" marT="0" marB="0" anchor="ctr"/>
                </a:tc>
              </a:tr>
              <a:tr h="971203">
                <a:tc>
                  <a:txBody>
                    <a:bodyPr/>
                    <a:lstStyle/>
                    <a:p>
                      <a:pPr marL="0" indent="0" algn="ctr">
                        <a:buFont typeface="+mj-lt"/>
                        <a:buNone/>
                      </a:pPr>
                      <a:r>
                        <a:rPr lang="pl-PL" dirty="0" smtClean="0"/>
                        <a:t>VII</a:t>
                      </a:r>
                      <a:endParaRPr lang="pl-PL" dirty="0"/>
                    </a:p>
                  </a:txBody>
                  <a:tcPr marL="0" marR="0" marT="0" marB="0" anchor="ctr"/>
                </a:tc>
                <a:tc>
                  <a:txBody>
                    <a:bodyPr/>
                    <a:lstStyle/>
                    <a:p>
                      <a:pPr marL="88900" indent="0" algn="l" fontAlgn="b"/>
                      <a:r>
                        <a:rPr lang="pl-PL" sz="1600" u="none" strike="noStrike" dirty="0" smtClean="0">
                          <a:effectLst/>
                          <a:latin typeface="Calibri" panose="020F0502020204030204" pitchFamily="34" charset="0"/>
                        </a:rPr>
                        <a:t>Odsetki </a:t>
                      </a:r>
                      <a:r>
                        <a:rPr lang="pl-PL" sz="1600" u="none" strike="noStrike" dirty="0">
                          <a:effectLst/>
                          <a:latin typeface="Calibri" panose="020F0502020204030204" pitchFamily="34" charset="0"/>
                        </a:rPr>
                        <a:t>oraz inne zyski generowane ze wsparcia udzielanego z EFSI na </a:t>
                      </a:r>
                      <a:r>
                        <a:rPr lang="pl-PL" sz="1600" u="none" strike="noStrike" dirty="0" smtClean="0">
                          <a:effectLst/>
                          <a:latin typeface="Calibri" panose="020F0502020204030204" pitchFamily="34" charset="0"/>
                        </a:rPr>
                        <a:t>rzecz IF, </a:t>
                      </a:r>
                      <a:br>
                        <a:rPr lang="pl-PL" sz="1600" u="none" strike="noStrike" dirty="0" smtClean="0">
                          <a:effectLst/>
                          <a:latin typeface="Calibri" panose="020F0502020204030204" pitchFamily="34" charset="0"/>
                        </a:rPr>
                      </a:br>
                      <a:r>
                        <a:rPr lang="pl-PL" sz="1600" u="none" strike="noStrike" dirty="0" smtClean="0">
                          <a:effectLst/>
                          <a:latin typeface="Calibri" panose="020F0502020204030204" pitchFamily="34" charset="0"/>
                        </a:rPr>
                        <a:t>środki </a:t>
                      </a:r>
                      <a:r>
                        <a:rPr lang="pl-PL" sz="1600" u="none" strike="noStrike" dirty="0">
                          <a:effectLst/>
                          <a:latin typeface="Calibri" panose="020F0502020204030204" pitchFamily="34" charset="0"/>
                        </a:rPr>
                        <a:t>programu zwrócone do </a:t>
                      </a:r>
                      <a:r>
                        <a:rPr lang="pl-PL" sz="1600" u="none" strike="noStrike" dirty="0" smtClean="0">
                          <a:effectLst/>
                          <a:latin typeface="Calibri" panose="020F0502020204030204" pitchFamily="34" charset="0"/>
                        </a:rPr>
                        <a:t>IF z inwestycji</a:t>
                      </a:r>
                      <a:r>
                        <a:rPr lang="pl-PL" sz="1600" u="none" strike="noStrike" baseline="0" dirty="0" smtClean="0">
                          <a:effectLst/>
                          <a:latin typeface="Calibri" panose="020F0502020204030204" pitchFamily="34" charset="0"/>
                        </a:rPr>
                        <a:t> </a:t>
                      </a:r>
                      <a:r>
                        <a:rPr lang="pl-PL" sz="1600" u="none" strike="noStrike" dirty="0" smtClean="0">
                          <a:effectLst/>
                          <a:latin typeface="Calibri" panose="020F0502020204030204" pitchFamily="34" charset="0"/>
                        </a:rPr>
                        <a:t>oraz </a:t>
                      </a:r>
                      <a:r>
                        <a:rPr lang="pl-PL" sz="1600" u="none" strike="noStrike" dirty="0">
                          <a:effectLst/>
                          <a:latin typeface="Calibri" panose="020F0502020204030204" pitchFamily="34" charset="0"/>
                        </a:rPr>
                        <a:t>wartość inwestycji kapitałowych </a:t>
                      </a:r>
                      <a:r>
                        <a:rPr lang="pl-PL" sz="1600" u="none" strike="noStrike" dirty="0" smtClean="0">
                          <a:effectLst/>
                          <a:latin typeface="Calibri" panose="020F0502020204030204" pitchFamily="34" charset="0"/>
                        </a:rPr>
                        <a:t/>
                      </a:r>
                      <a:br>
                        <a:rPr lang="pl-PL" sz="1600" u="none" strike="noStrike" dirty="0" smtClean="0">
                          <a:effectLst/>
                          <a:latin typeface="Calibri" panose="020F0502020204030204" pitchFamily="34" charset="0"/>
                        </a:rPr>
                      </a:br>
                      <a:r>
                        <a:rPr lang="pl-PL" sz="1600" u="none" strike="noStrike" dirty="0" smtClean="0">
                          <a:effectLst/>
                          <a:latin typeface="Calibri" panose="020F0502020204030204" pitchFamily="34" charset="0"/>
                        </a:rPr>
                        <a:t>w </a:t>
                      </a:r>
                      <a:r>
                        <a:rPr lang="pl-PL" sz="1600" u="none" strike="noStrike" dirty="0">
                          <a:effectLst/>
                          <a:latin typeface="Calibri" panose="020F0502020204030204" pitchFamily="34" charset="0"/>
                        </a:rPr>
                        <a:t>odniesieniu do poprzednich </a:t>
                      </a:r>
                      <a:r>
                        <a:rPr lang="pl-PL" sz="1600" u="none" strike="noStrike" dirty="0" smtClean="0">
                          <a:effectLst/>
                          <a:latin typeface="Calibri" panose="020F0502020204030204" pitchFamily="34" charset="0"/>
                        </a:rPr>
                        <a:t>lat</a:t>
                      </a:r>
                      <a:endParaRPr lang="pl-PL" sz="1600" b="0" i="0" u="none" strike="noStrike" dirty="0">
                        <a:solidFill>
                          <a:srgbClr val="000000"/>
                        </a:solidFill>
                        <a:effectLst/>
                        <a:latin typeface="Calibri" panose="020F0502020204030204" pitchFamily="34" charset="0"/>
                      </a:endParaRPr>
                    </a:p>
                  </a:txBody>
                  <a:tcPr marL="0" marR="0" marT="0" marB="0" anchor="ctr"/>
                </a:tc>
              </a:tr>
              <a:tr h="647469">
                <a:tc>
                  <a:txBody>
                    <a:bodyPr/>
                    <a:lstStyle/>
                    <a:p>
                      <a:pPr marL="0" indent="0" algn="ctr">
                        <a:buFont typeface="+mj-lt"/>
                        <a:buNone/>
                      </a:pPr>
                      <a:r>
                        <a:rPr lang="pl-PL" dirty="0" smtClean="0"/>
                        <a:t>VIII</a:t>
                      </a:r>
                      <a:endParaRPr lang="pl-PL" dirty="0"/>
                    </a:p>
                  </a:txBody>
                  <a:tcPr marL="0" marR="0" marT="0" marB="0" anchor="ctr"/>
                </a:tc>
                <a:tc>
                  <a:txBody>
                    <a:bodyPr/>
                    <a:lstStyle/>
                    <a:p>
                      <a:pPr marL="88900" indent="0" algn="l" fontAlgn="b"/>
                      <a:r>
                        <a:rPr lang="pl-PL" sz="1600" u="none" strike="noStrike" dirty="0" smtClean="0">
                          <a:effectLst/>
                          <a:latin typeface="Calibri" panose="020F0502020204030204" pitchFamily="34" charset="0"/>
                        </a:rPr>
                        <a:t>Postępy </a:t>
                      </a:r>
                      <a:r>
                        <a:rPr lang="pl-PL" sz="1600" u="none" strike="noStrike" dirty="0">
                          <a:effectLst/>
                          <a:latin typeface="Calibri" panose="020F0502020204030204" pitchFamily="34" charset="0"/>
                        </a:rPr>
                        <a:t>w osiąganiu spodziewanego efektu dźwigni z inwestycji dokonywanych </a:t>
                      </a:r>
                      <a:r>
                        <a:rPr lang="pl-PL" sz="1600" u="none" strike="noStrike" dirty="0" smtClean="0">
                          <a:effectLst/>
                          <a:latin typeface="Calibri" panose="020F0502020204030204" pitchFamily="34" charset="0"/>
                        </a:rPr>
                        <a:t/>
                      </a:r>
                      <a:br>
                        <a:rPr lang="pl-PL" sz="1600" u="none" strike="noStrike" dirty="0" smtClean="0">
                          <a:effectLst/>
                          <a:latin typeface="Calibri" panose="020F0502020204030204" pitchFamily="34" charset="0"/>
                        </a:rPr>
                      </a:br>
                      <a:r>
                        <a:rPr lang="pl-PL" sz="1600" u="none" strike="noStrike" dirty="0" smtClean="0">
                          <a:effectLst/>
                          <a:latin typeface="Calibri" panose="020F0502020204030204" pitchFamily="34" charset="0"/>
                        </a:rPr>
                        <a:t>w </a:t>
                      </a:r>
                      <a:r>
                        <a:rPr lang="pl-PL" sz="1600" u="none" strike="noStrike" dirty="0">
                          <a:effectLst/>
                          <a:latin typeface="Calibri" panose="020F0502020204030204" pitchFamily="34" charset="0"/>
                        </a:rPr>
                        <a:t>ramach </a:t>
                      </a:r>
                      <a:r>
                        <a:rPr lang="pl-PL" sz="1600" u="none" strike="noStrike" dirty="0" smtClean="0">
                          <a:effectLst/>
                          <a:latin typeface="Calibri" panose="020F0502020204030204" pitchFamily="34" charset="0"/>
                        </a:rPr>
                        <a:t>IF oraz </a:t>
                      </a:r>
                      <a:r>
                        <a:rPr lang="pl-PL" sz="1600" u="none" strike="noStrike" dirty="0">
                          <a:effectLst/>
                          <a:latin typeface="Calibri" panose="020F0502020204030204" pitchFamily="34" charset="0"/>
                        </a:rPr>
                        <a:t>wartość inwestycji i </a:t>
                      </a:r>
                      <a:r>
                        <a:rPr lang="pl-PL" sz="1600" u="none" strike="noStrike" dirty="0" smtClean="0">
                          <a:effectLst/>
                          <a:latin typeface="Calibri" panose="020F0502020204030204" pitchFamily="34" charset="0"/>
                        </a:rPr>
                        <a:t>uczestnictwa</a:t>
                      </a:r>
                      <a:endParaRPr lang="pl-PL" sz="1600" b="0" i="0" u="none" strike="noStrike" dirty="0">
                        <a:solidFill>
                          <a:srgbClr val="000000"/>
                        </a:solidFill>
                        <a:effectLst/>
                        <a:latin typeface="Calibri" panose="020F0502020204030204" pitchFamily="34" charset="0"/>
                      </a:endParaRPr>
                    </a:p>
                  </a:txBody>
                  <a:tcPr marL="0" marR="0" marT="0" marB="0" anchor="ctr"/>
                </a:tc>
              </a:tr>
              <a:tr h="364201">
                <a:tc>
                  <a:txBody>
                    <a:bodyPr/>
                    <a:lstStyle/>
                    <a:p>
                      <a:pPr marL="0" indent="0" algn="ctr">
                        <a:buFont typeface="+mj-lt"/>
                        <a:buNone/>
                      </a:pPr>
                      <a:r>
                        <a:rPr lang="pl-PL" dirty="0" smtClean="0"/>
                        <a:t>IX</a:t>
                      </a:r>
                      <a:endParaRPr lang="pl-PL" dirty="0"/>
                    </a:p>
                  </a:txBody>
                  <a:tcPr marL="0" marR="0" marT="0" marB="0" anchor="ctr"/>
                </a:tc>
                <a:tc>
                  <a:txBody>
                    <a:bodyPr/>
                    <a:lstStyle/>
                    <a:p>
                      <a:pPr marL="88900" indent="0" algn="l" fontAlgn="b"/>
                      <a:r>
                        <a:rPr lang="pl-PL" sz="1600" u="none" strike="noStrike" dirty="0" smtClean="0">
                          <a:effectLst/>
                          <a:latin typeface="Calibri" panose="020F0502020204030204" pitchFamily="34" charset="0"/>
                        </a:rPr>
                        <a:t>Wkład IF w </a:t>
                      </a:r>
                      <a:r>
                        <a:rPr lang="pl-PL" sz="1600" u="none" strike="noStrike" dirty="0">
                          <a:effectLst/>
                          <a:latin typeface="Calibri" panose="020F0502020204030204" pitchFamily="34" charset="0"/>
                        </a:rPr>
                        <a:t>osiąganie wskaźników danego priorytetu lub </a:t>
                      </a:r>
                      <a:r>
                        <a:rPr lang="pl-PL" sz="1600" u="none" strike="noStrike" dirty="0" smtClean="0">
                          <a:effectLst/>
                          <a:latin typeface="Calibri" panose="020F0502020204030204" pitchFamily="34" charset="0"/>
                        </a:rPr>
                        <a:t>środka</a:t>
                      </a:r>
                      <a:endParaRPr lang="pl-PL" sz="1600" b="0" i="0" u="none" strike="noStrike" dirty="0">
                        <a:solidFill>
                          <a:srgbClr val="000000"/>
                        </a:solidFill>
                        <a:effectLst/>
                        <a:latin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val="4009021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014889959"/>
              </p:ext>
            </p:extLst>
          </p:nvPr>
        </p:nvGraphicFramePr>
        <p:xfrm>
          <a:off x="251874" y="1615858"/>
          <a:ext cx="8584334" cy="4623400"/>
        </p:xfrm>
        <a:graphic>
          <a:graphicData uri="http://schemas.openxmlformats.org/drawingml/2006/table">
            <a:tbl>
              <a:tblPr firstRow="1" bandRow="1">
                <a:tableStyleId>{5C22544A-7EE6-4342-B048-85BDC9FD1C3A}</a:tableStyleId>
              </a:tblPr>
              <a:tblGrid>
                <a:gridCol w="2088233"/>
                <a:gridCol w="6496101"/>
              </a:tblGrid>
              <a:tr h="73302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latin typeface="Calibri" panose="020F0502020204030204" pitchFamily="34" charset="0"/>
                        </a:rPr>
                        <a:t> </a:t>
                      </a:r>
                      <a:r>
                        <a:rPr lang="pl-PL" sz="1400" b="1" u="none" kern="1200" dirty="0" smtClean="0">
                          <a:solidFill>
                            <a:srgbClr val="0070C0"/>
                          </a:solidFill>
                          <a:effectLst/>
                          <a:latin typeface="Calibri" panose="020F0502020204030204" pitchFamily="34" charset="0"/>
                          <a:ea typeface="+mn-ea"/>
                          <a:cs typeface="+mn-cs"/>
                        </a:rPr>
                        <a:t>Warunek 6.1 -gospodarka wodna</a:t>
                      </a:r>
                    </a:p>
                    <a:p>
                      <a:pPr marL="0" marR="0" indent="0" algn="r" defTabSz="914400" rtl="0" eaLnBrk="1" fontAlgn="auto" latinLnBrk="0" hangingPunct="1">
                        <a:lnSpc>
                          <a:spcPct val="100000"/>
                        </a:lnSpc>
                        <a:spcBef>
                          <a:spcPts val="0"/>
                        </a:spcBef>
                        <a:spcAft>
                          <a:spcPts val="0"/>
                        </a:spcAft>
                        <a:buClrTx/>
                        <a:buSzTx/>
                        <a:buFontTx/>
                        <a:buNone/>
                        <a:tabLst/>
                        <a:defRPr/>
                      </a:pPr>
                      <a:r>
                        <a:rPr lang="pl-PL" sz="1400" b="1" u="none" kern="1200" dirty="0" smtClean="0">
                          <a:solidFill>
                            <a:srgbClr val="0070C0"/>
                          </a:solidFill>
                          <a:effectLst/>
                          <a:latin typeface="Calibri" panose="020F0502020204030204" pitchFamily="34" charset="0"/>
                          <a:ea typeface="+mn-ea"/>
                          <a:cs typeface="+mn-cs"/>
                        </a:rPr>
                        <a:t>(spełnienie</a:t>
                      </a:r>
                      <a:r>
                        <a:rPr lang="pl-PL" sz="1400" b="1" u="none" kern="1200" baseline="0" dirty="0" smtClean="0">
                          <a:solidFill>
                            <a:srgbClr val="0070C0"/>
                          </a:solidFill>
                          <a:effectLst/>
                          <a:latin typeface="Calibri" panose="020F0502020204030204" pitchFamily="34" charset="0"/>
                          <a:ea typeface="+mn-ea"/>
                          <a:cs typeface="+mn-cs"/>
                        </a:rPr>
                        <a:t> na poziomie krajowym)</a:t>
                      </a:r>
                      <a:endParaRPr lang="pl-PL" sz="1400" b="1" u="none" kern="1200" dirty="0" smtClean="0">
                        <a:solidFill>
                          <a:srgbClr val="0070C0"/>
                        </a:solidFill>
                        <a:effectLst/>
                        <a:latin typeface="Calibri" panose="020F0502020204030204" pitchFamily="34" charset="0"/>
                        <a:ea typeface="+mn-ea"/>
                        <a:cs typeface="+mn-cs"/>
                      </a:endParaRPr>
                    </a:p>
                    <a:p>
                      <a:pPr algn="r"/>
                      <a:endParaRPr lang="pl-PL" sz="14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1400" b="1" kern="1200" dirty="0" smtClean="0">
                          <a:solidFill>
                            <a:schemeClr val="tx1"/>
                          </a:solidFill>
                          <a:effectLst/>
                          <a:latin typeface="Calibri" panose="020F0502020204030204" pitchFamily="34" charset="0"/>
                          <a:ea typeface="+mn-ea"/>
                          <a:cs typeface="+mn-cs"/>
                        </a:rPr>
                        <a:t>Od spełnienia na poziomie krajowym warunku 6.1 </a:t>
                      </a:r>
                      <a:r>
                        <a:rPr lang="pl-PL" sz="1400" b="1" i="1" kern="1200" dirty="0" smtClean="0">
                          <a:solidFill>
                            <a:schemeClr val="tx1"/>
                          </a:solidFill>
                          <a:effectLst/>
                          <a:latin typeface="Calibri" panose="020F0502020204030204" pitchFamily="34" charset="0"/>
                          <a:ea typeface="+mn-ea"/>
                          <a:cs typeface="+mn-cs"/>
                        </a:rPr>
                        <a:t>Gospodarka wodna</a:t>
                      </a:r>
                      <a:r>
                        <a:rPr lang="pl-PL" sz="1400" b="1" kern="1200" dirty="0" smtClean="0">
                          <a:solidFill>
                            <a:schemeClr val="tx1"/>
                          </a:solidFill>
                          <a:effectLst/>
                          <a:latin typeface="Calibri" panose="020F0502020204030204" pitchFamily="34" charset="0"/>
                          <a:ea typeface="+mn-ea"/>
                          <a:cs typeface="+mn-cs"/>
                        </a:rPr>
                        <a:t> uzależniona jest możliwość ogłoszenia zaplanowanego na III kwartał 2016r. konkursu w ramach Działania 11.1. </a:t>
                      </a:r>
                      <a:r>
                        <a:rPr lang="pl-PL" sz="1400" b="1" i="1" kern="1200" dirty="0" smtClean="0">
                          <a:solidFill>
                            <a:schemeClr val="tx1"/>
                          </a:solidFill>
                          <a:effectLst/>
                          <a:latin typeface="Calibri" panose="020F0502020204030204" pitchFamily="34" charset="0"/>
                          <a:ea typeface="+mn-ea"/>
                          <a:cs typeface="+mn-cs"/>
                        </a:rPr>
                        <a:t>Ograniczenie zagrożeń naturalnych</a:t>
                      </a:r>
                      <a:r>
                        <a:rPr lang="pl-PL" sz="1400" b="1" kern="1200" dirty="0" smtClean="0">
                          <a:solidFill>
                            <a:schemeClr val="tx1"/>
                          </a:solidFill>
                          <a:effectLst/>
                          <a:latin typeface="Calibri" panose="020F0502020204030204" pitchFamily="34" charset="0"/>
                          <a:ea typeface="+mn-ea"/>
                          <a:cs typeface="+mn-cs"/>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2028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rgbClr val="0070C0"/>
                          </a:solidFill>
                          <a:latin typeface="Calibri" panose="020F0502020204030204" pitchFamily="34" charset="0"/>
                        </a:rPr>
                        <a:t>Warunek 6.2. – gospodarka odpadami-</a:t>
                      </a:r>
                    </a:p>
                    <a:p>
                      <a:pPr marL="0" marR="0"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rgbClr val="0070C0"/>
                          </a:solidFill>
                          <a:latin typeface="Calibri" panose="020F0502020204030204" pitchFamily="34" charset="0"/>
                        </a:rPr>
                        <a:t>(spełnienie na poziomie regionalnym) </a:t>
                      </a:r>
                    </a:p>
                    <a:p>
                      <a:pPr algn="r"/>
                      <a:endParaRPr lang="pl-PL" sz="1400" b="1" dirty="0">
                        <a:solidFill>
                          <a:srgbClr val="92D05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latin typeface="Calibri" panose="020F0502020204030204" pitchFamily="34" charset="0"/>
                        </a:rPr>
                        <a:t>W dniu 08.03.2016r. ZWP przyjął projekt Planu Gospodarki Odpadami dla Województwa Pomorskiego 2022. Obecnie projekt dokumentu kierowany jest do konsultacji społecznych i opiniowania przez organy wykonawcze gmin i związków międzygminnych. Następnie projekt PGO WP 2022 zostanie przekazany do zaopiniowania i uzgodnienia przez Ministra Środowiska. Przyjęcie ostatecznego dokumentu uwarunkowane jest uchwaleniem Krajowego Planu Gospodarki Odpadami, stanowiącego podstawę do zaopiniowania wojewódzkich planów przez Ministra Środowiska. Od spełnienia ww. warunku uzależnione jest ogłoszenie zaplanowanego na IV kwartał 2016r. konkursu w ramach Działania 11.2. Gospodarka odpadami. </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400" b="1" baseline="0" dirty="0" smtClean="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22417">
                <a:tc>
                  <a:txBody>
                    <a:bodyPr/>
                    <a:lstStyle/>
                    <a:p>
                      <a:pPr algn="r"/>
                      <a:r>
                        <a:rPr lang="pl-PL" sz="1400" b="1" kern="1200" dirty="0" smtClean="0">
                          <a:solidFill>
                            <a:srgbClr val="0070C0"/>
                          </a:solidFill>
                          <a:effectLst/>
                          <a:latin typeface="Calibri" panose="020F0502020204030204" pitchFamily="34" charset="0"/>
                          <a:ea typeface="+mn-ea"/>
                          <a:cs typeface="+mn-cs"/>
                        </a:rPr>
                        <a:t>Warunek</a:t>
                      </a:r>
                      <a:r>
                        <a:rPr lang="pl-PL" sz="1400" b="1" kern="1200" baseline="0" dirty="0" smtClean="0">
                          <a:solidFill>
                            <a:srgbClr val="0070C0"/>
                          </a:solidFill>
                          <a:effectLst/>
                          <a:latin typeface="Calibri" panose="020F0502020204030204" pitchFamily="34" charset="0"/>
                          <a:ea typeface="+mn-ea"/>
                          <a:cs typeface="+mn-cs"/>
                        </a:rPr>
                        <a:t> </a:t>
                      </a:r>
                      <a:r>
                        <a:rPr lang="pl-PL" sz="1400" b="1" kern="1200" dirty="0" smtClean="0">
                          <a:solidFill>
                            <a:srgbClr val="0070C0"/>
                          </a:solidFill>
                          <a:effectLst/>
                          <a:latin typeface="Calibri" panose="020F0502020204030204" pitchFamily="34" charset="0"/>
                          <a:ea typeface="+mn-ea"/>
                          <a:cs typeface="+mn-cs"/>
                        </a:rPr>
                        <a:t>9.3 –</a:t>
                      </a:r>
                    </a:p>
                    <a:p>
                      <a:pPr algn="r"/>
                      <a:r>
                        <a:rPr lang="pl-PL" sz="1400" b="1" i="0" kern="1200" dirty="0" smtClean="0">
                          <a:solidFill>
                            <a:srgbClr val="0070C0"/>
                          </a:solidFill>
                          <a:effectLst/>
                          <a:latin typeface="Calibri" panose="020F0502020204030204" pitchFamily="34" charset="0"/>
                          <a:ea typeface="+mn-ea"/>
                          <a:cs typeface="+mn-cs"/>
                        </a:rPr>
                        <a:t>Zdrowie </a:t>
                      </a:r>
                    </a:p>
                    <a:p>
                      <a:pPr algn="r"/>
                      <a:r>
                        <a:rPr lang="pl-PL" sz="1400" b="1" i="0" kern="1200" dirty="0" smtClean="0">
                          <a:solidFill>
                            <a:srgbClr val="0070C0"/>
                          </a:solidFill>
                          <a:effectLst/>
                          <a:latin typeface="Calibri" panose="020F0502020204030204" pitchFamily="34" charset="0"/>
                          <a:ea typeface="+mn-ea"/>
                          <a:cs typeface="+mn-cs"/>
                        </a:rPr>
                        <a:t>(spełnienie na poziomie</a:t>
                      </a:r>
                      <a:r>
                        <a:rPr lang="pl-PL" sz="1400" b="1" i="0" kern="1200" baseline="0" dirty="0" smtClean="0">
                          <a:solidFill>
                            <a:srgbClr val="0070C0"/>
                          </a:solidFill>
                          <a:effectLst/>
                          <a:latin typeface="Calibri" panose="020F0502020204030204" pitchFamily="34" charset="0"/>
                          <a:ea typeface="+mn-ea"/>
                          <a:cs typeface="+mn-cs"/>
                        </a:rPr>
                        <a:t> krajowym)</a:t>
                      </a:r>
                      <a:r>
                        <a:rPr lang="pl-PL" sz="1400" kern="1200" dirty="0" smtClean="0">
                          <a:solidFill>
                            <a:srgbClr val="0070C0"/>
                          </a:solidFill>
                          <a:effectLst/>
                          <a:latin typeface="+mn-lt"/>
                          <a:ea typeface="+mn-ea"/>
                          <a:cs typeface="+mn-cs"/>
                        </a:rPr>
                        <a:t> </a:t>
                      </a:r>
                      <a:endParaRPr lang="pl-PL" sz="1400" b="1" dirty="0">
                        <a:solidFill>
                          <a:srgbClr val="0070C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400" b="1" baseline="0" dirty="0" smtClean="0">
                          <a:solidFill>
                            <a:schemeClr val="tx1"/>
                          </a:solidFill>
                          <a:latin typeface="Calibri" panose="020F0502020204030204" pitchFamily="34" charset="0"/>
                        </a:rPr>
                        <a:t>Sporządzenie mapy potrzeb zdrowotnych, od spełnienia warunku uzależnione jest ogłoszenie konkursu </a:t>
                      </a:r>
                      <a:r>
                        <a:rPr lang="pl-PL" sz="1400" b="1" kern="1200" dirty="0" smtClean="0">
                          <a:solidFill>
                            <a:schemeClr val="dk1"/>
                          </a:solidFill>
                          <a:effectLst/>
                          <a:latin typeface="Calibri" panose="020F0502020204030204" pitchFamily="34" charset="0"/>
                          <a:ea typeface="+mn-ea"/>
                          <a:cs typeface="+mn-cs"/>
                        </a:rPr>
                        <a:t>w ramach Działania 7.1. </a:t>
                      </a:r>
                      <a:r>
                        <a:rPr lang="pl-PL" sz="1400" b="1" i="1" kern="1200" dirty="0" smtClean="0">
                          <a:solidFill>
                            <a:schemeClr val="dk1"/>
                          </a:solidFill>
                          <a:effectLst/>
                          <a:latin typeface="Calibri" panose="020F0502020204030204" pitchFamily="34" charset="0"/>
                          <a:ea typeface="+mn-ea"/>
                          <a:cs typeface="+mn-cs"/>
                        </a:rPr>
                        <a:t>Zasoby ochrony zdrowia</a:t>
                      </a:r>
                      <a:r>
                        <a:rPr lang="pl-PL" sz="1400" b="1" kern="1200" dirty="0" smtClean="0">
                          <a:solidFill>
                            <a:schemeClr val="dk1"/>
                          </a:solidFill>
                          <a:effectLst/>
                          <a:latin typeface="Calibri" panose="020F0502020204030204" pitchFamily="34" charset="0"/>
                          <a:ea typeface="+mn-ea"/>
                          <a:cs typeface="+mn-cs"/>
                        </a:rPr>
                        <a:t> </a:t>
                      </a:r>
                      <a:endParaRPr lang="pl-PL" sz="14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2810684" y="1093190"/>
            <a:ext cx="3946850" cy="461665"/>
          </a:xfrm>
          <a:prstGeom prst="rect">
            <a:avLst/>
          </a:prstGeom>
          <a:noFill/>
        </p:spPr>
        <p:txBody>
          <a:bodyPr wrap="none" rtlCol="0">
            <a:spAutoFit/>
          </a:bodyPr>
          <a:lstStyle/>
          <a:p>
            <a:pPr algn="ctr"/>
            <a:r>
              <a:rPr lang="pl-PL" sz="2400" b="1" dirty="0" smtClean="0">
                <a:latin typeface="Calibri" panose="020F0502020204030204" pitchFamily="34" charset="0"/>
              </a:rPr>
              <a:t>Spełnienie warunków ex </a:t>
            </a:r>
            <a:r>
              <a:rPr lang="pl-PL" sz="2400" b="1" dirty="0" err="1" smtClean="0">
                <a:latin typeface="Calibri" panose="020F0502020204030204" pitchFamily="34" charset="0"/>
              </a:rPr>
              <a:t>ante</a:t>
            </a:r>
            <a:endParaRPr lang="pl-PL" sz="2400" b="1" dirty="0">
              <a:latin typeface="Calibri" panose="020F0502020204030204" pitchFamily="34" charset="0"/>
            </a:endParaRPr>
          </a:p>
        </p:txBody>
      </p:sp>
    </p:spTree>
    <p:extLst>
      <p:ext uri="{BB962C8B-B14F-4D97-AF65-F5344CB8AC3E}">
        <p14:creationId xmlns:p14="http://schemas.microsoft.com/office/powerpoint/2010/main" val="1370949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0243" name="Picture 7" descr="D:\POMORSKIE W UNII_SIW_NSS_ZNAKI_UNIJNE\NSS-NOWY-2014-2020\FE-2014-2020-PREZENTACJA PP\listownik-monoKONTRA-PASEK-Pomorskie-FE-UMWP-UE-EFSI-20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ole tekstowe 2"/>
          <p:cNvSpPr txBox="1"/>
          <p:nvPr/>
        </p:nvSpPr>
        <p:spPr>
          <a:xfrm>
            <a:off x="2331422" y="3216949"/>
            <a:ext cx="4755213" cy="830997"/>
          </a:xfrm>
          <a:prstGeom prst="rect">
            <a:avLst/>
          </a:prstGeom>
          <a:noFill/>
        </p:spPr>
        <p:txBody>
          <a:bodyPr wrap="none" rtlCol="0">
            <a:spAutoFit/>
          </a:bodyPr>
          <a:lstStyle/>
          <a:p>
            <a:pPr algn="ctr"/>
            <a:r>
              <a:rPr lang="pl-PL" sz="4800" dirty="0" smtClean="0">
                <a:solidFill>
                  <a:schemeClr val="bg1"/>
                </a:solidFill>
                <a:latin typeface="Calibri" panose="020F0502020204030204" pitchFamily="34" charset="0"/>
              </a:rPr>
              <a:t>Dziękuję za uwagę</a:t>
            </a:r>
            <a:endParaRPr lang="pl-PL" sz="4800" dirty="0">
              <a:solidFill>
                <a:schemeClr val="bg1"/>
              </a:solidFill>
              <a:latin typeface="Calibri" panose="020F0502020204030204" pitchFamily="34"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798810779"/>
              </p:ext>
            </p:extLst>
          </p:nvPr>
        </p:nvGraphicFramePr>
        <p:xfrm>
          <a:off x="539552" y="1196752"/>
          <a:ext cx="8064897" cy="2814424"/>
        </p:xfrm>
        <a:graphic>
          <a:graphicData uri="http://schemas.openxmlformats.org/drawingml/2006/table">
            <a:tbl>
              <a:tblPr firstRow="1" bandRow="1">
                <a:effectLst>
                  <a:innerShdw blurRad="63500" dist="50800" dir="2700000">
                    <a:prstClr val="black">
                      <a:alpha val="50000"/>
                    </a:prstClr>
                  </a:innerShdw>
                </a:effectLst>
                <a:tableStyleId>{5940675A-B579-460E-94D1-54222C63F5DA}</a:tableStyleId>
              </a:tblPr>
              <a:tblGrid>
                <a:gridCol w="2688299"/>
                <a:gridCol w="2688299"/>
                <a:gridCol w="2688299"/>
              </a:tblGrid>
              <a:tr h="360039">
                <a:tc gridSpan="3">
                  <a:txBody>
                    <a:bodyPr/>
                    <a:lstStyle/>
                    <a:p>
                      <a:pPr algn="ctr"/>
                      <a:r>
                        <a:rPr lang="pl-PL" sz="1600" b="1" dirty="0" smtClean="0">
                          <a:solidFill>
                            <a:schemeClr val="bg1"/>
                          </a:solidFill>
                          <a:latin typeface="Calibri" panose="020F0502020204030204" pitchFamily="34" charset="0"/>
                        </a:rPr>
                        <a:t>Urząd Marszałkowski Województwa Pomorskiego</a:t>
                      </a:r>
                      <a:endParaRPr lang="pl-PL" sz="1600" b="1" dirty="0">
                        <a:solidFill>
                          <a:schemeClr val="bg1"/>
                        </a:solidFill>
                        <a:latin typeface="Calibri" panose="020F0502020204030204" pitchFamily="34" charset="0"/>
                      </a:endParaRPr>
                    </a:p>
                  </a:txBody>
                  <a:tcPr anchor="ctr">
                    <a:solidFill>
                      <a:srgbClr val="002060"/>
                    </a:solidFill>
                  </a:tcPr>
                </a:tc>
                <a:tc hMerge="1">
                  <a:txBody>
                    <a:bodyPr/>
                    <a:lstStyle/>
                    <a:p>
                      <a:endParaRPr lang="pl-PL"/>
                    </a:p>
                  </a:txBody>
                  <a:tcPr/>
                </a:tc>
                <a:tc hMerge="1">
                  <a:txBody>
                    <a:bodyPr/>
                    <a:lstStyle/>
                    <a:p>
                      <a:endParaRPr lang="pl-PL"/>
                    </a:p>
                  </a:txBody>
                  <a:tcPr/>
                </a:tc>
              </a:tr>
              <a:tr h="576065">
                <a:tc gridSpan="3">
                  <a:txBody>
                    <a:bodyPr/>
                    <a:lstStyle/>
                    <a:p>
                      <a:pPr algn="ctr"/>
                      <a:r>
                        <a:rPr lang="pl-PL" sz="2400" b="1" dirty="0" smtClean="0">
                          <a:latin typeface="Calibri" panose="020F0502020204030204" pitchFamily="34" charset="0"/>
                        </a:rPr>
                        <a:t>Zarząd Województwa Pomorskiego</a:t>
                      </a:r>
                    </a:p>
                    <a:p>
                      <a:pPr algn="ctr"/>
                      <a:r>
                        <a:rPr lang="pl-PL" sz="1600" b="1" dirty="0" smtClean="0">
                          <a:solidFill>
                            <a:srgbClr val="0000CC"/>
                          </a:solidFill>
                          <a:latin typeface="Calibri" panose="020F0502020204030204" pitchFamily="34" charset="0"/>
                        </a:rPr>
                        <a:t>Instytucja</a:t>
                      </a:r>
                      <a:r>
                        <a:rPr lang="pl-PL" sz="1600" b="1" baseline="0" dirty="0" smtClean="0">
                          <a:solidFill>
                            <a:srgbClr val="0000CC"/>
                          </a:solidFill>
                          <a:latin typeface="Calibri" panose="020F0502020204030204" pitchFamily="34" charset="0"/>
                        </a:rPr>
                        <a:t> Zarządzająca RPO WP 2014-2020</a:t>
                      </a:r>
                      <a:endParaRPr lang="pl-PL" sz="1600" b="1" dirty="0" smtClean="0">
                        <a:solidFill>
                          <a:srgbClr val="0000CC"/>
                        </a:solidFill>
                        <a:latin typeface="Calibri" panose="020F0502020204030204" pitchFamily="34" charset="0"/>
                      </a:endParaRPr>
                    </a:p>
                  </a:txBody>
                  <a:tcPr anchor="ctr">
                    <a:solidFill>
                      <a:srgbClr val="B9CEF9"/>
                    </a:solidFill>
                  </a:tcPr>
                </a:tc>
                <a:tc hMerge="1">
                  <a:txBody>
                    <a:bodyPr/>
                    <a:lstStyle/>
                    <a:p>
                      <a:endParaRPr lang="pl-PL"/>
                    </a:p>
                  </a:txBody>
                  <a:tcPr/>
                </a:tc>
                <a:tc hMerge="1">
                  <a:txBody>
                    <a:bodyPr/>
                    <a:lstStyle/>
                    <a:p>
                      <a:endParaRPr lang="pl-PL"/>
                    </a:p>
                  </a:txBody>
                  <a:tcPr/>
                </a:tc>
              </a:tr>
              <a:tr h="595105">
                <a:tc gridSpan="3">
                  <a:txBody>
                    <a:bodyPr/>
                    <a:lstStyle/>
                    <a:p>
                      <a:pPr algn="ctr"/>
                      <a:r>
                        <a:rPr lang="pl-PL" sz="1400" b="1" dirty="0" smtClean="0">
                          <a:solidFill>
                            <a:srgbClr val="FF0000"/>
                          </a:solidFill>
                          <a:latin typeface="Calibri" panose="020F0502020204030204" pitchFamily="34" charset="0"/>
                        </a:rPr>
                        <a:t>Pismem</a:t>
                      </a:r>
                      <a:r>
                        <a:rPr lang="pl-PL" sz="1400" b="1" baseline="0" dirty="0" smtClean="0">
                          <a:solidFill>
                            <a:srgbClr val="FF0000"/>
                          </a:solidFill>
                          <a:latin typeface="Calibri" panose="020F0502020204030204" pitchFamily="34" charset="0"/>
                        </a:rPr>
                        <a:t> z dnia 13 kwietnia 2016 r. z Ministerstwa Rozwoju przekazana została informacja </a:t>
                      </a:r>
                    </a:p>
                    <a:p>
                      <a:pPr algn="ctr"/>
                      <a:r>
                        <a:rPr lang="pl-PL" sz="1400" b="1" baseline="0" dirty="0" smtClean="0">
                          <a:solidFill>
                            <a:srgbClr val="FF0000"/>
                          </a:solidFill>
                          <a:latin typeface="Calibri" panose="020F0502020204030204" pitchFamily="34" charset="0"/>
                        </a:rPr>
                        <a:t>o udzieleniu desygnacji instytucjom w ramach RPO WP 2014-2020 </a:t>
                      </a:r>
                      <a:endParaRPr lang="pl-PL" sz="1400" b="1" dirty="0">
                        <a:solidFill>
                          <a:srgbClr val="FF0000"/>
                        </a:solidFill>
                        <a:latin typeface="Calibri" panose="020F0502020204030204" pitchFamily="34" charset="0"/>
                      </a:endParaRPr>
                    </a:p>
                  </a:txBody>
                  <a:tcPr anchor="ctr">
                    <a:solidFill>
                      <a:srgbClr val="B9CEF9"/>
                    </a:solidFill>
                  </a:tcPr>
                </a:tc>
                <a:tc hMerge="1">
                  <a:txBody>
                    <a:bodyPr/>
                    <a:lstStyle/>
                    <a:p>
                      <a:endParaRPr lang="pl-PL" dirty="0"/>
                    </a:p>
                  </a:txBody>
                  <a:tcPr/>
                </a:tc>
                <a:tc hMerge="1">
                  <a:txBody>
                    <a:bodyPr/>
                    <a:lstStyle/>
                    <a:p>
                      <a:endParaRPr lang="pl-PL" dirty="0"/>
                    </a:p>
                  </a:txBody>
                  <a:tcPr/>
                </a:tc>
              </a:tr>
              <a:tr h="370840">
                <a:tc>
                  <a:txBody>
                    <a:bodyPr/>
                    <a:lstStyle/>
                    <a:p>
                      <a:r>
                        <a:rPr lang="pl-PL" sz="1400" b="1" dirty="0" smtClean="0">
                          <a:latin typeface="Calibri" panose="020F0502020204030204" pitchFamily="34" charset="0"/>
                        </a:rPr>
                        <a:t>Departament</a:t>
                      </a:r>
                      <a:r>
                        <a:rPr lang="pl-PL" sz="1400" b="1" baseline="0" dirty="0" smtClean="0">
                          <a:latin typeface="Calibri" panose="020F0502020204030204" pitchFamily="34" charset="0"/>
                        </a:rPr>
                        <a:t> </a:t>
                      </a:r>
                    </a:p>
                    <a:p>
                      <a:r>
                        <a:rPr lang="pl-PL" sz="1400" b="1" baseline="0" dirty="0" smtClean="0">
                          <a:latin typeface="Calibri" panose="020F0502020204030204" pitchFamily="34" charset="0"/>
                        </a:rPr>
                        <a:t>Programów Regionalnych</a:t>
                      </a:r>
                      <a:endParaRPr lang="pl-PL" sz="1400" b="1" dirty="0">
                        <a:solidFill>
                          <a:srgbClr val="0000CC"/>
                        </a:solidFill>
                        <a:latin typeface="Calibri" panose="020F0502020204030204" pitchFamily="34" charset="0"/>
                      </a:endParaRPr>
                    </a:p>
                  </a:txBody>
                  <a:tcPr>
                    <a:solidFill>
                      <a:srgbClr val="B9CEF9"/>
                    </a:solidFill>
                  </a:tcPr>
                </a:tc>
                <a:tc>
                  <a:txBody>
                    <a:bodyPr/>
                    <a:lstStyle/>
                    <a:p>
                      <a:r>
                        <a:rPr lang="pl-PL" sz="1400" b="1" dirty="0" smtClean="0">
                          <a:latin typeface="Calibri" panose="020F0502020204030204" pitchFamily="34" charset="0"/>
                        </a:rPr>
                        <a:t>Departament Europejskiego Funduszu Społecznego</a:t>
                      </a:r>
                      <a:endParaRPr lang="pl-PL" sz="1400" b="1" dirty="0">
                        <a:solidFill>
                          <a:srgbClr val="0000CC"/>
                        </a:solidFill>
                        <a:latin typeface="Calibri" panose="020F0502020204030204" pitchFamily="34" charset="0"/>
                      </a:endParaRPr>
                    </a:p>
                  </a:txBody>
                  <a:tcPr>
                    <a:solidFill>
                      <a:srgbClr val="B9CEF9"/>
                    </a:solidFill>
                  </a:tcPr>
                </a:tc>
                <a:tc>
                  <a:txBody>
                    <a:bodyPr/>
                    <a:lstStyle/>
                    <a:p>
                      <a:r>
                        <a:rPr lang="pl-PL" sz="1400" b="1" dirty="0" smtClean="0">
                          <a:latin typeface="Calibri" panose="020F0502020204030204" pitchFamily="34" charset="0"/>
                        </a:rPr>
                        <a:t>Departament Rozwoju Regionalnego i Przestrzennego</a:t>
                      </a:r>
                      <a:endParaRPr lang="pl-PL" sz="1400" b="1" dirty="0">
                        <a:solidFill>
                          <a:srgbClr val="0000CC"/>
                        </a:solidFill>
                        <a:latin typeface="Calibri" panose="020F0502020204030204" pitchFamily="34" charset="0"/>
                      </a:endParaRPr>
                    </a:p>
                  </a:txBody>
                  <a:tcPr>
                    <a:solidFill>
                      <a:srgbClr val="B9CEF9"/>
                    </a:solidFill>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l-PL" sz="1200" dirty="0" smtClean="0">
                          <a:latin typeface="Calibri" panose="020F0502020204030204" pitchFamily="34" charset="0"/>
                        </a:rPr>
                        <a:t>realizacja Osi Priorytetowych współfinansowanych z </a:t>
                      </a:r>
                      <a:r>
                        <a:rPr lang="pl-PL" sz="1200" b="1" dirty="0" smtClean="0">
                          <a:latin typeface="Calibri" panose="020F0502020204030204" pitchFamily="34" charset="0"/>
                        </a:rPr>
                        <a:t>EFRR</a:t>
                      </a:r>
                    </a:p>
                    <a:p>
                      <a:pPr marL="0" marR="0" lvl="1" indent="0" algn="l" defTabSz="914400" rtl="0" eaLnBrk="1" fontAlgn="auto" latinLnBrk="0" hangingPunct="1">
                        <a:lnSpc>
                          <a:spcPct val="100000"/>
                        </a:lnSpc>
                        <a:spcBef>
                          <a:spcPts val="0"/>
                        </a:spcBef>
                        <a:spcAft>
                          <a:spcPts val="0"/>
                        </a:spcAft>
                        <a:buClrTx/>
                        <a:buSzTx/>
                        <a:buFontTx/>
                        <a:buNone/>
                        <a:tabLst/>
                        <a:defRPr/>
                      </a:pPr>
                      <a:r>
                        <a:rPr lang="pl-PL" sz="1200" b="0" dirty="0" smtClean="0">
                          <a:solidFill>
                            <a:schemeClr val="tx1"/>
                          </a:solidFill>
                          <a:latin typeface="Calibri" panose="020F0502020204030204" pitchFamily="34" charset="0"/>
                          <a:ea typeface="MS Mincho"/>
                          <a:cs typeface="Times New Roman"/>
                        </a:rPr>
                        <a:t>koordynacja </a:t>
                      </a:r>
                    </a:p>
                  </a:txBody>
                  <a:tcPr>
                    <a:solidFill>
                      <a:srgbClr val="E7EEFD"/>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l-PL" sz="1200" dirty="0" smtClean="0">
                          <a:latin typeface="Calibri" panose="020F0502020204030204" pitchFamily="34" charset="0"/>
                        </a:rPr>
                        <a:t>realizacja Osi Priorytetowych współfinansowanych z </a:t>
                      </a:r>
                      <a:r>
                        <a:rPr lang="pl-PL" sz="1200" b="1" dirty="0" smtClean="0">
                          <a:latin typeface="Calibri" panose="020F0502020204030204" pitchFamily="34" charset="0"/>
                        </a:rPr>
                        <a:t>EFS</a:t>
                      </a:r>
                      <a:r>
                        <a:rPr lang="pl-PL" sz="1200" dirty="0" smtClean="0">
                          <a:latin typeface="Calibri" panose="020F0502020204030204" pitchFamily="34" charset="0"/>
                        </a:rPr>
                        <a:t> </a:t>
                      </a:r>
                      <a:endParaRPr lang="pl-PL" sz="1200" b="0" dirty="0" smtClean="0">
                        <a:solidFill>
                          <a:schemeClr val="tx1"/>
                        </a:solidFill>
                        <a:latin typeface="Calibri" panose="020F0502020204030204" pitchFamily="34" charset="0"/>
                      </a:endParaRPr>
                    </a:p>
                    <a:p>
                      <a:r>
                        <a:rPr lang="pl-PL" sz="1200" b="0" dirty="0" smtClean="0">
                          <a:solidFill>
                            <a:schemeClr val="tx1"/>
                          </a:solidFill>
                          <a:latin typeface="Calibri" panose="020F0502020204030204" pitchFamily="34" charset="0"/>
                        </a:rPr>
                        <a:t>koordynacja</a:t>
                      </a:r>
                      <a:endParaRPr lang="pl-PL" sz="1200" b="0" dirty="0">
                        <a:solidFill>
                          <a:schemeClr val="tx1"/>
                        </a:solidFill>
                        <a:latin typeface="Calibri" panose="020F0502020204030204" pitchFamily="34" charset="0"/>
                      </a:endParaRPr>
                    </a:p>
                  </a:txBody>
                  <a:tcPr>
                    <a:solidFill>
                      <a:srgbClr val="E7EEFD"/>
                    </a:solidFill>
                  </a:tcPr>
                </a:tc>
                <a:tc>
                  <a:txBody>
                    <a:bodyPr/>
                    <a:lstStyle/>
                    <a:p>
                      <a:r>
                        <a:rPr lang="pl-PL" sz="1200" dirty="0" smtClean="0">
                          <a:latin typeface="Calibri" panose="020F0502020204030204" pitchFamily="34" charset="0"/>
                        </a:rPr>
                        <a:t>programowanie</a:t>
                      </a:r>
                    </a:p>
                    <a:p>
                      <a:r>
                        <a:rPr lang="pl-PL" sz="1200" dirty="0" smtClean="0">
                          <a:latin typeface="Calibri" panose="020F0502020204030204" pitchFamily="34" charset="0"/>
                        </a:rPr>
                        <a:t>ewaluacja</a:t>
                      </a:r>
                    </a:p>
                    <a:p>
                      <a:r>
                        <a:rPr lang="pl-PL" sz="1200" dirty="0" smtClean="0">
                          <a:latin typeface="Calibri" panose="020F0502020204030204" pitchFamily="34" charset="0"/>
                        </a:rPr>
                        <a:t>realizacja Instrumentów Finansowych</a:t>
                      </a:r>
                      <a:endParaRPr lang="pl-PL" sz="1200" b="0" dirty="0">
                        <a:solidFill>
                          <a:schemeClr val="tx1"/>
                        </a:solidFill>
                        <a:latin typeface="Calibri" panose="020F0502020204030204" pitchFamily="34" charset="0"/>
                      </a:endParaRPr>
                    </a:p>
                  </a:txBody>
                  <a:tcPr>
                    <a:solidFill>
                      <a:srgbClr val="E7EEFD"/>
                    </a:solidFill>
                  </a:tcP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2496315547"/>
              </p:ext>
            </p:extLst>
          </p:nvPr>
        </p:nvGraphicFramePr>
        <p:xfrm>
          <a:off x="179512" y="4221088"/>
          <a:ext cx="2976331" cy="2463160"/>
        </p:xfrm>
        <a:graphic>
          <a:graphicData uri="http://schemas.openxmlformats.org/drawingml/2006/table">
            <a:tbl>
              <a:tblPr firstRow="1" bandRow="1">
                <a:effectLst>
                  <a:innerShdw blurRad="63500" dist="50800" dir="2700000">
                    <a:prstClr val="black">
                      <a:alpha val="50000"/>
                    </a:prstClr>
                  </a:innerShdw>
                </a:effectLst>
                <a:tableStyleId>{5940675A-B579-460E-94D1-54222C63F5DA}</a:tableStyleId>
              </a:tblPr>
              <a:tblGrid>
                <a:gridCol w="2976331"/>
              </a:tblGrid>
              <a:tr h="360040">
                <a:tc>
                  <a:txBody>
                    <a:bodyPr/>
                    <a:lstStyle/>
                    <a:p>
                      <a:pPr algn="ctr"/>
                      <a:r>
                        <a:rPr lang="pl-PL" sz="1600" b="1" dirty="0" smtClean="0">
                          <a:solidFill>
                            <a:schemeClr val="bg1"/>
                          </a:solidFill>
                          <a:latin typeface="Calibri" panose="020F0502020204030204" pitchFamily="34" charset="0"/>
                        </a:rPr>
                        <a:t>Agencja</a:t>
                      </a:r>
                      <a:r>
                        <a:rPr lang="pl-PL" sz="1600" b="1" baseline="0" dirty="0" smtClean="0">
                          <a:solidFill>
                            <a:schemeClr val="bg1"/>
                          </a:solidFill>
                          <a:latin typeface="Calibri" panose="020F0502020204030204" pitchFamily="34" charset="0"/>
                        </a:rPr>
                        <a:t> Rozwoju Pomorza S.A.</a:t>
                      </a:r>
                      <a:endParaRPr lang="pl-PL" sz="1600" b="1" dirty="0">
                        <a:solidFill>
                          <a:schemeClr val="bg1"/>
                        </a:solidFill>
                        <a:latin typeface="Calibri" panose="020F0502020204030204" pitchFamily="34" charset="0"/>
                      </a:endParaRPr>
                    </a:p>
                  </a:txBody>
                  <a:tcPr anchor="ctr">
                    <a:solidFill>
                      <a:srgbClr val="002060"/>
                    </a:solidFill>
                  </a:tcPr>
                </a:tc>
              </a:tr>
              <a:tr h="370840">
                <a:tc>
                  <a:txBody>
                    <a:bodyPr/>
                    <a:lstStyle/>
                    <a:p>
                      <a:pPr algn="ctr"/>
                      <a:r>
                        <a:rPr lang="pl-PL" sz="1600" b="1" dirty="0" smtClean="0">
                          <a:solidFill>
                            <a:srgbClr val="0000CC"/>
                          </a:solidFill>
                          <a:latin typeface="Calibri" panose="020F0502020204030204" pitchFamily="34" charset="0"/>
                        </a:rPr>
                        <a:t>Instytucja Pośrednicząca EFRR</a:t>
                      </a:r>
                    </a:p>
                    <a:p>
                      <a:pPr algn="ctr"/>
                      <a:r>
                        <a:rPr lang="pl-PL" sz="1600" b="1" dirty="0" smtClean="0">
                          <a:solidFill>
                            <a:schemeClr val="tx1"/>
                          </a:solidFill>
                          <a:latin typeface="Calibri" panose="020F0502020204030204" pitchFamily="34" charset="0"/>
                        </a:rPr>
                        <a:t>od 3.11.2015</a:t>
                      </a:r>
                      <a:endParaRPr lang="pl-PL" sz="1600" b="1" dirty="0">
                        <a:solidFill>
                          <a:schemeClr val="tx1"/>
                        </a:solidFill>
                        <a:latin typeface="Calibri" panose="020F0502020204030204" pitchFamily="34" charset="0"/>
                      </a:endParaRPr>
                    </a:p>
                  </a:txBody>
                  <a:tcPr anchor="ctr">
                    <a:solidFill>
                      <a:srgbClr val="B9CEF9"/>
                    </a:solidFill>
                  </a:tcPr>
                </a:tc>
              </a:tr>
              <a:tr h="1437104">
                <a:tc>
                  <a:txBody>
                    <a:bodyPr/>
                    <a:lstStyle/>
                    <a:p>
                      <a:pPr marL="0" marR="0" lvl="0" indent="0" algn="l" defTabSz="914400" rtl="0" eaLnBrk="0" fontAlgn="base" latinLnBrk="0" hangingPunct="0">
                        <a:lnSpc>
                          <a:spcPct val="100000"/>
                        </a:lnSpc>
                        <a:spcBef>
                          <a:spcPts val="300"/>
                        </a:spcBef>
                        <a:spcAft>
                          <a:spcPct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OP 1 Komercjalizacja wiedzy</a:t>
                      </a:r>
                    </a:p>
                    <a:p>
                      <a:pPr marL="0" marR="0" lvl="0" indent="0" algn="l" defTabSz="914400" rtl="0" eaLnBrk="0" fontAlgn="base" latinLnBrk="0" hangingPunct="0">
                        <a:lnSpc>
                          <a:spcPct val="100000"/>
                        </a:lnSpc>
                        <a:spcBef>
                          <a:spcPts val="300"/>
                        </a:spcBef>
                        <a:spcAft>
                          <a:spcPct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Poddziałanie 1.1.1. Ekspansja przez innowacje - wsparcie dotacyjne</a:t>
                      </a:r>
                    </a:p>
                    <a:p>
                      <a:pPr marL="0" marR="0" lvl="0" indent="0" algn="l" defTabSz="914400" rtl="0" eaLnBrk="0" fontAlgn="base" latinLnBrk="0" hangingPunct="0">
                        <a:lnSpc>
                          <a:spcPct val="100000"/>
                        </a:lnSpc>
                        <a:spcBef>
                          <a:spcPts val="300"/>
                        </a:spcBef>
                        <a:spcAft>
                          <a:spcPct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Działanie 1.2. Transfer wiedzy do gospodarki</a:t>
                      </a:r>
                    </a:p>
                    <a:p>
                      <a:pPr marL="0" marR="0" lvl="0" indent="0" algn="l" defTabSz="914400" rtl="0" eaLnBrk="0" fontAlgn="base" latinLnBrk="0" hangingPunct="0">
                        <a:lnSpc>
                          <a:spcPct val="100000"/>
                        </a:lnSpc>
                        <a:spcBef>
                          <a:spcPts val="300"/>
                        </a:spcBef>
                        <a:spcAft>
                          <a:spcPct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OP 2 Przedsiębiorstwa</a:t>
                      </a:r>
                    </a:p>
                    <a:p>
                      <a:pPr marL="0" marR="0" lvl="0" indent="0" algn="l" defTabSz="914400" rtl="0" eaLnBrk="0" fontAlgn="base" latinLnBrk="0" hangingPunct="0">
                        <a:lnSpc>
                          <a:spcPct val="100000"/>
                        </a:lnSpc>
                        <a:spcBef>
                          <a:spcPts val="300"/>
                        </a:spcBef>
                        <a:spcAft>
                          <a:spcPct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Poddziałanie 2.2.1. Inwestycje profilowane - wsparcie dotacyjne</a:t>
                      </a:r>
                    </a:p>
                  </a:txBody>
                  <a:tcPr anchor="ctr">
                    <a:solidFill>
                      <a:srgbClr val="E7EEFD"/>
                    </a:solidFill>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828787045"/>
              </p:ext>
            </p:extLst>
          </p:nvPr>
        </p:nvGraphicFramePr>
        <p:xfrm>
          <a:off x="3275856" y="4221088"/>
          <a:ext cx="2880320" cy="2448272"/>
        </p:xfrm>
        <a:graphic>
          <a:graphicData uri="http://schemas.openxmlformats.org/drawingml/2006/table">
            <a:tbl>
              <a:tblPr firstRow="1" bandRow="1">
                <a:effectLst>
                  <a:innerShdw blurRad="63500" dist="50800" dir="2700000">
                    <a:prstClr val="black">
                      <a:alpha val="50000"/>
                    </a:prstClr>
                  </a:innerShdw>
                </a:effectLst>
                <a:tableStyleId>{5940675A-B579-460E-94D1-54222C63F5DA}</a:tableStyleId>
              </a:tblPr>
              <a:tblGrid>
                <a:gridCol w="2880320"/>
              </a:tblGrid>
              <a:tr h="362202">
                <a:tc>
                  <a:txBody>
                    <a:bodyPr/>
                    <a:lstStyle/>
                    <a:p>
                      <a:pPr algn="ctr"/>
                      <a:r>
                        <a:rPr lang="pl-PL" sz="1600" b="1" dirty="0" smtClean="0">
                          <a:solidFill>
                            <a:schemeClr val="bg1"/>
                          </a:solidFill>
                          <a:latin typeface="Calibri" panose="020F0502020204030204" pitchFamily="34" charset="0"/>
                        </a:rPr>
                        <a:t>Wojewódzki Urząd Pracy</a:t>
                      </a:r>
                      <a:endParaRPr lang="pl-PL" sz="1600" b="1" dirty="0">
                        <a:solidFill>
                          <a:schemeClr val="bg1"/>
                        </a:solidFill>
                        <a:latin typeface="Calibri" panose="020F0502020204030204" pitchFamily="34" charset="0"/>
                      </a:endParaRPr>
                    </a:p>
                  </a:txBody>
                  <a:tcPr anchor="ctr">
                    <a:solidFill>
                      <a:srgbClr val="002060"/>
                    </a:solidFill>
                  </a:tcPr>
                </a:tc>
              </a:tr>
              <a:tr h="400617">
                <a:tc>
                  <a:txBody>
                    <a:bodyPr/>
                    <a:lstStyle/>
                    <a:p>
                      <a:pPr algn="ctr"/>
                      <a:r>
                        <a:rPr lang="pl-PL" sz="1600" b="1" dirty="0" smtClean="0">
                          <a:solidFill>
                            <a:srgbClr val="0000CC"/>
                          </a:solidFill>
                          <a:latin typeface="Calibri" panose="020F0502020204030204" pitchFamily="34" charset="0"/>
                        </a:rPr>
                        <a:t>Instytucja Pośrednicząca EFS</a:t>
                      </a:r>
                    </a:p>
                    <a:p>
                      <a:pPr algn="ctr"/>
                      <a:r>
                        <a:rPr lang="pl-PL" sz="1600" b="1" dirty="0" smtClean="0">
                          <a:solidFill>
                            <a:schemeClr val="tx1"/>
                          </a:solidFill>
                          <a:latin typeface="Calibri" panose="020F0502020204030204" pitchFamily="34" charset="0"/>
                        </a:rPr>
                        <a:t>od 26.06.2015</a:t>
                      </a:r>
                      <a:endParaRPr lang="pl-PL" sz="1600" b="1" dirty="0">
                        <a:solidFill>
                          <a:schemeClr val="tx1"/>
                        </a:solidFill>
                        <a:latin typeface="Calibri" panose="020F0502020204030204" pitchFamily="34" charset="0"/>
                      </a:endParaRPr>
                    </a:p>
                  </a:txBody>
                  <a:tcPr anchor="ctr">
                    <a:solidFill>
                      <a:srgbClr val="B9CEF9"/>
                    </a:solidFill>
                  </a:tcPr>
                </a:tc>
              </a:tr>
              <a:tr h="1506950">
                <a:tc>
                  <a:txBody>
                    <a:bodyPr/>
                    <a:lstStyle/>
                    <a:p>
                      <a:pPr lvl="0">
                        <a:spcBef>
                          <a:spcPts val="300"/>
                        </a:spcBef>
                      </a:pPr>
                      <a:r>
                        <a:rPr lang="pl-PL" sz="1200" b="1" dirty="0" smtClean="0">
                          <a:latin typeface="Calibri" panose="020F0502020204030204" pitchFamily="34" charset="0"/>
                        </a:rPr>
                        <a:t>OP 5 Zatrudnienie</a:t>
                      </a:r>
                    </a:p>
                    <a:p>
                      <a:pPr>
                        <a:spcBef>
                          <a:spcPts val="600"/>
                        </a:spcBef>
                      </a:pPr>
                      <a:r>
                        <a:rPr lang="pl-PL" sz="1200" u="none" dirty="0" smtClean="0">
                          <a:latin typeface="Calibri" panose="020F0502020204030204" pitchFamily="34" charset="0"/>
                        </a:rPr>
                        <a:t>Poddziałanie 5.1.1. Aktywizacja zawodowa osób bezrobotnych – </a:t>
                      </a:r>
                      <a:r>
                        <a:rPr lang="pl-PL" sz="1200" u="sng" dirty="0" smtClean="0">
                          <a:latin typeface="Calibri" panose="020F0502020204030204" pitchFamily="34" charset="0"/>
                        </a:rPr>
                        <a:t>mechanizm ZIT</a:t>
                      </a:r>
                    </a:p>
                    <a:p>
                      <a:pPr>
                        <a:spcBef>
                          <a:spcPts val="600"/>
                        </a:spcBef>
                      </a:pPr>
                      <a:r>
                        <a:rPr lang="pl-PL" sz="1200" dirty="0" smtClean="0">
                          <a:latin typeface="Calibri" panose="020F0502020204030204" pitchFamily="34" charset="0"/>
                        </a:rPr>
                        <a:t>Poddziałanie 5.1.2. Aktywizacja zawodowa osób bezrobotnych</a:t>
                      </a:r>
                    </a:p>
                    <a:p>
                      <a:pPr marL="0" lvl="0" indent="0">
                        <a:spcBef>
                          <a:spcPts val="300"/>
                        </a:spcBef>
                        <a:buFontTx/>
                        <a:buNone/>
                      </a:pPr>
                      <a:r>
                        <a:rPr lang="pl-PL" sz="1200" dirty="0" smtClean="0">
                          <a:latin typeface="Calibri" panose="020F0502020204030204" pitchFamily="34" charset="0"/>
                        </a:rPr>
                        <a:t>(wyłącznie projekty pozakonkursowe PUP)</a:t>
                      </a:r>
                      <a:endParaRPr lang="pl-PL" sz="1200" b="1" dirty="0" smtClean="0">
                        <a:latin typeface="Calibri" panose="020F0502020204030204" pitchFamily="34" charset="0"/>
                      </a:endParaRPr>
                    </a:p>
                  </a:txBody>
                  <a:tcPr anchor="ctr">
                    <a:solidFill>
                      <a:srgbClr val="E7EEFD"/>
                    </a:solidFill>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529665746"/>
              </p:ext>
            </p:extLst>
          </p:nvPr>
        </p:nvGraphicFramePr>
        <p:xfrm>
          <a:off x="6228184" y="4221088"/>
          <a:ext cx="2592288" cy="2460355"/>
        </p:xfrm>
        <a:graphic>
          <a:graphicData uri="http://schemas.openxmlformats.org/drawingml/2006/table">
            <a:tbl>
              <a:tblPr firstRow="1" bandRow="1">
                <a:effectLst>
                  <a:innerShdw blurRad="63500" dist="50800" dir="2700000">
                    <a:prstClr val="black">
                      <a:alpha val="50000"/>
                    </a:prstClr>
                  </a:innerShdw>
                </a:effectLst>
                <a:tableStyleId>{5940675A-B579-460E-94D1-54222C63F5DA}</a:tableStyleId>
              </a:tblPr>
              <a:tblGrid>
                <a:gridCol w="2592288"/>
              </a:tblGrid>
              <a:tr h="360040">
                <a:tc>
                  <a:txBody>
                    <a:bodyPr/>
                    <a:lstStyle/>
                    <a:p>
                      <a:pPr algn="ctr"/>
                      <a:r>
                        <a:rPr lang="pl-PL" sz="1600" b="1" dirty="0" smtClean="0">
                          <a:solidFill>
                            <a:schemeClr val="bg1"/>
                          </a:solidFill>
                          <a:latin typeface="Calibri" panose="020F0502020204030204" pitchFamily="34" charset="0"/>
                        </a:rPr>
                        <a:t>Związek ZIT – OM G-G-S</a:t>
                      </a:r>
                      <a:endParaRPr lang="pl-PL" sz="1600" b="1" dirty="0">
                        <a:solidFill>
                          <a:schemeClr val="bg1"/>
                        </a:solidFill>
                        <a:latin typeface="Calibri" panose="020F0502020204030204" pitchFamily="34" charset="0"/>
                      </a:endParaRPr>
                    </a:p>
                  </a:txBody>
                  <a:tcPr anchor="ctr">
                    <a:solidFill>
                      <a:srgbClr val="002060"/>
                    </a:solidFill>
                  </a:tcPr>
                </a:tc>
              </a:tr>
              <a:tr h="576064">
                <a:tc>
                  <a:txBody>
                    <a:bodyPr/>
                    <a:lstStyle/>
                    <a:p>
                      <a:pPr algn="ctr"/>
                      <a:r>
                        <a:rPr lang="pl-PL" sz="1600" b="1" dirty="0" smtClean="0">
                          <a:solidFill>
                            <a:srgbClr val="0000CC"/>
                          </a:solidFill>
                          <a:latin typeface="Calibri" panose="020F0502020204030204" pitchFamily="34" charset="0"/>
                        </a:rPr>
                        <a:t>Instytucja Pośrednicząca ZIT </a:t>
                      </a:r>
                    </a:p>
                    <a:p>
                      <a:pPr algn="ctr"/>
                      <a:r>
                        <a:rPr lang="pl-PL" sz="1600" b="1" dirty="0" smtClean="0">
                          <a:solidFill>
                            <a:schemeClr val="tx1"/>
                          </a:solidFill>
                          <a:latin typeface="Calibri" panose="020F0502020204030204" pitchFamily="34" charset="0"/>
                        </a:rPr>
                        <a:t>od 14.09.2015</a:t>
                      </a:r>
                      <a:endParaRPr lang="pl-PL" sz="1600" b="1" dirty="0">
                        <a:solidFill>
                          <a:schemeClr val="tx1"/>
                        </a:solidFill>
                        <a:latin typeface="Calibri" panose="020F0502020204030204" pitchFamily="34" charset="0"/>
                      </a:endParaRPr>
                    </a:p>
                  </a:txBody>
                  <a:tcPr anchor="ctr">
                    <a:solidFill>
                      <a:srgbClr val="B9CEF9"/>
                    </a:solidFill>
                  </a:tcPr>
                </a:tc>
              </a:tr>
              <a:tr h="1521195">
                <a:tc>
                  <a:txBody>
                    <a:bodyPr/>
                    <a:lstStyle/>
                    <a:p>
                      <a:pPr marL="0" marR="0" lvl="0" indent="0" algn="l" defTabSz="914400" rtl="0" eaLnBrk="0" fontAlgn="base" latinLnBrk="0" hangingPunct="0">
                        <a:lnSpc>
                          <a:spcPct val="100000"/>
                        </a:lnSpc>
                        <a:spcBef>
                          <a:spcPts val="600"/>
                        </a:spcBef>
                        <a:spcAft>
                          <a:spcPct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Wszystkie Poddziałania / Działanie realizowane z zastosowaniem mechanizmu ZIT</a:t>
                      </a:r>
                    </a:p>
                    <a:p>
                      <a:pPr marL="0" marR="0" lvl="0" indent="0" algn="l" defTabSz="914400" rtl="0" eaLnBrk="0" fontAlgn="base" latinLnBrk="0" hangingPunct="0">
                        <a:lnSpc>
                          <a:spcPct val="100000"/>
                        </a:lnSpc>
                        <a:spcBef>
                          <a:spcPts val="600"/>
                        </a:spcBef>
                        <a:spcAft>
                          <a:spcPct val="0"/>
                        </a:spcAft>
                        <a:buClrTx/>
                        <a:buSzTx/>
                        <a:buFontTx/>
                        <a:buNone/>
                        <a:tabLst/>
                        <a:defRPr/>
                      </a:pPr>
                      <a:endParaRPr kumimoji="0" lang="pl-PL"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txBody>
                  <a:tcPr anchor="ctr">
                    <a:solidFill>
                      <a:srgbClr val="E7EEFD"/>
                    </a:solidFill>
                  </a:tcPr>
                </a:tc>
              </a:tr>
            </a:tbl>
          </a:graphicData>
        </a:graphic>
      </p:graphicFrame>
      <p:sp>
        <p:nvSpPr>
          <p:cNvPr id="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4243551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43423265"/>
              </p:ext>
            </p:extLst>
          </p:nvPr>
        </p:nvGraphicFramePr>
        <p:xfrm>
          <a:off x="251520" y="2276872"/>
          <a:ext cx="8584331" cy="3888432"/>
        </p:xfrm>
        <a:graphic>
          <a:graphicData uri="http://schemas.openxmlformats.org/drawingml/2006/table">
            <a:tbl>
              <a:tblPr firstRow="1" bandRow="1">
                <a:tableStyleId>{5C22544A-7EE6-4342-B048-85BDC9FD1C3A}</a:tableStyleId>
              </a:tblPr>
              <a:tblGrid>
                <a:gridCol w="2407166"/>
                <a:gridCol w="6177165"/>
              </a:tblGrid>
              <a:tr h="750710">
                <a:tc>
                  <a:txBody>
                    <a:bodyPr/>
                    <a:lstStyle/>
                    <a:p>
                      <a:pPr algn="r"/>
                      <a:r>
                        <a:rPr lang="pl-PL" sz="1600" b="1" dirty="0" smtClean="0">
                          <a:solidFill>
                            <a:srgbClr val="0070C0"/>
                          </a:solidFill>
                          <a:latin typeface="Calibri" panose="020F0502020204030204" pitchFamily="34" charset="0"/>
                        </a:rPr>
                        <a:t>Konkursy w trakcie</a:t>
                      </a:r>
                      <a:endParaRPr lang="pl-PL" sz="1600" b="1" dirty="0">
                        <a:solidFill>
                          <a:srgbClr val="0070C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pl-PL" sz="1600" b="0" dirty="0" smtClean="0">
                          <a:solidFill>
                            <a:schemeClr val="tx1"/>
                          </a:solidFill>
                          <a:latin typeface="Calibri" panose="020F0502020204030204" pitchFamily="34" charset="0"/>
                        </a:rPr>
                        <a:t>Poddziałanie 1.1.1 – nabór trwa od 04.05.2016r. do 15.06.2016r. (alokacja 23 716 900 EUR)</a:t>
                      </a:r>
                      <a:endParaRPr lang="pl-PL" sz="1600" b="0"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96753">
                <a:tc>
                  <a:txBody>
                    <a:bodyPr/>
                    <a:lstStyle/>
                    <a:p>
                      <a:pPr algn="r"/>
                      <a:r>
                        <a:rPr lang="pl-PL" sz="1600" b="1" baseline="0" dirty="0" smtClean="0">
                          <a:solidFill>
                            <a:srgbClr val="0070C0"/>
                          </a:solidFill>
                          <a:latin typeface="Calibri" panose="020F0502020204030204" pitchFamily="34" charset="0"/>
                        </a:rPr>
                        <a:t>Kontraktacja</a:t>
                      </a:r>
                      <a:endParaRPr lang="pl-PL" sz="1600" b="1" dirty="0">
                        <a:solidFill>
                          <a:srgbClr val="0070C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96753">
                <a:tc>
                  <a:txBody>
                    <a:bodyPr/>
                    <a:lstStyle/>
                    <a:p>
                      <a:pPr algn="r"/>
                      <a:r>
                        <a:rPr lang="pl-PL" sz="1600" b="1" dirty="0" smtClean="0">
                          <a:solidFill>
                            <a:srgbClr val="0070C0"/>
                          </a:solidFill>
                          <a:latin typeface="Calibri" panose="020F0502020204030204" pitchFamily="34" charset="0"/>
                        </a:rPr>
                        <a:t>Płatności</a:t>
                      </a:r>
                      <a:endParaRPr lang="pl-PL" sz="1600" b="1" dirty="0">
                        <a:solidFill>
                          <a:srgbClr val="0070C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96753">
                <a:tc>
                  <a:txBody>
                    <a:bodyPr/>
                    <a:lstStyle/>
                    <a:p>
                      <a:pPr algn="r"/>
                      <a:r>
                        <a:rPr lang="pl-PL" sz="1600" b="1" dirty="0" smtClean="0">
                          <a:solidFill>
                            <a:srgbClr val="0070C0"/>
                          </a:solidFill>
                          <a:latin typeface="Calibri" panose="020F0502020204030204" pitchFamily="34" charset="0"/>
                        </a:rPr>
                        <a:t>Certyfikacja</a:t>
                      </a:r>
                      <a:endParaRPr lang="pl-PL" sz="1600" b="1" dirty="0">
                        <a:solidFill>
                          <a:srgbClr val="0070C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96753">
                <a:tc>
                  <a:txBody>
                    <a:bodyPr/>
                    <a:lstStyle/>
                    <a:p>
                      <a:pPr algn="r"/>
                      <a:r>
                        <a:rPr lang="pl-PL" sz="1600" b="1" dirty="0" smtClean="0">
                          <a:solidFill>
                            <a:srgbClr val="0070C0"/>
                          </a:solidFill>
                          <a:latin typeface="Calibri" panose="020F0502020204030204" pitchFamily="34" charset="0"/>
                        </a:rPr>
                        <a:t>Najbliższe planowane nabory</a:t>
                      </a:r>
                      <a:endParaRPr lang="pl-PL" sz="1600" b="1" dirty="0">
                        <a:solidFill>
                          <a:srgbClr val="0070C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l-PL" sz="1600" b="0" i="0" u="none" strike="noStrike" kern="1200" baseline="0" dirty="0" smtClean="0">
                          <a:solidFill>
                            <a:schemeClr val="dk1"/>
                          </a:solidFill>
                          <a:latin typeface="Calibri" panose="020F0502020204030204" pitchFamily="34" charset="0"/>
                          <a:ea typeface="+mn-ea"/>
                          <a:cs typeface="+mn-cs"/>
                        </a:rPr>
                        <a:t>Działanie 1.2 – ogłoszenie naboru - 4 kwartał 2016r.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50710">
                <a:tc>
                  <a:txBody>
                    <a:bodyPr/>
                    <a:lstStyle/>
                    <a:p>
                      <a:pPr algn="r"/>
                      <a:r>
                        <a:rPr lang="pl-PL" sz="1600" b="1" dirty="0" smtClean="0">
                          <a:solidFill>
                            <a:srgbClr val="0070C0"/>
                          </a:solidFill>
                          <a:latin typeface="Calibri" panose="020F0502020204030204" pitchFamily="34" charset="0"/>
                        </a:rPr>
                        <a:t>Instrument</a:t>
                      </a:r>
                      <a:r>
                        <a:rPr lang="pl-PL" sz="1600" b="1" baseline="0" dirty="0" smtClean="0">
                          <a:solidFill>
                            <a:srgbClr val="0070C0"/>
                          </a:solidFill>
                          <a:latin typeface="Calibri" panose="020F0502020204030204" pitchFamily="34" charset="0"/>
                        </a:rPr>
                        <a:t> finansowy</a:t>
                      </a:r>
                      <a:endParaRPr lang="pl-PL" sz="1600" b="1" dirty="0">
                        <a:solidFill>
                          <a:srgbClr val="0070C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0" i="0" u="none" strike="noStrike" kern="1200" baseline="0" dirty="0" smtClean="0">
                          <a:solidFill>
                            <a:schemeClr val="dk1"/>
                          </a:solidFill>
                          <a:latin typeface="Calibri" panose="020F0502020204030204" pitchFamily="34" charset="0"/>
                          <a:ea typeface="+mn-ea"/>
                          <a:cs typeface="+mn-cs"/>
                        </a:rPr>
                        <a:t>Poddziałanie 1.1.2 </a:t>
                      </a:r>
                    </a:p>
                    <a:p>
                      <a:r>
                        <a:rPr lang="pl-PL" sz="1600" dirty="0" smtClean="0">
                          <a:latin typeface="Calibri" panose="020F0502020204030204" pitchFamily="34" charset="0"/>
                        </a:rPr>
                        <a:t>- w trakcie wyboru Menadżera Funduszu</a:t>
                      </a:r>
                      <a:r>
                        <a:rPr lang="pl-PL" sz="1600" baseline="0" dirty="0" smtClean="0">
                          <a:latin typeface="Calibri" panose="020F0502020204030204" pitchFamily="34" charset="0"/>
                        </a:rPr>
                        <a:t> </a:t>
                      </a:r>
                      <a:r>
                        <a:rPr lang="pl-PL" sz="1600" dirty="0" smtClean="0">
                          <a:latin typeface="Calibri" panose="020F0502020204030204" pitchFamily="34" charset="0"/>
                        </a:rPr>
                        <a:t>Funduszy</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1259632" y="1249479"/>
            <a:ext cx="4517392" cy="738664"/>
          </a:xfrm>
          <a:prstGeom prst="rect">
            <a:avLst/>
          </a:prstGeom>
          <a:noFill/>
        </p:spPr>
        <p:txBody>
          <a:bodyPr wrap="none" rtlCol="0">
            <a:spAutoFit/>
          </a:bodyPr>
          <a:lstStyle/>
          <a:p>
            <a:pPr algn="ctr"/>
            <a:r>
              <a:rPr lang="pl-PL" b="1" dirty="0" smtClean="0"/>
              <a:t>OŚ PRIORYTETOWA 1 </a:t>
            </a:r>
          </a:p>
          <a:p>
            <a:pPr algn="ctr"/>
            <a:r>
              <a:rPr lang="pl-PL" sz="2400" b="1" dirty="0" smtClean="0"/>
              <a:t>KOMERCJALIZACJA WIEDZY</a:t>
            </a:r>
            <a:endParaRPr lang="pl-PL" sz="24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97738"/>
            <a:ext cx="1096963"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8272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919168234"/>
              </p:ext>
            </p:extLst>
          </p:nvPr>
        </p:nvGraphicFramePr>
        <p:xfrm>
          <a:off x="179512" y="2348880"/>
          <a:ext cx="8784975" cy="4104456"/>
        </p:xfrm>
        <a:graphic>
          <a:graphicData uri="http://schemas.openxmlformats.org/drawingml/2006/table">
            <a:tbl>
              <a:tblPr firstRow="1" bandRow="1">
                <a:tableStyleId>{5C22544A-7EE6-4342-B048-85BDC9FD1C3A}</a:tableStyleId>
              </a:tblPr>
              <a:tblGrid>
                <a:gridCol w="2376264"/>
                <a:gridCol w="6408711"/>
              </a:tblGrid>
              <a:tr h="877366">
                <a:tc>
                  <a:txBody>
                    <a:bodyPr/>
                    <a:lstStyle/>
                    <a:p>
                      <a:pPr algn="r"/>
                      <a:r>
                        <a:rPr lang="pl-PL" sz="1600" b="1" dirty="0" smtClean="0">
                          <a:solidFill>
                            <a:srgbClr val="006666"/>
                          </a:solidFill>
                          <a:latin typeface="Calibri" panose="020F0502020204030204" pitchFamily="34" charset="0"/>
                        </a:rPr>
                        <a:t>Konkursy w trakcie</a:t>
                      </a:r>
                      <a:endParaRPr lang="pl-PL" sz="1600" b="1" dirty="0">
                        <a:solidFill>
                          <a:srgbClr val="006666"/>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pl-PL" sz="1600" b="0" dirty="0" smtClean="0">
                          <a:solidFill>
                            <a:schemeClr val="tx1"/>
                          </a:solidFill>
                          <a:latin typeface="Calibri" panose="020F0502020204030204" pitchFamily="34" charset="0"/>
                        </a:rPr>
                        <a:t>Poddziałanie 2.2.1 – w trakcie oceny (alokacja 15 000 000 EUR)</a:t>
                      </a:r>
                    </a:p>
                    <a:p>
                      <a:pPr marL="285750" indent="-285750">
                        <a:buFont typeface="Arial" panose="020B0604020202020204" pitchFamily="34" charset="0"/>
                        <a:buChar char="•"/>
                      </a:pPr>
                      <a:r>
                        <a:rPr lang="pl-PL" sz="1600" b="0" dirty="0" smtClean="0">
                          <a:solidFill>
                            <a:schemeClr val="tx1"/>
                          </a:solidFill>
                          <a:latin typeface="Calibri" panose="020F0502020204030204" pitchFamily="34" charset="0"/>
                        </a:rPr>
                        <a:t>Działanie 2.3 – w trakcie oceny (alokacja 14 932 377 EUR)</a:t>
                      </a:r>
                    </a:p>
                    <a:p>
                      <a:pPr marL="285750" indent="-285750">
                        <a:buFont typeface="Arial" panose="020B0604020202020204" pitchFamily="34" charset="0"/>
                        <a:buChar char="•"/>
                      </a:pPr>
                      <a:r>
                        <a:rPr lang="pl-PL" sz="1600" b="0" dirty="0" smtClean="0">
                          <a:solidFill>
                            <a:schemeClr val="tx1"/>
                          </a:solidFill>
                          <a:latin typeface="Calibri" panose="020F0502020204030204" pitchFamily="34" charset="0"/>
                        </a:rPr>
                        <a:t>Działanie 2.5</a:t>
                      </a:r>
                      <a:r>
                        <a:rPr lang="pl-PL" sz="1600" b="0" baseline="0" dirty="0" smtClean="0">
                          <a:solidFill>
                            <a:schemeClr val="tx1"/>
                          </a:solidFill>
                          <a:latin typeface="Calibri" panose="020F0502020204030204" pitchFamily="34" charset="0"/>
                        </a:rPr>
                        <a:t> – w trakcie oceny </a:t>
                      </a:r>
                      <a:r>
                        <a:rPr lang="pl-PL" sz="1600" b="0" dirty="0" smtClean="0">
                          <a:solidFill>
                            <a:schemeClr val="tx1"/>
                          </a:solidFill>
                          <a:latin typeface="Calibri" panose="020F0502020204030204" pitchFamily="34" charset="0"/>
                        </a:rPr>
                        <a:t>(alokacja 41 478 826 EUR)</a:t>
                      </a:r>
                      <a:endParaRPr lang="pl-PL" sz="1600" b="0"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0786">
                <a:tc>
                  <a:txBody>
                    <a:bodyPr/>
                    <a:lstStyle/>
                    <a:p>
                      <a:pPr algn="r"/>
                      <a:r>
                        <a:rPr lang="pl-PL" sz="1600" b="1" baseline="0" dirty="0" smtClean="0">
                          <a:solidFill>
                            <a:srgbClr val="006666"/>
                          </a:solidFill>
                          <a:latin typeface="Calibri" panose="020F0502020204030204" pitchFamily="34" charset="0"/>
                        </a:rPr>
                        <a:t>Kontraktacja</a:t>
                      </a:r>
                      <a:endParaRPr lang="pl-PL" sz="1600" b="1" dirty="0">
                        <a:solidFill>
                          <a:srgbClr val="006666"/>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0786">
                <a:tc>
                  <a:txBody>
                    <a:bodyPr/>
                    <a:lstStyle/>
                    <a:p>
                      <a:pPr algn="r"/>
                      <a:r>
                        <a:rPr lang="pl-PL" sz="1600" b="1" dirty="0" smtClean="0">
                          <a:solidFill>
                            <a:srgbClr val="006666"/>
                          </a:solidFill>
                          <a:latin typeface="Calibri" panose="020F0502020204030204" pitchFamily="34" charset="0"/>
                        </a:rPr>
                        <a:t>Płatności</a:t>
                      </a:r>
                      <a:endParaRPr lang="pl-PL" sz="1600" b="1" dirty="0">
                        <a:solidFill>
                          <a:srgbClr val="006666"/>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0786">
                <a:tc>
                  <a:txBody>
                    <a:bodyPr/>
                    <a:lstStyle/>
                    <a:p>
                      <a:pPr algn="r"/>
                      <a:r>
                        <a:rPr lang="pl-PL" sz="1600" b="1" dirty="0" smtClean="0">
                          <a:solidFill>
                            <a:srgbClr val="006666"/>
                          </a:solidFill>
                          <a:latin typeface="Calibri" panose="020F0502020204030204" pitchFamily="34" charset="0"/>
                        </a:rPr>
                        <a:t>Certyfikacja</a:t>
                      </a:r>
                      <a:endParaRPr lang="pl-PL" sz="1600" b="1" dirty="0">
                        <a:solidFill>
                          <a:srgbClr val="006666"/>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77366">
                <a:tc>
                  <a:txBody>
                    <a:bodyPr/>
                    <a:lstStyle/>
                    <a:p>
                      <a:pPr algn="r"/>
                      <a:r>
                        <a:rPr lang="pl-PL" sz="1600" b="1" dirty="0" smtClean="0">
                          <a:solidFill>
                            <a:srgbClr val="006666"/>
                          </a:solidFill>
                          <a:latin typeface="Calibri" panose="020F0502020204030204" pitchFamily="34" charset="0"/>
                        </a:rPr>
                        <a:t>Najbliższe planowane nabory</a:t>
                      </a:r>
                      <a:endParaRPr lang="pl-PL" sz="1600" b="1" dirty="0">
                        <a:solidFill>
                          <a:srgbClr val="006666"/>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l-PL" sz="1600" b="0" i="0" u="none" strike="noStrike" kern="1200" baseline="0" dirty="0" smtClean="0">
                          <a:solidFill>
                            <a:schemeClr val="dk1"/>
                          </a:solidFill>
                          <a:latin typeface="Calibri" panose="020F0502020204030204" pitchFamily="34" charset="0"/>
                          <a:ea typeface="+mn-ea"/>
                          <a:cs typeface="+mn-cs"/>
                        </a:rPr>
                        <a:t>Poddziałanie 2.2.1 – ogłoszenie naboru - 4 kwartał 2016r.</a:t>
                      </a:r>
                    </a:p>
                    <a:p>
                      <a:pPr algn="l"/>
                      <a:r>
                        <a:rPr lang="pl-PL" sz="1600" b="0" i="0" u="none" strike="noStrike" kern="1200" baseline="0" dirty="0" smtClean="0">
                          <a:solidFill>
                            <a:schemeClr val="dk1"/>
                          </a:solidFill>
                          <a:latin typeface="Calibri" panose="020F0502020204030204" pitchFamily="34" charset="0"/>
                          <a:ea typeface="+mn-ea"/>
                          <a:cs typeface="+mn-cs"/>
                        </a:rPr>
                        <a:t>Poddziałanie 2.4.1 – ogłoszenie naboru - 4 kwartał 2016r.</a:t>
                      </a:r>
                    </a:p>
                    <a:p>
                      <a:pPr marL="0" marR="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baseline="0" dirty="0" smtClean="0">
                          <a:solidFill>
                            <a:schemeClr val="dk1"/>
                          </a:solidFill>
                          <a:latin typeface="Calibri" panose="020F0502020204030204" pitchFamily="34" charset="0"/>
                          <a:ea typeface="+mn-ea"/>
                          <a:cs typeface="+mn-cs"/>
                        </a:rPr>
                        <a:t>Poddziałanie 2.4.3 – ogłoszenie naboru - 3 kwartał 2016r.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77366">
                <a:tc>
                  <a:txBody>
                    <a:bodyPr/>
                    <a:lstStyle/>
                    <a:p>
                      <a:pPr algn="r"/>
                      <a:r>
                        <a:rPr lang="pl-PL" sz="1600" b="1" dirty="0" smtClean="0">
                          <a:solidFill>
                            <a:srgbClr val="006666"/>
                          </a:solidFill>
                          <a:latin typeface="Calibri" panose="020F0502020204030204" pitchFamily="34" charset="0"/>
                        </a:rPr>
                        <a:t>Instrument</a:t>
                      </a:r>
                      <a:r>
                        <a:rPr lang="pl-PL" sz="1600" b="1" baseline="0" dirty="0" smtClean="0">
                          <a:solidFill>
                            <a:srgbClr val="006666"/>
                          </a:solidFill>
                          <a:latin typeface="Calibri" panose="020F0502020204030204" pitchFamily="34" charset="0"/>
                        </a:rPr>
                        <a:t> finansowy</a:t>
                      </a:r>
                      <a:endParaRPr lang="pl-PL" sz="1600" b="1" dirty="0">
                        <a:solidFill>
                          <a:srgbClr val="006666"/>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0" i="0" u="none" strike="noStrike" kern="1200" baseline="0" dirty="0" smtClean="0">
                          <a:solidFill>
                            <a:schemeClr val="dk1"/>
                          </a:solidFill>
                          <a:latin typeface="Calibri" panose="020F0502020204030204" pitchFamily="34" charset="0"/>
                          <a:ea typeface="+mn-ea"/>
                          <a:cs typeface="+mn-cs"/>
                        </a:rPr>
                        <a:t>Działanie 2.1 </a:t>
                      </a:r>
                    </a:p>
                    <a:p>
                      <a:r>
                        <a:rPr lang="pl-PL" sz="1600" b="0" i="0" u="none" strike="noStrike" kern="1200" baseline="0" dirty="0" smtClean="0">
                          <a:solidFill>
                            <a:schemeClr val="dk1"/>
                          </a:solidFill>
                          <a:latin typeface="Calibri" panose="020F0502020204030204" pitchFamily="34" charset="0"/>
                          <a:ea typeface="+mn-ea"/>
                          <a:cs typeface="+mn-cs"/>
                        </a:rPr>
                        <a:t>Poddziałanie 2.2.2</a:t>
                      </a:r>
                    </a:p>
                    <a:p>
                      <a:r>
                        <a:rPr lang="pl-PL" sz="1600" dirty="0" smtClean="0">
                          <a:latin typeface="Calibri" panose="020F0502020204030204" pitchFamily="34" charset="0"/>
                        </a:rPr>
                        <a:t>- w trakcie wyboru Menadżera Funduszu</a:t>
                      </a:r>
                      <a:r>
                        <a:rPr lang="pl-PL" sz="1600" baseline="0" dirty="0" smtClean="0">
                          <a:latin typeface="Calibri" panose="020F0502020204030204" pitchFamily="34" charset="0"/>
                        </a:rPr>
                        <a:t> </a:t>
                      </a:r>
                      <a:r>
                        <a:rPr lang="pl-PL" sz="1600" dirty="0" smtClean="0">
                          <a:latin typeface="Calibri" panose="020F0502020204030204" pitchFamily="34" charset="0"/>
                        </a:rPr>
                        <a:t>Funduszy</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1303500" y="1240375"/>
            <a:ext cx="3381696" cy="738664"/>
          </a:xfrm>
          <a:prstGeom prst="rect">
            <a:avLst/>
          </a:prstGeom>
          <a:noFill/>
        </p:spPr>
        <p:txBody>
          <a:bodyPr wrap="none" rtlCol="0">
            <a:spAutoFit/>
          </a:bodyPr>
          <a:lstStyle/>
          <a:p>
            <a:pPr algn="ctr"/>
            <a:r>
              <a:rPr lang="pl-PL" b="1" dirty="0" smtClean="0"/>
              <a:t>OŚ PRIORYTETOWA 2 </a:t>
            </a:r>
          </a:p>
          <a:p>
            <a:pPr algn="ctr"/>
            <a:r>
              <a:rPr lang="pl-PL" sz="2400" b="1" dirty="0" smtClean="0"/>
              <a:t>PRZEDSIĘBIORSTWA</a:t>
            </a:r>
            <a:endParaRPr lang="pl-PL" sz="24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094563"/>
            <a:ext cx="1116013"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8670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152528615"/>
              </p:ext>
            </p:extLst>
          </p:nvPr>
        </p:nvGraphicFramePr>
        <p:xfrm>
          <a:off x="251520" y="2124850"/>
          <a:ext cx="8584331" cy="4386401"/>
        </p:xfrm>
        <a:graphic>
          <a:graphicData uri="http://schemas.openxmlformats.org/drawingml/2006/table">
            <a:tbl>
              <a:tblPr firstRow="1" bandRow="1">
                <a:tableStyleId>{5C22544A-7EE6-4342-B048-85BDC9FD1C3A}</a:tableStyleId>
              </a:tblPr>
              <a:tblGrid>
                <a:gridCol w="2088232"/>
                <a:gridCol w="6496099"/>
              </a:tblGrid>
              <a:tr h="1019921">
                <a:tc>
                  <a:txBody>
                    <a:bodyPr/>
                    <a:lstStyle/>
                    <a:p>
                      <a:pPr algn="r"/>
                      <a:r>
                        <a:rPr lang="pl-PL" sz="1600" b="1" dirty="0" smtClean="0">
                          <a:solidFill>
                            <a:srgbClr val="FF9900"/>
                          </a:solidFill>
                          <a:latin typeface="Calibri" panose="020F0502020204030204" pitchFamily="34" charset="0"/>
                        </a:rPr>
                        <a:t>Konkursy w trakcie</a:t>
                      </a:r>
                      <a:endParaRPr lang="pl-PL" sz="1600" b="1" dirty="0">
                        <a:solidFill>
                          <a:srgbClr val="FF99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pl-PL" sz="1600" b="0" dirty="0" smtClean="0">
                          <a:solidFill>
                            <a:schemeClr val="tx1"/>
                          </a:solidFill>
                          <a:latin typeface="Calibri" panose="020F0502020204030204" pitchFamily="34" charset="0"/>
                        </a:rPr>
                        <a:t>Poddziałanie 3.2.1 – w trakcie oceny (alokacja 49 000 000 EUR)</a:t>
                      </a:r>
                    </a:p>
                    <a:p>
                      <a:pPr marL="285750" indent="-285750">
                        <a:buFont typeface="Arial" panose="020B0604020202020204" pitchFamily="34" charset="0"/>
                        <a:buChar char="•"/>
                      </a:pPr>
                      <a:r>
                        <a:rPr lang="pl-PL" sz="1600" b="0" dirty="0" smtClean="0">
                          <a:solidFill>
                            <a:schemeClr val="tx1"/>
                          </a:solidFill>
                          <a:latin typeface="Calibri" panose="020F0502020204030204" pitchFamily="34" charset="0"/>
                        </a:rPr>
                        <a:t>Działanie 3.1 – w trakcie oceny (alokacja 15 000 000 EUR)</a:t>
                      </a:r>
                    </a:p>
                    <a:p>
                      <a:pPr marL="285750" indent="-285750">
                        <a:buFont typeface="Arial" panose="020B0604020202020204" pitchFamily="34" charset="0"/>
                        <a:buChar char="•"/>
                      </a:pPr>
                      <a:r>
                        <a:rPr lang="pl-PL" sz="1600" b="0" dirty="0" smtClean="0">
                          <a:solidFill>
                            <a:schemeClr val="tx1"/>
                          </a:solidFill>
                          <a:latin typeface="Calibri" panose="020F0502020204030204" pitchFamily="34" charset="0"/>
                        </a:rPr>
                        <a:t>Poddziałanie 3.3.1 – nabór trwa od 04.05.2016r. do 01.07.2016r. (alokacja 19 000 000 EUR;</a:t>
                      </a:r>
                      <a:r>
                        <a:rPr lang="pl-PL" sz="1600" b="0" baseline="0" dirty="0" smtClean="0">
                          <a:solidFill>
                            <a:schemeClr val="tx1"/>
                          </a:solidFill>
                          <a:latin typeface="Calibri" panose="020F0502020204030204" pitchFamily="34" charset="0"/>
                        </a:rPr>
                        <a:t> projekty zintegrowane</a:t>
                      </a:r>
                      <a:r>
                        <a:rPr lang="pl-PL" sz="1600" b="0" dirty="0" smtClean="0">
                          <a:solidFill>
                            <a:schemeClr val="tx1"/>
                          </a:solidFill>
                          <a:latin typeface="Calibri" panose="020F0502020204030204" pitchFamily="34" charset="0"/>
                        </a:rPr>
                        <a:t>)</a:t>
                      </a:r>
                      <a:endParaRPr lang="pl-PL" sz="1600" b="0"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253045">
                <a:tc>
                  <a:txBody>
                    <a:bodyPr/>
                    <a:lstStyle/>
                    <a:p>
                      <a:pPr algn="r"/>
                      <a:r>
                        <a:rPr lang="pl-PL" sz="1600" b="1" baseline="0" dirty="0" smtClean="0">
                          <a:solidFill>
                            <a:srgbClr val="FF9900"/>
                          </a:solidFill>
                          <a:latin typeface="Calibri" panose="020F0502020204030204" pitchFamily="34" charset="0"/>
                        </a:rPr>
                        <a:t>Kontraktacja</a:t>
                      </a:r>
                      <a:endParaRPr lang="pl-PL" sz="1600" b="1" dirty="0">
                        <a:solidFill>
                          <a:srgbClr val="FF99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1" dirty="0" smtClean="0">
                          <a:latin typeface="Calibri" panose="020F0502020204030204" pitchFamily="34" charset="0"/>
                        </a:rPr>
                        <a:t>21 252 048,50 PLN </a:t>
                      </a:r>
                      <a:r>
                        <a:rPr lang="pl-PL" sz="1600" b="0" dirty="0" smtClean="0">
                          <a:latin typeface="Calibri" panose="020F0502020204030204" pitchFamily="34" charset="0"/>
                        </a:rPr>
                        <a:t>(4,47% alokacji)</a:t>
                      </a:r>
                    </a:p>
                    <a:p>
                      <a:pPr marL="285750" indent="-285750">
                        <a:buFont typeface="Arial" panose="020B0604020202020204" pitchFamily="34" charset="0"/>
                        <a:buChar char="•"/>
                      </a:pPr>
                      <a:r>
                        <a:rPr lang="pl-PL" sz="1600" dirty="0" smtClean="0">
                          <a:latin typeface="Calibri" panose="020F0502020204030204" pitchFamily="34" charset="0"/>
                        </a:rPr>
                        <a:t>1 umowa</a:t>
                      </a:r>
                      <a:r>
                        <a:rPr lang="pl-PL" sz="1600" baseline="0" dirty="0" smtClean="0">
                          <a:latin typeface="Calibri" panose="020F0502020204030204" pitchFamily="34" charset="0"/>
                        </a:rPr>
                        <a:t> w ramach Poddziałania 3.2.2-  </a:t>
                      </a:r>
                      <a:r>
                        <a:rPr lang="pl-PL" sz="1600" b="1" baseline="0" dirty="0" smtClean="0">
                          <a:latin typeface="Calibri" panose="020F0502020204030204" pitchFamily="34" charset="0"/>
                        </a:rPr>
                        <a:t>402 uczniów </a:t>
                      </a:r>
                      <a:r>
                        <a:rPr lang="pl-PL" sz="1600" baseline="0" dirty="0" smtClean="0">
                          <a:latin typeface="Calibri" panose="020F0502020204030204" pitchFamily="34" charset="0"/>
                        </a:rPr>
                        <a:t>objętych wsparciem w zakresie rozwijania kompetencji kluczowych w programie </a:t>
                      </a:r>
                    </a:p>
                    <a:p>
                      <a:pPr marL="285750" indent="-285750">
                        <a:buFont typeface="Arial" panose="020B0604020202020204" pitchFamily="34" charset="0"/>
                        <a:buChar char="•"/>
                      </a:pPr>
                      <a:r>
                        <a:rPr lang="pl-PL" sz="1600" b="0" baseline="0" dirty="0" smtClean="0">
                          <a:latin typeface="Calibri" panose="020F0502020204030204" pitchFamily="34" charset="0"/>
                        </a:rPr>
                        <a:t>1 umowa w ramach Poddziałania 3.3.2 - </a:t>
                      </a:r>
                      <a:r>
                        <a:rPr lang="pl-PL" sz="1600" b="1" baseline="0" dirty="0" smtClean="0">
                          <a:latin typeface="Calibri" panose="020F0502020204030204" pitchFamily="34" charset="0"/>
                        </a:rPr>
                        <a:t>1 850 przyznanych stypendiów </a:t>
                      </a:r>
                      <a:r>
                        <a:rPr lang="pl-PL" sz="1600" baseline="0" dirty="0" smtClean="0">
                          <a:latin typeface="Calibri" panose="020F0502020204030204" pitchFamily="34" charset="0"/>
                        </a:rPr>
                        <a:t>dla uczniów szkół zawodowych</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38872">
                <a:tc>
                  <a:txBody>
                    <a:bodyPr/>
                    <a:lstStyle/>
                    <a:p>
                      <a:pPr algn="r"/>
                      <a:r>
                        <a:rPr lang="pl-PL" sz="1600" b="1" dirty="0" smtClean="0">
                          <a:solidFill>
                            <a:srgbClr val="FF9900"/>
                          </a:solidFill>
                          <a:latin typeface="Calibri" panose="020F0502020204030204" pitchFamily="34" charset="0"/>
                        </a:rPr>
                        <a:t>Płatności</a:t>
                      </a:r>
                      <a:endParaRPr lang="pl-PL" sz="1600" b="1" dirty="0">
                        <a:solidFill>
                          <a:srgbClr val="FF99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1" dirty="0" smtClean="0">
                          <a:latin typeface="Calibri" panose="020F0502020204030204" pitchFamily="34" charset="0"/>
                        </a:rPr>
                        <a:t>566 511,98 PLN </a:t>
                      </a:r>
                      <a:r>
                        <a:rPr lang="pl-PL" sz="1600" b="0" dirty="0" smtClean="0">
                          <a:latin typeface="Calibri" panose="020F0502020204030204" pitchFamily="34" charset="0"/>
                        </a:rPr>
                        <a:t>(0,12% alokacji)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38872">
                <a:tc>
                  <a:txBody>
                    <a:bodyPr/>
                    <a:lstStyle/>
                    <a:p>
                      <a:pPr algn="r"/>
                      <a:r>
                        <a:rPr lang="pl-PL" sz="1600" b="1" dirty="0" smtClean="0">
                          <a:solidFill>
                            <a:srgbClr val="FF9900"/>
                          </a:solidFill>
                          <a:latin typeface="Calibri" panose="020F0502020204030204" pitchFamily="34" charset="0"/>
                        </a:rPr>
                        <a:t>Certyfikacja</a:t>
                      </a:r>
                      <a:endParaRPr lang="pl-PL" sz="1600" b="1" dirty="0">
                        <a:solidFill>
                          <a:srgbClr val="FF99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3671">
                <a:tc>
                  <a:txBody>
                    <a:bodyPr/>
                    <a:lstStyle/>
                    <a:p>
                      <a:pPr algn="r"/>
                      <a:r>
                        <a:rPr lang="pl-PL" sz="1600" b="1" dirty="0" smtClean="0">
                          <a:solidFill>
                            <a:srgbClr val="FF9900"/>
                          </a:solidFill>
                          <a:latin typeface="Calibri" panose="020F0502020204030204" pitchFamily="34" charset="0"/>
                        </a:rPr>
                        <a:t>Najbliższe planowane nabory</a:t>
                      </a:r>
                      <a:endParaRPr lang="pl-PL" sz="1600" b="1" dirty="0">
                        <a:solidFill>
                          <a:srgbClr val="FF99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l-PL" sz="1600" b="0" i="0" u="none" strike="noStrike" kern="1200" baseline="0" dirty="0" smtClean="0">
                          <a:solidFill>
                            <a:schemeClr val="dk1"/>
                          </a:solidFill>
                          <a:latin typeface="Calibri" panose="020F0502020204030204" pitchFamily="34" charset="0"/>
                          <a:ea typeface="+mn-ea"/>
                          <a:cs typeface="+mn-cs"/>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2097">
                <a:tc>
                  <a:txBody>
                    <a:bodyPr/>
                    <a:lstStyle/>
                    <a:p>
                      <a:pPr algn="r"/>
                      <a:r>
                        <a:rPr lang="pl-PL" sz="1600" b="1" dirty="0" smtClean="0">
                          <a:solidFill>
                            <a:srgbClr val="FF9900"/>
                          </a:solidFill>
                          <a:latin typeface="Calibri" panose="020F0502020204030204" pitchFamily="34" charset="0"/>
                        </a:rPr>
                        <a:t>Instrument</a:t>
                      </a:r>
                      <a:r>
                        <a:rPr lang="pl-PL" sz="1600" b="1" baseline="0" dirty="0" smtClean="0">
                          <a:solidFill>
                            <a:srgbClr val="FF9900"/>
                          </a:solidFill>
                          <a:latin typeface="Calibri" panose="020F0502020204030204" pitchFamily="34" charset="0"/>
                        </a:rPr>
                        <a:t> finansowy</a:t>
                      </a:r>
                      <a:endParaRPr lang="pl-PL" sz="1600" b="1" dirty="0">
                        <a:solidFill>
                          <a:srgbClr val="FF99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Nie</a:t>
                      </a:r>
                      <a:r>
                        <a:rPr lang="pl-PL" sz="1600" baseline="0" dirty="0" smtClean="0">
                          <a:latin typeface="Calibri" panose="020F0502020204030204" pitchFamily="34" charset="0"/>
                        </a:rPr>
                        <a:t> dotyczy</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1539775" y="1240375"/>
            <a:ext cx="2689712" cy="738664"/>
          </a:xfrm>
          <a:prstGeom prst="rect">
            <a:avLst/>
          </a:prstGeom>
          <a:noFill/>
        </p:spPr>
        <p:txBody>
          <a:bodyPr wrap="none" rtlCol="0">
            <a:spAutoFit/>
          </a:bodyPr>
          <a:lstStyle/>
          <a:p>
            <a:pPr algn="ctr"/>
            <a:r>
              <a:rPr lang="pl-PL" b="1" dirty="0" smtClean="0"/>
              <a:t>OŚ PRIORYTETOWA 3 </a:t>
            </a:r>
          </a:p>
          <a:p>
            <a:pPr algn="ctr"/>
            <a:r>
              <a:rPr lang="pl-PL" sz="2400" b="1" dirty="0" smtClean="0"/>
              <a:t>EDUKACJA</a:t>
            </a:r>
            <a:endParaRPr lang="pl-PL" sz="2400" b="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94563"/>
            <a:ext cx="969963"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1174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349212882"/>
              </p:ext>
            </p:extLst>
          </p:nvPr>
        </p:nvGraphicFramePr>
        <p:xfrm>
          <a:off x="251520" y="2348880"/>
          <a:ext cx="8584331" cy="4122655"/>
        </p:xfrm>
        <a:graphic>
          <a:graphicData uri="http://schemas.openxmlformats.org/drawingml/2006/table">
            <a:tbl>
              <a:tblPr firstRow="1" bandRow="1">
                <a:tableStyleId>{5C22544A-7EE6-4342-B048-85BDC9FD1C3A}</a:tableStyleId>
              </a:tblPr>
              <a:tblGrid>
                <a:gridCol w="2088232"/>
                <a:gridCol w="6496099"/>
              </a:tblGrid>
              <a:tr h="1299851">
                <a:tc>
                  <a:txBody>
                    <a:bodyPr/>
                    <a:lstStyle/>
                    <a:p>
                      <a:pPr algn="r"/>
                      <a:r>
                        <a:rPr lang="pl-PL" sz="1600" b="1" dirty="0" smtClean="0">
                          <a:solidFill>
                            <a:srgbClr val="FF3300"/>
                          </a:solidFill>
                          <a:latin typeface="Calibri" panose="020F0502020204030204" pitchFamily="34" charset="0"/>
                        </a:rPr>
                        <a:t>Konkursy w trakcie</a:t>
                      </a:r>
                      <a:endParaRPr lang="pl-PL" sz="1600" b="1" dirty="0">
                        <a:solidFill>
                          <a:srgbClr val="FF33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600" b="0" dirty="0" smtClean="0">
                          <a:solidFill>
                            <a:schemeClr val="tx1"/>
                          </a:solidFill>
                          <a:latin typeface="Calibri" panose="020F0502020204030204" pitchFamily="34" charset="0"/>
                        </a:rPr>
                        <a:t>Działanie 4.1 -</a:t>
                      </a:r>
                      <a:r>
                        <a:rPr lang="pl-PL" sz="1600" b="0" baseline="0" dirty="0" smtClean="0">
                          <a:solidFill>
                            <a:schemeClr val="tx1"/>
                          </a:solidFill>
                          <a:latin typeface="Calibri" panose="020F0502020204030204" pitchFamily="34" charset="0"/>
                        </a:rPr>
                        <a:t> </a:t>
                      </a:r>
                      <a:r>
                        <a:rPr lang="pl-PL" sz="1600" b="0" dirty="0" smtClean="0">
                          <a:solidFill>
                            <a:schemeClr val="tx1"/>
                          </a:solidFill>
                          <a:latin typeface="Calibri" panose="020F0502020204030204" pitchFamily="34" charset="0"/>
                        </a:rPr>
                        <a:t> nabór trwa od 04.05.2016r. do 01.07.2016r.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1600" b="0" baseline="0" dirty="0" smtClean="0">
                          <a:solidFill>
                            <a:schemeClr val="tx1"/>
                          </a:solidFill>
                          <a:latin typeface="Calibri" panose="020F0502020204030204" pitchFamily="34" charset="0"/>
                        </a:rPr>
                        <a:t>      </a:t>
                      </a:r>
                      <a:r>
                        <a:rPr lang="pl-PL" sz="1600" b="0" dirty="0" smtClean="0">
                          <a:solidFill>
                            <a:schemeClr val="tx1"/>
                          </a:solidFill>
                          <a:latin typeface="Calibri" panose="020F0502020204030204" pitchFamily="34" charset="0"/>
                        </a:rPr>
                        <a:t>(alokacja 48 932 792 EUR)</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600" b="0" dirty="0" smtClean="0">
                          <a:solidFill>
                            <a:schemeClr val="tx1"/>
                          </a:solidFill>
                          <a:latin typeface="Calibri" panose="020F0502020204030204" pitchFamily="34" charset="0"/>
                        </a:rPr>
                        <a:t>Działanie 4.2 – nabór trwa od 06.06.2016r. do </a:t>
                      </a:r>
                      <a:r>
                        <a:rPr lang="pl-PL" sz="1600" b="0" baseline="0" dirty="0" smtClean="0">
                          <a:solidFill>
                            <a:schemeClr val="tx1"/>
                          </a:solidFill>
                          <a:latin typeface="Calibri" panose="020F0502020204030204" pitchFamily="34" charset="0"/>
                        </a:rPr>
                        <a:t>01.07.2016r.              </a:t>
                      </a:r>
                      <a:r>
                        <a:rPr lang="pl-PL" sz="1600" b="0" dirty="0" smtClean="0">
                          <a:solidFill>
                            <a:schemeClr val="tx1"/>
                          </a:solidFill>
                          <a:latin typeface="Calibri" panose="020F0502020204030204" pitchFamily="34" charset="0"/>
                        </a:rPr>
                        <a:t>(alokacja 16 310 930 EUR)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0921">
                <a:tc>
                  <a:txBody>
                    <a:bodyPr/>
                    <a:lstStyle/>
                    <a:p>
                      <a:pPr algn="r"/>
                      <a:r>
                        <a:rPr lang="pl-PL" sz="1600" b="1" baseline="0" dirty="0" smtClean="0">
                          <a:solidFill>
                            <a:srgbClr val="FF3300"/>
                          </a:solidFill>
                          <a:latin typeface="Calibri" panose="020F0502020204030204" pitchFamily="34" charset="0"/>
                        </a:rPr>
                        <a:t>Kontraktacja</a:t>
                      </a:r>
                      <a:endParaRPr lang="pl-PL" sz="1600" b="1" dirty="0">
                        <a:solidFill>
                          <a:srgbClr val="FF33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0921">
                <a:tc>
                  <a:txBody>
                    <a:bodyPr/>
                    <a:lstStyle/>
                    <a:p>
                      <a:pPr algn="r"/>
                      <a:r>
                        <a:rPr lang="pl-PL" sz="1600" b="1" dirty="0" smtClean="0">
                          <a:solidFill>
                            <a:srgbClr val="FF3300"/>
                          </a:solidFill>
                          <a:latin typeface="Calibri" panose="020F0502020204030204" pitchFamily="34" charset="0"/>
                        </a:rPr>
                        <a:t>Płatności</a:t>
                      </a:r>
                      <a:endParaRPr lang="pl-PL" sz="1600" b="1" dirty="0">
                        <a:solidFill>
                          <a:srgbClr val="FF33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0921">
                <a:tc>
                  <a:txBody>
                    <a:bodyPr/>
                    <a:lstStyle/>
                    <a:p>
                      <a:pPr algn="r"/>
                      <a:r>
                        <a:rPr lang="pl-PL" sz="1600" b="1" dirty="0" smtClean="0">
                          <a:solidFill>
                            <a:srgbClr val="FF3300"/>
                          </a:solidFill>
                          <a:latin typeface="Calibri" panose="020F0502020204030204" pitchFamily="34" charset="0"/>
                        </a:rPr>
                        <a:t>Certyfikacja</a:t>
                      </a:r>
                      <a:endParaRPr lang="pl-PL" sz="1600" b="1" dirty="0">
                        <a:solidFill>
                          <a:srgbClr val="FF33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0921">
                <a:tc>
                  <a:txBody>
                    <a:bodyPr/>
                    <a:lstStyle/>
                    <a:p>
                      <a:pPr algn="r"/>
                      <a:r>
                        <a:rPr lang="pl-PL" sz="1600" b="1" dirty="0" smtClean="0">
                          <a:solidFill>
                            <a:srgbClr val="FF3300"/>
                          </a:solidFill>
                          <a:latin typeface="Calibri" panose="020F0502020204030204" pitchFamily="34" charset="0"/>
                        </a:rPr>
                        <a:t>Najbliższe planowane nabory</a:t>
                      </a:r>
                      <a:endParaRPr lang="pl-PL" sz="1600" b="1" dirty="0">
                        <a:solidFill>
                          <a:srgbClr val="FF33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sz="1600" b="0" dirty="0" smtClean="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0921">
                <a:tc>
                  <a:txBody>
                    <a:bodyPr/>
                    <a:lstStyle/>
                    <a:p>
                      <a:pPr algn="r"/>
                      <a:r>
                        <a:rPr lang="pl-PL" sz="1600" b="1" dirty="0" smtClean="0">
                          <a:solidFill>
                            <a:srgbClr val="FF3300"/>
                          </a:solidFill>
                          <a:latin typeface="Calibri" panose="020F0502020204030204" pitchFamily="34" charset="0"/>
                        </a:rPr>
                        <a:t>Instrument</a:t>
                      </a:r>
                      <a:r>
                        <a:rPr lang="pl-PL" sz="1600" b="1" baseline="0" dirty="0" smtClean="0">
                          <a:solidFill>
                            <a:srgbClr val="FF3300"/>
                          </a:solidFill>
                          <a:latin typeface="Calibri" panose="020F0502020204030204" pitchFamily="34" charset="0"/>
                        </a:rPr>
                        <a:t> finansowy</a:t>
                      </a:r>
                      <a:endParaRPr lang="pl-PL" sz="1600" b="1" dirty="0">
                        <a:solidFill>
                          <a:srgbClr val="FF33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0" i="0" u="none" strike="noStrike" kern="1200" baseline="0" dirty="0" smtClean="0">
                          <a:solidFill>
                            <a:schemeClr val="dk1"/>
                          </a:solidFill>
                          <a:latin typeface="Calibri" panose="020F0502020204030204" pitchFamily="34" charset="0"/>
                          <a:ea typeface="+mn-ea"/>
                          <a:cs typeface="+mn-cs"/>
                        </a:rPr>
                        <a:t>Nie dotyczy</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1207566" y="1240375"/>
            <a:ext cx="4280595" cy="738664"/>
          </a:xfrm>
          <a:prstGeom prst="rect">
            <a:avLst/>
          </a:prstGeom>
          <a:noFill/>
        </p:spPr>
        <p:txBody>
          <a:bodyPr wrap="none" rtlCol="0">
            <a:spAutoFit/>
          </a:bodyPr>
          <a:lstStyle/>
          <a:p>
            <a:pPr algn="ctr"/>
            <a:r>
              <a:rPr lang="pl-PL" b="1" dirty="0" smtClean="0"/>
              <a:t>OŚ PRIORYTETOWA 4 </a:t>
            </a:r>
          </a:p>
          <a:p>
            <a:pPr algn="ctr"/>
            <a:r>
              <a:rPr lang="pl-PL" sz="2400" b="1" dirty="0" smtClean="0"/>
              <a:t>KSZTAŁCENIE ZAWODOWE</a:t>
            </a:r>
            <a:endParaRPr lang="pl-PL" sz="2400" b="1"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97738"/>
            <a:ext cx="1042987"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1023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561963907"/>
              </p:ext>
            </p:extLst>
          </p:nvPr>
        </p:nvGraphicFramePr>
        <p:xfrm>
          <a:off x="251521" y="2124850"/>
          <a:ext cx="8584331" cy="4268262"/>
        </p:xfrm>
        <a:graphic>
          <a:graphicData uri="http://schemas.openxmlformats.org/drawingml/2006/table">
            <a:tbl>
              <a:tblPr firstRow="1" bandRow="1">
                <a:tableStyleId>{5C22544A-7EE6-4342-B048-85BDC9FD1C3A}</a:tableStyleId>
              </a:tblPr>
              <a:tblGrid>
                <a:gridCol w="2160239"/>
                <a:gridCol w="6424092"/>
              </a:tblGrid>
              <a:tr h="1214230">
                <a:tc>
                  <a:txBody>
                    <a:bodyPr/>
                    <a:lstStyle/>
                    <a:p>
                      <a:pPr algn="r"/>
                      <a:r>
                        <a:rPr lang="pl-PL" sz="1600" b="1" dirty="0" smtClean="0">
                          <a:solidFill>
                            <a:schemeClr val="accent5">
                              <a:lumMod val="75000"/>
                            </a:schemeClr>
                          </a:solidFill>
                          <a:latin typeface="Calibri" panose="020F0502020204030204" pitchFamily="34" charset="0"/>
                        </a:rPr>
                        <a:t>Konkursy w trakcie</a:t>
                      </a:r>
                      <a:endParaRPr lang="pl-PL" sz="1600" b="1" dirty="0">
                        <a:solidFill>
                          <a:schemeClr val="accent5">
                            <a:lumMod val="75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pl-PL" sz="1600" b="0" dirty="0" smtClean="0">
                          <a:solidFill>
                            <a:schemeClr val="tx1"/>
                          </a:solidFill>
                          <a:latin typeface="Calibri" panose="020F0502020204030204" pitchFamily="34" charset="0"/>
                        </a:rPr>
                        <a:t>Poddziałanie</a:t>
                      </a:r>
                      <a:r>
                        <a:rPr lang="pl-PL" sz="1600" b="0" baseline="0" dirty="0" smtClean="0">
                          <a:solidFill>
                            <a:schemeClr val="tx1"/>
                          </a:solidFill>
                          <a:latin typeface="Calibri" panose="020F0502020204030204" pitchFamily="34" charset="0"/>
                        </a:rPr>
                        <a:t> 5.2.2 – w trakcie oceny </a:t>
                      </a:r>
                      <a:r>
                        <a:rPr lang="pl-PL" sz="1600" b="0" dirty="0" smtClean="0">
                          <a:solidFill>
                            <a:schemeClr val="tx1"/>
                          </a:solidFill>
                          <a:latin typeface="Calibri" panose="020F0502020204030204" pitchFamily="34" charset="0"/>
                        </a:rPr>
                        <a:t>(alokacja 20 000 000 EUR)</a:t>
                      </a:r>
                    </a:p>
                    <a:p>
                      <a:pPr marL="285750" indent="-285750">
                        <a:buFont typeface="Arial" panose="020B0604020202020204" pitchFamily="34" charset="0"/>
                        <a:buChar char="•"/>
                      </a:pPr>
                      <a:r>
                        <a:rPr lang="pl-PL" sz="1600" b="0" dirty="0" smtClean="0">
                          <a:solidFill>
                            <a:schemeClr val="tx1"/>
                          </a:solidFill>
                          <a:latin typeface="Calibri" panose="020F0502020204030204" pitchFamily="34" charset="0"/>
                        </a:rPr>
                        <a:t>Działanie 5.3 – nabór trwa od 16.05.2016r. do 06.06.2016r.         (alokacja 13 000 000 EUR)</a:t>
                      </a:r>
                    </a:p>
                    <a:p>
                      <a:pPr marL="285750" indent="-285750">
                        <a:buFont typeface="Arial" panose="020B0604020202020204" pitchFamily="34" charset="0"/>
                        <a:buChar char="•"/>
                      </a:pPr>
                      <a:r>
                        <a:rPr lang="pl-PL" sz="1600" b="0" dirty="0" smtClean="0">
                          <a:solidFill>
                            <a:schemeClr val="tx1"/>
                          </a:solidFill>
                          <a:latin typeface="Calibri" panose="020F0502020204030204" pitchFamily="34" charset="0"/>
                        </a:rPr>
                        <a:t>Działanie 5.7 – w trakcie oceny (alokacja 16 500 000 EUR)</a:t>
                      </a:r>
                      <a:endParaRPr lang="pl-PL" sz="1600" b="0"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9153">
                <a:tc>
                  <a:txBody>
                    <a:bodyPr/>
                    <a:lstStyle/>
                    <a:p>
                      <a:pPr algn="r"/>
                      <a:r>
                        <a:rPr lang="pl-PL" sz="1600" b="1" baseline="0" dirty="0" smtClean="0">
                          <a:solidFill>
                            <a:schemeClr val="accent5">
                              <a:lumMod val="75000"/>
                            </a:schemeClr>
                          </a:solidFill>
                          <a:latin typeface="Calibri" panose="020F0502020204030204" pitchFamily="34" charset="0"/>
                        </a:rPr>
                        <a:t>Kontraktacja</a:t>
                      </a:r>
                      <a:endParaRPr lang="pl-PL" sz="1600" b="1" dirty="0">
                        <a:solidFill>
                          <a:schemeClr val="accent5">
                            <a:lumMod val="75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1" dirty="0" smtClean="0">
                          <a:latin typeface="Calibri" panose="020F0502020204030204" pitchFamily="34" charset="0"/>
                        </a:rPr>
                        <a:t>32 000 024,35 PLN </a:t>
                      </a:r>
                      <a:r>
                        <a:rPr lang="pl-PL" sz="1600" b="0" dirty="0" smtClean="0">
                          <a:latin typeface="Calibri" panose="020F0502020204030204" pitchFamily="34" charset="0"/>
                        </a:rPr>
                        <a:t>(3,59% alokacji)</a:t>
                      </a:r>
                      <a:endParaRPr lang="pl-PL" sz="1600" b="1" dirty="0" smtClean="0">
                        <a:latin typeface="Calibri" panose="020F0502020204030204" pitchFamily="34" charset="0"/>
                      </a:endParaRPr>
                    </a:p>
                    <a:p>
                      <a:pPr marL="285750" indent="-285750">
                        <a:buFont typeface="Arial" panose="020B0604020202020204" pitchFamily="34" charset="0"/>
                        <a:buChar char="•"/>
                      </a:pPr>
                      <a:r>
                        <a:rPr lang="pl-PL" sz="1600" dirty="0" smtClean="0">
                          <a:latin typeface="Calibri" panose="020F0502020204030204" pitchFamily="34" charset="0"/>
                        </a:rPr>
                        <a:t>16 umów</a:t>
                      </a:r>
                      <a:r>
                        <a:rPr lang="pl-PL" sz="1600" baseline="0" dirty="0" smtClean="0">
                          <a:latin typeface="Calibri" panose="020F0502020204030204" pitchFamily="34" charset="0"/>
                        </a:rPr>
                        <a:t> -</a:t>
                      </a:r>
                      <a:r>
                        <a:rPr lang="pl-PL" sz="1600" dirty="0" smtClean="0">
                          <a:latin typeface="Calibri" panose="020F0502020204030204" pitchFamily="34" charset="0"/>
                        </a:rPr>
                        <a:t> </a:t>
                      </a:r>
                      <a:r>
                        <a:rPr lang="pl-PL" sz="1600" b="1" dirty="0" smtClean="0">
                          <a:latin typeface="Calibri" panose="020F0502020204030204" pitchFamily="34" charset="0"/>
                        </a:rPr>
                        <a:t>2 680 osób bezrobotnych</a:t>
                      </a:r>
                      <a:r>
                        <a:rPr lang="pl-PL" sz="1600" dirty="0" smtClean="0">
                          <a:latin typeface="Calibri" panose="020F0502020204030204" pitchFamily="34" charset="0"/>
                        </a:rPr>
                        <a:t>, w tym długotrwale bezrobotnych objętych wsparciem</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23973">
                <a:tc>
                  <a:txBody>
                    <a:bodyPr/>
                    <a:lstStyle/>
                    <a:p>
                      <a:pPr algn="r"/>
                      <a:r>
                        <a:rPr lang="pl-PL" sz="1600" b="1" dirty="0" smtClean="0">
                          <a:solidFill>
                            <a:schemeClr val="accent5">
                              <a:lumMod val="75000"/>
                            </a:schemeClr>
                          </a:solidFill>
                          <a:latin typeface="Calibri" panose="020F0502020204030204" pitchFamily="34" charset="0"/>
                        </a:rPr>
                        <a:t>Płatności</a:t>
                      </a:r>
                      <a:endParaRPr lang="pl-PL" sz="1600" b="1" dirty="0">
                        <a:solidFill>
                          <a:schemeClr val="accent5">
                            <a:lumMod val="75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1" dirty="0" smtClean="0">
                          <a:latin typeface="Calibri" panose="020F0502020204030204" pitchFamily="34" charset="0"/>
                        </a:rPr>
                        <a:t>25</a:t>
                      </a:r>
                      <a:r>
                        <a:rPr lang="pl-PL" sz="1600" b="1" baseline="0" dirty="0" smtClean="0">
                          <a:latin typeface="Calibri" panose="020F0502020204030204" pitchFamily="34" charset="0"/>
                        </a:rPr>
                        <a:t> 943 976,43</a:t>
                      </a:r>
                      <a:r>
                        <a:rPr lang="pl-PL" sz="1600" b="1" dirty="0" smtClean="0">
                          <a:latin typeface="Calibri" panose="020F0502020204030204" pitchFamily="34" charset="0"/>
                        </a:rPr>
                        <a:t> PLN </a:t>
                      </a:r>
                      <a:r>
                        <a:rPr lang="pl-PL" sz="1600" b="0" dirty="0" smtClean="0">
                          <a:latin typeface="Calibri" panose="020F0502020204030204" pitchFamily="34" charset="0"/>
                        </a:rPr>
                        <a:t>(2,91% alokacji)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23973">
                <a:tc>
                  <a:txBody>
                    <a:bodyPr/>
                    <a:lstStyle/>
                    <a:p>
                      <a:pPr algn="r"/>
                      <a:r>
                        <a:rPr lang="pl-PL" sz="1600" b="1" dirty="0" smtClean="0">
                          <a:solidFill>
                            <a:schemeClr val="accent5">
                              <a:lumMod val="75000"/>
                            </a:schemeClr>
                          </a:solidFill>
                          <a:latin typeface="Calibri" panose="020F0502020204030204" pitchFamily="34" charset="0"/>
                        </a:rPr>
                        <a:t>Certyfikacja</a:t>
                      </a:r>
                      <a:endParaRPr lang="pl-PL" sz="1600" b="1" dirty="0">
                        <a:solidFill>
                          <a:schemeClr val="accent5">
                            <a:lumMod val="75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9153">
                <a:tc>
                  <a:txBody>
                    <a:bodyPr/>
                    <a:lstStyle/>
                    <a:p>
                      <a:pPr algn="r"/>
                      <a:r>
                        <a:rPr lang="pl-PL" sz="1600" b="1" dirty="0" smtClean="0">
                          <a:solidFill>
                            <a:schemeClr val="accent5">
                              <a:lumMod val="75000"/>
                            </a:schemeClr>
                          </a:solidFill>
                          <a:latin typeface="Calibri" panose="020F0502020204030204" pitchFamily="34" charset="0"/>
                        </a:rPr>
                        <a:t>Najbliższe planowane nabory</a:t>
                      </a:r>
                      <a:endParaRPr lang="pl-PL" sz="1600" b="1" dirty="0">
                        <a:solidFill>
                          <a:schemeClr val="accent5">
                            <a:lumMod val="75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l-PL" sz="1600" b="0" i="0" u="none" strike="noStrike" kern="1200" baseline="0" dirty="0" smtClean="0">
                          <a:solidFill>
                            <a:schemeClr val="dk1"/>
                          </a:solidFill>
                          <a:latin typeface="Calibri" panose="020F0502020204030204" pitchFamily="34" charset="0"/>
                          <a:ea typeface="+mn-ea"/>
                          <a:cs typeface="+mn-cs"/>
                        </a:rPr>
                        <a:t>Poddziałanie 5.4.2 – ogłoszenie naboru - 4 kwartał 2016r.</a:t>
                      </a:r>
                    </a:p>
                    <a:p>
                      <a:pPr algn="l"/>
                      <a:r>
                        <a:rPr lang="pl-PL" sz="1600" b="0" i="0" u="none" strike="noStrike" kern="1200" baseline="0" dirty="0" smtClean="0">
                          <a:solidFill>
                            <a:schemeClr val="dk1"/>
                          </a:solidFill>
                          <a:latin typeface="Calibri" panose="020F0502020204030204" pitchFamily="34" charset="0"/>
                          <a:ea typeface="+mn-ea"/>
                          <a:cs typeface="+mn-cs"/>
                        </a:rPr>
                        <a:t>Działanie 5.5 – ogłoszenie naboru - 3 kwartał 2016r.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23973">
                <a:tc>
                  <a:txBody>
                    <a:bodyPr/>
                    <a:lstStyle/>
                    <a:p>
                      <a:pPr algn="r"/>
                      <a:r>
                        <a:rPr lang="pl-PL" sz="1600" b="1" dirty="0" smtClean="0">
                          <a:solidFill>
                            <a:schemeClr val="accent5">
                              <a:lumMod val="75000"/>
                            </a:schemeClr>
                          </a:solidFill>
                          <a:latin typeface="Calibri" panose="020F0502020204030204" pitchFamily="34" charset="0"/>
                        </a:rPr>
                        <a:t>Instrument</a:t>
                      </a:r>
                      <a:r>
                        <a:rPr lang="pl-PL" sz="1600" b="1" baseline="0" dirty="0" smtClean="0">
                          <a:solidFill>
                            <a:schemeClr val="accent5">
                              <a:lumMod val="75000"/>
                            </a:schemeClr>
                          </a:solidFill>
                          <a:latin typeface="Calibri" panose="020F0502020204030204" pitchFamily="34" charset="0"/>
                        </a:rPr>
                        <a:t> finansowy</a:t>
                      </a:r>
                      <a:endParaRPr lang="pl-PL" sz="1600" b="1" dirty="0">
                        <a:solidFill>
                          <a:schemeClr val="accent5">
                            <a:lumMod val="75000"/>
                          </a:schemeClr>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0" i="0" u="none" strike="noStrike" kern="1200" baseline="0" dirty="0" smtClean="0">
                          <a:solidFill>
                            <a:schemeClr val="dk1"/>
                          </a:solidFill>
                          <a:latin typeface="Calibri" panose="020F0502020204030204" pitchFamily="34" charset="0"/>
                          <a:ea typeface="+mn-ea"/>
                          <a:cs typeface="+mn-cs"/>
                        </a:rPr>
                        <a:t>Nie dotyczy</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1403648" y="1240375"/>
            <a:ext cx="2825839" cy="738664"/>
          </a:xfrm>
          <a:prstGeom prst="rect">
            <a:avLst/>
          </a:prstGeom>
          <a:noFill/>
        </p:spPr>
        <p:txBody>
          <a:bodyPr wrap="square" rtlCol="0">
            <a:spAutoFit/>
          </a:bodyPr>
          <a:lstStyle/>
          <a:p>
            <a:pPr algn="ctr"/>
            <a:r>
              <a:rPr lang="pl-PL" b="1" dirty="0" smtClean="0"/>
              <a:t>OŚ PRIORYTETOWA 5 </a:t>
            </a:r>
          </a:p>
          <a:p>
            <a:pPr algn="ctr"/>
            <a:r>
              <a:rPr lang="pl-PL" sz="2400" b="1" dirty="0" smtClean="0"/>
              <a:t>ZATRUDNIENIE</a:t>
            </a:r>
            <a:endParaRPr lang="pl-PL" sz="2400" b="1"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094563"/>
            <a:ext cx="1054100"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5681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80784268"/>
              </p:ext>
            </p:extLst>
          </p:nvPr>
        </p:nvGraphicFramePr>
        <p:xfrm>
          <a:off x="156681" y="2124850"/>
          <a:ext cx="8856983" cy="4531679"/>
        </p:xfrm>
        <a:graphic>
          <a:graphicData uri="http://schemas.openxmlformats.org/drawingml/2006/table">
            <a:tbl>
              <a:tblPr firstRow="1" bandRow="1">
                <a:tableStyleId>{5C22544A-7EE6-4342-B048-85BDC9FD1C3A}</a:tableStyleId>
              </a:tblPr>
              <a:tblGrid>
                <a:gridCol w="2088232"/>
                <a:gridCol w="6768751"/>
              </a:tblGrid>
              <a:tr h="460353">
                <a:tc>
                  <a:txBody>
                    <a:bodyPr/>
                    <a:lstStyle/>
                    <a:p>
                      <a:pPr algn="r"/>
                      <a:r>
                        <a:rPr lang="pl-PL" sz="1600" b="1" dirty="0" smtClean="0">
                          <a:solidFill>
                            <a:srgbClr val="FFC000"/>
                          </a:solidFill>
                          <a:latin typeface="Calibri" panose="020F0502020204030204" pitchFamily="34" charset="0"/>
                        </a:rPr>
                        <a:t>Konkursy w trakcie</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600" b="0" dirty="0" smtClean="0">
                          <a:solidFill>
                            <a:schemeClr val="tx1"/>
                          </a:solidFill>
                          <a:latin typeface="Calibri" panose="020F0502020204030204" pitchFamily="34" charset="0"/>
                        </a:rPr>
                        <a:t>Poddziałanie 6.1.2 – w trakcie oceny (alokacja 5 000 000 EUR)</a:t>
                      </a:r>
                      <a:r>
                        <a:rPr lang="pl-PL" sz="1600" b="0" i="0" u="none" strike="noStrike" kern="1200" baseline="0" dirty="0" smtClean="0">
                          <a:solidFill>
                            <a:schemeClr val="dk1"/>
                          </a:solidFill>
                          <a:latin typeface="Calibri" panose="020F0502020204030204" pitchFamily="34" charset="0"/>
                          <a:ea typeface="+mn-ea"/>
                          <a:cs typeface="+mn-cs"/>
                        </a:rPr>
                        <a: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600" b="0" i="0" u="none" strike="noStrike" kern="1200" baseline="0" dirty="0" smtClean="0">
                          <a:solidFill>
                            <a:schemeClr val="dk1"/>
                          </a:solidFill>
                          <a:latin typeface="Calibri" panose="020F0502020204030204" pitchFamily="34" charset="0"/>
                          <a:ea typeface="+mn-ea"/>
                          <a:cs typeface="+mn-cs"/>
                        </a:rPr>
                        <a:t>Poddziałanie 6.1.2  - nabór trwa od 23.05.2016r. do 20.06.2016r.       </a:t>
                      </a:r>
                      <a:r>
                        <a:rPr lang="pl-PL" sz="1600" b="0" dirty="0" smtClean="0">
                          <a:solidFill>
                            <a:schemeClr val="tx1"/>
                          </a:solidFill>
                          <a:latin typeface="Calibri" panose="020F0502020204030204" pitchFamily="34" charset="0"/>
                        </a:rPr>
                        <a:t>(alokacja 20 000 000 EUR)</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600" b="0" dirty="0" smtClean="0">
                          <a:solidFill>
                            <a:schemeClr val="tx1"/>
                          </a:solidFill>
                          <a:latin typeface="Calibri" panose="020F0502020204030204" pitchFamily="34" charset="0"/>
                        </a:rPr>
                        <a:t>Poddziałanie 6.3.2 – w trakcie oceny (alokacja 8 500 000 EUR)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0353">
                <a:tc>
                  <a:txBody>
                    <a:bodyPr/>
                    <a:lstStyle/>
                    <a:p>
                      <a:pPr algn="r"/>
                      <a:r>
                        <a:rPr lang="pl-PL" sz="1600" b="1" baseline="0" dirty="0" smtClean="0">
                          <a:solidFill>
                            <a:srgbClr val="FFC000"/>
                          </a:solidFill>
                          <a:latin typeface="Calibri" panose="020F0502020204030204" pitchFamily="34" charset="0"/>
                        </a:rPr>
                        <a:t>Kontraktacja</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1" dirty="0" smtClean="0">
                          <a:latin typeface="Calibri" panose="020F0502020204030204" pitchFamily="34" charset="0"/>
                        </a:rPr>
                        <a:t>15 445 638,00</a:t>
                      </a:r>
                      <a:r>
                        <a:rPr lang="pl-PL" sz="1600" b="1" baseline="0" dirty="0" smtClean="0">
                          <a:latin typeface="Calibri" panose="020F0502020204030204" pitchFamily="34" charset="0"/>
                        </a:rPr>
                        <a:t> </a:t>
                      </a:r>
                      <a:r>
                        <a:rPr lang="pl-PL" sz="1600" b="1" dirty="0" smtClean="0">
                          <a:latin typeface="Calibri" panose="020F0502020204030204" pitchFamily="34" charset="0"/>
                        </a:rPr>
                        <a:t>PLN</a:t>
                      </a:r>
                      <a:r>
                        <a:rPr lang="pl-PL" sz="1600" dirty="0" smtClean="0">
                          <a:latin typeface="Calibri" panose="020F0502020204030204" pitchFamily="34" charset="0"/>
                        </a:rPr>
                        <a:t> </a:t>
                      </a:r>
                      <a:r>
                        <a:rPr lang="pl-PL" sz="1600" b="0" dirty="0" smtClean="0">
                          <a:latin typeface="Calibri" panose="020F0502020204030204" pitchFamily="34" charset="0"/>
                        </a:rPr>
                        <a:t>(3,42% alokacji)</a:t>
                      </a:r>
                      <a:endParaRPr lang="pl-PL" sz="1600" dirty="0" smtClean="0">
                        <a:latin typeface="Calibri" panose="020F0502020204030204" pitchFamily="34" charset="0"/>
                      </a:endParaRPr>
                    </a:p>
                    <a:p>
                      <a:pPr marL="285750" indent="-285750">
                        <a:buFont typeface="Arial" panose="020B0604020202020204" pitchFamily="34" charset="0"/>
                        <a:buChar char="•"/>
                      </a:pPr>
                      <a:r>
                        <a:rPr lang="pl-PL" sz="1600" dirty="0" smtClean="0">
                          <a:latin typeface="Calibri" panose="020F0502020204030204" pitchFamily="34" charset="0"/>
                        </a:rPr>
                        <a:t>10 umów w ramach Poddziałania 6.1.2 - </a:t>
                      </a:r>
                      <a:r>
                        <a:rPr lang="pl-PL" sz="1600" b="1" dirty="0" smtClean="0">
                          <a:latin typeface="Calibri" panose="020F0502020204030204" pitchFamily="34" charset="0"/>
                        </a:rPr>
                        <a:t>1 084 osoby </a:t>
                      </a:r>
                      <a:r>
                        <a:rPr lang="pl-PL" sz="1600" dirty="0" smtClean="0">
                          <a:latin typeface="Calibri" panose="020F0502020204030204" pitchFamily="34" charset="0"/>
                        </a:rPr>
                        <a:t>zagrożone ubóstwem lub wykluczeniem społecznym objętych</a:t>
                      </a:r>
                      <a:r>
                        <a:rPr lang="pl-PL" sz="1600" baseline="0" dirty="0" smtClean="0">
                          <a:latin typeface="Calibri" panose="020F0502020204030204" pitchFamily="34" charset="0"/>
                        </a:rPr>
                        <a:t> wsparciem</a:t>
                      </a:r>
                    </a:p>
                    <a:p>
                      <a:pPr marL="285750" indent="-285750">
                        <a:buFont typeface="Arial" panose="020B0604020202020204" pitchFamily="34" charset="0"/>
                        <a:buChar char="•"/>
                      </a:pPr>
                      <a:r>
                        <a:rPr lang="pl-PL" sz="1600" b="0" baseline="0" dirty="0" smtClean="0">
                          <a:latin typeface="Calibri" panose="020F0502020204030204" pitchFamily="34" charset="0"/>
                        </a:rPr>
                        <a:t>1 umowa w ramach Poddziałania 6.3.3 - </a:t>
                      </a:r>
                      <a:r>
                        <a:rPr lang="pl-PL" sz="1600" b="1" baseline="0" dirty="0" smtClean="0">
                          <a:latin typeface="Calibri" panose="020F0502020204030204" pitchFamily="34" charset="0"/>
                        </a:rPr>
                        <a:t>30 podmiotów ekonomii społecznej </a:t>
                      </a:r>
                      <a:r>
                        <a:rPr lang="pl-PL" sz="1600" baseline="0" dirty="0" smtClean="0">
                          <a:latin typeface="Calibri" panose="020F0502020204030204" pitchFamily="34" charset="0"/>
                        </a:rPr>
                        <a:t>objętych wsparciem</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0353">
                <a:tc>
                  <a:txBody>
                    <a:bodyPr/>
                    <a:lstStyle/>
                    <a:p>
                      <a:pPr algn="r"/>
                      <a:r>
                        <a:rPr lang="pl-PL" sz="1600" b="1" dirty="0" smtClean="0">
                          <a:solidFill>
                            <a:srgbClr val="FFC000"/>
                          </a:solidFill>
                          <a:latin typeface="Calibri" panose="020F0502020204030204" pitchFamily="34" charset="0"/>
                        </a:rPr>
                        <a:t>Płatności</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1" dirty="0" smtClean="0">
                          <a:latin typeface="Calibri" panose="020F0502020204030204" pitchFamily="34" charset="0"/>
                        </a:rPr>
                        <a:t>156 709,23 PLN </a:t>
                      </a:r>
                      <a:r>
                        <a:rPr lang="pl-PL" sz="1600" b="0" dirty="0" smtClean="0">
                          <a:latin typeface="Calibri" panose="020F0502020204030204" pitchFamily="34" charset="0"/>
                        </a:rPr>
                        <a:t>(0,03% alokacji)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10573">
                <a:tc>
                  <a:txBody>
                    <a:bodyPr/>
                    <a:lstStyle/>
                    <a:p>
                      <a:pPr algn="r"/>
                      <a:r>
                        <a:rPr lang="pl-PL" sz="1600" b="1" dirty="0" smtClean="0">
                          <a:solidFill>
                            <a:srgbClr val="FFC000"/>
                          </a:solidFill>
                          <a:latin typeface="Calibri" panose="020F0502020204030204" pitchFamily="34" charset="0"/>
                        </a:rPr>
                        <a:t>Certyfikacja</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0353">
                <a:tc>
                  <a:txBody>
                    <a:bodyPr/>
                    <a:lstStyle/>
                    <a:p>
                      <a:pPr algn="r"/>
                      <a:r>
                        <a:rPr lang="pl-PL" sz="1600" b="1" dirty="0" smtClean="0">
                          <a:solidFill>
                            <a:srgbClr val="FFC000"/>
                          </a:solidFill>
                          <a:latin typeface="Calibri" panose="020F0502020204030204" pitchFamily="34" charset="0"/>
                        </a:rPr>
                        <a:t>Najbliższe planowane nabory</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l-PL" sz="1600" b="0" i="0" u="none" strike="noStrike" kern="1200" baseline="0" dirty="0" smtClean="0">
                          <a:solidFill>
                            <a:schemeClr val="dk1"/>
                          </a:solidFill>
                          <a:latin typeface="Calibri" panose="020F0502020204030204" pitchFamily="34" charset="0"/>
                          <a:ea typeface="+mn-ea"/>
                          <a:cs typeface="+mn-cs"/>
                        </a:rPr>
                        <a:t>Poddziałanie 6.1.2 (zintegrowane) – ogłoszenie naboru - 4 kwartał 2016r.</a:t>
                      </a:r>
                    </a:p>
                    <a:p>
                      <a:pPr algn="l"/>
                      <a:r>
                        <a:rPr lang="pl-PL" sz="1600" b="0" i="0" u="none" strike="noStrike" kern="1200" baseline="0" dirty="0" smtClean="0">
                          <a:solidFill>
                            <a:schemeClr val="dk1"/>
                          </a:solidFill>
                          <a:latin typeface="Calibri" panose="020F0502020204030204" pitchFamily="34" charset="0"/>
                          <a:ea typeface="+mn-ea"/>
                          <a:cs typeface="+mn-cs"/>
                        </a:rPr>
                        <a:t>Poddziałanie 6.2.2 – ogłoszenie naboru - 3 kwartał 2016r.</a:t>
                      </a:r>
                    </a:p>
                    <a:p>
                      <a:pPr algn="l"/>
                      <a:r>
                        <a:rPr lang="pl-PL" sz="1600" b="0" i="0" u="none" strike="noStrike" kern="1200" baseline="0" dirty="0" smtClean="0">
                          <a:solidFill>
                            <a:schemeClr val="dk1"/>
                          </a:solidFill>
                          <a:latin typeface="Calibri" panose="020F0502020204030204" pitchFamily="34" charset="0"/>
                          <a:ea typeface="+mn-ea"/>
                          <a:cs typeface="+mn-cs"/>
                        </a:rPr>
                        <a:t>Poddziałanie 6.2.2 (zintegrowane) – ogłoszenie naboru - 4 kwartał 2016r.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0353">
                <a:tc>
                  <a:txBody>
                    <a:bodyPr/>
                    <a:lstStyle/>
                    <a:p>
                      <a:pPr algn="r"/>
                      <a:r>
                        <a:rPr lang="pl-PL" sz="1600" b="1" dirty="0" smtClean="0">
                          <a:solidFill>
                            <a:srgbClr val="FFC000"/>
                          </a:solidFill>
                          <a:latin typeface="Calibri" panose="020F0502020204030204" pitchFamily="34" charset="0"/>
                        </a:rPr>
                        <a:t>Instrument</a:t>
                      </a:r>
                      <a:r>
                        <a:rPr lang="pl-PL" sz="1600" b="1" baseline="0" dirty="0" smtClean="0">
                          <a:solidFill>
                            <a:srgbClr val="FFC000"/>
                          </a:solidFill>
                          <a:latin typeface="Calibri" panose="020F0502020204030204" pitchFamily="34" charset="0"/>
                        </a:rPr>
                        <a:t> finansowy</a:t>
                      </a:r>
                      <a:endParaRPr lang="pl-PL" sz="1600" b="1" dirty="0">
                        <a:solidFill>
                          <a:srgbClr val="FFC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0" i="0" u="none" strike="noStrike" kern="1200" baseline="0" dirty="0" smtClean="0">
                          <a:solidFill>
                            <a:schemeClr val="dk1"/>
                          </a:solidFill>
                          <a:latin typeface="Calibri" panose="020F0502020204030204" pitchFamily="34" charset="0"/>
                          <a:ea typeface="+mn-ea"/>
                          <a:cs typeface="+mn-cs"/>
                        </a:rPr>
                        <a:t>Nie dotyczy</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1539775" y="1240375"/>
            <a:ext cx="2689712" cy="738664"/>
          </a:xfrm>
          <a:prstGeom prst="rect">
            <a:avLst/>
          </a:prstGeom>
          <a:noFill/>
        </p:spPr>
        <p:txBody>
          <a:bodyPr wrap="none" rtlCol="0">
            <a:spAutoFit/>
          </a:bodyPr>
          <a:lstStyle/>
          <a:p>
            <a:pPr algn="ctr"/>
            <a:r>
              <a:rPr lang="pl-PL" b="1" dirty="0" smtClean="0"/>
              <a:t>OŚ PRIORYTETOWA 6 </a:t>
            </a:r>
          </a:p>
          <a:p>
            <a:pPr algn="ctr"/>
            <a:r>
              <a:rPr lang="pl-PL" sz="2400" b="1" dirty="0" smtClean="0"/>
              <a:t>INTEGRACJA</a:t>
            </a:r>
            <a:endParaRPr lang="pl-PL" sz="2400" b="1"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094563"/>
            <a:ext cx="1079500"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3148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fontAlgn="base">
              <a:spcBef>
                <a:spcPct val="0"/>
              </a:spcBef>
              <a:spcAft>
                <a:spcPct val="0"/>
              </a:spcAft>
              <a:buFontTx/>
              <a:buNone/>
            </a:pPr>
            <a:r>
              <a:rPr lang="pl-PL" altLang="pl-PL" sz="1600" b="1" dirty="0">
                <a:solidFill>
                  <a:prstClr val="white"/>
                </a:solidFill>
                <a:latin typeface="Calibri" panose="020F0502020204030204" pitchFamily="34" charset="0"/>
              </a:rPr>
              <a:t>Regionalny Program Operacyjny </a:t>
            </a:r>
            <a:br>
              <a:rPr lang="pl-PL" altLang="pl-PL" sz="1600" b="1" dirty="0">
                <a:solidFill>
                  <a:prstClr val="white"/>
                </a:solidFill>
                <a:latin typeface="Calibri" panose="020F0502020204030204" pitchFamily="34" charset="0"/>
              </a:rPr>
            </a:br>
            <a:r>
              <a:rPr lang="pl-PL" altLang="pl-PL" sz="1600" b="1" dirty="0">
                <a:solidFill>
                  <a:prstClr val="white"/>
                </a:solidFill>
                <a:latin typeface="Calibri" panose="020F0502020204030204" pitchFamily="34" charset="0"/>
              </a:rPr>
              <a:t>Województwa Pomorskiego na lata 2014-2020</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820625884"/>
              </p:ext>
            </p:extLst>
          </p:nvPr>
        </p:nvGraphicFramePr>
        <p:xfrm>
          <a:off x="467544" y="2276871"/>
          <a:ext cx="8368308" cy="4276950"/>
        </p:xfrm>
        <a:graphic>
          <a:graphicData uri="http://schemas.openxmlformats.org/drawingml/2006/table">
            <a:tbl>
              <a:tblPr firstRow="1" bandRow="1">
                <a:tableStyleId>{5C22544A-7EE6-4342-B048-85BDC9FD1C3A}</a:tableStyleId>
              </a:tblPr>
              <a:tblGrid>
                <a:gridCol w="2477171"/>
                <a:gridCol w="5891137"/>
              </a:tblGrid>
              <a:tr h="448784">
                <a:tc>
                  <a:txBody>
                    <a:bodyPr/>
                    <a:lstStyle/>
                    <a:p>
                      <a:pPr algn="r"/>
                      <a:r>
                        <a:rPr lang="pl-PL" sz="1600" b="1" dirty="0" smtClean="0">
                          <a:solidFill>
                            <a:srgbClr val="FF0000"/>
                          </a:solidFill>
                          <a:latin typeface="Calibri" panose="020F0502020204030204" pitchFamily="34" charset="0"/>
                        </a:rPr>
                        <a:t>Konkursy w trakcie</a:t>
                      </a:r>
                      <a:endParaRPr lang="pl-PL" sz="1600" b="1" dirty="0">
                        <a:solidFill>
                          <a:srgbClr val="FF0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0" dirty="0" smtClean="0">
                          <a:solidFill>
                            <a:schemeClr val="tx1"/>
                          </a:solidFill>
                          <a:latin typeface="Calibri" panose="020F0502020204030204" pitchFamily="34" charset="0"/>
                        </a:rPr>
                        <a:t>-</a:t>
                      </a:r>
                      <a:endParaRPr lang="pl-PL" sz="1600" b="0"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83475">
                <a:tc>
                  <a:txBody>
                    <a:bodyPr/>
                    <a:lstStyle/>
                    <a:p>
                      <a:pPr algn="r"/>
                      <a:r>
                        <a:rPr lang="pl-PL" sz="1600" b="1" baseline="0" dirty="0" smtClean="0">
                          <a:solidFill>
                            <a:srgbClr val="FF0000"/>
                          </a:solidFill>
                          <a:latin typeface="Calibri" panose="020F0502020204030204" pitchFamily="34" charset="0"/>
                        </a:rPr>
                        <a:t>Kontraktacja</a:t>
                      </a:r>
                    </a:p>
                    <a:p>
                      <a:pPr algn="r"/>
                      <a:r>
                        <a:rPr lang="pl-PL" sz="1600" b="1" baseline="0" dirty="0" smtClean="0">
                          <a:solidFill>
                            <a:srgbClr val="FF0000"/>
                          </a:solidFill>
                          <a:latin typeface="Calibri" panose="020F0502020204030204" pitchFamily="34" charset="0"/>
                        </a:rPr>
                        <a:t>Projekty pozakonkursowe</a:t>
                      </a:r>
                      <a:endParaRPr lang="pl-PL" sz="1600" b="1" dirty="0">
                        <a:solidFill>
                          <a:srgbClr val="FF0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 </a:t>
                      </a:r>
                    </a:p>
                    <a:p>
                      <a:r>
                        <a:rPr lang="pl-PL" sz="1600" dirty="0" smtClean="0">
                          <a:latin typeface="Calibri" panose="020F0502020204030204" pitchFamily="34" charset="0"/>
                        </a:rPr>
                        <a:t>w dniu 31.03.16</a:t>
                      </a:r>
                      <a:r>
                        <a:rPr lang="pl-PL" sz="1600" baseline="0" dirty="0" smtClean="0">
                          <a:latin typeface="Calibri" panose="020F0502020204030204" pitchFamily="34" charset="0"/>
                        </a:rPr>
                        <a:t> </a:t>
                      </a:r>
                      <a:r>
                        <a:rPr lang="pl-PL" sz="1600" dirty="0" smtClean="0">
                          <a:latin typeface="Calibri" panose="020F0502020204030204" pitchFamily="34" charset="0"/>
                        </a:rPr>
                        <a:t>wybrany został projekt pozakonkursowy  </a:t>
                      </a:r>
                    </a:p>
                    <a:p>
                      <a:r>
                        <a:rPr lang="pl-PL" sz="1600" b="1" i="1" dirty="0" smtClean="0">
                          <a:latin typeface="Calibri" panose="020F0502020204030204" pitchFamily="34" charset="0"/>
                        </a:rPr>
                        <a:t>Pomorskie</a:t>
                      </a:r>
                      <a:r>
                        <a:rPr lang="pl-PL" sz="1600" b="1" i="1" baseline="0" dirty="0" smtClean="0">
                          <a:latin typeface="Calibri" panose="020F0502020204030204" pitchFamily="34" charset="0"/>
                        </a:rPr>
                        <a:t> e- Zdrowie </a:t>
                      </a:r>
                      <a:r>
                        <a:rPr lang="pl-PL" sz="1600" i="0" baseline="0" dirty="0" smtClean="0">
                          <a:latin typeface="Calibri" panose="020F0502020204030204" pitchFamily="34" charset="0"/>
                        </a:rPr>
                        <a:t>na kwotę dofinansowania </a:t>
                      </a:r>
                      <a:r>
                        <a:rPr lang="pl-PL" sz="1600" b="0" kern="1200" dirty="0" smtClean="0">
                          <a:solidFill>
                            <a:schemeClr val="dk1"/>
                          </a:solidFill>
                          <a:effectLst/>
                          <a:latin typeface="Calibri" panose="020F0502020204030204" pitchFamily="34" charset="0"/>
                          <a:ea typeface="+mn-ea"/>
                          <a:cs typeface="+mn-cs"/>
                        </a:rPr>
                        <a:t>143 080 </a:t>
                      </a:r>
                      <a:r>
                        <a:rPr lang="pl-PL" sz="1600" b="0" kern="1200" dirty="0" smtClean="0">
                          <a:solidFill>
                            <a:schemeClr val="dk1"/>
                          </a:solidFill>
                          <a:effectLst/>
                          <a:latin typeface="Calibri" panose="020F0502020204030204" pitchFamily="34" charset="0"/>
                          <a:ea typeface="+mn-ea"/>
                          <a:cs typeface="+mn-cs"/>
                        </a:rPr>
                        <a:t>540,80 PLN</a:t>
                      </a:r>
                      <a:endParaRPr lang="pl-PL" sz="1600" b="0" kern="1200" dirty="0" smtClean="0">
                        <a:solidFill>
                          <a:schemeClr val="dk1"/>
                        </a:solidFill>
                        <a:effectLst/>
                        <a:latin typeface="Calibri" panose="020F0502020204030204" pitchFamily="34" charset="0"/>
                        <a:ea typeface="+mn-ea"/>
                        <a:cs typeface="+mn-cs"/>
                      </a:endParaRPr>
                    </a:p>
                    <a:p>
                      <a:r>
                        <a:rPr lang="pl-PL" sz="1600" b="0" kern="1200" dirty="0" smtClean="0">
                          <a:solidFill>
                            <a:schemeClr val="dk1"/>
                          </a:solidFill>
                          <a:effectLst/>
                          <a:latin typeface="Calibri" panose="020F0502020204030204" pitchFamily="34" charset="0"/>
                          <a:ea typeface="+mn-ea"/>
                          <a:cs typeface="+mn-cs"/>
                        </a:rPr>
                        <a:t>dodatkowo</a:t>
                      </a:r>
                      <a:r>
                        <a:rPr lang="pl-PL" sz="1600" b="0" kern="1200" baseline="0" dirty="0" smtClean="0">
                          <a:solidFill>
                            <a:schemeClr val="dk1"/>
                          </a:solidFill>
                          <a:effectLst/>
                          <a:latin typeface="Calibri" panose="020F0502020204030204" pitchFamily="34" charset="0"/>
                          <a:ea typeface="+mn-ea"/>
                          <a:cs typeface="+mn-cs"/>
                        </a:rPr>
                        <a:t> w SZOOP zidentyfikowany został projekt pozakonkursowy </a:t>
                      </a:r>
                    </a:p>
                    <a:p>
                      <a:r>
                        <a:rPr lang="pl-PL" sz="1600" b="1" i="1" kern="1200" baseline="0" dirty="0" smtClean="0">
                          <a:solidFill>
                            <a:schemeClr val="dk1"/>
                          </a:solidFill>
                          <a:effectLst/>
                          <a:latin typeface="Calibri" panose="020F0502020204030204" pitchFamily="34" charset="0"/>
                          <a:ea typeface="+mn-ea"/>
                          <a:cs typeface="+mn-cs"/>
                        </a:rPr>
                        <a:t>Centrum Geriatrii</a:t>
                      </a:r>
                      <a:endParaRPr lang="pl-PL" sz="1600" b="1" i="1" kern="1200" dirty="0" smtClean="0">
                        <a:solidFill>
                          <a:schemeClr val="dk1"/>
                        </a:solidFill>
                        <a:effectLst/>
                        <a:latin typeface="Calibri" panose="020F050202020403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83475">
                <a:tc>
                  <a:txBody>
                    <a:bodyPr/>
                    <a:lstStyle/>
                    <a:p>
                      <a:pPr algn="r"/>
                      <a:r>
                        <a:rPr lang="pl-PL" sz="1600" b="1" dirty="0" smtClean="0">
                          <a:solidFill>
                            <a:srgbClr val="FF0000"/>
                          </a:solidFill>
                          <a:latin typeface="Calibri" panose="020F0502020204030204" pitchFamily="34" charset="0"/>
                        </a:rPr>
                        <a:t>Płatności</a:t>
                      </a:r>
                      <a:endParaRPr lang="pl-PL" sz="1600" b="1" dirty="0">
                        <a:solidFill>
                          <a:srgbClr val="FF0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83475">
                <a:tc>
                  <a:txBody>
                    <a:bodyPr/>
                    <a:lstStyle/>
                    <a:p>
                      <a:pPr algn="r"/>
                      <a:r>
                        <a:rPr lang="pl-PL" sz="1600" b="1" dirty="0" smtClean="0">
                          <a:solidFill>
                            <a:srgbClr val="FF0000"/>
                          </a:solidFill>
                          <a:latin typeface="Calibri" panose="020F0502020204030204" pitchFamily="34" charset="0"/>
                        </a:rPr>
                        <a:t>Certyfikacja</a:t>
                      </a:r>
                      <a:endParaRPr lang="pl-PL" sz="1600" b="1" dirty="0">
                        <a:solidFill>
                          <a:srgbClr val="FF0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dirty="0" smtClean="0">
                          <a:latin typeface="Calibri" panose="020F0502020204030204" pitchFamily="34" charset="0"/>
                        </a:rPr>
                        <a:t>0,00 PLN</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767101">
                <a:tc>
                  <a:txBody>
                    <a:bodyPr/>
                    <a:lstStyle/>
                    <a:p>
                      <a:pPr algn="r"/>
                      <a:r>
                        <a:rPr lang="pl-PL" sz="1600" b="1" dirty="0" smtClean="0">
                          <a:solidFill>
                            <a:srgbClr val="FF0000"/>
                          </a:solidFill>
                          <a:latin typeface="Calibri" panose="020F0502020204030204" pitchFamily="34" charset="0"/>
                        </a:rPr>
                        <a:t>Najbliższe planowane nabory</a:t>
                      </a:r>
                      <a:endParaRPr lang="pl-PL" sz="1600" b="1" dirty="0">
                        <a:solidFill>
                          <a:srgbClr val="FF0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pl-PL" sz="1600" b="0" i="0" u="none" strike="noStrike" kern="1200" baseline="0" dirty="0" smtClean="0">
                          <a:solidFill>
                            <a:schemeClr val="dk1"/>
                          </a:solidFill>
                          <a:latin typeface="Calibri" panose="020F0502020204030204" pitchFamily="34" charset="0"/>
                          <a:ea typeface="+mn-ea"/>
                          <a:cs typeface="+mn-cs"/>
                        </a:rPr>
                        <a:t>Poddziałanie 7.2.1 – ogłoszenie naboru - 3 kwartał 2016r.</a:t>
                      </a:r>
                    </a:p>
                    <a:p>
                      <a:pPr algn="l"/>
                      <a:r>
                        <a:rPr lang="pl-PL" sz="1600" b="0" i="0" u="none" strike="noStrike" kern="1200" baseline="0" dirty="0" smtClean="0">
                          <a:solidFill>
                            <a:schemeClr val="dk1"/>
                          </a:solidFill>
                          <a:latin typeface="Calibri" panose="020F0502020204030204" pitchFamily="34" charset="0"/>
                          <a:ea typeface="+mn-ea"/>
                          <a:cs typeface="+mn-cs"/>
                        </a:rPr>
                        <a:t>Działanie 7.2 – ogłoszenie naboru - 3 kwartał 2016r.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83475">
                <a:tc>
                  <a:txBody>
                    <a:bodyPr/>
                    <a:lstStyle/>
                    <a:p>
                      <a:pPr algn="r"/>
                      <a:r>
                        <a:rPr lang="pl-PL" sz="1600" b="1" dirty="0" smtClean="0">
                          <a:solidFill>
                            <a:srgbClr val="FF0000"/>
                          </a:solidFill>
                          <a:latin typeface="Calibri" panose="020F0502020204030204" pitchFamily="34" charset="0"/>
                        </a:rPr>
                        <a:t>Instrument</a:t>
                      </a:r>
                      <a:r>
                        <a:rPr lang="pl-PL" sz="1600" b="1" baseline="0" dirty="0" smtClean="0">
                          <a:solidFill>
                            <a:srgbClr val="FF0000"/>
                          </a:solidFill>
                          <a:latin typeface="Calibri" panose="020F0502020204030204" pitchFamily="34" charset="0"/>
                        </a:rPr>
                        <a:t> finansowy</a:t>
                      </a:r>
                      <a:endParaRPr lang="pl-PL" sz="1600" b="1" dirty="0">
                        <a:solidFill>
                          <a:srgbClr val="FF0000"/>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sz="1600" b="0" i="0" u="none" strike="noStrike" kern="1200" baseline="0" dirty="0" smtClean="0">
                          <a:solidFill>
                            <a:schemeClr val="dk1"/>
                          </a:solidFill>
                          <a:latin typeface="Calibri" panose="020F0502020204030204" pitchFamily="34" charset="0"/>
                          <a:ea typeface="+mn-ea"/>
                          <a:cs typeface="+mn-cs"/>
                        </a:rPr>
                        <a:t>Nie dotyczy</a:t>
                      </a:r>
                      <a:endParaRPr lang="pl-PL" sz="1600"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pole tekstowe 2"/>
          <p:cNvSpPr txBox="1"/>
          <p:nvPr/>
        </p:nvSpPr>
        <p:spPr>
          <a:xfrm>
            <a:off x="1539775" y="1240375"/>
            <a:ext cx="2689712" cy="738664"/>
          </a:xfrm>
          <a:prstGeom prst="rect">
            <a:avLst/>
          </a:prstGeom>
          <a:noFill/>
        </p:spPr>
        <p:txBody>
          <a:bodyPr wrap="none" rtlCol="0">
            <a:spAutoFit/>
          </a:bodyPr>
          <a:lstStyle/>
          <a:p>
            <a:pPr algn="ctr"/>
            <a:r>
              <a:rPr lang="pl-PL" b="1" dirty="0" smtClean="0"/>
              <a:t>OŚ PRIORYTETOWA 7 </a:t>
            </a:r>
          </a:p>
          <a:p>
            <a:pPr algn="ctr"/>
            <a:r>
              <a:rPr lang="pl-PL" sz="2400" b="1" dirty="0" smtClean="0"/>
              <a:t>ZDROWIE</a:t>
            </a:r>
            <a:endParaRPr lang="pl-PL" sz="2400" b="1" dirty="0"/>
          </a:p>
        </p:txBody>
      </p:sp>
      <p:pic>
        <p:nvPicPr>
          <p:cNvPr id="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133" y="1103294"/>
            <a:ext cx="1058863"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8678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5633</TotalTime>
  <Words>1671</Words>
  <Application>Microsoft Office PowerPoint</Application>
  <PresentationFormat>Pokaz na ekranie (4:3)</PresentationFormat>
  <Paragraphs>307</Paragraphs>
  <Slides>17</Slides>
  <Notes>15</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Projekt domyślny</vt:lpstr>
      <vt:lpstr>Sprawozdanie roczne za 2015 rok  z wdrażania Regionalnego Programu Operacyjnego  Województwa Pomorskiego na lata 2014-2020</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UMWP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Dziewiątkowska-Seroka Kinga</cp:lastModifiedBy>
  <cp:revision>412</cp:revision>
  <dcterms:created xsi:type="dcterms:W3CDTF">2008-01-08T07:52:50Z</dcterms:created>
  <dcterms:modified xsi:type="dcterms:W3CDTF">2016-05-19T09:14:08Z</dcterms:modified>
</cp:coreProperties>
</file>