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1"/>
  </p:notesMasterIdLst>
  <p:sldIdLst>
    <p:sldId id="261" r:id="rId2"/>
    <p:sldId id="447" r:id="rId3"/>
    <p:sldId id="474" r:id="rId4"/>
    <p:sldId id="456" r:id="rId5"/>
    <p:sldId id="483" r:id="rId6"/>
    <p:sldId id="484" r:id="rId7"/>
    <p:sldId id="485" r:id="rId8"/>
    <p:sldId id="469" r:id="rId9"/>
    <p:sldId id="476" r:id="rId10"/>
    <p:sldId id="473" r:id="rId11"/>
    <p:sldId id="479" r:id="rId12"/>
    <p:sldId id="477" r:id="rId13"/>
    <p:sldId id="472" r:id="rId14"/>
    <p:sldId id="480" r:id="rId15"/>
    <p:sldId id="475" r:id="rId16"/>
    <p:sldId id="481" r:id="rId17"/>
    <p:sldId id="482" r:id="rId18"/>
    <p:sldId id="486" r:id="rId19"/>
    <p:sldId id="337" r:id="rId20"/>
  </p:sldIdLst>
  <p:sldSz cx="9144000" cy="6858000" type="screen4x3"/>
  <p:notesSz cx="6858000" cy="9872663"/>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336699"/>
    <a:srgbClr val="FF0000"/>
    <a:srgbClr val="006600"/>
    <a:srgbClr val="33CC33"/>
    <a:srgbClr val="003399"/>
    <a:srgbClr val="FFFF99"/>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78" autoAdjust="0"/>
    <p:restoredTop sz="94822" autoAdjust="0"/>
  </p:normalViewPr>
  <p:slideViewPr>
    <p:cSldViewPr snapToGrid="0">
      <p:cViewPr varScale="1">
        <p:scale>
          <a:sx n="69" d="100"/>
          <a:sy n="69" d="100"/>
        </p:scale>
        <p:origin x="1752" y="66"/>
      </p:cViewPr>
      <p:guideLst>
        <p:guide orient="horz" pos="2160"/>
        <p:guide pos="2880"/>
      </p:guideLst>
    </p:cSldViewPr>
  </p:slideViewPr>
  <p:outlineViewPr>
    <p:cViewPr>
      <p:scale>
        <a:sx n="33" d="100"/>
        <a:sy n="33" d="100"/>
      </p:scale>
      <p:origin x="0" y="3840"/>
    </p:cViewPr>
  </p:outlineViewPr>
  <p:notesTextViewPr>
    <p:cViewPr>
      <p:scale>
        <a:sx n="100" d="100"/>
        <a:sy n="100" d="100"/>
      </p:scale>
      <p:origin x="0" y="0"/>
    </p:cViewPr>
  </p:notesTextViewPr>
  <p:gridSpacing cx="252031" cy="252031"/>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093" cy="494186"/>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pl-PL"/>
          </a:p>
        </p:txBody>
      </p:sp>
      <p:sp>
        <p:nvSpPr>
          <p:cNvPr id="29699" name="Rectangle 3"/>
          <p:cNvSpPr>
            <a:spLocks noGrp="1" noChangeArrowheads="1"/>
          </p:cNvSpPr>
          <p:nvPr>
            <p:ph type="dt" idx="1"/>
          </p:nvPr>
        </p:nvSpPr>
        <p:spPr bwMode="auto">
          <a:xfrm>
            <a:off x="3885274" y="0"/>
            <a:ext cx="2971093" cy="494186"/>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pl-PL"/>
          </a:p>
        </p:txBody>
      </p:sp>
      <p:sp>
        <p:nvSpPr>
          <p:cNvPr id="19460" name="Rectangle 4"/>
          <p:cNvSpPr>
            <a:spLocks noGrp="1" noRot="1" noChangeAspect="1" noChangeArrowheads="1" noTextEdit="1"/>
          </p:cNvSpPr>
          <p:nvPr>
            <p:ph type="sldImg" idx="2"/>
          </p:nvPr>
        </p:nvSpPr>
        <p:spPr bwMode="auto">
          <a:xfrm>
            <a:off x="960438" y="739775"/>
            <a:ext cx="4937125" cy="37036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685637" y="4689240"/>
            <a:ext cx="5486727" cy="444293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29702" name="Rectangle 6"/>
          <p:cNvSpPr>
            <a:spLocks noGrp="1" noChangeArrowheads="1"/>
          </p:cNvSpPr>
          <p:nvPr>
            <p:ph type="ftr" sz="quarter" idx="4"/>
          </p:nvPr>
        </p:nvSpPr>
        <p:spPr bwMode="auto">
          <a:xfrm>
            <a:off x="0" y="9376900"/>
            <a:ext cx="2971093" cy="494185"/>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pl-PL"/>
          </a:p>
        </p:txBody>
      </p:sp>
      <p:sp>
        <p:nvSpPr>
          <p:cNvPr id="29703" name="Rectangle 7"/>
          <p:cNvSpPr>
            <a:spLocks noGrp="1" noChangeArrowheads="1"/>
          </p:cNvSpPr>
          <p:nvPr>
            <p:ph type="sldNum" sz="quarter" idx="5"/>
          </p:nvPr>
        </p:nvSpPr>
        <p:spPr bwMode="auto">
          <a:xfrm>
            <a:off x="3885274" y="9376900"/>
            <a:ext cx="2971093" cy="494185"/>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390A814-9CE8-4A6B-82F1-55D396705FC2}" type="slidenum">
              <a:rPr lang="pl-PL" altLang="pl-PL"/>
              <a:pPr>
                <a:defRPr/>
              </a:pPr>
              <a:t>‹#›</a:t>
            </a:fld>
            <a:endParaRPr lang="pl-PL" altLang="pl-PL"/>
          </a:p>
        </p:txBody>
      </p:sp>
    </p:spTree>
    <p:extLst>
      <p:ext uri="{BB962C8B-B14F-4D97-AF65-F5344CB8AC3E}">
        <p14:creationId xmlns:p14="http://schemas.microsoft.com/office/powerpoint/2010/main" val="33125502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ymbol zastępczy obrazu slajdu 1"/>
          <p:cNvSpPr>
            <a:spLocks noGrp="1" noRot="1" noChangeAspect="1" noTextEdit="1"/>
          </p:cNvSpPr>
          <p:nvPr>
            <p:ph type="sldImg"/>
          </p:nvPr>
        </p:nvSpPr>
        <p:spPr>
          <a:ln/>
        </p:spPr>
      </p:sp>
      <p:sp>
        <p:nvSpPr>
          <p:cNvPr id="25603" name="Symbol zastępczy notatek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smtClean="0"/>
          </a:p>
        </p:txBody>
      </p:sp>
      <p:sp>
        <p:nvSpPr>
          <p:cNvPr id="25604" name="Symbol zastępczy numeru slajdu 3"/>
          <p:cNvSpPr txBox="1">
            <a:spLocks noGrp="1"/>
          </p:cNvSpPr>
          <p:nvPr/>
        </p:nvSpPr>
        <p:spPr bwMode="auto">
          <a:xfrm>
            <a:off x="3885274" y="9376900"/>
            <a:ext cx="2971093" cy="494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797D3D31-4EC4-48D6-BF5B-995038A9E00A}" type="slidenum">
              <a:rPr lang="pl-PL" altLang="pl-PL" sz="1200"/>
              <a:pPr algn="r" eaLnBrk="1" hangingPunct="1"/>
              <a:t>19</a:t>
            </a:fld>
            <a:endParaRPr lang="pl-PL" altLang="pl-PL" sz="1200"/>
          </a:p>
        </p:txBody>
      </p:sp>
    </p:spTree>
    <p:extLst>
      <p:ext uri="{BB962C8B-B14F-4D97-AF65-F5344CB8AC3E}">
        <p14:creationId xmlns:p14="http://schemas.microsoft.com/office/powerpoint/2010/main" val="1473122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AA7BB45E-F67C-4C2E-9D31-B55F6251841D}" type="slidenum">
              <a:rPr lang="pl-PL" altLang="pl-PL"/>
              <a:pPr>
                <a:defRPr/>
              </a:pPr>
              <a:t>‹#›</a:t>
            </a:fld>
            <a:endParaRPr lang="pl-PL" altLang="pl-PL"/>
          </a:p>
        </p:txBody>
      </p:sp>
    </p:spTree>
    <p:extLst>
      <p:ext uri="{BB962C8B-B14F-4D97-AF65-F5344CB8AC3E}">
        <p14:creationId xmlns:p14="http://schemas.microsoft.com/office/powerpoint/2010/main" val="381588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BD92A2B6-CDDC-4B38-AA45-F318ACD3D415}" type="slidenum">
              <a:rPr lang="pl-PL" altLang="pl-PL"/>
              <a:pPr>
                <a:defRPr/>
              </a:pPr>
              <a:t>‹#›</a:t>
            </a:fld>
            <a:endParaRPr lang="pl-PL" altLang="pl-PL"/>
          </a:p>
        </p:txBody>
      </p:sp>
    </p:spTree>
    <p:extLst>
      <p:ext uri="{BB962C8B-B14F-4D97-AF65-F5344CB8AC3E}">
        <p14:creationId xmlns:p14="http://schemas.microsoft.com/office/powerpoint/2010/main" val="276333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C46C69EF-B57D-4C36-8C04-06D4F64E5C00}" type="slidenum">
              <a:rPr lang="pl-PL" altLang="pl-PL"/>
              <a:pPr>
                <a:defRPr/>
              </a:pPr>
              <a:t>‹#›</a:t>
            </a:fld>
            <a:endParaRPr lang="pl-PL" altLang="pl-PL"/>
          </a:p>
        </p:txBody>
      </p:sp>
    </p:spTree>
    <p:extLst>
      <p:ext uri="{BB962C8B-B14F-4D97-AF65-F5344CB8AC3E}">
        <p14:creationId xmlns:p14="http://schemas.microsoft.com/office/powerpoint/2010/main" val="1885899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ytuł i diagram lub schemat organizacyjny">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p>
            <a:r>
              <a:rPr lang="pl-PL" smtClean="0"/>
              <a:t>Kliknij, aby edytować styl</a:t>
            </a:r>
            <a:endParaRPr lang="pl-PL"/>
          </a:p>
        </p:txBody>
      </p:sp>
      <p:sp>
        <p:nvSpPr>
          <p:cNvPr id="3" name="Symbol zastępczy obiektu SmartArt 2"/>
          <p:cNvSpPr>
            <a:spLocks noGrp="1"/>
          </p:cNvSpPr>
          <p:nvPr>
            <p:ph type="dgm" idx="1"/>
          </p:nvPr>
        </p:nvSpPr>
        <p:spPr>
          <a:xfrm>
            <a:off x="457200" y="1600200"/>
            <a:ext cx="8229600" cy="4525963"/>
          </a:xfrm>
        </p:spPr>
        <p:txBody>
          <a:bodyPr/>
          <a:lstStyle/>
          <a:p>
            <a:pPr lvl="0"/>
            <a:endParaRPr lang="pl-PL" noProof="0"/>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BB4D2C35-92C5-466D-B452-4C2F91DB0970}" type="slidenum">
              <a:rPr lang="pl-PL" altLang="pl-PL"/>
              <a:pPr>
                <a:defRPr/>
              </a:pPr>
              <a:t>‹#›</a:t>
            </a:fld>
            <a:endParaRPr lang="pl-PL" altLang="pl-PL"/>
          </a:p>
        </p:txBody>
      </p:sp>
    </p:spTree>
    <p:extLst>
      <p:ext uri="{BB962C8B-B14F-4D97-AF65-F5344CB8AC3E}">
        <p14:creationId xmlns:p14="http://schemas.microsoft.com/office/powerpoint/2010/main" val="22376104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Media">
  <p:cSld name="Tytuł, tekst i klip multimedialny">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p>
            <a:r>
              <a:rPr lang="pl-PL" smtClean="0"/>
              <a:t>Kliknij, aby edytować styl</a:t>
            </a:r>
            <a:endParaRPr lang="pl-PL"/>
          </a:p>
        </p:txBody>
      </p:sp>
      <p:sp>
        <p:nvSpPr>
          <p:cNvPr id="3" name="Symbol zastępczy tekstu 2"/>
          <p:cNvSpPr>
            <a:spLocks noGrp="1"/>
          </p:cNvSpPr>
          <p:nvPr>
            <p:ph type="body" sz="half" idx="1"/>
          </p:nvPr>
        </p:nvSpPr>
        <p:spPr>
          <a:xfrm>
            <a:off x="457200" y="1600200"/>
            <a:ext cx="4038600" cy="452596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obiektu multimediów 3"/>
          <p:cNvSpPr>
            <a:spLocks noGrp="1"/>
          </p:cNvSpPr>
          <p:nvPr>
            <p:ph type="media" sz="half" idx="2"/>
          </p:nvPr>
        </p:nvSpPr>
        <p:spPr>
          <a:xfrm>
            <a:off x="4648200" y="1600200"/>
            <a:ext cx="4038600" cy="4525963"/>
          </a:xfrm>
        </p:spPr>
        <p:txBody>
          <a:bodyPr/>
          <a:lstStyle/>
          <a:p>
            <a:pPr lvl="0"/>
            <a:endParaRPr lang="pl-PL" noProof="0"/>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B4CF5305-02B8-4D31-8EE1-E7B664F9B0B0}" type="slidenum">
              <a:rPr lang="pl-PL" altLang="pl-PL"/>
              <a:pPr>
                <a:defRPr/>
              </a:pPr>
              <a:t>‹#›</a:t>
            </a:fld>
            <a:endParaRPr lang="pl-PL" altLang="pl-PL"/>
          </a:p>
        </p:txBody>
      </p:sp>
    </p:spTree>
    <p:extLst>
      <p:ext uri="{BB962C8B-B14F-4D97-AF65-F5344CB8AC3E}">
        <p14:creationId xmlns:p14="http://schemas.microsoft.com/office/powerpoint/2010/main" val="1902655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A51E1797-9064-4493-BE07-7980183196AF}" type="slidenum">
              <a:rPr lang="pl-PL" altLang="pl-PL"/>
              <a:pPr>
                <a:defRPr/>
              </a:pPr>
              <a:t>‹#›</a:t>
            </a:fld>
            <a:endParaRPr lang="pl-PL" altLang="pl-PL"/>
          </a:p>
        </p:txBody>
      </p:sp>
    </p:spTree>
    <p:extLst>
      <p:ext uri="{BB962C8B-B14F-4D97-AF65-F5344CB8AC3E}">
        <p14:creationId xmlns:p14="http://schemas.microsoft.com/office/powerpoint/2010/main" val="3810403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8CC3ABE6-B6B8-4FB2-8884-F8B2E982A350}" type="slidenum">
              <a:rPr lang="pl-PL" altLang="pl-PL"/>
              <a:pPr>
                <a:defRPr/>
              </a:pPr>
              <a:t>‹#›</a:t>
            </a:fld>
            <a:endParaRPr lang="pl-PL" altLang="pl-PL"/>
          </a:p>
        </p:txBody>
      </p:sp>
    </p:spTree>
    <p:extLst>
      <p:ext uri="{BB962C8B-B14F-4D97-AF65-F5344CB8AC3E}">
        <p14:creationId xmlns:p14="http://schemas.microsoft.com/office/powerpoint/2010/main" val="301864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58B35AEE-45E2-4FA3-93EC-F1A7D9782FCC}" type="slidenum">
              <a:rPr lang="pl-PL" altLang="pl-PL"/>
              <a:pPr>
                <a:defRPr/>
              </a:pPr>
              <a:t>‹#›</a:t>
            </a:fld>
            <a:endParaRPr lang="pl-PL" altLang="pl-PL"/>
          </a:p>
        </p:txBody>
      </p:sp>
    </p:spTree>
    <p:extLst>
      <p:ext uri="{BB962C8B-B14F-4D97-AF65-F5344CB8AC3E}">
        <p14:creationId xmlns:p14="http://schemas.microsoft.com/office/powerpoint/2010/main" val="1981842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4"/>
          <p:cNvSpPr>
            <a:spLocks noGrp="1" noChangeArrowheads="1"/>
          </p:cNvSpPr>
          <p:nvPr>
            <p:ph type="dt" sz="half" idx="10"/>
          </p:nvPr>
        </p:nvSpPr>
        <p:spPr>
          <a:ln/>
        </p:spPr>
        <p:txBody>
          <a:bodyPr/>
          <a:lstStyle>
            <a:lvl1pPr>
              <a:defRPr/>
            </a:lvl1pPr>
          </a:lstStyle>
          <a:p>
            <a:pPr>
              <a:defRPr/>
            </a:pPr>
            <a:endParaRPr lang="pl-PL"/>
          </a:p>
        </p:txBody>
      </p:sp>
      <p:sp>
        <p:nvSpPr>
          <p:cNvPr id="8" name="Rectangle 5"/>
          <p:cNvSpPr>
            <a:spLocks noGrp="1" noChangeArrowheads="1"/>
          </p:cNvSpPr>
          <p:nvPr>
            <p:ph type="ftr" sz="quarter" idx="11"/>
          </p:nvPr>
        </p:nvSpPr>
        <p:spPr>
          <a:ln/>
        </p:spPr>
        <p:txBody>
          <a:bodyPr/>
          <a:lstStyle>
            <a:lvl1pPr>
              <a:defRPr/>
            </a:lvl1pPr>
          </a:lstStyle>
          <a:p>
            <a:pPr>
              <a:defRPr/>
            </a:pPr>
            <a:endParaRPr lang="pl-PL"/>
          </a:p>
        </p:txBody>
      </p:sp>
      <p:sp>
        <p:nvSpPr>
          <p:cNvPr id="9" name="Rectangle 6"/>
          <p:cNvSpPr>
            <a:spLocks noGrp="1" noChangeArrowheads="1"/>
          </p:cNvSpPr>
          <p:nvPr>
            <p:ph type="sldNum" sz="quarter" idx="12"/>
          </p:nvPr>
        </p:nvSpPr>
        <p:spPr>
          <a:ln/>
        </p:spPr>
        <p:txBody>
          <a:bodyPr/>
          <a:lstStyle>
            <a:lvl1pPr>
              <a:defRPr/>
            </a:lvl1pPr>
          </a:lstStyle>
          <a:p>
            <a:pPr>
              <a:defRPr/>
            </a:pPr>
            <a:fld id="{BF78142E-2F36-4D8C-838A-A29014A2CC5C}" type="slidenum">
              <a:rPr lang="pl-PL" altLang="pl-PL"/>
              <a:pPr>
                <a:defRPr/>
              </a:pPr>
              <a:t>‹#›</a:t>
            </a:fld>
            <a:endParaRPr lang="pl-PL" altLang="pl-PL"/>
          </a:p>
        </p:txBody>
      </p:sp>
    </p:spTree>
    <p:extLst>
      <p:ext uri="{BB962C8B-B14F-4D97-AF65-F5344CB8AC3E}">
        <p14:creationId xmlns:p14="http://schemas.microsoft.com/office/powerpoint/2010/main" val="596745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4"/>
          <p:cNvSpPr>
            <a:spLocks noGrp="1" noChangeArrowheads="1"/>
          </p:cNvSpPr>
          <p:nvPr>
            <p:ph type="dt" sz="half" idx="10"/>
          </p:nvPr>
        </p:nvSpPr>
        <p:spPr>
          <a:ln/>
        </p:spPr>
        <p:txBody>
          <a:bodyPr/>
          <a:lstStyle>
            <a:lvl1pPr>
              <a:defRPr/>
            </a:lvl1pPr>
          </a:lstStyle>
          <a:p>
            <a:pPr>
              <a:defRPr/>
            </a:pPr>
            <a:endParaRPr lang="pl-PL"/>
          </a:p>
        </p:txBody>
      </p:sp>
      <p:sp>
        <p:nvSpPr>
          <p:cNvPr id="4" name="Rectangle 5"/>
          <p:cNvSpPr>
            <a:spLocks noGrp="1" noChangeArrowheads="1"/>
          </p:cNvSpPr>
          <p:nvPr>
            <p:ph type="ftr" sz="quarter" idx="11"/>
          </p:nvPr>
        </p:nvSpPr>
        <p:spPr>
          <a:ln/>
        </p:spPr>
        <p:txBody>
          <a:bodyPr/>
          <a:lstStyle>
            <a:lvl1pPr>
              <a:defRPr/>
            </a:lvl1pPr>
          </a:lstStyle>
          <a:p>
            <a:pPr>
              <a:defRPr/>
            </a:pPr>
            <a:endParaRPr lang="pl-PL"/>
          </a:p>
        </p:txBody>
      </p:sp>
      <p:sp>
        <p:nvSpPr>
          <p:cNvPr id="5" name="Rectangle 6"/>
          <p:cNvSpPr>
            <a:spLocks noGrp="1" noChangeArrowheads="1"/>
          </p:cNvSpPr>
          <p:nvPr>
            <p:ph type="sldNum" sz="quarter" idx="12"/>
          </p:nvPr>
        </p:nvSpPr>
        <p:spPr>
          <a:ln/>
        </p:spPr>
        <p:txBody>
          <a:bodyPr/>
          <a:lstStyle>
            <a:lvl1pPr>
              <a:defRPr/>
            </a:lvl1pPr>
          </a:lstStyle>
          <a:p>
            <a:pPr>
              <a:defRPr/>
            </a:pPr>
            <a:fld id="{5D68787F-8E95-4FEA-B4F3-7C50336B25DB}" type="slidenum">
              <a:rPr lang="pl-PL" altLang="pl-PL"/>
              <a:pPr>
                <a:defRPr/>
              </a:pPr>
              <a:t>‹#›</a:t>
            </a:fld>
            <a:endParaRPr lang="pl-PL" altLang="pl-PL"/>
          </a:p>
        </p:txBody>
      </p:sp>
    </p:spTree>
    <p:extLst>
      <p:ext uri="{BB962C8B-B14F-4D97-AF65-F5344CB8AC3E}">
        <p14:creationId xmlns:p14="http://schemas.microsoft.com/office/powerpoint/2010/main" val="4112666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l-PL"/>
          </a:p>
        </p:txBody>
      </p:sp>
      <p:sp>
        <p:nvSpPr>
          <p:cNvPr id="3" name="Rectangle 5"/>
          <p:cNvSpPr>
            <a:spLocks noGrp="1" noChangeArrowheads="1"/>
          </p:cNvSpPr>
          <p:nvPr>
            <p:ph type="ftr" sz="quarter" idx="11"/>
          </p:nvPr>
        </p:nvSpPr>
        <p:spPr>
          <a:ln/>
        </p:spPr>
        <p:txBody>
          <a:bodyPr/>
          <a:lstStyle>
            <a:lvl1pPr>
              <a:defRPr/>
            </a:lvl1pPr>
          </a:lstStyle>
          <a:p>
            <a:pPr>
              <a:defRPr/>
            </a:pPr>
            <a:endParaRPr lang="pl-PL"/>
          </a:p>
        </p:txBody>
      </p:sp>
      <p:sp>
        <p:nvSpPr>
          <p:cNvPr id="4" name="Rectangle 6"/>
          <p:cNvSpPr>
            <a:spLocks noGrp="1" noChangeArrowheads="1"/>
          </p:cNvSpPr>
          <p:nvPr>
            <p:ph type="sldNum" sz="quarter" idx="12"/>
          </p:nvPr>
        </p:nvSpPr>
        <p:spPr>
          <a:ln/>
        </p:spPr>
        <p:txBody>
          <a:bodyPr/>
          <a:lstStyle>
            <a:lvl1pPr>
              <a:defRPr/>
            </a:lvl1pPr>
          </a:lstStyle>
          <a:p>
            <a:pPr>
              <a:defRPr/>
            </a:pPr>
            <a:fld id="{62E2BA5E-6CA3-4F53-9D3A-EF22ED92E0A3}" type="slidenum">
              <a:rPr lang="pl-PL" altLang="pl-PL"/>
              <a:pPr>
                <a:defRPr/>
              </a:pPr>
              <a:t>‹#›</a:t>
            </a:fld>
            <a:endParaRPr lang="pl-PL" altLang="pl-PL"/>
          </a:p>
        </p:txBody>
      </p:sp>
    </p:spTree>
    <p:extLst>
      <p:ext uri="{BB962C8B-B14F-4D97-AF65-F5344CB8AC3E}">
        <p14:creationId xmlns:p14="http://schemas.microsoft.com/office/powerpoint/2010/main" val="2353141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74B3EDDE-FD7A-459F-969D-B370C8896C14}" type="slidenum">
              <a:rPr lang="pl-PL" altLang="pl-PL"/>
              <a:pPr>
                <a:defRPr/>
              </a:pPr>
              <a:t>‹#›</a:t>
            </a:fld>
            <a:endParaRPr lang="pl-PL" altLang="pl-PL"/>
          </a:p>
        </p:txBody>
      </p:sp>
    </p:spTree>
    <p:extLst>
      <p:ext uri="{BB962C8B-B14F-4D97-AF65-F5344CB8AC3E}">
        <p14:creationId xmlns:p14="http://schemas.microsoft.com/office/powerpoint/2010/main" val="946450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0A175F75-E439-42DC-9406-ACA7753F2144}" type="slidenum">
              <a:rPr lang="pl-PL" altLang="pl-PL"/>
              <a:pPr>
                <a:defRPr/>
              </a:pPr>
              <a:t>‹#›</a:t>
            </a:fld>
            <a:endParaRPr lang="pl-PL" altLang="pl-PL"/>
          </a:p>
        </p:txBody>
      </p:sp>
    </p:spTree>
    <p:extLst>
      <p:ext uri="{BB962C8B-B14F-4D97-AF65-F5344CB8AC3E}">
        <p14:creationId xmlns:p14="http://schemas.microsoft.com/office/powerpoint/2010/main" val="2428759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smtClean="0"/>
              <a:t>Kliknij, aby edytować styl wzorca tytułu</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pl-PL"/>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pl-PL"/>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B5438311-A240-475D-B3AF-BF6742BE4F6F}"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hyperlink" Target="http://www.rpo.pomorskie.e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ext Box 10"/>
          <p:cNvSpPr txBox="1">
            <a:spLocks noChangeArrowheads="1"/>
          </p:cNvSpPr>
          <p:nvPr/>
        </p:nvSpPr>
        <p:spPr bwMode="auto">
          <a:xfrm>
            <a:off x="2746739" y="5096287"/>
            <a:ext cx="407893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500" b="1" dirty="0" smtClean="0">
                <a:solidFill>
                  <a:schemeClr val="bg1"/>
                </a:solidFill>
                <a:latin typeface="Calibri" pitchFamily="34" charset="0"/>
              </a:rPr>
              <a:t>VII Posiedzenie</a:t>
            </a:r>
          </a:p>
          <a:p>
            <a:pPr algn="ctr" eaLnBrk="1" hangingPunct="1">
              <a:spcBef>
                <a:spcPct val="0"/>
              </a:spcBef>
              <a:buFontTx/>
              <a:buNone/>
            </a:pPr>
            <a:r>
              <a:rPr lang="pl-PL" altLang="pl-PL" sz="1500" b="1" dirty="0" smtClean="0">
                <a:solidFill>
                  <a:schemeClr val="bg1"/>
                </a:solidFill>
                <a:latin typeface="Calibri" pitchFamily="34" charset="0"/>
              </a:rPr>
              <a:t>Komitetu Monitorującego RPO WP 2014-2020</a:t>
            </a:r>
          </a:p>
          <a:p>
            <a:pPr algn="ctr" eaLnBrk="1" hangingPunct="1">
              <a:spcBef>
                <a:spcPct val="0"/>
              </a:spcBef>
              <a:buFontTx/>
              <a:buNone/>
            </a:pPr>
            <a:endParaRPr lang="pl-PL" altLang="pl-PL" sz="1500" b="1" dirty="0" smtClean="0">
              <a:solidFill>
                <a:schemeClr val="bg1"/>
              </a:solidFill>
              <a:latin typeface="Calibri" pitchFamily="34" charset="0"/>
            </a:endParaRPr>
          </a:p>
          <a:p>
            <a:pPr algn="ctr" eaLnBrk="1" hangingPunct="1">
              <a:spcBef>
                <a:spcPct val="0"/>
              </a:spcBef>
              <a:buFontTx/>
              <a:buNone/>
            </a:pPr>
            <a:r>
              <a:rPr lang="pl-PL" altLang="pl-PL" sz="1500" b="1" dirty="0" smtClean="0">
                <a:solidFill>
                  <a:schemeClr val="bg1"/>
                </a:solidFill>
                <a:latin typeface="Calibri" pitchFamily="34" charset="0"/>
              </a:rPr>
              <a:t>Gdańsk,  13 października 2016</a:t>
            </a:r>
            <a:endParaRPr lang="pl-PL" altLang="pl-PL" sz="1500" b="1" dirty="0">
              <a:solidFill>
                <a:schemeClr val="bg1"/>
              </a:solidFill>
              <a:latin typeface="Calibri" pitchFamily="34" charset="0"/>
            </a:endParaRPr>
          </a:p>
        </p:txBody>
      </p:sp>
      <p:sp>
        <p:nvSpPr>
          <p:cNvPr id="2051" name="Tytuł 1"/>
          <p:cNvSpPr>
            <a:spLocks noGrp="1"/>
          </p:cNvSpPr>
          <p:nvPr>
            <p:ph type="title"/>
          </p:nvPr>
        </p:nvSpPr>
        <p:spPr>
          <a:xfrm>
            <a:off x="460850" y="1183750"/>
            <a:ext cx="8441059" cy="3672408"/>
          </a:xfrm>
        </p:spPr>
        <p:txBody>
          <a:bodyPr/>
          <a:lstStyle/>
          <a:p>
            <a:r>
              <a:rPr lang="pl-PL" sz="3200" b="1" cap="all" dirty="0" smtClean="0">
                <a:solidFill>
                  <a:schemeClr val="bg1"/>
                </a:solidFill>
                <a:latin typeface="Calibri" panose="020F0502020204030204" pitchFamily="34" charset="0"/>
              </a:rPr>
              <a:t>Realizacja rekomendacji </a:t>
            </a:r>
            <a:br>
              <a:rPr lang="pl-PL" sz="3200" b="1" cap="all" dirty="0" smtClean="0">
                <a:solidFill>
                  <a:schemeClr val="bg1"/>
                </a:solidFill>
                <a:latin typeface="Calibri" panose="020F0502020204030204" pitchFamily="34" charset="0"/>
              </a:rPr>
            </a:br>
            <a:r>
              <a:rPr lang="pl-PL" sz="3200" b="1" cap="all" dirty="0" smtClean="0">
                <a:solidFill>
                  <a:schemeClr val="bg1"/>
                </a:solidFill>
                <a:latin typeface="Calibri" panose="020F0502020204030204" pitchFamily="34" charset="0"/>
              </a:rPr>
              <a:t>DG </a:t>
            </a:r>
            <a:r>
              <a:rPr lang="pl-PL" sz="3200" b="1" cap="all" dirty="0" err="1" smtClean="0">
                <a:solidFill>
                  <a:schemeClr val="bg1"/>
                </a:solidFill>
                <a:latin typeface="Calibri" panose="020F0502020204030204" pitchFamily="34" charset="0"/>
              </a:rPr>
              <a:t>Employment</a:t>
            </a:r>
            <a:r>
              <a:rPr lang="pl-PL" sz="3200" b="1" cap="all" dirty="0" smtClean="0">
                <a:solidFill>
                  <a:schemeClr val="bg1"/>
                </a:solidFill>
                <a:latin typeface="Calibri" panose="020F0502020204030204" pitchFamily="34" charset="0"/>
              </a:rPr>
              <a:t> dla KM RPO WP 2014-2020</a:t>
            </a:r>
            <a:br>
              <a:rPr lang="pl-PL" sz="3200" b="1" cap="all" dirty="0" smtClean="0">
                <a:solidFill>
                  <a:schemeClr val="bg1"/>
                </a:solidFill>
                <a:latin typeface="Calibri" panose="020F0502020204030204" pitchFamily="34" charset="0"/>
              </a:rPr>
            </a:br>
            <a:r>
              <a:rPr lang="pl-PL" sz="3200" b="1" cap="all" dirty="0" smtClean="0">
                <a:solidFill>
                  <a:schemeClr val="bg1"/>
                </a:solidFill>
                <a:latin typeface="Calibri" panose="020F0502020204030204" pitchFamily="34" charset="0"/>
              </a:rPr>
              <a:t>w zakresie wdrażania EFS</a:t>
            </a:r>
            <a:endParaRPr lang="pl-PL" altLang="pl-PL" sz="1600" cap="all" dirty="0" smtClean="0">
              <a:solidFill>
                <a:schemeClr val="bg1"/>
              </a:solidFill>
              <a:latin typeface="Calibri" pitchFamily="34" charset="0"/>
            </a:endParaRPr>
          </a:p>
        </p:txBody>
      </p:sp>
      <p:sp>
        <p:nvSpPr>
          <p:cNvPr id="2052" name="Text Box 10"/>
          <p:cNvSpPr txBox="1">
            <a:spLocks noChangeArrowheads="1"/>
          </p:cNvSpPr>
          <p:nvPr/>
        </p:nvSpPr>
        <p:spPr bwMode="auto">
          <a:xfrm>
            <a:off x="1589088" y="6186199"/>
            <a:ext cx="59055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200" b="1" dirty="0">
                <a:solidFill>
                  <a:schemeClr val="bg1"/>
                </a:solidFill>
                <a:latin typeface="Calibri" pitchFamily="34" charset="0"/>
              </a:rPr>
              <a:t>Regionalny Program </a:t>
            </a:r>
            <a:r>
              <a:rPr lang="pl-PL" altLang="pl-PL" sz="1200" b="1">
                <a:solidFill>
                  <a:schemeClr val="bg1"/>
                </a:solidFill>
                <a:latin typeface="Calibri" pitchFamily="34" charset="0"/>
              </a:rPr>
              <a:t>Operacyjny </a:t>
            </a:r>
            <a:r>
              <a:rPr lang="pl-PL" altLang="pl-PL" sz="1200" b="1" smtClean="0">
                <a:solidFill>
                  <a:schemeClr val="bg1"/>
                </a:solidFill>
                <a:latin typeface="Calibri" pitchFamily="34" charset="0"/>
              </a:rPr>
              <a:t>Województwa </a:t>
            </a:r>
            <a:r>
              <a:rPr lang="pl-PL" altLang="pl-PL" sz="1200" b="1" dirty="0">
                <a:solidFill>
                  <a:schemeClr val="bg1"/>
                </a:solidFill>
                <a:latin typeface="Calibri" pitchFamily="34" charset="0"/>
              </a:rPr>
              <a:t>Pomorskiego na lata 2014-2020</a:t>
            </a:r>
          </a:p>
        </p:txBody>
      </p:sp>
      <p:pic>
        <p:nvPicPr>
          <p:cNvPr id="2054" name="Picture 7" descr="D:\POMORSKIE W UNII_SIW_NSS_ZNAKI_UNIJNE\NSS-NOWY-2014-2020\FE-2014-2020-PREZENTACJA PP\listownik-monoKONTRA-PASEK-Pomorskie-FE-UMWP-UE-EFSI-201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3063" y="260350"/>
            <a:ext cx="83375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6113" y="1081080"/>
            <a:ext cx="8801841" cy="370648"/>
          </a:xfrm>
        </p:spPr>
        <p:txBody>
          <a:bodyPr/>
          <a:lstStyle/>
          <a:p>
            <a:r>
              <a:rPr lang="pl-PL" sz="2400" b="1" u="sng" cap="small" dirty="0" smtClean="0">
                <a:solidFill>
                  <a:srgbClr val="336699"/>
                </a:solidFill>
                <a:latin typeface="Calibri" panose="020F0502020204030204" pitchFamily="34" charset="0"/>
              </a:rPr>
              <a:t>Oś Priorytetowa 5. Zatrudnienie</a:t>
            </a:r>
            <a:endParaRPr lang="pl-PL" sz="3600" cap="small" dirty="0">
              <a:solidFill>
                <a:srgbClr val="336699"/>
              </a:solidFill>
              <a:latin typeface="Calibri" panose="020F0502020204030204" pitchFamily="34" charset="0"/>
            </a:endParaRPr>
          </a:p>
        </p:txBody>
      </p:sp>
      <p:graphicFrame>
        <p:nvGraphicFramePr>
          <p:cNvPr id="5" name="Tabela 4"/>
          <p:cNvGraphicFramePr>
            <a:graphicFrameLocks noGrp="1"/>
          </p:cNvGraphicFramePr>
          <p:nvPr>
            <p:extLst>
              <p:ext uri="{D42A27DB-BD31-4B8C-83A1-F6EECF244321}">
                <p14:modId xmlns:p14="http://schemas.microsoft.com/office/powerpoint/2010/main" val="2599338723"/>
              </p:ext>
            </p:extLst>
          </p:nvPr>
        </p:nvGraphicFramePr>
        <p:xfrm>
          <a:off x="292232" y="1564850"/>
          <a:ext cx="8625722" cy="4666133"/>
        </p:xfrm>
        <a:graphic>
          <a:graphicData uri="http://schemas.openxmlformats.org/drawingml/2006/table">
            <a:tbl>
              <a:tblPr firstRow="1" bandRow="1">
                <a:tableStyleId>{5C22544A-7EE6-4342-B048-85BDC9FD1C3A}</a:tableStyleId>
              </a:tblPr>
              <a:tblGrid>
                <a:gridCol w="8625722">
                  <a:extLst>
                    <a:ext uri="{9D8B030D-6E8A-4147-A177-3AD203B41FA5}">
                      <a16:colId xmlns:a16="http://schemas.microsoft.com/office/drawing/2014/main" val="2784200850"/>
                    </a:ext>
                  </a:extLst>
                </a:gridCol>
              </a:tblGrid>
              <a:tr h="459893">
                <a:tc>
                  <a:txBody>
                    <a:bodyPr/>
                    <a:lstStyle/>
                    <a:p>
                      <a:r>
                        <a:rPr lang="pl-PL" sz="2400" dirty="0" smtClean="0">
                          <a:latin typeface="Calibri" panose="020F0502020204030204" pitchFamily="34" charset="0"/>
                        </a:rPr>
                        <a:t>Priorytet Inwestycyjny 8iv</a:t>
                      </a:r>
                      <a:endParaRPr lang="pl-PL" sz="2400" dirty="0">
                        <a:latin typeface="Calibri" panose="020F0502020204030204" pitchFamily="34" charset="0"/>
                      </a:endParaRPr>
                    </a:p>
                  </a:txBody>
                  <a:tcPr>
                    <a:solidFill>
                      <a:srgbClr val="336699"/>
                    </a:solidFill>
                  </a:tcPr>
                </a:tc>
                <a:extLst>
                  <a:ext uri="{0D108BD9-81ED-4DB2-BD59-A6C34878D82A}">
                    <a16:rowId xmlns:a16="http://schemas.microsoft.com/office/drawing/2014/main" val="3739246706"/>
                  </a:ext>
                </a:extLst>
              </a:tr>
              <a:tr h="407372">
                <a:tc>
                  <a:txBody>
                    <a:bodyPr/>
                    <a:lstStyle/>
                    <a:p>
                      <a:r>
                        <a:rPr lang="pl-PL" sz="2400" b="1" kern="1200" dirty="0" smtClean="0">
                          <a:solidFill>
                            <a:schemeClr val="dk1"/>
                          </a:solidFill>
                          <a:effectLst/>
                          <a:latin typeface="Calibri" panose="020F0502020204030204" pitchFamily="34" charset="0"/>
                          <a:ea typeface="+mn-ea"/>
                          <a:cs typeface="+mn-cs"/>
                        </a:rPr>
                        <a:t>DIAGNOZA POTRZEB W ZAKRESIE OPIEKI ŻŁOBKOWEJ</a:t>
                      </a:r>
                      <a:endParaRPr lang="pl-PL" sz="2400" kern="1200" dirty="0" smtClean="0">
                        <a:solidFill>
                          <a:schemeClr val="dk1"/>
                        </a:solidFill>
                        <a:effectLst/>
                        <a:latin typeface="Calibri" panose="020F0502020204030204" pitchFamily="34" charset="0"/>
                        <a:ea typeface="+mn-ea"/>
                        <a:cs typeface="+mn-cs"/>
                      </a:endParaRPr>
                    </a:p>
                  </a:txBody>
                  <a:tcPr/>
                </a:tc>
                <a:extLst>
                  <a:ext uri="{0D108BD9-81ED-4DB2-BD59-A6C34878D82A}">
                    <a16:rowId xmlns:a16="http://schemas.microsoft.com/office/drawing/2014/main" val="3248792991"/>
                  </a:ext>
                </a:extLst>
              </a:tr>
              <a:tr h="1074768">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pl-PL" sz="2400" kern="1200" dirty="0" smtClean="0">
                          <a:solidFill>
                            <a:schemeClr val="dk1"/>
                          </a:solidFill>
                          <a:effectLst/>
                          <a:latin typeface="Calibri" panose="020F0502020204030204" pitchFamily="34" charset="0"/>
                          <a:ea typeface="+mn-ea"/>
                          <a:cs typeface="+mn-cs"/>
                        </a:rPr>
                        <a:t>Zobligowano Wnioskodawców – przez zapisy w Regulaminie konkursu (Standardy realizacji wsparcia) - do przedstawienia we wniosku o dofinansowanie projektu uzasadnienia zapotrzebowania na miejsca opieki nad dziećmi w wieku do lat 3, w tym analizę uwarunkowań w zakresie zróżnicowań przestrzennych w dostępie do form opieki i prognoz demograficznych, na terenie objętym realizacją projektu. Zgodnie z ukierunkowaniem terytorialnym w RPO WP 2014-2020 wysokie zapotrzebowanie na miejsca opieki nad dziećmi do lat 3 występuje na całym obszarze województwa pomorskiego.</a:t>
                      </a:r>
                    </a:p>
                  </a:txBody>
                  <a:tcPr/>
                </a:tc>
                <a:extLst>
                  <a:ext uri="{0D108BD9-81ED-4DB2-BD59-A6C34878D82A}">
                    <a16:rowId xmlns:a16="http://schemas.microsoft.com/office/drawing/2014/main" val="31785840"/>
                  </a:ext>
                </a:extLst>
              </a:tr>
            </a:tbl>
          </a:graphicData>
        </a:graphic>
      </p:graphicFrame>
      <p:sp>
        <p:nvSpPr>
          <p:cNvPr id="6" name="Tytuł 1"/>
          <p:cNvSpPr txBox="1">
            <a:spLocks/>
          </p:cNvSpPr>
          <p:nvPr/>
        </p:nvSpPr>
        <p:spPr bwMode="auto">
          <a:xfrm>
            <a:off x="3214539" y="149398"/>
            <a:ext cx="5703415" cy="680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r"/>
            <a:r>
              <a:rPr lang="pl-PL" altLang="pl-PL" sz="2400" b="1" kern="0" cap="small" dirty="0" smtClean="0">
                <a:solidFill>
                  <a:schemeClr val="bg1"/>
                </a:solidFill>
                <a:latin typeface="Calibri" pitchFamily="34" charset="0"/>
              </a:rPr>
              <a:t>Zakres i przykłady zgodności interwencji </a:t>
            </a:r>
          </a:p>
          <a:p>
            <a:pPr algn="r"/>
            <a:r>
              <a:rPr lang="pl-PL" altLang="pl-PL" sz="2400" b="1" kern="0" cap="small" dirty="0" smtClean="0">
                <a:solidFill>
                  <a:schemeClr val="bg1"/>
                </a:solidFill>
                <a:latin typeface="Calibri" pitchFamily="34" charset="0"/>
              </a:rPr>
              <a:t>Z zaleceniami DG EMPL</a:t>
            </a:r>
            <a:endParaRPr lang="pl-PL" sz="3600" kern="0" cap="small" dirty="0">
              <a:solidFill>
                <a:schemeClr val="bg1"/>
              </a:solidFill>
              <a:latin typeface="Calibri" panose="020F0502020204030204" pitchFamily="34" charset="0"/>
            </a:endParaRPr>
          </a:p>
        </p:txBody>
      </p:sp>
    </p:spTree>
    <p:extLst>
      <p:ext uri="{BB962C8B-B14F-4D97-AF65-F5344CB8AC3E}">
        <p14:creationId xmlns:p14="http://schemas.microsoft.com/office/powerpoint/2010/main" val="1664781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6113" y="1081080"/>
            <a:ext cx="8801841" cy="351794"/>
          </a:xfrm>
        </p:spPr>
        <p:txBody>
          <a:bodyPr/>
          <a:lstStyle/>
          <a:p>
            <a:r>
              <a:rPr lang="pl-PL" sz="2400" b="1" u="sng" cap="small" dirty="0" smtClean="0">
                <a:solidFill>
                  <a:srgbClr val="336699"/>
                </a:solidFill>
                <a:latin typeface="Calibri" panose="020F0502020204030204" pitchFamily="34" charset="0"/>
              </a:rPr>
              <a:t>Oś Priorytetowa 5. Zatrudnienie</a:t>
            </a:r>
            <a:endParaRPr lang="pl-PL" sz="3600" cap="small" dirty="0">
              <a:solidFill>
                <a:srgbClr val="336699"/>
              </a:solidFill>
              <a:latin typeface="Calibri" panose="020F0502020204030204" pitchFamily="34" charset="0"/>
            </a:endParaRPr>
          </a:p>
        </p:txBody>
      </p:sp>
      <p:graphicFrame>
        <p:nvGraphicFramePr>
          <p:cNvPr id="5" name="Tabela 4"/>
          <p:cNvGraphicFramePr>
            <a:graphicFrameLocks noGrp="1"/>
          </p:cNvGraphicFramePr>
          <p:nvPr>
            <p:extLst>
              <p:ext uri="{D42A27DB-BD31-4B8C-83A1-F6EECF244321}">
                <p14:modId xmlns:p14="http://schemas.microsoft.com/office/powerpoint/2010/main" val="2174798333"/>
              </p:ext>
            </p:extLst>
          </p:nvPr>
        </p:nvGraphicFramePr>
        <p:xfrm>
          <a:off x="292232" y="1564851"/>
          <a:ext cx="8625722" cy="3816115"/>
        </p:xfrm>
        <a:graphic>
          <a:graphicData uri="http://schemas.openxmlformats.org/drawingml/2006/table">
            <a:tbl>
              <a:tblPr firstRow="1" bandRow="1">
                <a:tableStyleId>{5C22544A-7EE6-4342-B048-85BDC9FD1C3A}</a:tableStyleId>
              </a:tblPr>
              <a:tblGrid>
                <a:gridCol w="8625722">
                  <a:extLst>
                    <a:ext uri="{9D8B030D-6E8A-4147-A177-3AD203B41FA5}">
                      <a16:colId xmlns:a16="http://schemas.microsoft.com/office/drawing/2014/main" val="2784200850"/>
                    </a:ext>
                  </a:extLst>
                </a:gridCol>
              </a:tblGrid>
              <a:tr h="432835">
                <a:tc>
                  <a:txBody>
                    <a:bodyPr/>
                    <a:lstStyle/>
                    <a:p>
                      <a:r>
                        <a:rPr lang="pl-PL" sz="2200" dirty="0" smtClean="0">
                          <a:latin typeface="Calibri" panose="020F0502020204030204" pitchFamily="34" charset="0"/>
                        </a:rPr>
                        <a:t>Priorytet Inwestycyjny 8vi</a:t>
                      </a:r>
                      <a:endParaRPr lang="pl-PL" sz="2200" dirty="0">
                        <a:latin typeface="Calibri" panose="020F0502020204030204" pitchFamily="34" charset="0"/>
                      </a:endParaRPr>
                    </a:p>
                  </a:txBody>
                  <a:tcPr>
                    <a:solidFill>
                      <a:srgbClr val="336699"/>
                    </a:solidFill>
                  </a:tcPr>
                </a:tc>
                <a:extLst>
                  <a:ext uri="{0D108BD9-81ED-4DB2-BD59-A6C34878D82A}">
                    <a16:rowId xmlns:a16="http://schemas.microsoft.com/office/drawing/2014/main" val="3739246706"/>
                  </a:ext>
                </a:extLst>
              </a:tr>
              <a:tr h="355759">
                <a:tc>
                  <a:txBody>
                    <a:bodyPr/>
                    <a:lstStyle/>
                    <a:p>
                      <a:r>
                        <a:rPr lang="pl-PL" sz="2200" b="1" kern="1200" dirty="0" smtClean="0">
                          <a:solidFill>
                            <a:schemeClr val="dk1"/>
                          </a:solidFill>
                          <a:effectLst/>
                          <a:latin typeface="Calibri" panose="020F0502020204030204" pitchFamily="34" charset="0"/>
                          <a:ea typeface="+mn-ea"/>
                          <a:cs typeface="+mn-cs"/>
                        </a:rPr>
                        <a:t>STOSOWANIE KRYTERIÓW PRZYJĘTYCH PRZEZ KOMITET STERUJĄCY</a:t>
                      </a:r>
                      <a:endParaRPr lang="pl-PL" sz="2200" kern="1200" dirty="0" smtClean="0">
                        <a:solidFill>
                          <a:schemeClr val="dk1"/>
                        </a:solidFill>
                        <a:effectLst/>
                        <a:latin typeface="Calibri" panose="020F0502020204030204" pitchFamily="34" charset="0"/>
                        <a:ea typeface="+mn-ea"/>
                        <a:cs typeface="+mn-cs"/>
                      </a:endParaRPr>
                    </a:p>
                  </a:txBody>
                  <a:tcPr/>
                </a:tc>
                <a:extLst>
                  <a:ext uri="{0D108BD9-81ED-4DB2-BD59-A6C34878D82A}">
                    <a16:rowId xmlns:a16="http://schemas.microsoft.com/office/drawing/2014/main" val="3248792991"/>
                  </a:ext>
                </a:extLst>
              </a:tr>
              <a:tr h="669283">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pl-PL" sz="2200" kern="1200" dirty="0" smtClean="0">
                          <a:solidFill>
                            <a:schemeClr val="dk1"/>
                          </a:solidFill>
                          <a:effectLst/>
                          <a:latin typeface="Calibri" panose="020F0502020204030204" pitchFamily="34" charset="0"/>
                          <a:ea typeface="+mn-ea"/>
                          <a:cs typeface="+mn-cs"/>
                        </a:rPr>
                        <a:t>Kryteria wyboru projektów w ramach Działania 5.4. Zdrowie na rynku pracy uwzględniają rekomendacje Komitetu Sterującego i zostały przyjęte przez niniejszy Komitet przyjęte. </a:t>
                      </a:r>
                    </a:p>
                  </a:txBody>
                  <a:tcPr/>
                </a:tc>
                <a:extLst>
                  <a:ext uri="{0D108BD9-81ED-4DB2-BD59-A6C34878D82A}">
                    <a16:rowId xmlns:a16="http://schemas.microsoft.com/office/drawing/2014/main" val="31785840"/>
                  </a:ext>
                </a:extLst>
              </a:tr>
              <a:tr h="622578">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pl-PL" sz="2200" b="1" kern="1200" dirty="0" smtClean="0">
                          <a:solidFill>
                            <a:schemeClr val="dk1"/>
                          </a:solidFill>
                          <a:effectLst/>
                          <a:latin typeface="Calibri" panose="020F0502020204030204" pitchFamily="34" charset="0"/>
                          <a:ea typeface="+mn-ea"/>
                          <a:cs typeface="+mn-cs"/>
                        </a:rPr>
                        <a:t>UDZIAŁ W REALIZACJI PROGRAMÓW PROFILAKTYKI ZDROWOTNEJ </a:t>
                      </a:r>
                      <a:r>
                        <a:rPr lang="pl-PL" sz="2200" b="1" kern="1200" dirty="0" smtClean="0">
                          <a:solidFill>
                            <a:schemeClr val="dk1"/>
                          </a:solidFill>
                          <a:effectLst/>
                          <a:latin typeface="Calibri" panose="020F0502020204030204" pitchFamily="34" charset="0"/>
                          <a:ea typeface="+mn-ea"/>
                          <a:cs typeface="+mn-cs"/>
                        </a:rPr>
                        <a:t>LEKARZY</a:t>
                      </a:r>
                      <a:r>
                        <a:rPr lang="pl-PL" sz="2200" b="1" kern="1200" baseline="0" dirty="0" smtClean="0">
                          <a:solidFill>
                            <a:schemeClr val="dk1"/>
                          </a:solidFill>
                          <a:effectLst/>
                          <a:latin typeface="Calibri" panose="020F0502020204030204" pitchFamily="34" charset="0"/>
                          <a:ea typeface="+mn-ea"/>
                          <a:cs typeface="+mn-cs"/>
                        </a:rPr>
                        <a:t> </a:t>
                      </a:r>
                      <a:r>
                        <a:rPr lang="pl-PL" sz="2200" b="1" kern="1200" dirty="0" smtClean="0">
                          <a:solidFill>
                            <a:schemeClr val="dk1"/>
                          </a:solidFill>
                          <a:effectLst/>
                          <a:latin typeface="Calibri" panose="020F0502020204030204" pitchFamily="34" charset="0"/>
                          <a:ea typeface="+mn-ea"/>
                          <a:cs typeface="+mn-cs"/>
                        </a:rPr>
                        <a:t>I</a:t>
                      </a:r>
                      <a:r>
                        <a:rPr lang="pl-PL" sz="2200" b="1" kern="1200" baseline="0" dirty="0" smtClean="0">
                          <a:solidFill>
                            <a:schemeClr val="dk1"/>
                          </a:solidFill>
                          <a:effectLst/>
                          <a:latin typeface="Calibri" panose="020F0502020204030204" pitchFamily="34" charset="0"/>
                          <a:ea typeface="+mn-ea"/>
                          <a:cs typeface="+mn-cs"/>
                        </a:rPr>
                        <a:t> </a:t>
                      </a:r>
                      <a:r>
                        <a:rPr lang="pl-PL" sz="2200" b="1" kern="1200" dirty="0" smtClean="0">
                          <a:solidFill>
                            <a:schemeClr val="dk1"/>
                          </a:solidFill>
                          <a:effectLst/>
                          <a:latin typeface="Calibri" panose="020F0502020204030204" pitchFamily="34" charset="0"/>
                          <a:ea typeface="+mn-ea"/>
                          <a:cs typeface="+mn-cs"/>
                        </a:rPr>
                        <a:t>PIELĘGNIAREK Z JEDNOSTEK POZ</a:t>
                      </a:r>
                      <a:endParaRPr lang="pl-PL" sz="2200" kern="1200" dirty="0" smtClean="0">
                        <a:solidFill>
                          <a:schemeClr val="dk1"/>
                        </a:solidFill>
                        <a:effectLst/>
                        <a:latin typeface="Calibri" panose="020F0502020204030204" pitchFamily="34" charset="0"/>
                        <a:ea typeface="+mn-ea"/>
                        <a:cs typeface="+mn-cs"/>
                      </a:endParaRPr>
                    </a:p>
                  </a:txBody>
                  <a:tcPr/>
                </a:tc>
                <a:extLst>
                  <a:ext uri="{0D108BD9-81ED-4DB2-BD59-A6C34878D82A}">
                    <a16:rowId xmlns:a16="http://schemas.microsoft.com/office/drawing/2014/main" val="2663105567"/>
                  </a:ext>
                </a:extLst>
              </a:tr>
              <a:tr h="1011534">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pl-PL" sz="2200" kern="1200" dirty="0" smtClean="0">
                          <a:solidFill>
                            <a:schemeClr val="dk1"/>
                          </a:solidFill>
                          <a:effectLst/>
                          <a:latin typeface="Calibri" panose="020F0502020204030204" pitchFamily="34" charset="0"/>
                          <a:ea typeface="+mn-ea"/>
                          <a:cs typeface="+mn-cs"/>
                        </a:rPr>
                        <a:t>Kryterium dopuszczalności zapewnienia, że Wnioskodawcą lub Partnerem w projekcie będzie podmiot leczniczy udzielający świadczeń opieki zdrowotnej w rodzaju podstawowej opieki zdrowotnej.</a:t>
                      </a:r>
                    </a:p>
                  </a:txBody>
                  <a:tcPr/>
                </a:tc>
                <a:extLst>
                  <a:ext uri="{0D108BD9-81ED-4DB2-BD59-A6C34878D82A}">
                    <a16:rowId xmlns:a16="http://schemas.microsoft.com/office/drawing/2014/main" val="1706202833"/>
                  </a:ext>
                </a:extLst>
              </a:tr>
            </a:tbl>
          </a:graphicData>
        </a:graphic>
      </p:graphicFrame>
      <p:sp>
        <p:nvSpPr>
          <p:cNvPr id="6" name="Tytuł 1"/>
          <p:cNvSpPr txBox="1">
            <a:spLocks/>
          </p:cNvSpPr>
          <p:nvPr/>
        </p:nvSpPr>
        <p:spPr bwMode="auto">
          <a:xfrm>
            <a:off x="3214539" y="149398"/>
            <a:ext cx="5703415" cy="680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r"/>
            <a:r>
              <a:rPr lang="pl-PL" altLang="pl-PL" sz="2400" b="1" kern="0" cap="small" dirty="0" smtClean="0">
                <a:solidFill>
                  <a:schemeClr val="bg1"/>
                </a:solidFill>
                <a:latin typeface="Calibri" pitchFamily="34" charset="0"/>
              </a:rPr>
              <a:t>Zakres i przykłady zgodności interwencji </a:t>
            </a:r>
          </a:p>
          <a:p>
            <a:pPr algn="r"/>
            <a:r>
              <a:rPr lang="pl-PL" altLang="pl-PL" sz="2400" b="1" kern="0" cap="small" dirty="0" smtClean="0">
                <a:solidFill>
                  <a:schemeClr val="bg1"/>
                </a:solidFill>
                <a:latin typeface="Calibri" pitchFamily="34" charset="0"/>
              </a:rPr>
              <a:t>Z zaleceniami DG EMPL</a:t>
            </a:r>
            <a:endParaRPr lang="pl-PL" sz="3600" kern="0" cap="small" dirty="0">
              <a:solidFill>
                <a:schemeClr val="bg1"/>
              </a:solidFill>
              <a:latin typeface="Calibri" panose="020F0502020204030204" pitchFamily="34" charset="0"/>
            </a:endParaRPr>
          </a:p>
        </p:txBody>
      </p:sp>
    </p:spTree>
    <p:extLst>
      <p:ext uri="{BB962C8B-B14F-4D97-AF65-F5344CB8AC3E}">
        <p14:creationId xmlns:p14="http://schemas.microsoft.com/office/powerpoint/2010/main" val="1057778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6113" y="1081080"/>
            <a:ext cx="8801841" cy="370648"/>
          </a:xfrm>
        </p:spPr>
        <p:txBody>
          <a:bodyPr/>
          <a:lstStyle/>
          <a:p>
            <a:r>
              <a:rPr lang="pl-PL" sz="2400" b="1" u="sng" cap="small" dirty="0" smtClean="0">
                <a:solidFill>
                  <a:srgbClr val="336699"/>
                </a:solidFill>
                <a:latin typeface="Calibri" panose="020F0502020204030204" pitchFamily="34" charset="0"/>
              </a:rPr>
              <a:t>Oś Priorytetowa 5. Zatrudnienie</a:t>
            </a:r>
            <a:endParaRPr lang="pl-PL" sz="3600" cap="small" dirty="0">
              <a:solidFill>
                <a:srgbClr val="336699"/>
              </a:solidFill>
              <a:latin typeface="Calibri" panose="020F0502020204030204" pitchFamily="34" charset="0"/>
            </a:endParaRPr>
          </a:p>
        </p:txBody>
      </p:sp>
      <p:sp>
        <p:nvSpPr>
          <p:cNvPr id="6" name="Tytuł 1"/>
          <p:cNvSpPr txBox="1">
            <a:spLocks/>
          </p:cNvSpPr>
          <p:nvPr/>
        </p:nvSpPr>
        <p:spPr bwMode="auto">
          <a:xfrm>
            <a:off x="3214539" y="149398"/>
            <a:ext cx="5703415" cy="680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r"/>
            <a:r>
              <a:rPr lang="pl-PL" altLang="pl-PL" sz="2400" b="1" kern="0" cap="small" dirty="0" smtClean="0">
                <a:solidFill>
                  <a:schemeClr val="bg1"/>
                </a:solidFill>
                <a:latin typeface="Calibri" pitchFamily="34" charset="0"/>
              </a:rPr>
              <a:t>Zakres i przykłady zgodności interwencji </a:t>
            </a:r>
          </a:p>
          <a:p>
            <a:pPr algn="r"/>
            <a:r>
              <a:rPr lang="pl-PL" altLang="pl-PL" sz="2400" b="1" kern="0" cap="small" dirty="0" smtClean="0">
                <a:solidFill>
                  <a:schemeClr val="bg1"/>
                </a:solidFill>
                <a:latin typeface="Calibri" pitchFamily="34" charset="0"/>
              </a:rPr>
              <a:t>Z zaleceniami DG EMPL</a:t>
            </a:r>
            <a:endParaRPr lang="pl-PL" sz="3600" kern="0" cap="small" dirty="0">
              <a:solidFill>
                <a:schemeClr val="bg1"/>
              </a:solidFill>
              <a:latin typeface="Calibri" panose="020F0502020204030204" pitchFamily="34" charset="0"/>
            </a:endParaRPr>
          </a:p>
        </p:txBody>
      </p:sp>
      <p:graphicFrame>
        <p:nvGraphicFramePr>
          <p:cNvPr id="7" name="Tabela 6"/>
          <p:cNvGraphicFramePr>
            <a:graphicFrameLocks noGrp="1"/>
          </p:cNvGraphicFramePr>
          <p:nvPr>
            <p:extLst>
              <p:ext uri="{D42A27DB-BD31-4B8C-83A1-F6EECF244321}">
                <p14:modId xmlns:p14="http://schemas.microsoft.com/office/powerpoint/2010/main" val="1367441397"/>
              </p:ext>
            </p:extLst>
          </p:nvPr>
        </p:nvGraphicFramePr>
        <p:xfrm>
          <a:off x="292232" y="1536568"/>
          <a:ext cx="8625722" cy="4798985"/>
        </p:xfrm>
        <a:graphic>
          <a:graphicData uri="http://schemas.openxmlformats.org/drawingml/2006/table">
            <a:tbl>
              <a:tblPr firstRow="1" bandRow="1">
                <a:tableStyleId>{5C22544A-7EE6-4342-B048-85BDC9FD1C3A}</a:tableStyleId>
              </a:tblPr>
              <a:tblGrid>
                <a:gridCol w="8625722">
                  <a:extLst>
                    <a:ext uri="{9D8B030D-6E8A-4147-A177-3AD203B41FA5}">
                      <a16:colId xmlns:a16="http://schemas.microsoft.com/office/drawing/2014/main" val="2784200850"/>
                    </a:ext>
                  </a:extLst>
                </a:gridCol>
              </a:tblGrid>
              <a:tr h="470825">
                <a:tc>
                  <a:txBody>
                    <a:bodyPr/>
                    <a:lstStyle/>
                    <a:p>
                      <a:r>
                        <a:rPr lang="pl-PL" sz="2000" dirty="0" smtClean="0">
                          <a:latin typeface="Calibri" panose="020F0502020204030204" pitchFamily="34" charset="0"/>
                        </a:rPr>
                        <a:t>Priorytet Inwestycyjny</a:t>
                      </a:r>
                      <a:r>
                        <a:rPr lang="pl-PL" sz="2000" baseline="0" dirty="0" smtClean="0">
                          <a:latin typeface="Calibri" panose="020F0502020204030204" pitchFamily="34" charset="0"/>
                        </a:rPr>
                        <a:t> </a:t>
                      </a:r>
                      <a:r>
                        <a:rPr lang="pl-PL" sz="2000" dirty="0" smtClean="0">
                          <a:latin typeface="Calibri" panose="020F0502020204030204" pitchFamily="34" charset="0"/>
                        </a:rPr>
                        <a:t>10iii</a:t>
                      </a:r>
                      <a:endParaRPr lang="pl-PL" sz="2000" dirty="0">
                        <a:latin typeface="Calibri" panose="020F0502020204030204" pitchFamily="34" charset="0"/>
                      </a:endParaRPr>
                    </a:p>
                  </a:txBody>
                  <a:tcPr>
                    <a:solidFill>
                      <a:srgbClr val="336699"/>
                    </a:solidFill>
                  </a:tcPr>
                </a:tc>
                <a:extLst>
                  <a:ext uri="{0D108BD9-81ED-4DB2-BD59-A6C34878D82A}">
                    <a16:rowId xmlns:a16="http://schemas.microsoft.com/office/drawing/2014/main" val="3739246706"/>
                  </a:ext>
                </a:extLst>
              </a:tr>
              <a:tr h="377588">
                <a:tc>
                  <a:txBody>
                    <a:bodyPr/>
                    <a:lstStyle/>
                    <a:p>
                      <a:r>
                        <a:rPr lang="pl-PL" sz="2000" b="1" kern="1200" dirty="0" smtClean="0">
                          <a:solidFill>
                            <a:schemeClr val="dk1"/>
                          </a:solidFill>
                          <a:effectLst/>
                          <a:latin typeface="Calibri" panose="020F0502020204030204" pitchFamily="34" charset="0"/>
                          <a:ea typeface="+mn-ea"/>
                          <a:cs typeface="+mn-cs"/>
                        </a:rPr>
                        <a:t>PREMIOWANIE KSZTAŁCENIA OSÓB 50+ I O NISKICH KWALIFIKACJACH</a:t>
                      </a:r>
                      <a:endParaRPr lang="pl-PL" sz="2000" kern="1200" dirty="0" smtClean="0">
                        <a:solidFill>
                          <a:schemeClr val="dk1"/>
                        </a:solidFill>
                        <a:effectLst/>
                        <a:latin typeface="Calibri" panose="020F0502020204030204" pitchFamily="34" charset="0"/>
                        <a:ea typeface="+mn-ea"/>
                        <a:cs typeface="+mn-cs"/>
                      </a:endParaRPr>
                    </a:p>
                  </a:txBody>
                  <a:tcPr/>
                </a:tc>
                <a:extLst>
                  <a:ext uri="{0D108BD9-81ED-4DB2-BD59-A6C34878D82A}">
                    <a16:rowId xmlns:a16="http://schemas.microsoft.com/office/drawing/2014/main" val="3248792991"/>
                  </a:ext>
                </a:extLst>
              </a:tr>
              <a:tr h="1100316">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pl-PL" sz="2000" kern="1200" dirty="0" smtClean="0">
                          <a:solidFill>
                            <a:schemeClr val="dk1"/>
                          </a:solidFill>
                          <a:effectLst/>
                          <a:latin typeface="Calibri" panose="020F0502020204030204" pitchFamily="34" charset="0"/>
                          <a:ea typeface="+mn-ea"/>
                          <a:cs typeface="+mn-cs"/>
                        </a:rPr>
                        <a:t>Zastosowano kryterium specyficznego ukierunkowania projektu premiujące projekty, ukierunkowane na osoby w wieku 50 lat i więcej i o niskich kwalifikacjach zawodowych oraz kryterium dostępu obligującego Wnioskodawców do objęcia wsparciem osób </a:t>
                      </a:r>
                      <a:br>
                        <a:rPr lang="pl-PL" sz="2000" kern="1200" dirty="0" smtClean="0">
                          <a:solidFill>
                            <a:schemeClr val="dk1"/>
                          </a:solidFill>
                          <a:effectLst/>
                          <a:latin typeface="Calibri" panose="020F0502020204030204" pitchFamily="34" charset="0"/>
                          <a:ea typeface="+mn-ea"/>
                          <a:cs typeface="+mn-cs"/>
                        </a:rPr>
                      </a:br>
                      <a:r>
                        <a:rPr lang="pl-PL" sz="2000" kern="1200" dirty="0" smtClean="0">
                          <a:solidFill>
                            <a:schemeClr val="dk1"/>
                          </a:solidFill>
                          <a:effectLst/>
                          <a:latin typeface="Calibri" panose="020F0502020204030204" pitchFamily="34" charset="0"/>
                          <a:ea typeface="+mn-ea"/>
                          <a:cs typeface="+mn-cs"/>
                        </a:rPr>
                        <a:t>o niskich kwalifikacjach zawodowych w określonej liczbie (procencie).</a:t>
                      </a:r>
                    </a:p>
                  </a:txBody>
                  <a:tcPr/>
                </a:tc>
                <a:extLst>
                  <a:ext uri="{0D108BD9-81ED-4DB2-BD59-A6C34878D82A}">
                    <a16:rowId xmlns:a16="http://schemas.microsoft.com/office/drawing/2014/main" val="31785840"/>
                  </a:ext>
                </a:extLst>
              </a:tr>
              <a:tr h="384614">
                <a:tc>
                  <a:txBody>
                    <a:bodyPr/>
                    <a:lstStyle/>
                    <a:p>
                      <a:r>
                        <a:rPr lang="pl-PL" sz="2000" b="1" kern="1200" dirty="0" smtClean="0">
                          <a:solidFill>
                            <a:schemeClr val="dk1"/>
                          </a:solidFill>
                          <a:effectLst/>
                          <a:latin typeface="Calibri" panose="020F0502020204030204" pitchFamily="34" charset="0"/>
                          <a:ea typeface="+mn-ea"/>
                          <a:cs typeface="+mn-cs"/>
                        </a:rPr>
                        <a:t>REALIZACJA CERTYFIKOWANYCH SZKOLEŃ</a:t>
                      </a:r>
                      <a:endParaRPr lang="pl-PL" sz="2000" kern="1200" dirty="0" smtClean="0">
                        <a:solidFill>
                          <a:schemeClr val="dk1"/>
                        </a:solidFill>
                        <a:effectLst/>
                        <a:latin typeface="Calibri" panose="020F0502020204030204" pitchFamily="34" charset="0"/>
                        <a:ea typeface="+mn-ea"/>
                        <a:cs typeface="+mn-cs"/>
                      </a:endParaRPr>
                    </a:p>
                  </a:txBody>
                  <a:tcPr/>
                </a:tc>
                <a:extLst>
                  <a:ext uri="{0D108BD9-81ED-4DB2-BD59-A6C34878D82A}">
                    <a16:rowId xmlns:a16="http://schemas.microsoft.com/office/drawing/2014/main" val="2663105567"/>
                  </a:ext>
                </a:extLst>
              </a:tr>
              <a:tr h="1100316">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pl-PL" sz="2000" kern="1200" dirty="0" smtClean="0">
                          <a:solidFill>
                            <a:schemeClr val="dk1"/>
                          </a:solidFill>
                          <a:effectLst/>
                          <a:latin typeface="Calibri" panose="020F0502020204030204" pitchFamily="34" charset="0"/>
                          <a:ea typeface="+mn-ea"/>
                          <a:cs typeface="+mn-cs"/>
                        </a:rPr>
                        <a:t>Wskazano w regulaminie konkursu (Standardy realizacji wsparcia), że szkolenia w zakresie języków obcych oraz szkolenia zawodowe muszą dawać możliwość uzyskania certyfikatu potwierdzającego nabycie kwalifikacji. Wprowadzono kryterium dotyczące rezultatów bezpośrednich projektu, obligujące Wnioskodawców do realizacji szkoleń prowadzących do nabycia kompetencji lub kwalifikacji dla określonej liczby uczestników.</a:t>
                      </a:r>
                    </a:p>
                  </a:txBody>
                  <a:tcPr/>
                </a:tc>
                <a:extLst>
                  <a:ext uri="{0D108BD9-81ED-4DB2-BD59-A6C34878D82A}">
                    <a16:rowId xmlns:a16="http://schemas.microsoft.com/office/drawing/2014/main" val="1706202833"/>
                  </a:ext>
                </a:extLst>
              </a:tr>
            </a:tbl>
          </a:graphicData>
        </a:graphic>
      </p:graphicFrame>
    </p:spTree>
    <p:extLst>
      <p:ext uri="{BB962C8B-B14F-4D97-AF65-F5344CB8AC3E}">
        <p14:creationId xmlns:p14="http://schemas.microsoft.com/office/powerpoint/2010/main" val="3187014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6113" y="1081080"/>
            <a:ext cx="8801841" cy="351794"/>
          </a:xfrm>
        </p:spPr>
        <p:txBody>
          <a:bodyPr/>
          <a:lstStyle/>
          <a:p>
            <a:r>
              <a:rPr lang="pl-PL" sz="2400" b="1" u="sng" cap="small" dirty="0" smtClean="0">
                <a:solidFill>
                  <a:srgbClr val="336699"/>
                </a:solidFill>
                <a:latin typeface="Calibri" panose="020F0502020204030204" pitchFamily="34" charset="0"/>
              </a:rPr>
              <a:t>Oś Priorytetowa 6. Integracja</a:t>
            </a:r>
            <a:endParaRPr lang="pl-PL" sz="3600" cap="small" dirty="0">
              <a:solidFill>
                <a:srgbClr val="336699"/>
              </a:solidFill>
              <a:latin typeface="Calibri" panose="020F0502020204030204" pitchFamily="34" charset="0"/>
            </a:endParaRPr>
          </a:p>
        </p:txBody>
      </p:sp>
      <p:graphicFrame>
        <p:nvGraphicFramePr>
          <p:cNvPr id="5" name="Tabela 4"/>
          <p:cNvGraphicFramePr>
            <a:graphicFrameLocks noGrp="1"/>
          </p:cNvGraphicFramePr>
          <p:nvPr>
            <p:extLst>
              <p:ext uri="{D42A27DB-BD31-4B8C-83A1-F6EECF244321}">
                <p14:modId xmlns:p14="http://schemas.microsoft.com/office/powerpoint/2010/main" val="155046515"/>
              </p:ext>
            </p:extLst>
          </p:nvPr>
        </p:nvGraphicFramePr>
        <p:xfrm>
          <a:off x="292232" y="1460347"/>
          <a:ext cx="8625722" cy="5397653"/>
        </p:xfrm>
        <a:graphic>
          <a:graphicData uri="http://schemas.openxmlformats.org/drawingml/2006/table">
            <a:tbl>
              <a:tblPr firstRow="1" bandRow="1">
                <a:tableStyleId>{5C22544A-7EE6-4342-B048-85BDC9FD1C3A}</a:tableStyleId>
              </a:tblPr>
              <a:tblGrid>
                <a:gridCol w="8625722">
                  <a:extLst>
                    <a:ext uri="{9D8B030D-6E8A-4147-A177-3AD203B41FA5}">
                      <a16:colId xmlns:a16="http://schemas.microsoft.com/office/drawing/2014/main" val="2784200850"/>
                    </a:ext>
                  </a:extLst>
                </a:gridCol>
              </a:tblGrid>
              <a:tr h="459893">
                <a:tc>
                  <a:txBody>
                    <a:bodyPr/>
                    <a:lstStyle/>
                    <a:p>
                      <a:r>
                        <a:rPr lang="pl-PL" sz="2000" dirty="0" smtClean="0">
                          <a:latin typeface="Calibri" panose="020F0502020204030204" pitchFamily="34" charset="0"/>
                        </a:rPr>
                        <a:t>Priorytet Inwestycyjny 9i (1/2)</a:t>
                      </a:r>
                      <a:endParaRPr lang="pl-PL" sz="2000" dirty="0">
                        <a:latin typeface="Calibri" panose="020F0502020204030204" pitchFamily="34" charset="0"/>
                      </a:endParaRPr>
                    </a:p>
                  </a:txBody>
                  <a:tcPr>
                    <a:solidFill>
                      <a:srgbClr val="336699"/>
                    </a:solidFill>
                  </a:tcPr>
                </a:tc>
                <a:extLst>
                  <a:ext uri="{0D108BD9-81ED-4DB2-BD59-A6C34878D82A}">
                    <a16:rowId xmlns:a16="http://schemas.microsoft.com/office/drawing/2014/main" val="3739246706"/>
                  </a:ext>
                </a:extLst>
              </a:tr>
              <a:tr h="350812">
                <a:tc>
                  <a:txBody>
                    <a:bodyPr/>
                    <a:lstStyle/>
                    <a:p>
                      <a:r>
                        <a:rPr lang="pl-PL" sz="2000" b="1" dirty="0" smtClean="0">
                          <a:effectLst/>
                          <a:latin typeface="Calibri" panose="020F0502020204030204" pitchFamily="34" charset="0"/>
                        </a:rPr>
                        <a:t>OBOWIĄZEK INFORMOWANIA OŚRODKA POMOCY SPOŁECZNEJ O PROJEKCIE </a:t>
                      </a:r>
                      <a:endParaRPr lang="pl-PL" sz="2000" dirty="0" smtClean="0">
                        <a:effectLst/>
                        <a:latin typeface="Calibri" panose="020F0502020204030204" pitchFamily="34" charset="0"/>
                      </a:endParaRPr>
                    </a:p>
                  </a:txBody>
                  <a:tcPr/>
                </a:tc>
                <a:extLst>
                  <a:ext uri="{0D108BD9-81ED-4DB2-BD59-A6C34878D82A}">
                    <a16:rowId xmlns:a16="http://schemas.microsoft.com/office/drawing/2014/main" val="3248792991"/>
                  </a:ext>
                </a:extLst>
              </a:tr>
              <a:tr h="1074768">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pl-PL" sz="2000" dirty="0" smtClean="0">
                          <a:effectLst/>
                          <a:latin typeface="Calibri" panose="020F0502020204030204" pitchFamily="34" charset="0"/>
                        </a:rPr>
                        <a:t>Beneficjenci są zobowiązani na podstawie Standardów realizacji wsparcia do informowania właściwych terytorialnie OPS i PCPR o realizowanych projektach, m.in. w celu zachowania zgodności planowanego wsparcia ze ścieżkami reintegracji opracowanymi przez niniejsze instytucje dla ich klientów lub uczestników projektów przez nie realizowanych </a:t>
                      </a:r>
                      <a:br>
                        <a:rPr lang="pl-PL" sz="2000" dirty="0" smtClean="0">
                          <a:effectLst/>
                          <a:latin typeface="Calibri" panose="020F0502020204030204" pitchFamily="34" charset="0"/>
                        </a:rPr>
                      </a:br>
                      <a:r>
                        <a:rPr lang="pl-PL" sz="2000" dirty="0" smtClean="0">
                          <a:effectLst/>
                          <a:latin typeface="Calibri" panose="020F0502020204030204" pitchFamily="34" charset="0"/>
                        </a:rPr>
                        <a:t>i niepowielania wsparcia już udzielonego danej osobie.</a:t>
                      </a:r>
                    </a:p>
                  </a:txBody>
                  <a:tcPr/>
                </a:tc>
                <a:extLst>
                  <a:ext uri="{0D108BD9-81ED-4DB2-BD59-A6C34878D82A}">
                    <a16:rowId xmlns:a16="http://schemas.microsoft.com/office/drawing/2014/main" val="31785840"/>
                  </a:ext>
                </a:extLst>
              </a:tr>
              <a:tr h="387576">
                <a:tc>
                  <a:txBody>
                    <a:bodyPr/>
                    <a:lstStyle/>
                    <a:p>
                      <a:r>
                        <a:rPr lang="pl-PL" sz="2000" b="1" dirty="0" smtClean="0">
                          <a:effectLst/>
                          <a:latin typeface="Calibri" panose="020F0502020204030204" pitchFamily="34" charset="0"/>
                        </a:rPr>
                        <a:t>WYMÓG REALIZACJI KONTRAKTU SOCJALNEGO/RÓWNOWAŻNEGO</a:t>
                      </a:r>
                      <a:endParaRPr lang="pl-PL" sz="2000" dirty="0" smtClean="0">
                        <a:effectLst/>
                        <a:latin typeface="Calibri" panose="020F0502020204030204" pitchFamily="34" charset="0"/>
                      </a:endParaRPr>
                    </a:p>
                  </a:txBody>
                  <a:tcPr/>
                </a:tc>
                <a:extLst>
                  <a:ext uri="{0D108BD9-81ED-4DB2-BD59-A6C34878D82A}">
                    <a16:rowId xmlns:a16="http://schemas.microsoft.com/office/drawing/2014/main" val="2663105567"/>
                  </a:ext>
                </a:extLst>
              </a:tr>
              <a:tr h="1074768">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pl-PL" sz="2000" dirty="0" smtClean="0">
                          <a:effectLst/>
                          <a:latin typeface="Calibri" panose="020F0502020204030204" pitchFamily="34" charset="0"/>
                        </a:rPr>
                        <a:t>W Standardach realizacji wsparcia określono, że proces wsparcia osób i rodzin zagrożonych ubóstwem lub wykluczeniem społecznym odbywa się w oparciu o ścieżkę reintegracji, stworzoną indywidualnie dla każdej osoby, rodziny, z uwzględnieniem diagnozy sytuacji problemowej, zasobów, potencjału, predyspozycji, potrzeb (…) OPS i PCPR,  w ramach realizowanych projektów wykorzystują: kontrakt socjalny lub indywidualne programy, o  których mowa w Ustawie z dnia 12 marca 2004 r. o pomocy społecznej. </a:t>
                      </a:r>
                    </a:p>
                  </a:txBody>
                  <a:tcPr/>
                </a:tc>
                <a:extLst>
                  <a:ext uri="{0D108BD9-81ED-4DB2-BD59-A6C34878D82A}">
                    <a16:rowId xmlns:a16="http://schemas.microsoft.com/office/drawing/2014/main" val="1706202833"/>
                  </a:ext>
                </a:extLst>
              </a:tr>
            </a:tbl>
          </a:graphicData>
        </a:graphic>
      </p:graphicFrame>
      <p:sp>
        <p:nvSpPr>
          <p:cNvPr id="6" name="Tytuł 1"/>
          <p:cNvSpPr txBox="1">
            <a:spLocks/>
          </p:cNvSpPr>
          <p:nvPr/>
        </p:nvSpPr>
        <p:spPr bwMode="auto">
          <a:xfrm>
            <a:off x="3214539" y="149398"/>
            <a:ext cx="5703415" cy="680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r"/>
            <a:r>
              <a:rPr lang="pl-PL" altLang="pl-PL" sz="2400" b="1" kern="0" cap="small" dirty="0" smtClean="0">
                <a:solidFill>
                  <a:schemeClr val="bg1"/>
                </a:solidFill>
                <a:latin typeface="Calibri" pitchFamily="34" charset="0"/>
              </a:rPr>
              <a:t>Zakres i przykłady zgodności interwencji </a:t>
            </a:r>
          </a:p>
          <a:p>
            <a:pPr algn="r"/>
            <a:r>
              <a:rPr lang="pl-PL" altLang="pl-PL" sz="2400" b="1" kern="0" cap="small" dirty="0" smtClean="0">
                <a:solidFill>
                  <a:schemeClr val="bg1"/>
                </a:solidFill>
                <a:latin typeface="Calibri" pitchFamily="34" charset="0"/>
              </a:rPr>
              <a:t>Z zaleceniami DG EMPL</a:t>
            </a:r>
            <a:endParaRPr lang="pl-PL" sz="3600" kern="0" cap="small" dirty="0">
              <a:solidFill>
                <a:schemeClr val="bg1"/>
              </a:solidFill>
              <a:latin typeface="Calibri" panose="020F0502020204030204" pitchFamily="34" charset="0"/>
            </a:endParaRPr>
          </a:p>
        </p:txBody>
      </p:sp>
    </p:spTree>
    <p:extLst>
      <p:ext uri="{BB962C8B-B14F-4D97-AF65-F5344CB8AC3E}">
        <p14:creationId xmlns:p14="http://schemas.microsoft.com/office/powerpoint/2010/main" val="864861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6113" y="1081080"/>
            <a:ext cx="8801841" cy="351794"/>
          </a:xfrm>
        </p:spPr>
        <p:txBody>
          <a:bodyPr/>
          <a:lstStyle/>
          <a:p>
            <a:r>
              <a:rPr lang="pl-PL" sz="2400" b="1" u="sng" cap="small" dirty="0" smtClean="0">
                <a:solidFill>
                  <a:srgbClr val="336699"/>
                </a:solidFill>
                <a:latin typeface="Calibri" panose="020F0502020204030204" pitchFamily="34" charset="0"/>
              </a:rPr>
              <a:t>Oś Priorytetowa 6. Integracja</a:t>
            </a:r>
            <a:endParaRPr lang="pl-PL" sz="3600" cap="small" dirty="0">
              <a:solidFill>
                <a:srgbClr val="336699"/>
              </a:solidFill>
              <a:latin typeface="Calibri" panose="020F0502020204030204" pitchFamily="34" charset="0"/>
            </a:endParaRPr>
          </a:p>
        </p:txBody>
      </p:sp>
      <p:graphicFrame>
        <p:nvGraphicFramePr>
          <p:cNvPr id="5" name="Tabela 4"/>
          <p:cNvGraphicFramePr>
            <a:graphicFrameLocks noGrp="1"/>
          </p:cNvGraphicFramePr>
          <p:nvPr>
            <p:extLst>
              <p:ext uri="{D42A27DB-BD31-4B8C-83A1-F6EECF244321}">
                <p14:modId xmlns:p14="http://schemas.microsoft.com/office/powerpoint/2010/main" val="3706652058"/>
              </p:ext>
            </p:extLst>
          </p:nvPr>
        </p:nvGraphicFramePr>
        <p:xfrm>
          <a:off x="292232" y="1564851"/>
          <a:ext cx="8625722" cy="5212080"/>
        </p:xfrm>
        <a:graphic>
          <a:graphicData uri="http://schemas.openxmlformats.org/drawingml/2006/table">
            <a:tbl>
              <a:tblPr firstRow="1" bandRow="1">
                <a:tableStyleId>{5C22544A-7EE6-4342-B048-85BDC9FD1C3A}</a:tableStyleId>
              </a:tblPr>
              <a:tblGrid>
                <a:gridCol w="8625722">
                  <a:extLst>
                    <a:ext uri="{9D8B030D-6E8A-4147-A177-3AD203B41FA5}">
                      <a16:colId xmlns:a16="http://schemas.microsoft.com/office/drawing/2014/main" val="2784200850"/>
                    </a:ext>
                  </a:extLst>
                </a:gridCol>
              </a:tblGrid>
              <a:tr h="364391">
                <a:tc>
                  <a:txBody>
                    <a:bodyPr/>
                    <a:lstStyle/>
                    <a:p>
                      <a:r>
                        <a:rPr lang="pl-PL" sz="2400" dirty="0" smtClean="0">
                          <a:latin typeface="Calibri" panose="020F0502020204030204" pitchFamily="34" charset="0"/>
                        </a:rPr>
                        <a:t>Priorytet Inwestycyjny 9i (2/2)</a:t>
                      </a:r>
                      <a:endParaRPr lang="pl-PL" sz="2400" dirty="0">
                        <a:latin typeface="Calibri" panose="020F0502020204030204" pitchFamily="34" charset="0"/>
                      </a:endParaRPr>
                    </a:p>
                  </a:txBody>
                  <a:tcPr>
                    <a:solidFill>
                      <a:srgbClr val="336699"/>
                    </a:solidFill>
                  </a:tcPr>
                </a:tc>
                <a:extLst>
                  <a:ext uri="{0D108BD9-81ED-4DB2-BD59-A6C34878D82A}">
                    <a16:rowId xmlns:a16="http://schemas.microsoft.com/office/drawing/2014/main" val="3739246706"/>
                  </a:ext>
                </a:extLst>
              </a:tr>
              <a:tr h="336361">
                <a:tc>
                  <a:txBody>
                    <a:bodyPr/>
                    <a:lstStyle/>
                    <a:p>
                      <a:r>
                        <a:rPr lang="pl-PL" sz="2400" b="1" dirty="0" smtClean="0">
                          <a:effectLst/>
                          <a:latin typeface="Calibri" panose="020F0502020204030204" pitchFamily="34" charset="0"/>
                        </a:rPr>
                        <a:t>SZKOLENIA PROWADZĄCE DO NABYCIA KOMPETENCJI</a:t>
                      </a:r>
                      <a:endParaRPr lang="pl-PL" sz="2400" dirty="0" smtClean="0">
                        <a:effectLst/>
                        <a:latin typeface="Calibri" panose="020F0502020204030204" pitchFamily="34" charset="0"/>
                      </a:endParaRPr>
                    </a:p>
                  </a:txBody>
                  <a:tcPr/>
                </a:tc>
                <a:extLst>
                  <a:ext uri="{0D108BD9-81ED-4DB2-BD59-A6C34878D82A}">
                    <a16:rowId xmlns:a16="http://schemas.microsoft.com/office/drawing/2014/main" val="3248792991"/>
                  </a:ext>
                </a:extLst>
              </a:tr>
              <a:tr h="1345445">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pl-PL" sz="2400" dirty="0" smtClean="0">
                          <a:effectLst/>
                          <a:latin typeface="Calibri" panose="020F0502020204030204" pitchFamily="34" charset="0"/>
                        </a:rPr>
                        <a:t>W Standardach realizacji wsparcia wprowadzono wymóg, że efektem każdego szkolenia/kursu realizowanego w ramach projektu jest nabycie kwalifikacji zawodowych lub nabycie kompetencji potwierdzonych odpowiednim dokumentem. Nabycie kwalifikacji lub kompetencji jest weryfikowane poprzez przeprowadzenie odpowiedniego ich sprawdzenia np. w formie egzaminu.</a:t>
                      </a:r>
                    </a:p>
                  </a:txBody>
                  <a:tcPr/>
                </a:tc>
                <a:extLst>
                  <a:ext uri="{0D108BD9-81ED-4DB2-BD59-A6C34878D82A}">
                    <a16:rowId xmlns:a16="http://schemas.microsoft.com/office/drawing/2014/main" val="31785840"/>
                  </a:ext>
                </a:extLst>
              </a:tr>
              <a:tr h="3363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400" b="1" dirty="0" smtClean="0">
                          <a:effectLst/>
                          <a:latin typeface="Calibri" panose="020F0502020204030204" pitchFamily="34" charset="0"/>
                        </a:rPr>
                        <a:t>PREFERENCJE DLA OSÓB OTRZYMUJĄCYCH WSPARCIE Z PO POMOC ŻYWNOŚCIOWA</a:t>
                      </a:r>
                      <a:endParaRPr lang="pl-PL" sz="2400" dirty="0" smtClean="0">
                        <a:effectLst/>
                        <a:latin typeface="Calibri" panose="020F0502020204030204" pitchFamily="34" charset="0"/>
                      </a:endParaRPr>
                    </a:p>
                  </a:txBody>
                  <a:tcPr/>
                </a:tc>
                <a:extLst>
                  <a:ext uri="{0D108BD9-81ED-4DB2-BD59-A6C34878D82A}">
                    <a16:rowId xmlns:a16="http://schemas.microsoft.com/office/drawing/2014/main" val="2663105567"/>
                  </a:ext>
                </a:extLst>
              </a:tr>
              <a:tr h="813126">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pl-PL" sz="2400" dirty="0" smtClean="0">
                          <a:effectLst/>
                          <a:latin typeface="Calibri" panose="020F0502020204030204" pitchFamily="34" charset="0"/>
                        </a:rPr>
                        <a:t>Wprowadzono kryterium strategiczne I stopnia</a:t>
                      </a:r>
                      <a:r>
                        <a:rPr lang="pl-PL" sz="2400" b="1" dirty="0" smtClean="0">
                          <a:effectLst/>
                          <a:latin typeface="Calibri" panose="020F0502020204030204" pitchFamily="34" charset="0"/>
                        </a:rPr>
                        <a:t> </a:t>
                      </a:r>
                      <a:r>
                        <a:rPr lang="pl-PL" sz="2400" dirty="0" smtClean="0">
                          <a:effectLst/>
                          <a:latin typeface="Calibri" panose="020F0502020204030204" pitchFamily="34" charset="0"/>
                        </a:rPr>
                        <a:t>specyficznego ukierunkowania projektu </a:t>
                      </a:r>
                      <a:r>
                        <a:rPr lang="pl-PL" sz="2400" i="1" dirty="0" smtClean="0">
                          <a:effectLst/>
                          <a:latin typeface="Calibri" panose="020F0502020204030204" pitchFamily="34" charset="0"/>
                        </a:rPr>
                        <a:t>Komplementarność projektu z interwencją w ramach PO Pomoc Żywnościowa</a:t>
                      </a:r>
                      <a:r>
                        <a:rPr lang="pl-PL" sz="2400" dirty="0" smtClean="0">
                          <a:effectLst/>
                          <a:latin typeface="Calibri" panose="020F0502020204030204" pitchFamily="34" charset="0"/>
                        </a:rPr>
                        <a:t>.</a:t>
                      </a:r>
                    </a:p>
                  </a:txBody>
                  <a:tcPr/>
                </a:tc>
                <a:extLst>
                  <a:ext uri="{0D108BD9-81ED-4DB2-BD59-A6C34878D82A}">
                    <a16:rowId xmlns:a16="http://schemas.microsoft.com/office/drawing/2014/main" val="1706202833"/>
                  </a:ext>
                </a:extLst>
              </a:tr>
            </a:tbl>
          </a:graphicData>
        </a:graphic>
      </p:graphicFrame>
      <p:sp>
        <p:nvSpPr>
          <p:cNvPr id="6" name="Tytuł 1"/>
          <p:cNvSpPr txBox="1">
            <a:spLocks/>
          </p:cNvSpPr>
          <p:nvPr/>
        </p:nvSpPr>
        <p:spPr bwMode="auto">
          <a:xfrm>
            <a:off x="3214539" y="149398"/>
            <a:ext cx="5703415" cy="680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r"/>
            <a:r>
              <a:rPr lang="pl-PL" altLang="pl-PL" sz="2400" b="1" kern="0" cap="small" dirty="0" smtClean="0">
                <a:solidFill>
                  <a:schemeClr val="bg1"/>
                </a:solidFill>
                <a:latin typeface="Calibri" pitchFamily="34" charset="0"/>
              </a:rPr>
              <a:t>Zakres i przykłady zgodności interwencji </a:t>
            </a:r>
          </a:p>
          <a:p>
            <a:pPr algn="r"/>
            <a:r>
              <a:rPr lang="pl-PL" altLang="pl-PL" sz="2400" b="1" kern="0" cap="small" dirty="0" smtClean="0">
                <a:solidFill>
                  <a:schemeClr val="bg1"/>
                </a:solidFill>
                <a:latin typeface="Calibri" pitchFamily="34" charset="0"/>
              </a:rPr>
              <a:t>Z zaleceniami DG EMPL</a:t>
            </a:r>
            <a:endParaRPr lang="pl-PL" sz="3600" kern="0" cap="small" dirty="0">
              <a:solidFill>
                <a:schemeClr val="bg1"/>
              </a:solidFill>
              <a:latin typeface="Calibri" panose="020F0502020204030204" pitchFamily="34" charset="0"/>
            </a:endParaRPr>
          </a:p>
        </p:txBody>
      </p:sp>
    </p:spTree>
    <p:extLst>
      <p:ext uri="{BB962C8B-B14F-4D97-AF65-F5344CB8AC3E}">
        <p14:creationId xmlns:p14="http://schemas.microsoft.com/office/powerpoint/2010/main" val="259158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6113" y="1081080"/>
            <a:ext cx="8801841" cy="304660"/>
          </a:xfrm>
        </p:spPr>
        <p:txBody>
          <a:bodyPr/>
          <a:lstStyle/>
          <a:p>
            <a:r>
              <a:rPr lang="pl-PL" sz="2400" b="1" u="sng" cap="small" dirty="0" smtClean="0">
                <a:solidFill>
                  <a:srgbClr val="336699"/>
                </a:solidFill>
                <a:latin typeface="Calibri" panose="020F0502020204030204" pitchFamily="34" charset="0"/>
              </a:rPr>
              <a:t>Oś Priorytetowa 6. Integracja</a:t>
            </a:r>
            <a:endParaRPr lang="pl-PL" sz="3600" cap="small" dirty="0">
              <a:solidFill>
                <a:srgbClr val="336699"/>
              </a:solidFill>
              <a:latin typeface="Calibri" panose="020F0502020204030204" pitchFamily="34" charset="0"/>
            </a:endParaRPr>
          </a:p>
        </p:txBody>
      </p:sp>
      <p:graphicFrame>
        <p:nvGraphicFramePr>
          <p:cNvPr id="5" name="Tabela 4"/>
          <p:cNvGraphicFramePr>
            <a:graphicFrameLocks noGrp="1"/>
          </p:cNvGraphicFramePr>
          <p:nvPr>
            <p:extLst>
              <p:ext uri="{D42A27DB-BD31-4B8C-83A1-F6EECF244321}">
                <p14:modId xmlns:p14="http://schemas.microsoft.com/office/powerpoint/2010/main" val="1762915789"/>
              </p:ext>
            </p:extLst>
          </p:nvPr>
        </p:nvGraphicFramePr>
        <p:xfrm>
          <a:off x="116113" y="1385740"/>
          <a:ext cx="8930905" cy="5408585"/>
        </p:xfrm>
        <a:graphic>
          <a:graphicData uri="http://schemas.openxmlformats.org/drawingml/2006/table">
            <a:tbl>
              <a:tblPr firstRow="1" bandRow="1">
                <a:tableStyleId>{5C22544A-7EE6-4342-B048-85BDC9FD1C3A}</a:tableStyleId>
              </a:tblPr>
              <a:tblGrid>
                <a:gridCol w="8930905">
                  <a:extLst>
                    <a:ext uri="{9D8B030D-6E8A-4147-A177-3AD203B41FA5}">
                      <a16:colId xmlns:a16="http://schemas.microsoft.com/office/drawing/2014/main" val="2784200850"/>
                    </a:ext>
                  </a:extLst>
                </a:gridCol>
              </a:tblGrid>
              <a:tr h="470825">
                <a:tc>
                  <a:txBody>
                    <a:bodyPr/>
                    <a:lstStyle/>
                    <a:p>
                      <a:r>
                        <a:rPr lang="pl-PL" sz="2000" dirty="0" smtClean="0">
                          <a:latin typeface="Calibri" panose="020F0502020204030204" pitchFamily="34" charset="0"/>
                        </a:rPr>
                        <a:t>Priorytet Inwestycyjny 9iv (1/2)</a:t>
                      </a:r>
                      <a:endParaRPr lang="pl-PL" sz="2000" dirty="0">
                        <a:latin typeface="Calibri" panose="020F0502020204030204" pitchFamily="34" charset="0"/>
                      </a:endParaRPr>
                    </a:p>
                  </a:txBody>
                  <a:tcPr>
                    <a:solidFill>
                      <a:srgbClr val="336699"/>
                    </a:solidFill>
                  </a:tcPr>
                </a:tc>
                <a:extLst>
                  <a:ext uri="{0D108BD9-81ED-4DB2-BD59-A6C34878D82A}">
                    <a16:rowId xmlns:a16="http://schemas.microsoft.com/office/drawing/2014/main" val="3739246706"/>
                  </a:ext>
                </a:extLst>
              </a:tr>
              <a:tr h="330455">
                <a:tc>
                  <a:txBody>
                    <a:bodyPr/>
                    <a:lstStyle/>
                    <a:p>
                      <a:r>
                        <a:rPr lang="pl-PL" sz="2000" b="1" dirty="0" smtClean="0">
                          <a:effectLst/>
                          <a:latin typeface="Calibri" panose="020F0502020204030204" pitchFamily="34" charset="0"/>
                        </a:rPr>
                        <a:t>WSPARCIE OBSZARÓW O NISKIEJ DOSTĘPNOŚCI USŁUG SPOŁECZNYCH</a:t>
                      </a:r>
                      <a:endParaRPr lang="pl-PL" sz="2000" dirty="0" smtClean="0">
                        <a:effectLst/>
                        <a:latin typeface="Calibri" panose="020F0502020204030204" pitchFamily="34" charset="0"/>
                      </a:endParaRPr>
                    </a:p>
                  </a:txBody>
                  <a:tcPr/>
                </a:tc>
                <a:extLst>
                  <a:ext uri="{0D108BD9-81ED-4DB2-BD59-A6C34878D82A}">
                    <a16:rowId xmlns:a16="http://schemas.microsoft.com/office/drawing/2014/main" val="3248792991"/>
                  </a:ext>
                </a:extLst>
              </a:tr>
              <a:tr h="1100316">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pl-PL" sz="2000" dirty="0" smtClean="0">
                          <a:effectLst/>
                          <a:latin typeface="Calibri" panose="020F0502020204030204" pitchFamily="34" charset="0"/>
                        </a:rPr>
                        <a:t>Wprowadzono obligatoryjne kryterium weryfikujące, czy wnioskodawca wykazał, że projekt realizowany jest na obszarach, na których istnieją deficyty w zakresie dostępności do rodzajów usług objętych projektem. Ponadto standardy realizacji wsparcia określają, że każdorazowo projekt odpowiada na zdiagnozowane problemy i potrzeby w zakresie świadczenia usług społecznych, uwzględniając trendy demograficzne, stan zdrowia, poziom ubóstwa i wykluczenia społecznego,  a także poziom dostępności usług na danym obszarze realizacji działań.</a:t>
                      </a:r>
                    </a:p>
                  </a:txBody>
                  <a:tcPr/>
                </a:tc>
                <a:extLst>
                  <a:ext uri="{0D108BD9-81ED-4DB2-BD59-A6C34878D82A}">
                    <a16:rowId xmlns:a16="http://schemas.microsoft.com/office/drawing/2014/main" val="31785840"/>
                  </a:ext>
                </a:extLst>
              </a:tr>
              <a:tr h="372668">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pl-PL" sz="2000" b="1" dirty="0" smtClean="0">
                          <a:effectLst/>
                          <a:latin typeface="Calibri" panose="020F0502020204030204" pitchFamily="34" charset="0"/>
                        </a:rPr>
                        <a:t>TRWAŁOŚĆ MIEJSC ŚWIADCZENIA USŁUG SPOŁECZNYCH</a:t>
                      </a:r>
                      <a:endParaRPr lang="pl-PL" sz="2000" dirty="0" smtClean="0">
                        <a:effectLst/>
                        <a:latin typeface="Calibri" panose="020F0502020204030204" pitchFamily="34" charset="0"/>
                      </a:endParaRPr>
                    </a:p>
                  </a:txBody>
                  <a:tcPr/>
                </a:tc>
                <a:extLst>
                  <a:ext uri="{0D108BD9-81ED-4DB2-BD59-A6C34878D82A}">
                    <a16:rowId xmlns:a16="http://schemas.microsoft.com/office/drawing/2014/main" val="2663105567"/>
                  </a:ext>
                </a:extLst>
              </a:tr>
              <a:tr h="1100316">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pl-PL" sz="2000" dirty="0" smtClean="0">
                          <a:effectLst/>
                          <a:latin typeface="Calibri" panose="020F0502020204030204" pitchFamily="34" charset="0"/>
                        </a:rPr>
                        <a:t>Wprowadzono kryterium strategiczne weryfikujące, czy projekt zapewnia trwałość efektów poprzez utrzymanie wspartych w ramach projektów miejsc świadczenia usług społecznych w liczbie odpowiadającej faktycznemu i prognozowanemu zapotrzebowaniu na tego typu usługi co najmniej przez okres odpowiadający okresowi realizacji projektu, z zastrzeżeniem, że okres ten nie może być krótszy niż dwa lata.</a:t>
                      </a:r>
                    </a:p>
                  </a:txBody>
                  <a:tcPr/>
                </a:tc>
                <a:extLst>
                  <a:ext uri="{0D108BD9-81ED-4DB2-BD59-A6C34878D82A}">
                    <a16:rowId xmlns:a16="http://schemas.microsoft.com/office/drawing/2014/main" val="1706202833"/>
                  </a:ext>
                </a:extLst>
              </a:tr>
            </a:tbl>
          </a:graphicData>
        </a:graphic>
      </p:graphicFrame>
      <p:sp>
        <p:nvSpPr>
          <p:cNvPr id="6" name="Tytuł 1"/>
          <p:cNvSpPr txBox="1">
            <a:spLocks/>
          </p:cNvSpPr>
          <p:nvPr/>
        </p:nvSpPr>
        <p:spPr bwMode="auto">
          <a:xfrm>
            <a:off x="3214539" y="149398"/>
            <a:ext cx="5703415" cy="680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r"/>
            <a:r>
              <a:rPr lang="pl-PL" altLang="pl-PL" sz="2400" b="1" kern="0" cap="small" dirty="0" smtClean="0">
                <a:solidFill>
                  <a:schemeClr val="bg1"/>
                </a:solidFill>
                <a:latin typeface="Calibri" pitchFamily="34" charset="0"/>
              </a:rPr>
              <a:t>Zakres i przykłady zgodności interwencji </a:t>
            </a:r>
          </a:p>
          <a:p>
            <a:pPr algn="r"/>
            <a:r>
              <a:rPr lang="pl-PL" altLang="pl-PL" sz="2400" b="1" kern="0" cap="small" dirty="0" smtClean="0">
                <a:solidFill>
                  <a:schemeClr val="bg1"/>
                </a:solidFill>
                <a:latin typeface="Calibri" pitchFamily="34" charset="0"/>
              </a:rPr>
              <a:t>Z zaleceniami DG EMPL</a:t>
            </a:r>
            <a:endParaRPr lang="pl-PL" sz="3600" kern="0" cap="small" dirty="0">
              <a:solidFill>
                <a:schemeClr val="bg1"/>
              </a:solidFill>
              <a:latin typeface="Calibri" panose="020F0502020204030204" pitchFamily="34" charset="0"/>
            </a:endParaRPr>
          </a:p>
        </p:txBody>
      </p:sp>
    </p:spTree>
    <p:extLst>
      <p:ext uri="{BB962C8B-B14F-4D97-AF65-F5344CB8AC3E}">
        <p14:creationId xmlns:p14="http://schemas.microsoft.com/office/powerpoint/2010/main" val="3489962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6113" y="1081080"/>
            <a:ext cx="8801841" cy="304660"/>
          </a:xfrm>
        </p:spPr>
        <p:txBody>
          <a:bodyPr/>
          <a:lstStyle/>
          <a:p>
            <a:r>
              <a:rPr lang="pl-PL" sz="2400" b="1" u="sng" cap="small" dirty="0" smtClean="0">
                <a:solidFill>
                  <a:srgbClr val="336699"/>
                </a:solidFill>
                <a:latin typeface="Calibri" panose="020F0502020204030204" pitchFamily="34" charset="0"/>
              </a:rPr>
              <a:t>Oś Priorytetowa 6. Integracja</a:t>
            </a:r>
            <a:endParaRPr lang="pl-PL" sz="3600" cap="small" dirty="0">
              <a:solidFill>
                <a:srgbClr val="336699"/>
              </a:solidFill>
              <a:latin typeface="Calibri" panose="020F0502020204030204" pitchFamily="34" charset="0"/>
            </a:endParaRPr>
          </a:p>
        </p:txBody>
      </p:sp>
      <p:graphicFrame>
        <p:nvGraphicFramePr>
          <p:cNvPr id="5" name="Tabela 4"/>
          <p:cNvGraphicFramePr>
            <a:graphicFrameLocks noGrp="1"/>
          </p:cNvGraphicFramePr>
          <p:nvPr>
            <p:extLst>
              <p:ext uri="{D42A27DB-BD31-4B8C-83A1-F6EECF244321}">
                <p14:modId xmlns:p14="http://schemas.microsoft.com/office/powerpoint/2010/main" val="3051993946"/>
              </p:ext>
            </p:extLst>
          </p:nvPr>
        </p:nvGraphicFramePr>
        <p:xfrm>
          <a:off x="292232" y="1451726"/>
          <a:ext cx="8625722" cy="3579785"/>
        </p:xfrm>
        <a:graphic>
          <a:graphicData uri="http://schemas.openxmlformats.org/drawingml/2006/table">
            <a:tbl>
              <a:tblPr firstRow="1" bandRow="1">
                <a:tableStyleId>{5C22544A-7EE6-4342-B048-85BDC9FD1C3A}</a:tableStyleId>
              </a:tblPr>
              <a:tblGrid>
                <a:gridCol w="8625722">
                  <a:extLst>
                    <a:ext uri="{9D8B030D-6E8A-4147-A177-3AD203B41FA5}">
                      <a16:colId xmlns:a16="http://schemas.microsoft.com/office/drawing/2014/main" val="2784200850"/>
                    </a:ext>
                  </a:extLst>
                </a:gridCol>
              </a:tblGrid>
              <a:tr h="470825">
                <a:tc>
                  <a:txBody>
                    <a:bodyPr/>
                    <a:lstStyle/>
                    <a:p>
                      <a:r>
                        <a:rPr lang="pl-PL" sz="2400" dirty="0" smtClean="0">
                          <a:latin typeface="Calibri" panose="020F0502020204030204" pitchFamily="34" charset="0"/>
                        </a:rPr>
                        <a:t>Priorytet Inwestycyjny 9iv (2/2)</a:t>
                      </a:r>
                      <a:endParaRPr lang="pl-PL" sz="2400" dirty="0">
                        <a:latin typeface="Calibri" panose="020F0502020204030204" pitchFamily="34" charset="0"/>
                      </a:endParaRPr>
                    </a:p>
                  </a:txBody>
                  <a:tcPr>
                    <a:solidFill>
                      <a:srgbClr val="336699"/>
                    </a:solidFill>
                  </a:tcPr>
                </a:tc>
                <a:extLst>
                  <a:ext uri="{0D108BD9-81ED-4DB2-BD59-A6C34878D82A}">
                    <a16:rowId xmlns:a16="http://schemas.microsoft.com/office/drawing/2014/main" val="3739246706"/>
                  </a:ext>
                </a:extLst>
              </a:tr>
              <a:tr h="330455">
                <a:tc>
                  <a:txBody>
                    <a:bodyPr/>
                    <a:lstStyle/>
                    <a:p>
                      <a:pPr algn="just">
                        <a:spcAft>
                          <a:spcPts val="0"/>
                        </a:spcAft>
                      </a:pPr>
                      <a:r>
                        <a:rPr lang="pl-PL" sz="2400" b="1" dirty="0" smtClean="0">
                          <a:effectLst/>
                          <a:latin typeface="Calibri" panose="020F0502020204030204" pitchFamily="34" charset="0"/>
                        </a:rPr>
                        <a:t>ZWIĘKSZENIE LICZBY OSÓB OBJĘTYCH USŁUGAMI SPOŁECZNYMI</a:t>
                      </a:r>
                      <a:endParaRPr lang="pl-PL" sz="2400" dirty="0" smtClean="0">
                        <a:effectLst/>
                        <a:latin typeface="Calibri" panose="020F0502020204030204" pitchFamily="34" charset="0"/>
                      </a:endParaRPr>
                    </a:p>
                  </a:txBody>
                  <a:tcPr/>
                </a:tc>
                <a:extLst>
                  <a:ext uri="{0D108BD9-81ED-4DB2-BD59-A6C34878D82A}">
                    <a16:rowId xmlns:a16="http://schemas.microsoft.com/office/drawing/2014/main" val="3248792991"/>
                  </a:ext>
                </a:extLst>
              </a:tr>
              <a:tr h="1100316">
                <a:tc>
                  <a:txBody>
                    <a:bodyPr/>
                    <a:lstStyle/>
                    <a:p>
                      <a:pPr algn="just">
                        <a:spcAft>
                          <a:spcPts val="0"/>
                        </a:spcAft>
                      </a:pPr>
                      <a:r>
                        <a:rPr lang="pl-PL" sz="2400" dirty="0" smtClean="0">
                          <a:effectLst/>
                          <a:latin typeface="Calibri" panose="020F0502020204030204" pitchFamily="34" charset="0"/>
                        </a:rPr>
                        <a:t>W Standardach realizacji wsparcia wprowadzono wymóg, że na skutek realizacji projektów każdorazowo musi nastąpić zwiększenie liczby miejsc świadczenia usług opiekuńczych prowadzonych przez danego beneficjenta w stosunku do danych z roku poprzedzającego rok rozpoczęcia realizacji projektu. Liczba miejsc świadczenia usług opiekuńczych jest zwiększana wyłącznie w ramach usług świadczonych w lokalnej społeczności.</a:t>
                      </a:r>
                      <a:endParaRPr lang="pl-PL" sz="2400" dirty="0">
                        <a:effectLst/>
                        <a:latin typeface="Calibri" panose="020F0502020204030204" pitchFamily="34" charset="0"/>
                      </a:endParaRPr>
                    </a:p>
                  </a:txBody>
                  <a:tcPr/>
                </a:tc>
                <a:extLst>
                  <a:ext uri="{0D108BD9-81ED-4DB2-BD59-A6C34878D82A}">
                    <a16:rowId xmlns:a16="http://schemas.microsoft.com/office/drawing/2014/main" val="31785840"/>
                  </a:ext>
                </a:extLst>
              </a:tr>
            </a:tbl>
          </a:graphicData>
        </a:graphic>
      </p:graphicFrame>
      <p:sp>
        <p:nvSpPr>
          <p:cNvPr id="6" name="Tytuł 1"/>
          <p:cNvSpPr txBox="1">
            <a:spLocks/>
          </p:cNvSpPr>
          <p:nvPr/>
        </p:nvSpPr>
        <p:spPr bwMode="auto">
          <a:xfrm>
            <a:off x="3214539" y="149398"/>
            <a:ext cx="5703415" cy="680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r"/>
            <a:r>
              <a:rPr lang="pl-PL" altLang="pl-PL" sz="2400" b="1" kern="0" cap="small" dirty="0" smtClean="0">
                <a:solidFill>
                  <a:schemeClr val="bg1"/>
                </a:solidFill>
                <a:latin typeface="Calibri" pitchFamily="34" charset="0"/>
              </a:rPr>
              <a:t>Zakres i przykłady zgodności interwencji </a:t>
            </a:r>
          </a:p>
          <a:p>
            <a:pPr algn="r"/>
            <a:r>
              <a:rPr lang="pl-PL" altLang="pl-PL" sz="2400" b="1" kern="0" cap="small" dirty="0" smtClean="0">
                <a:solidFill>
                  <a:schemeClr val="bg1"/>
                </a:solidFill>
                <a:latin typeface="Calibri" pitchFamily="34" charset="0"/>
              </a:rPr>
              <a:t>Z zaleceniami DG EMPL</a:t>
            </a:r>
            <a:endParaRPr lang="pl-PL" sz="3600" kern="0" cap="small" dirty="0">
              <a:solidFill>
                <a:schemeClr val="bg1"/>
              </a:solidFill>
              <a:latin typeface="Calibri" panose="020F0502020204030204" pitchFamily="34" charset="0"/>
            </a:endParaRPr>
          </a:p>
        </p:txBody>
      </p:sp>
    </p:spTree>
    <p:extLst>
      <p:ext uri="{BB962C8B-B14F-4D97-AF65-F5344CB8AC3E}">
        <p14:creationId xmlns:p14="http://schemas.microsoft.com/office/powerpoint/2010/main" val="17525381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6113" y="1081080"/>
            <a:ext cx="8801841" cy="304660"/>
          </a:xfrm>
        </p:spPr>
        <p:txBody>
          <a:bodyPr/>
          <a:lstStyle/>
          <a:p>
            <a:r>
              <a:rPr lang="pl-PL" sz="2400" b="1" u="sng" cap="small" dirty="0" smtClean="0">
                <a:solidFill>
                  <a:srgbClr val="336699"/>
                </a:solidFill>
                <a:latin typeface="Calibri" panose="020F0502020204030204" pitchFamily="34" charset="0"/>
              </a:rPr>
              <a:t>Oś Priorytetowa 6. Integracja</a:t>
            </a:r>
            <a:endParaRPr lang="pl-PL" sz="3600" cap="small" dirty="0">
              <a:solidFill>
                <a:srgbClr val="336699"/>
              </a:solidFill>
              <a:latin typeface="Calibri" panose="020F0502020204030204" pitchFamily="34" charset="0"/>
            </a:endParaRPr>
          </a:p>
        </p:txBody>
      </p:sp>
      <p:graphicFrame>
        <p:nvGraphicFramePr>
          <p:cNvPr id="5" name="Tabela 4"/>
          <p:cNvGraphicFramePr>
            <a:graphicFrameLocks noGrp="1"/>
          </p:cNvGraphicFramePr>
          <p:nvPr>
            <p:extLst>
              <p:ext uri="{D42A27DB-BD31-4B8C-83A1-F6EECF244321}">
                <p14:modId xmlns:p14="http://schemas.microsoft.com/office/powerpoint/2010/main" val="1249933677"/>
              </p:ext>
            </p:extLst>
          </p:nvPr>
        </p:nvGraphicFramePr>
        <p:xfrm>
          <a:off x="292232" y="1451726"/>
          <a:ext cx="8625722" cy="3214025"/>
        </p:xfrm>
        <a:graphic>
          <a:graphicData uri="http://schemas.openxmlformats.org/drawingml/2006/table">
            <a:tbl>
              <a:tblPr firstRow="1" bandRow="1">
                <a:tableStyleId>{5C22544A-7EE6-4342-B048-85BDC9FD1C3A}</a:tableStyleId>
              </a:tblPr>
              <a:tblGrid>
                <a:gridCol w="8625722">
                  <a:extLst>
                    <a:ext uri="{9D8B030D-6E8A-4147-A177-3AD203B41FA5}">
                      <a16:colId xmlns:a16="http://schemas.microsoft.com/office/drawing/2014/main" val="2784200850"/>
                    </a:ext>
                  </a:extLst>
                </a:gridCol>
              </a:tblGrid>
              <a:tr h="470825">
                <a:tc>
                  <a:txBody>
                    <a:bodyPr/>
                    <a:lstStyle/>
                    <a:p>
                      <a:r>
                        <a:rPr lang="pl-PL" sz="2400" dirty="0" smtClean="0">
                          <a:latin typeface="Calibri" panose="020F0502020204030204" pitchFamily="34" charset="0"/>
                        </a:rPr>
                        <a:t>Priorytet Inwestycyjny 9v </a:t>
                      </a:r>
                      <a:endParaRPr lang="pl-PL" sz="2400" dirty="0">
                        <a:latin typeface="Calibri" panose="020F0502020204030204" pitchFamily="34" charset="0"/>
                      </a:endParaRPr>
                    </a:p>
                  </a:txBody>
                  <a:tcPr>
                    <a:solidFill>
                      <a:srgbClr val="336699"/>
                    </a:solidFill>
                  </a:tcPr>
                </a:tc>
                <a:extLst>
                  <a:ext uri="{0D108BD9-81ED-4DB2-BD59-A6C34878D82A}">
                    <a16:rowId xmlns:a16="http://schemas.microsoft.com/office/drawing/2014/main" val="3739246706"/>
                  </a:ext>
                </a:extLst>
              </a:tr>
              <a:tr h="330455">
                <a:tc>
                  <a:txBody>
                    <a:bodyPr/>
                    <a:lstStyle/>
                    <a:p>
                      <a:pPr algn="just"/>
                      <a:r>
                        <a:rPr lang="pl-PL" sz="2400" b="1" dirty="0" smtClean="0">
                          <a:effectLst/>
                          <a:latin typeface="Calibri" panose="020F0502020204030204" pitchFamily="34" charset="0"/>
                        </a:rPr>
                        <a:t>UKIERUNKOWANIE WSPARCIA W RAMACH EKONOMII SPOŁECZNEJ NA OSOBY NAJBARDZIEJ ODDALONE OD RYNKU PRACY</a:t>
                      </a:r>
                      <a:endParaRPr lang="pl-PL" sz="2400" dirty="0" smtClean="0">
                        <a:effectLst/>
                        <a:latin typeface="Calibri" panose="020F0502020204030204" pitchFamily="34" charset="0"/>
                      </a:endParaRPr>
                    </a:p>
                  </a:txBody>
                  <a:tcPr/>
                </a:tc>
                <a:extLst>
                  <a:ext uri="{0D108BD9-81ED-4DB2-BD59-A6C34878D82A}">
                    <a16:rowId xmlns:a16="http://schemas.microsoft.com/office/drawing/2014/main" val="3248792991"/>
                  </a:ext>
                </a:extLst>
              </a:tr>
              <a:tr h="110031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2400" kern="1200" dirty="0" smtClean="0">
                          <a:solidFill>
                            <a:schemeClr val="dk1"/>
                          </a:solidFill>
                          <a:effectLst/>
                          <a:latin typeface="Calibri" panose="020F0502020204030204" pitchFamily="34" charset="0"/>
                          <a:ea typeface="+mn-ea"/>
                          <a:cs typeface="+mn-cs"/>
                        </a:rPr>
                        <a:t>Standardy realizacji wsparcia obligują OWES do preferowania</a:t>
                      </a:r>
                      <a:r>
                        <a:rPr lang="pl-PL" sz="2400" b="1" kern="1200" dirty="0" smtClean="0">
                          <a:solidFill>
                            <a:schemeClr val="dk1"/>
                          </a:solidFill>
                          <a:effectLst/>
                          <a:latin typeface="Calibri" panose="020F0502020204030204" pitchFamily="34" charset="0"/>
                          <a:ea typeface="+mn-ea"/>
                          <a:cs typeface="+mn-cs"/>
                        </a:rPr>
                        <a:t> </a:t>
                      </a:r>
                      <a:r>
                        <a:rPr lang="pl-PL" sz="2400" kern="1200" dirty="0" smtClean="0">
                          <a:solidFill>
                            <a:schemeClr val="dk1"/>
                          </a:solidFill>
                          <a:effectLst/>
                          <a:latin typeface="Calibri" panose="020F0502020204030204" pitchFamily="34" charset="0"/>
                          <a:ea typeface="+mn-ea"/>
                          <a:cs typeface="+mn-cs"/>
                        </a:rPr>
                        <a:t>osób z III profilu, o którym mowa w ustawie o promocji zatrudnienia i instytucjach rynku pracy, w dostępie do dotacji </a:t>
                      </a:r>
                      <a:br>
                        <a:rPr lang="pl-PL" sz="2400" kern="1200" dirty="0" smtClean="0">
                          <a:solidFill>
                            <a:schemeClr val="dk1"/>
                          </a:solidFill>
                          <a:effectLst/>
                          <a:latin typeface="Calibri" panose="020F0502020204030204" pitchFamily="34" charset="0"/>
                          <a:ea typeface="+mn-ea"/>
                          <a:cs typeface="+mn-cs"/>
                        </a:rPr>
                      </a:br>
                      <a:r>
                        <a:rPr lang="pl-PL" sz="2400" kern="1200" dirty="0" smtClean="0">
                          <a:solidFill>
                            <a:schemeClr val="dk1"/>
                          </a:solidFill>
                          <a:effectLst/>
                          <a:latin typeface="Calibri" panose="020F0502020204030204" pitchFamily="34" charset="0"/>
                          <a:ea typeface="+mn-ea"/>
                          <a:cs typeface="+mn-cs"/>
                        </a:rPr>
                        <a:t>i monitorowania</a:t>
                      </a:r>
                      <a:r>
                        <a:rPr lang="pl-PL" sz="2400" kern="1200" baseline="0" dirty="0" smtClean="0">
                          <a:solidFill>
                            <a:schemeClr val="dk1"/>
                          </a:solidFill>
                          <a:effectLst/>
                          <a:latin typeface="Calibri" panose="020F0502020204030204" pitchFamily="34" charset="0"/>
                          <a:ea typeface="+mn-ea"/>
                          <a:cs typeface="+mn-cs"/>
                        </a:rPr>
                        <a:t> </a:t>
                      </a:r>
                      <a:r>
                        <a:rPr lang="pl-PL" sz="2400" kern="1200" dirty="0" smtClean="0">
                          <a:solidFill>
                            <a:schemeClr val="dk1"/>
                          </a:solidFill>
                          <a:effectLst/>
                          <a:latin typeface="Calibri" panose="020F0502020204030204" pitchFamily="34" charset="0"/>
                          <a:ea typeface="+mn-ea"/>
                          <a:cs typeface="+mn-cs"/>
                        </a:rPr>
                        <a:t>spełniania przesłanek uprawniających do przystąpienia do przedsiębiorstwa społecznego.</a:t>
                      </a:r>
                      <a:endParaRPr lang="pl-PL" sz="2400" dirty="0" smtClean="0">
                        <a:effectLst/>
                        <a:latin typeface="Calibri" panose="020F0502020204030204" pitchFamily="34" charset="0"/>
                      </a:endParaRPr>
                    </a:p>
                  </a:txBody>
                  <a:tcPr/>
                </a:tc>
                <a:extLst>
                  <a:ext uri="{0D108BD9-81ED-4DB2-BD59-A6C34878D82A}">
                    <a16:rowId xmlns:a16="http://schemas.microsoft.com/office/drawing/2014/main" val="31785840"/>
                  </a:ext>
                </a:extLst>
              </a:tr>
            </a:tbl>
          </a:graphicData>
        </a:graphic>
      </p:graphicFrame>
      <p:sp>
        <p:nvSpPr>
          <p:cNvPr id="6" name="Tytuł 1"/>
          <p:cNvSpPr txBox="1">
            <a:spLocks/>
          </p:cNvSpPr>
          <p:nvPr/>
        </p:nvSpPr>
        <p:spPr bwMode="auto">
          <a:xfrm>
            <a:off x="3214539" y="149398"/>
            <a:ext cx="5703415" cy="680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r"/>
            <a:r>
              <a:rPr lang="pl-PL" altLang="pl-PL" sz="2400" b="1" kern="0" cap="small" dirty="0" smtClean="0">
                <a:solidFill>
                  <a:schemeClr val="bg1"/>
                </a:solidFill>
                <a:latin typeface="Calibri" pitchFamily="34" charset="0"/>
              </a:rPr>
              <a:t>Zakres i przykłady zgodności interwencji </a:t>
            </a:r>
          </a:p>
          <a:p>
            <a:pPr algn="r"/>
            <a:r>
              <a:rPr lang="pl-PL" altLang="pl-PL" sz="2400" b="1" kern="0" cap="small" dirty="0" smtClean="0">
                <a:solidFill>
                  <a:schemeClr val="bg1"/>
                </a:solidFill>
                <a:latin typeface="Calibri" pitchFamily="34" charset="0"/>
              </a:rPr>
              <a:t>Z zaleceniami DG EMPL</a:t>
            </a:r>
            <a:endParaRPr lang="pl-PL" sz="3600" kern="0" cap="small" dirty="0">
              <a:solidFill>
                <a:schemeClr val="bg1"/>
              </a:solidFill>
              <a:latin typeface="Calibri" panose="020F0502020204030204" pitchFamily="34" charset="0"/>
            </a:endParaRPr>
          </a:p>
        </p:txBody>
      </p:sp>
    </p:spTree>
    <p:extLst>
      <p:ext uri="{BB962C8B-B14F-4D97-AF65-F5344CB8AC3E}">
        <p14:creationId xmlns:p14="http://schemas.microsoft.com/office/powerpoint/2010/main" val="676144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Arial Black" pitchFamily="34" charset="0"/>
              </a:rPr>
              <a:t>Regionalny Program Operacyjny </a:t>
            </a:r>
            <a:br>
              <a:rPr lang="pl-PL" altLang="pl-PL" sz="1600" b="1" dirty="0">
                <a:solidFill>
                  <a:schemeClr val="bg1"/>
                </a:solidFill>
                <a:latin typeface="Arial Black" pitchFamily="34" charset="0"/>
              </a:rPr>
            </a:br>
            <a:r>
              <a:rPr lang="pl-PL" altLang="pl-PL" sz="1600" b="1" dirty="0">
                <a:solidFill>
                  <a:schemeClr val="bg1"/>
                </a:solidFill>
                <a:latin typeface="Arial Black" pitchFamily="34" charset="0"/>
              </a:rPr>
              <a:t>Województwa Pomorskiego na lata 2014-2020</a:t>
            </a:r>
          </a:p>
        </p:txBody>
      </p:sp>
      <p:sp>
        <p:nvSpPr>
          <p:cNvPr id="10" name="Text Box 11"/>
          <p:cNvSpPr txBox="1">
            <a:spLocks noChangeArrowheads="1"/>
          </p:cNvSpPr>
          <p:nvPr/>
        </p:nvSpPr>
        <p:spPr bwMode="auto">
          <a:xfrm>
            <a:off x="160611" y="1065598"/>
            <a:ext cx="8848436" cy="4721292"/>
          </a:xfrm>
          <a:prstGeom prst="rect">
            <a:avLst/>
          </a:prstGeom>
          <a:noFill/>
          <a:ln>
            <a:noFill/>
          </a:ln>
          <a:effectLs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None/>
            </a:pPr>
            <a:r>
              <a:rPr lang="pl-PL" altLang="pl-PL" sz="2400" b="1" cap="small" dirty="0" smtClean="0">
                <a:solidFill>
                  <a:srgbClr val="FF0000"/>
                </a:solidFill>
                <a:latin typeface="Calibri" pitchFamily="34" charset="0"/>
              </a:rPr>
              <a:t>Rozbieżności z zaleceniami KE</a:t>
            </a:r>
            <a:endParaRPr lang="pl-PL" altLang="pl-PL" sz="2400" dirty="0" smtClean="0">
              <a:solidFill>
                <a:srgbClr val="FF0000"/>
              </a:solidFill>
              <a:latin typeface="Calibri" pitchFamily="34" charset="0"/>
            </a:endParaRPr>
          </a:p>
          <a:p>
            <a:pPr algn="just">
              <a:buNone/>
            </a:pPr>
            <a:r>
              <a:rPr lang="pl-PL" sz="1800" b="1" dirty="0" smtClean="0">
                <a:solidFill>
                  <a:srgbClr val="FF0000"/>
                </a:solidFill>
                <a:latin typeface="Calibri" panose="020F0502020204030204" pitchFamily="34" charset="0"/>
              </a:rPr>
              <a:t>PI </a:t>
            </a:r>
            <a:r>
              <a:rPr lang="pl-PL" sz="1800" b="1" dirty="0">
                <a:solidFill>
                  <a:srgbClr val="FF0000"/>
                </a:solidFill>
                <a:latin typeface="Calibri" panose="020F0502020204030204" pitchFamily="34" charset="0"/>
              </a:rPr>
              <a:t>10iii</a:t>
            </a:r>
            <a:endParaRPr lang="pl-PL" sz="1800" dirty="0">
              <a:solidFill>
                <a:srgbClr val="FF0000"/>
              </a:solidFill>
              <a:latin typeface="Calibri" panose="020F0502020204030204" pitchFamily="34" charset="0"/>
            </a:endParaRPr>
          </a:p>
          <a:p>
            <a:pPr algn="just">
              <a:buNone/>
            </a:pPr>
            <a:r>
              <a:rPr lang="pl-PL" sz="1800" i="1" dirty="0">
                <a:solidFill>
                  <a:srgbClr val="FF0000"/>
                </a:solidFill>
                <a:latin typeface="Calibri" panose="020F0502020204030204" pitchFamily="34" charset="0"/>
              </a:rPr>
              <a:t>W zależności od diagnozy potrzeb, rozważenie wprowadzenia kryterium premiującego wsparcie dla osób, które nie otrzymały analogicznego wsparcia w poprzednim okresie programowania.</a:t>
            </a:r>
            <a:endParaRPr lang="pl-PL" sz="1800" dirty="0">
              <a:solidFill>
                <a:srgbClr val="FF0000"/>
              </a:solidFill>
              <a:latin typeface="Calibri" panose="020F0502020204030204" pitchFamily="34" charset="0"/>
            </a:endParaRPr>
          </a:p>
          <a:p>
            <a:pPr algn="just">
              <a:lnSpc>
                <a:spcPct val="150000"/>
              </a:lnSpc>
              <a:buNone/>
            </a:pPr>
            <a:endParaRPr lang="pl-PL" sz="1800" b="1" dirty="0" smtClean="0">
              <a:solidFill>
                <a:srgbClr val="FF0000"/>
              </a:solidFill>
              <a:latin typeface="Calibri" panose="020F0502020204030204" pitchFamily="34" charset="0"/>
            </a:endParaRPr>
          </a:p>
          <a:p>
            <a:pPr algn="just">
              <a:buNone/>
            </a:pPr>
            <a:r>
              <a:rPr lang="pl-PL" sz="1800" b="1" dirty="0">
                <a:solidFill>
                  <a:srgbClr val="FF0000"/>
                </a:solidFill>
                <a:latin typeface="Calibri" panose="020F0502020204030204" pitchFamily="34" charset="0"/>
              </a:rPr>
              <a:t>PI 10iv</a:t>
            </a:r>
            <a:endParaRPr lang="pl-PL" sz="1800" dirty="0">
              <a:solidFill>
                <a:srgbClr val="FF0000"/>
              </a:solidFill>
              <a:latin typeface="Calibri" panose="020F0502020204030204" pitchFamily="34" charset="0"/>
            </a:endParaRPr>
          </a:p>
          <a:p>
            <a:pPr algn="just">
              <a:buNone/>
            </a:pPr>
            <a:r>
              <a:rPr lang="pl-PL" sz="1800" i="1" dirty="0">
                <a:solidFill>
                  <a:srgbClr val="FF0000"/>
                </a:solidFill>
                <a:latin typeface="Calibri" panose="020F0502020204030204" pitchFamily="34" charset="0"/>
              </a:rPr>
              <a:t>Rozważenie wprowadzenia kryterium dostępu na minimalny wkład własny na poziomie 5% dla staży i praktyk w dużych przedsiębiorstwach. </a:t>
            </a:r>
          </a:p>
          <a:p>
            <a:pPr algn="just">
              <a:buNone/>
            </a:pPr>
            <a:r>
              <a:rPr lang="pl-PL" sz="1800" dirty="0">
                <a:solidFill>
                  <a:srgbClr val="FF0000"/>
                </a:solidFill>
                <a:latin typeface="Calibri" panose="020F0502020204030204" pitchFamily="34" charset="0"/>
              </a:rPr>
              <a:t> </a:t>
            </a:r>
          </a:p>
          <a:p>
            <a:pPr algn="just">
              <a:buNone/>
            </a:pPr>
            <a:r>
              <a:rPr lang="pl-PL" sz="1800" b="1" dirty="0">
                <a:solidFill>
                  <a:srgbClr val="FF0000"/>
                </a:solidFill>
                <a:latin typeface="Calibri" panose="020F0502020204030204" pitchFamily="34" charset="0"/>
              </a:rPr>
              <a:t>PI 10iv</a:t>
            </a:r>
            <a:endParaRPr lang="pl-PL" sz="1800" dirty="0">
              <a:solidFill>
                <a:srgbClr val="FF0000"/>
              </a:solidFill>
              <a:latin typeface="Calibri" panose="020F0502020204030204" pitchFamily="34" charset="0"/>
            </a:endParaRPr>
          </a:p>
          <a:p>
            <a:pPr algn="just">
              <a:buNone/>
            </a:pPr>
            <a:r>
              <a:rPr lang="pl-PL" sz="1800" i="1" dirty="0">
                <a:solidFill>
                  <a:srgbClr val="FF0000"/>
                </a:solidFill>
                <a:latin typeface="Calibri" panose="020F0502020204030204" pitchFamily="34" charset="0"/>
              </a:rPr>
              <a:t>Wprowadzenie kryterium ukierunkowania interwencji w ramach kursów umiejętności zawodowych i kwalifikacyjnych kursów zawodowych na osobach starszych powyżej 50-go roku życia i osobach nisko-wykwalifikowanych na poziomie ISCED 1 i 2. </a:t>
            </a:r>
            <a:endParaRPr lang="pl-PL" altLang="pl-PL" sz="2000" b="1" i="1" dirty="0" smtClean="0">
              <a:solidFill>
                <a:srgbClr val="FF0000"/>
              </a:solidFill>
              <a:latin typeface="Calibri" pitchFamily="34" charset="0"/>
            </a:endParaRPr>
          </a:p>
          <a:p>
            <a:pPr algn="just" eaLnBrk="1" hangingPunct="1">
              <a:spcBef>
                <a:spcPct val="0"/>
              </a:spcBef>
              <a:buNone/>
            </a:pPr>
            <a:endParaRPr lang="pl-PL" altLang="pl-PL" sz="500" b="1" i="1" dirty="0" smtClean="0">
              <a:solidFill>
                <a:srgbClr val="FF0000"/>
              </a:solidFill>
              <a:latin typeface="Calibri" pitchFamily="34" charset="0"/>
            </a:endParaRPr>
          </a:p>
        </p:txBody>
      </p:sp>
    </p:spTree>
    <p:extLst>
      <p:ext uri="{BB962C8B-B14F-4D97-AF65-F5344CB8AC3E}">
        <p14:creationId xmlns:p14="http://schemas.microsoft.com/office/powerpoint/2010/main" val="25716577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434" name="Text Box 5"/>
          <p:cNvSpPr txBox="1">
            <a:spLocks noChangeArrowheads="1"/>
          </p:cNvSpPr>
          <p:nvPr/>
        </p:nvSpPr>
        <p:spPr bwMode="auto">
          <a:xfrm>
            <a:off x="140494" y="1476375"/>
            <a:ext cx="8802688"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pl-PL" altLang="pl-PL" sz="2400" b="1" dirty="0">
              <a:solidFill>
                <a:schemeClr val="bg1"/>
              </a:solidFill>
              <a:latin typeface="Calibri" pitchFamily="34" charset="0"/>
            </a:endParaRPr>
          </a:p>
          <a:p>
            <a:pPr algn="ctr" eaLnBrk="1" hangingPunct="1">
              <a:spcBef>
                <a:spcPct val="0"/>
              </a:spcBef>
              <a:buFontTx/>
              <a:buNone/>
            </a:pPr>
            <a:endParaRPr lang="pl-PL" altLang="pl-PL" sz="2400" b="1" dirty="0" smtClean="0">
              <a:solidFill>
                <a:schemeClr val="bg1"/>
              </a:solidFill>
              <a:latin typeface="Calibri" pitchFamily="34" charset="0"/>
            </a:endParaRPr>
          </a:p>
          <a:p>
            <a:pPr algn="ctr" eaLnBrk="1" hangingPunct="1">
              <a:spcBef>
                <a:spcPct val="0"/>
              </a:spcBef>
              <a:buFontTx/>
              <a:buNone/>
            </a:pPr>
            <a:endParaRPr lang="pl-PL" altLang="pl-PL" sz="2400" b="1" dirty="0">
              <a:solidFill>
                <a:schemeClr val="bg1"/>
              </a:solidFill>
              <a:latin typeface="Calibri" pitchFamily="34" charset="0"/>
            </a:endParaRPr>
          </a:p>
          <a:p>
            <a:pPr algn="ctr" eaLnBrk="1" hangingPunct="1">
              <a:spcBef>
                <a:spcPct val="0"/>
              </a:spcBef>
              <a:buFontTx/>
              <a:buNone/>
            </a:pPr>
            <a:r>
              <a:rPr lang="pl-PL" altLang="pl-PL" sz="3600" b="1" dirty="0" smtClean="0">
                <a:solidFill>
                  <a:schemeClr val="bg1"/>
                </a:solidFill>
                <a:latin typeface="Calibri" pitchFamily="34" charset="0"/>
              </a:rPr>
              <a:t>Dziękuję </a:t>
            </a:r>
            <a:r>
              <a:rPr lang="pl-PL" altLang="pl-PL" sz="3600" b="1" dirty="0">
                <a:solidFill>
                  <a:schemeClr val="bg1"/>
                </a:solidFill>
                <a:latin typeface="Calibri" pitchFamily="34" charset="0"/>
              </a:rPr>
              <a:t>za </a:t>
            </a:r>
            <a:r>
              <a:rPr lang="pl-PL" altLang="pl-PL" sz="3600" b="1" dirty="0" smtClean="0">
                <a:solidFill>
                  <a:schemeClr val="bg1"/>
                </a:solidFill>
                <a:latin typeface="Calibri" pitchFamily="34" charset="0"/>
              </a:rPr>
              <a:t>uwagę.</a:t>
            </a:r>
          </a:p>
          <a:p>
            <a:pPr algn="ctr" eaLnBrk="1" hangingPunct="1">
              <a:spcBef>
                <a:spcPct val="0"/>
              </a:spcBef>
              <a:buFontTx/>
              <a:buNone/>
            </a:pPr>
            <a:endParaRPr lang="pl-PL" altLang="pl-PL" sz="3600" b="1" dirty="0" smtClean="0">
              <a:solidFill>
                <a:schemeClr val="bg1"/>
              </a:solidFill>
              <a:latin typeface="Calibri" pitchFamily="34" charset="0"/>
            </a:endParaRPr>
          </a:p>
          <a:p>
            <a:pPr algn="ctr" eaLnBrk="1" hangingPunct="1">
              <a:spcBef>
                <a:spcPct val="0"/>
              </a:spcBef>
              <a:buFontTx/>
              <a:buNone/>
            </a:pPr>
            <a:r>
              <a:rPr lang="pl-PL" altLang="pl-PL" sz="3600" b="1" dirty="0" smtClean="0">
                <a:solidFill>
                  <a:srgbClr val="C00000"/>
                </a:solidFill>
                <a:latin typeface="Calibri" pitchFamily="34" charset="0"/>
                <a:hlinkClick r:id="rId4"/>
              </a:rPr>
              <a:t>www.rpo.pomorskie.eu</a:t>
            </a:r>
            <a:endParaRPr lang="pl-PL" altLang="pl-PL" sz="3600" b="1" dirty="0" smtClean="0">
              <a:solidFill>
                <a:srgbClr val="C00000"/>
              </a:solidFill>
              <a:latin typeface="Calibri" pitchFamily="34" charset="0"/>
            </a:endParaRPr>
          </a:p>
          <a:p>
            <a:pPr algn="ctr" eaLnBrk="1" hangingPunct="1">
              <a:spcBef>
                <a:spcPct val="0"/>
              </a:spcBef>
              <a:buFontTx/>
              <a:buNone/>
            </a:pPr>
            <a:endParaRPr lang="pl-PL" altLang="pl-PL" sz="2000" b="1" dirty="0" smtClean="0">
              <a:solidFill>
                <a:schemeClr val="bg1"/>
              </a:solidFill>
              <a:latin typeface="Calibri" pitchFamily="34" charset="0"/>
            </a:endParaRPr>
          </a:p>
          <a:p>
            <a:pPr algn="ctr" eaLnBrk="1" hangingPunct="1">
              <a:spcBef>
                <a:spcPct val="0"/>
              </a:spcBef>
              <a:buFontTx/>
              <a:buNone/>
            </a:pPr>
            <a:endParaRPr lang="pl-PL" altLang="pl-PL" sz="2400" b="1" u="sng" dirty="0">
              <a:solidFill>
                <a:schemeClr val="bg1"/>
              </a:solidFill>
              <a:latin typeface="Calibri" pitchFamily="34" charset="0"/>
            </a:endParaRPr>
          </a:p>
        </p:txBody>
      </p:sp>
      <p:pic>
        <p:nvPicPr>
          <p:cNvPr id="18436" name="Picture 7" descr="D:\POMORSKIE W UNII_SIW_NSS_ZNAKI_UNIJNE\NSS-NOWY-2014-2020\FE-2014-2020-PREZENTACJA PP\listownik-monoKONTRA-PASEK-Pomorskie-FE-UMWP-UE-EFSI-2015.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3063" y="260350"/>
            <a:ext cx="83375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Arial Black" pitchFamily="34" charset="0"/>
              </a:rPr>
              <a:t>Regionalny Program Operacyjny </a:t>
            </a:r>
            <a:br>
              <a:rPr lang="pl-PL" altLang="pl-PL" sz="1600" b="1" dirty="0">
                <a:solidFill>
                  <a:schemeClr val="bg1"/>
                </a:solidFill>
                <a:latin typeface="Arial Black" pitchFamily="34" charset="0"/>
              </a:rPr>
            </a:br>
            <a:r>
              <a:rPr lang="pl-PL" altLang="pl-PL" sz="1600" b="1" dirty="0">
                <a:solidFill>
                  <a:schemeClr val="bg1"/>
                </a:solidFill>
                <a:latin typeface="Arial Black" pitchFamily="34" charset="0"/>
              </a:rPr>
              <a:t>Województwa Pomorskiego na lata 2014-2020</a:t>
            </a:r>
          </a:p>
        </p:txBody>
      </p:sp>
      <p:sp>
        <p:nvSpPr>
          <p:cNvPr id="10" name="Text Box 11"/>
          <p:cNvSpPr txBox="1">
            <a:spLocks noChangeArrowheads="1"/>
          </p:cNvSpPr>
          <p:nvPr/>
        </p:nvSpPr>
        <p:spPr bwMode="auto">
          <a:xfrm>
            <a:off x="277090" y="1107162"/>
            <a:ext cx="8589819" cy="7140416"/>
          </a:xfrm>
          <a:prstGeom prst="rect">
            <a:avLst/>
          </a:prstGeom>
          <a:noFill/>
          <a:ln>
            <a:noFill/>
          </a:ln>
          <a:effectLs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None/>
            </a:pPr>
            <a:r>
              <a:rPr lang="pl-PL" altLang="pl-PL" sz="2400" b="1" cap="small" dirty="0" smtClean="0">
                <a:solidFill>
                  <a:srgbClr val="336699"/>
                </a:solidFill>
                <a:latin typeface="Calibri" pitchFamily="34" charset="0"/>
              </a:rPr>
              <a:t>SPOSTRZEŻENIA IZ ODNOŚNIE ZAKRESU I TREŚCI ZALECEŃ</a:t>
            </a:r>
          </a:p>
          <a:p>
            <a:pPr algn="ctr" eaLnBrk="1" hangingPunct="1">
              <a:spcBef>
                <a:spcPct val="0"/>
              </a:spcBef>
              <a:buNone/>
            </a:pPr>
            <a:endParaRPr lang="pl-PL" altLang="pl-PL" sz="2400" dirty="0" smtClean="0">
              <a:solidFill>
                <a:srgbClr val="336699"/>
              </a:solidFill>
              <a:latin typeface="Calibri" pitchFamily="34" charset="0"/>
            </a:endParaRPr>
          </a:p>
          <a:p>
            <a:pPr marL="342900" indent="-342900" algn="just" eaLnBrk="1" hangingPunct="1">
              <a:spcBef>
                <a:spcPct val="0"/>
              </a:spcBef>
              <a:spcAft>
                <a:spcPts val="600"/>
              </a:spcAft>
              <a:buFont typeface="Calibri" panose="020F0502020204030204" pitchFamily="34" charset="0"/>
              <a:buChar char="­"/>
            </a:pPr>
            <a:r>
              <a:rPr lang="pl-PL" sz="2000" b="1" dirty="0" smtClean="0">
                <a:solidFill>
                  <a:srgbClr val="000099"/>
                </a:solidFill>
                <a:latin typeface="Calibri" pitchFamily="34" charset="0"/>
              </a:rPr>
              <a:t>Zdecydowana </a:t>
            </a:r>
            <a:r>
              <a:rPr lang="pl-PL" sz="2000" b="1" dirty="0">
                <a:solidFill>
                  <a:srgbClr val="000099"/>
                </a:solidFill>
                <a:latin typeface="Calibri" pitchFamily="34" charset="0"/>
              </a:rPr>
              <a:t>większość zaleceń KE jest respektowana i uwzględniona przez IZ RPO WP 2014-2020 w ramach wdrażania Osi EFS,</a:t>
            </a:r>
            <a:r>
              <a:rPr lang="pl-PL" sz="2000" dirty="0">
                <a:solidFill>
                  <a:srgbClr val="000099"/>
                </a:solidFill>
                <a:latin typeface="Calibri" pitchFamily="34" charset="0"/>
              </a:rPr>
              <a:t> w szczególności </a:t>
            </a:r>
            <a:r>
              <a:rPr lang="pl-PL" sz="2000" dirty="0" smtClean="0">
                <a:solidFill>
                  <a:srgbClr val="000099"/>
                </a:solidFill>
                <a:latin typeface="Calibri" pitchFamily="34" charset="0"/>
              </a:rPr>
              <a:t>przez:</a:t>
            </a:r>
          </a:p>
          <a:p>
            <a:pPr marL="1085850" lvl="1" indent="-342900" algn="just" eaLnBrk="1" hangingPunct="1">
              <a:spcBef>
                <a:spcPct val="0"/>
              </a:spcBef>
              <a:spcAft>
                <a:spcPts val="600"/>
              </a:spcAft>
              <a:buFont typeface="Calibri" panose="020F0502020204030204" pitchFamily="34" charset="0"/>
              <a:buChar char="­"/>
            </a:pPr>
            <a:r>
              <a:rPr lang="pl-PL" sz="1800" dirty="0" smtClean="0">
                <a:solidFill>
                  <a:srgbClr val="000099"/>
                </a:solidFill>
                <a:latin typeface="Calibri" panose="020F0502020204030204" pitchFamily="34" charset="0"/>
              </a:rPr>
              <a:t>Zakres i  treść kryteriów wyboru projektów zatwierdzonych dotychczas przez KM;</a:t>
            </a:r>
          </a:p>
          <a:p>
            <a:pPr marL="1085850" lvl="1" indent="-342900" algn="just" eaLnBrk="1" hangingPunct="1">
              <a:spcBef>
                <a:spcPct val="0"/>
              </a:spcBef>
              <a:spcAft>
                <a:spcPts val="600"/>
              </a:spcAft>
              <a:buFont typeface="Calibri" panose="020F0502020204030204" pitchFamily="34" charset="0"/>
              <a:buChar char="­"/>
            </a:pPr>
            <a:r>
              <a:rPr lang="pl-PL" sz="1800" dirty="0" smtClean="0">
                <a:solidFill>
                  <a:srgbClr val="000099"/>
                </a:solidFill>
                <a:latin typeface="Calibri" panose="020F0502020204030204" pitchFamily="34" charset="0"/>
              </a:rPr>
              <a:t>Szczegółowe wymogi </a:t>
            </a:r>
            <a:r>
              <a:rPr lang="pl-PL" sz="1800" i="1" dirty="0" smtClean="0">
                <a:solidFill>
                  <a:srgbClr val="000099"/>
                </a:solidFill>
                <a:latin typeface="Calibri" panose="020F0502020204030204" pitchFamily="34" charset="0"/>
              </a:rPr>
              <a:t>Standardów realizacji wsparcia</a:t>
            </a:r>
            <a:r>
              <a:rPr lang="pl-PL" sz="1800" dirty="0" smtClean="0">
                <a:solidFill>
                  <a:srgbClr val="000099"/>
                </a:solidFill>
                <a:latin typeface="Calibri" panose="020F0502020204030204" pitchFamily="34" charset="0"/>
              </a:rPr>
              <a:t>, określanych przez IZ       każdorazowo dla każdego konkursu, z uwzględnieniem zapisów obszarowych wytycznych horyzontalnych.</a:t>
            </a:r>
            <a:endParaRPr lang="pl-PL" sz="1800" dirty="0">
              <a:solidFill>
                <a:srgbClr val="000099"/>
              </a:solidFill>
              <a:latin typeface="Calibri" panose="020F0502020204030204" pitchFamily="34" charset="0"/>
            </a:endParaRPr>
          </a:p>
          <a:p>
            <a:pPr marL="342900" indent="-342900" algn="just" eaLnBrk="1" hangingPunct="1">
              <a:spcBef>
                <a:spcPct val="0"/>
              </a:spcBef>
              <a:spcAft>
                <a:spcPts val="600"/>
              </a:spcAft>
              <a:buFont typeface="Calibri" panose="020F0502020204030204" pitchFamily="34" charset="0"/>
              <a:buChar char="­"/>
            </a:pPr>
            <a:r>
              <a:rPr lang="pl-PL" altLang="pl-PL" sz="2000" b="1" dirty="0">
                <a:solidFill>
                  <a:srgbClr val="000099"/>
                </a:solidFill>
                <a:latin typeface="Calibri" pitchFamily="34" charset="0"/>
              </a:rPr>
              <a:t>Całościową i kompleksową podstawę dla realizacji wsparcia w ramach Osi </a:t>
            </a:r>
            <a:r>
              <a:rPr lang="pl-PL" altLang="pl-PL" sz="2000" b="1" dirty="0" smtClean="0">
                <a:solidFill>
                  <a:srgbClr val="000099"/>
                </a:solidFill>
                <a:latin typeface="Calibri" pitchFamily="34" charset="0"/>
              </a:rPr>
              <a:t>EFS stanowią łącznie: zapisy i wymogi </a:t>
            </a:r>
            <a:r>
              <a:rPr lang="pl-PL" altLang="pl-PL" sz="2000" b="1" i="1" dirty="0" smtClean="0">
                <a:solidFill>
                  <a:srgbClr val="000099"/>
                </a:solidFill>
                <a:latin typeface="Calibri" pitchFamily="34" charset="0"/>
              </a:rPr>
              <a:t>Regulaminu konkursu </a:t>
            </a:r>
            <a:r>
              <a:rPr lang="pl-PL" altLang="pl-PL" sz="2000" b="1" dirty="0" smtClean="0">
                <a:solidFill>
                  <a:srgbClr val="000099"/>
                </a:solidFill>
                <a:latin typeface="Calibri" pitchFamily="34" charset="0"/>
              </a:rPr>
              <a:t>(zawierającego m.in. obowiązujące kryteria wyboru projektów) oraz załączonych </a:t>
            </a:r>
            <a:r>
              <a:rPr lang="pl-PL" altLang="pl-PL" sz="2000" b="1" i="1" dirty="0" smtClean="0">
                <a:solidFill>
                  <a:srgbClr val="000099"/>
                </a:solidFill>
                <a:latin typeface="Calibri" pitchFamily="34" charset="0"/>
              </a:rPr>
              <a:t>Standardów realizacji wsparcia.</a:t>
            </a:r>
          </a:p>
          <a:p>
            <a:pPr marL="342900" indent="-342900" algn="just" eaLnBrk="1" hangingPunct="1">
              <a:spcBef>
                <a:spcPct val="0"/>
              </a:spcBef>
              <a:spcAft>
                <a:spcPts val="600"/>
              </a:spcAft>
              <a:buFont typeface="Calibri" panose="020F0502020204030204" pitchFamily="34" charset="0"/>
              <a:buChar char="­"/>
            </a:pPr>
            <a:r>
              <a:rPr lang="pl-PL" altLang="pl-PL" sz="2000" b="1" dirty="0" smtClean="0">
                <a:solidFill>
                  <a:srgbClr val="000099"/>
                </a:solidFill>
                <a:latin typeface="Calibri" pitchFamily="34" charset="0"/>
              </a:rPr>
              <a:t>Większość zaleceń KE znajduje już odzwierciedlenie w obowiązujących wytycznych horyzontalnych dla EFS, jednak część z nich wychodzi poza wymogi i zalecenia określone przez MR w wytycznych horyzontalnych, jak również poza treść RPO.</a:t>
            </a:r>
          </a:p>
          <a:p>
            <a:pPr marL="342900" indent="-342900" algn="just" eaLnBrk="1" hangingPunct="1">
              <a:spcBef>
                <a:spcPct val="0"/>
              </a:spcBef>
              <a:spcAft>
                <a:spcPts val="600"/>
              </a:spcAft>
              <a:buFont typeface="Calibri" panose="020F0502020204030204" pitchFamily="34" charset="0"/>
              <a:buChar char="­"/>
            </a:pPr>
            <a:endParaRPr lang="pl-PL" altLang="pl-PL" sz="2000" b="1" i="1" dirty="0">
              <a:solidFill>
                <a:srgbClr val="000099"/>
              </a:solidFill>
              <a:latin typeface="Calibri" pitchFamily="34" charset="0"/>
            </a:endParaRPr>
          </a:p>
          <a:p>
            <a:pPr marL="342900" indent="-342900" algn="just" eaLnBrk="1" hangingPunct="1">
              <a:spcBef>
                <a:spcPct val="0"/>
              </a:spcBef>
              <a:spcAft>
                <a:spcPts val="600"/>
              </a:spcAft>
              <a:buFont typeface="Calibri" panose="020F0502020204030204" pitchFamily="34" charset="0"/>
              <a:buChar char="­"/>
            </a:pPr>
            <a:endParaRPr lang="pl-PL" altLang="pl-PL" sz="2000" b="1" i="1" dirty="0" smtClean="0">
              <a:solidFill>
                <a:srgbClr val="000099"/>
              </a:solidFill>
              <a:latin typeface="Calibri" pitchFamily="34" charset="0"/>
            </a:endParaRPr>
          </a:p>
          <a:p>
            <a:pPr marL="342900" indent="-342900" algn="just" eaLnBrk="1" hangingPunct="1">
              <a:spcBef>
                <a:spcPct val="0"/>
              </a:spcBef>
              <a:spcAft>
                <a:spcPts val="600"/>
              </a:spcAft>
              <a:buFont typeface="Calibri" panose="020F0502020204030204" pitchFamily="34" charset="0"/>
              <a:buChar char="­"/>
            </a:pPr>
            <a:endParaRPr lang="pl-PL" altLang="pl-PL" sz="2000" b="1" i="1" dirty="0">
              <a:solidFill>
                <a:srgbClr val="000099"/>
              </a:solidFill>
              <a:latin typeface="Calibri" pitchFamily="34" charset="0"/>
            </a:endParaRPr>
          </a:p>
          <a:p>
            <a:pPr algn="just" eaLnBrk="1" hangingPunct="1">
              <a:spcBef>
                <a:spcPct val="0"/>
              </a:spcBef>
              <a:spcAft>
                <a:spcPts val="600"/>
              </a:spcAft>
              <a:buNone/>
            </a:pPr>
            <a:endParaRPr lang="pl-PL" altLang="pl-PL" sz="2000" b="1" i="1" dirty="0" smtClean="0">
              <a:solidFill>
                <a:srgbClr val="000099"/>
              </a:solidFill>
              <a:latin typeface="Calibri" pitchFamily="34" charset="0"/>
            </a:endParaRPr>
          </a:p>
        </p:txBody>
      </p:sp>
    </p:spTree>
    <p:extLst>
      <p:ext uri="{BB962C8B-B14F-4D97-AF65-F5344CB8AC3E}">
        <p14:creationId xmlns:p14="http://schemas.microsoft.com/office/powerpoint/2010/main" val="9631922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6113" y="955318"/>
            <a:ext cx="8801841" cy="505836"/>
          </a:xfrm>
        </p:spPr>
        <p:txBody>
          <a:bodyPr/>
          <a:lstStyle/>
          <a:p>
            <a:r>
              <a:rPr lang="pl-PL" sz="2400" b="1" u="sng" cap="small" dirty="0" smtClean="0">
                <a:solidFill>
                  <a:srgbClr val="336699"/>
                </a:solidFill>
                <a:latin typeface="Calibri" panose="020F0502020204030204" pitchFamily="34" charset="0"/>
              </a:rPr>
              <a:t>Oś Priorytetowa 3. Edukacja</a:t>
            </a:r>
            <a:endParaRPr lang="pl-PL" sz="3600" cap="small" dirty="0">
              <a:solidFill>
                <a:srgbClr val="336699"/>
              </a:solidFill>
              <a:latin typeface="Calibri" panose="020F0502020204030204" pitchFamily="34" charset="0"/>
            </a:endParaRPr>
          </a:p>
        </p:txBody>
      </p:sp>
      <p:graphicFrame>
        <p:nvGraphicFramePr>
          <p:cNvPr id="5" name="Tabela 4"/>
          <p:cNvGraphicFramePr>
            <a:graphicFrameLocks noGrp="1"/>
          </p:cNvGraphicFramePr>
          <p:nvPr>
            <p:extLst>
              <p:ext uri="{D42A27DB-BD31-4B8C-83A1-F6EECF244321}">
                <p14:modId xmlns:p14="http://schemas.microsoft.com/office/powerpoint/2010/main" val="3557229224"/>
              </p:ext>
            </p:extLst>
          </p:nvPr>
        </p:nvGraphicFramePr>
        <p:xfrm>
          <a:off x="116113" y="1461154"/>
          <a:ext cx="9027887" cy="4501209"/>
        </p:xfrm>
        <a:graphic>
          <a:graphicData uri="http://schemas.openxmlformats.org/drawingml/2006/table">
            <a:tbl>
              <a:tblPr firstRow="1" bandRow="1">
                <a:tableStyleId>{5C22544A-7EE6-4342-B048-85BDC9FD1C3A}</a:tableStyleId>
              </a:tblPr>
              <a:tblGrid>
                <a:gridCol w="9027887">
                  <a:extLst>
                    <a:ext uri="{9D8B030D-6E8A-4147-A177-3AD203B41FA5}">
                      <a16:colId xmlns:a16="http://schemas.microsoft.com/office/drawing/2014/main" val="2784200850"/>
                    </a:ext>
                  </a:extLst>
                </a:gridCol>
              </a:tblGrid>
              <a:tr h="447369">
                <a:tc>
                  <a:txBody>
                    <a:bodyPr/>
                    <a:lstStyle/>
                    <a:p>
                      <a:r>
                        <a:rPr lang="pl-PL" sz="2200" dirty="0" smtClean="0">
                          <a:latin typeface="Calibri" panose="020F0502020204030204" pitchFamily="34" charset="0"/>
                        </a:rPr>
                        <a:t>Priorytet Inwestycyjny 10i (1/3)</a:t>
                      </a:r>
                      <a:endParaRPr lang="pl-PL" sz="2200" dirty="0">
                        <a:latin typeface="Calibri" panose="020F0502020204030204" pitchFamily="34" charset="0"/>
                      </a:endParaRPr>
                    </a:p>
                  </a:txBody>
                  <a:tcPr>
                    <a:solidFill>
                      <a:srgbClr val="336699"/>
                    </a:solidFill>
                  </a:tcPr>
                </a:tc>
                <a:extLst>
                  <a:ext uri="{0D108BD9-81ED-4DB2-BD59-A6C34878D82A}">
                    <a16:rowId xmlns:a16="http://schemas.microsoft.com/office/drawing/2014/main" val="3739246706"/>
                  </a:ext>
                </a:extLst>
              </a:tr>
              <a:tr h="348212">
                <a:tc>
                  <a:txBody>
                    <a:bodyPr/>
                    <a:lstStyle/>
                    <a:p>
                      <a:r>
                        <a:rPr lang="pl-PL" sz="2200" b="1" kern="1200" dirty="0" smtClean="0">
                          <a:solidFill>
                            <a:schemeClr val="dk1"/>
                          </a:solidFill>
                          <a:effectLst/>
                          <a:latin typeface="Calibri" panose="020F0502020204030204" pitchFamily="34" charset="0"/>
                          <a:ea typeface="+mn-ea"/>
                          <a:cs typeface="+mn-cs"/>
                        </a:rPr>
                        <a:t>PROJEKT ODPOWIADA NA POTRZEBY ZIDENTYFIKOWANE W DIAGNOZIE</a:t>
                      </a:r>
                      <a:endParaRPr lang="pl-PL" sz="2200" kern="1200" dirty="0" smtClean="0">
                        <a:solidFill>
                          <a:schemeClr val="dk1"/>
                        </a:solidFill>
                        <a:effectLst/>
                        <a:latin typeface="Calibri" panose="020F0502020204030204" pitchFamily="34" charset="0"/>
                        <a:ea typeface="+mn-ea"/>
                        <a:cs typeface="+mn-cs"/>
                      </a:endParaRPr>
                    </a:p>
                  </a:txBody>
                  <a:tcPr/>
                </a:tc>
                <a:extLst>
                  <a:ext uri="{0D108BD9-81ED-4DB2-BD59-A6C34878D82A}">
                    <a16:rowId xmlns:a16="http://schemas.microsoft.com/office/drawing/2014/main" val="3248792991"/>
                  </a:ext>
                </a:extLst>
              </a:tr>
              <a:tr h="1392849">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pl-PL" sz="2200" kern="1200" dirty="0" smtClean="0">
                          <a:solidFill>
                            <a:schemeClr val="dk1"/>
                          </a:solidFill>
                          <a:effectLst/>
                          <a:latin typeface="Calibri" panose="020F0502020204030204" pitchFamily="34" charset="0"/>
                          <a:ea typeface="+mn-ea"/>
                          <a:cs typeface="+mn-cs"/>
                        </a:rPr>
                        <a:t>Zapisy w SzOOP RPO WP 2014-2020  obligują organy prowadzące ośrodki wychowania przedszkolnego  oraz szkoły i placówki prowadzące kształcenie ogólne do przeprowadzenia diagnozy bieżących i prognozowanych potrzeb w zakresie tworzenia miejsc przedszkolnych i podnoszenia jakości edukacji przedszkolnej i ogólnej.  Standardy realizacji wsparcia precyzują m.in. warunki przeprowadzenia diagnozy, a także sposób jej zatwierdzania.</a:t>
                      </a:r>
                    </a:p>
                  </a:txBody>
                  <a:tcPr/>
                </a:tc>
                <a:extLst>
                  <a:ext uri="{0D108BD9-81ED-4DB2-BD59-A6C34878D82A}">
                    <a16:rowId xmlns:a16="http://schemas.microsoft.com/office/drawing/2014/main" val="31785840"/>
                  </a:ext>
                </a:extLst>
              </a:tr>
              <a:tr h="357683">
                <a:tc>
                  <a:txBody>
                    <a:bodyPr/>
                    <a:lstStyle/>
                    <a:p>
                      <a:pPr marL="0" indent="0" algn="just">
                        <a:buFont typeface="Arial" panose="020B0604020202020204" pitchFamily="34" charset="0"/>
                        <a:buNone/>
                      </a:pPr>
                      <a:r>
                        <a:rPr lang="pl-PL" sz="2200" b="1" kern="1200" dirty="0" smtClean="0">
                          <a:solidFill>
                            <a:schemeClr val="dk1"/>
                          </a:solidFill>
                          <a:effectLst/>
                          <a:latin typeface="Calibri" panose="020F0502020204030204" pitchFamily="34" charset="0"/>
                          <a:ea typeface="+mn-ea"/>
                          <a:cs typeface="+mn-cs"/>
                        </a:rPr>
                        <a:t>SZKOLENIE NAUCZYCIELI Z OBSŁUGI ZAKUPIONEGO SPRZĘTU</a:t>
                      </a:r>
                      <a:endParaRPr lang="pl-PL" sz="2200" dirty="0">
                        <a:latin typeface="Calibri" panose="020F0502020204030204" pitchFamily="34" charset="0"/>
                      </a:endParaRPr>
                    </a:p>
                  </a:txBody>
                  <a:tcPr/>
                </a:tc>
                <a:extLst>
                  <a:ext uri="{0D108BD9-81ED-4DB2-BD59-A6C34878D82A}">
                    <a16:rowId xmlns:a16="http://schemas.microsoft.com/office/drawing/2014/main" val="2663105567"/>
                  </a:ext>
                </a:extLst>
              </a:tr>
              <a:tr h="1045500">
                <a:tc>
                  <a:txBody>
                    <a:bodyPr/>
                    <a:lstStyle/>
                    <a:p>
                      <a:pPr marL="0" indent="0" algn="just">
                        <a:buFont typeface="Arial" panose="020B0604020202020204" pitchFamily="34" charset="0"/>
                        <a:buNone/>
                      </a:pPr>
                      <a:r>
                        <a:rPr lang="pl-PL" sz="2200" kern="1200" dirty="0" smtClean="0">
                          <a:solidFill>
                            <a:schemeClr val="dk1"/>
                          </a:solidFill>
                          <a:effectLst/>
                          <a:latin typeface="Calibri" panose="020F0502020204030204" pitchFamily="34" charset="0"/>
                          <a:ea typeface="+mn-ea"/>
                          <a:cs typeface="+mn-cs"/>
                        </a:rPr>
                        <a:t>Standardy realizacji wsparcia precyzują warunki przeprowadzenia diagnozy, m.in. pod kątem potrzeb doskonalenia kompetencji nauczycieli, w tym korzystania z narzędzi </a:t>
                      </a:r>
                      <a:r>
                        <a:rPr lang="pl-PL" sz="2200" kern="1200" dirty="0" smtClean="0">
                          <a:solidFill>
                            <a:schemeClr val="dk1"/>
                          </a:solidFill>
                          <a:effectLst/>
                          <a:latin typeface="Calibri" panose="020F0502020204030204" pitchFamily="34" charset="0"/>
                          <a:ea typeface="+mn-ea"/>
                          <a:cs typeface="+mn-cs"/>
                        </a:rPr>
                        <a:t>TIK w </a:t>
                      </a:r>
                      <a:r>
                        <a:rPr lang="pl-PL" sz="2200" kern="1200" dirty="0" smtClean="0">
                          <a:solidFill>
                            <a:schemeClr val="dk1"/>
                          </a:solidFill>
                          <a:effectLst/>
                          <a:latin typeface="Calibri" panose="020F0502020204030204" pitchFamily="34" charset="0"/>
                          <a:ea typeface="+mn-ea"/>
                          <a:cs typeface="+mn-cs"/>
                        </a:rPr>
                        <a:t>nauczaniu przedmiotowym.</a:t>
                      </a:r>
                      <a:endParaRPr lang="pl-PL" sz="2200" dirty="0">
                        <a:latin typeface="Calibri" panose="020F0502020204030204" pitchFamily="34" charset="0"/>
                      </a:endParaRPr>
                    </a:p>
                  </a:txBody>
                  <a:tcPr/>
                </a:tc>
                <a:extLst>
                  <a:ext uri="{0D108BD9-81ED-4DB2-BD59-A6C34878D82A}">
                    <a16:rowId xmlns:a16="http://schemas.microsoft.com/office/drawing/2014/main" val="1706202833"/>
                  </a:ext>
                </a:extLst>
              </a:tr>
            </a:tbl>
          </a:graphicData>
        </a:graphic>
      </p:graphicFrame>
      <p:sp>
        <p:nvSpPr>
          <p:cNvPr id="6" name="Tytuł 1"/>
          <p:cNvSpPr txBox="1">
            <a:spLocks/>
          </p:cNvSpPr>
          <p:nvPr/>
        </p:nvSpPr>
        <p:spPr bwMode="auto">
          <a:xfrm>
            <a:off x="3214539" y="149398"/>
            <a:ext cx="5703415" cy="680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r"/>
            <a:r>
              <a:rPr lang="pl-PL" altLang="pl-PL" sz="2400" b="1" kern="0" cap="small" dirty="0" smtClean="0">
                <a:solidFill>
                  <a:schemeClr val="bg1"/>
                </a:solidFill>
                <a:latin typeface="Calibri" pitchFamily="34" charset="0"/>
              </a:rPr>
              <a:t>Zakres i przykłady zgodności interwencji </a:t>
            </a:r>
          </a:p>
          <a:p>
            <a:pPr algn="r"/>
            <a:r>
              <a:rPr lang="pl-PL" altLang="pl-PL" sz="2400" b="1" kern="0" cap="small" dirty="0" smtClean="0">
                <a:solidFill>
                  <a:schemeClr val="bg1"/>
                </a:solidFill>
                <a:latin typeface="Calibri" pitchFamily="34" charset="0"/>
              </a:rPr>
              <a:t>Z zaleceniami DG EMPL</a:t>
            </a:r>
            <a:endParaRPr lang="pl-PL" sz="3600" kern="0" cap="small" dirty="0">
              <a:solidFill>
                <a:schemeClr val="bg1"/>
              </a:solidFill>
              <a:latin typeface="Calibri" panose="020F0502020204030204" pitchFamily="34" charset="0"/>
            </a:endParaRPr>
          </a:p>
        </p:txBody>
      </p:sp>
    </p:spTree>
    <p:extLst>
      <p:ext uri="{BB962C8B-B14F-4D97-AF65-F5344CB8AC3E}">
        <p14:creationId xmlns:p14="http://schemas.microsoft.com/office/powerpoint/2010/main" val="1920969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6113" y="1081080"/>
            <a:ext cx="8801841" cy="323514"/>
          </a:xfrm>
        </p:spPr>
        <p:txBody>
          <a:bodyPr/>
          <a:lstStyle/>
          <a:p>
            <a:r>
              <a:rPr lang="pl-PL" sz="2400" b="1" u="sng" cap="small" dirty="0" smtClean="0">
                <a:solidFill>
                  <a:srgbClr val="336699"/>
                </a:solidFill>
                <a:latin typeface="Calibri" panose="020F0502020204030204" pitchFamily="34" charset="0"/>
              </a:rPr>
              <a:t>Oś Priorytetowa 3. Edukacja</a:t>
            </a:r>
            <a:endParaRPr lang="pl-PL" sz="3600" cap="small" dirty="0">
              <a:solidFill>
                <a:srgbClr val="336699"/>
              </a:solidFill>
              <a:latin typeface="Calibri" panose="020F0502020204030204" pitchFamily="34" charset="0"/>
            </a:endParaRPr>
          </a:p>
        </p:txBody>
      </p:sp>
      <p:graphicFrame>
        <p:nvGraphicFramePr>
          <p:cNvPr id="5" name="Tabela 4"/>
          <p:cNvGraphicFramePr>
            <a:graphicFrameLocks noGrp="1"/>
          </p:cNvGraphicFramePr>
          <p:nvPr>
            <p:extLst>
              <p:ext uri="{D42A27DB-BD31-4B8C-83A1-F6EECF244321}">
                <p14:modId xmlns:p14="http://schemas.microsoft.com/office/powerpoint/2010/main" val="3023058077"/>
              </p:ext>
            </p:extLst>
          </p:nvPr>
        </p:nvGraphicFramePr>
        <p:xfrm>
          <a:off x="292232" y="1527142"/>
          <a:ext cx="8625722" cy="4815840"/>
        </p:xfrm>
        <a:graphic>
          <a:graphicData uri="http://schemas.openxmlformats.org/drawingml/2006/table">
            <a:tbl>
              <a:tblPr firstRow="1" bandRow="1">
                <a:tableStyleId>{5C22544A-7EE6-4342-B048-85BDC9FD1C3A}</a:tableStyleId>
              </a:tblPr>
              <a:tblGrid>
                <a:gridCol w="8625722">
                  <a:extLst>
                    <a:ext uri="{9D8B030D-6E8A-4147-A177-3AD203B41FA5}">
                      <a16:colId xmlns:a16="http://schemas.microsoft.com/office/drawing/2014/main" val="2784200850"/>
                    </a:ext>
                  </a:extLst>
                </a:gridCol>
              </a:tblGrid>
              <a:tr h="424206">
                <a:tc>
                  <a:txBody>
                    <a:bodyPr/>
                    <a:lstStyle/>
                    <a:p>
                      <a:r>
                        <a:rPr lang="pl-PL" sz="2200" dirty="0" smtClean="0">
                          <a:latin typeface="Calibri" panose="020F0502020204030204" pitchFamily="34" charset="0"/>
                        </a:rPr>
                        <a:t>Priorytet Inwestycyjny 10i (2/3)</a:t>
                      </a:r>
                      <a:endParaRPr lang="pl-PL" sz="2200" dirty="0">
                        <a:latin typeface="Calibri" panose="020F0502020204030204" pitchFamily="34" charset="0"/>
                      </a:endParaRPr>
                    </a:p>
                  </a:txBody>
                  <a:tcPr>
                    <a:solidFill>
                      <a:srgbClr val="336699"/>
                    </a:solidFill>
                  </a:tcPr>
                </a:tc>
                <a:extLst>
                  <a:ext uri="{0D108BD9-81ED-4DB2-BD59-A6C34878D82A}">
                    <a16:rowId xmlns:a16="http://schemas.microsoft.com/office/drawing/2014/main" val="3739246706"/>
                  </a:ext>
                </a:extLst>
              </a:tr>
              <a:tr h="311085">
                <a:tc>
                  <a:txBody>
                    <a:bodyPr/>
                    <a:lstStyle/>
                    <a:p>
                      <a:r>
                        <a:rPr lang="pl-PL" sz="2200" b="1" kern="1200" dirty="0" smtClean="0">
                          <a:solidFill>
                            <a:schemeClr val="dk1"/>
                          </a:solidFill>
                          <a:effectLst/>
                          <a:latin typeface="Calibri" panose="020F0502020204030204" pitchFamily="34" charset="0"/>
                          <a:ea typeface="+mn-ea"/>
                          <a:cs typeface="+mn-cs"/>
                        </a:rPr>
                        <a:t>TWORZENIE PRACOWNI MIĘDZYSZKOLNYCH</a:t>
                      </a:r>
                      <a:endParaRPr lang="pl-PL" sz="2200" kern="1200" dirty="0" smtClean="0">
                        <a:solidFill>
                          <a:schemeClr val="dk1"/>
                        </a:solidFill>
                        <a:effectLst/>
                        <a:latin typeface="Calibri" panose="020F0502020204030204" pitchFamily="34" charset="0"/>
                        <a:ea typeface="+mn-ea"/>
                        <a:cs typeface="+mn-cs"/>
                      </a:endParaRPr>
                    </a:p>
                  </a:txBody>
                  <a:tcPr/>
                </a:tc>
                <a:extLst>
                  <a:ext uri="{0D108BD9-81ED-4DB2-BD59-A6C34878D82A}">
                    <a16:rowId xmlns:a16="http://schemas.microsoft.com/office/drawing/2014/main" val="3248792991"/>
                  </a:ext>
                </a:extLst>
              </a:tr>
              <a:tr h="1083284">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pl-PL" sz="2200" kern="1200" dirty="0" smtClean="0">
                          <a:solidFill>
                            <a:schemeClr val="dk1"/>
                          </a:solidFill>
                          <a:effectLst/>
                          <a:latin typeface="Calibri" panose="020F0502020204030204" pitchFamily="34" charset="0"/>
                          <a:ea typeface="+mn-ea"/>
                          <a:cs typeface="+mn-cs"/>
                        </a:rPr>
                        <a:t>W Standardach realizacji wsparcia zawarto zalecenie tworzenia przez organ prowadzący szkoły/placówki pracowni międzyszkolnych zlokalizowanych w szkole lub placówce systemu oświaty, podlegającej pod konkretny organ prowadzący i dostępnych dla wszystkich szkół lub placówek systemu oświaty funkcjonujących w ramach tego organu.</a:t>
                      </a:r>
                    </a:p>
                  </a:txBody>
                  <a:tcPr/>
                </a:tc>
                <a:extLst>
                  <a:ext uri="{0D108BD9-81ED-4DB2-BD59-A6C34878D82A}">
                    <a16:rowId xmlns:a16="http://schemas.microsoft.com/office/drawing/2014/main" val="31785840"/>
                  </a:ext>
                </a:extLst>
              </a:tr>
              <a:tr h="561694">
                <a:tc>
                  <a:txBody>
                    <a:bodyPr/>
                    <a:lstStyle/>
                    <a:p>
                      <a:pPr marL="0" indent="0" algn="just">
                        <a:buFont typeface="Arial" panose="020B0604020202020204" pitchFamily="34" charset="0"/>
                        <a:buNone/>
                      </a:pPr>
                      <a:r>
                        <a:rPr lang="pl-PL" sz="2200" b="1" kern="1200" dirty="0" smtClean="0">
                          <a:solidFill>
                            <a:schemeClr val="dk1"/>
                          </a:solidFill>
                          <a:effectLst/>
                          <a:latin typeface="Calibri" panose="020F0502020204030204" pitchFamily="34" charset="0"/>
                          <a:ea typeface="+mn-ea"/>
                          <a:cs typeface="+mn-cs"/>
                        </a:rPr>
                        <a:t>GOTOWOŚĆ TECHNICZNA  DLA PROJEKTÓW, W KTÓRYCH ROZWIJANE SĄ NOWE NARZĘDZIA TECHNOLOGII INFORMACYJNO – KOMUNIKACYJNYCH</a:t>
                      </a:r>
                      <a:endParaRPr lang="pl-PL" sz="2200" dirty="0">
                        <a:latin typeface="Calibri" panose="020F0502020204030204" pitchFamily="34" charset="0"/>
                      </a:endParaRPr>
                    </a:p>
                  </a:txBody>
                  <a:tcPr/>
                </a:tc>
                <a:extLst>
                  <a:ext uri="{0D108BD9-81ED-4DB2-BD59-A6C34878D82A}">
                    <a16:rowId xmlns:a16="http://schemas.microsoft.com/office/drawing/2014/main" val="2663105567"/>
                  </a:ext>
                </a:extLst>
              </a:tr>
              <a:tr h="1083284">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pl-PL" sz="2200" kern="1200" dirty="0" smtClean="0">
                          <a:solidFill>
                            <a:schemeClr val="dk1"/>
                          </a:solidFill>
                          <a:effectLst/>
                          <a:latin typeface="Calibri" panose="020F0502020204030204" pitchFamily="34" charset="0"/>
                          <a:ea typeface="+mn-ea"/>
                          <a:cs typeface="+mn-cs"/>
                        </a:rPr>
                        <a:t>Standardy realizacji wsparcia obligują do zapewnienia funkcjonalności infrastruktury technologii informacyjno-komunikacyjnych (TIK) przez szkołę lub placówkę systemu oświaty objętą wsparciem w okresie do 6 miesięcy od daty zakończenia okresu realizacji projektu. </a:t>
                      </a:r>
                    </a:p>
                  </a:txBody>
                  <a:tcPr/>
                </a:tc>
                <a:extLst>
                  <a:ext uri="{0D108BD9-81ED-4DB2-BD59-A6C34878D82A}">
                    <a16:rowId xmlns:a16="http://schemas.microsoft.com/office/drawing/2014/main" val="1706202833"/>
                  </a:ext>
                </a:extLst>
              </a:tr>
            </a:tbl>
          </a:graphicData>
        </a:graphic>
      </p:graphicFrame>
      <p:sp>
        <p:nvSpPr>
          <p:cNvPr id="6" name="Tytuł 1"/>
          <p:cNvSpPr txBox="1">
            <a:spLocks/>
          </p:cNvSpPr>
          <p:nvPr/>
        </p:nvSpPr>
        <p:spPr bwMode="auto">
          <a:xfrm>
            <a:off x="3214539" y="149398"/>
            <a:ext cx="5703415" cy="680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r"/>
            <a:r>
              <a:rPr lang="pl-PL" altLang="pl-PL" sz="2400" b="1" kern="0" cap="small" dirty="0" smtClean="0">
                <a:solidFill>
                  <a:schemeClr val="bg1"/>
                </a:solidFill>
                <a:latin typeface="Calibri" pitchFamily="34" charset="0"/>
              </a:rPr>
              <a:t>Zakres i przykłady zgodności interwencji </a:t>
            </a:r>
          </a:p>
          <a:p>
            <a:pPr algn="r"/>
            <a:r>
              <a:rPr lang="pl-PL" altLang="pl-PL" sz="2400" b="1" kern="0" cap="small" dirty="0" smtClean="0">
                <a:solidFill>
                  <a:schemeClr val="bg1"/>
                </a:solidFill>
                <a:latin typeface="Calibri" pitchFamily="34" charset="0"/>
              </a:rPr>
              <a:t>Z zaleceniami DG EMPL</a:t>
            </a:r>
            <a:endParaRPr lang="pl-PL" sz="3600" kern="0" cap="small" dirty="0">
              <a:solidFill>
                <a:schemeClr val="bg1"/>
              </a:solidFill>
              <a:latin typeface="Calibri" panose="020F0502020204030204" pitchFamily="34" charset="0"/>
            </a:endParaRPr>
          </a:p>
        </p:txBody>
      </p:sp>
    </p:spTree>
    <p:extLst>
      <p:ext uri="{BB962C8B-B14F-4D97-AF65-F5344CB8AC3E}">
        <p14:creationId xmlns:p14="http://schemas.microsoft.com/office/powerpoint/2010/main" val="31331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6113" y="1081080"/>
            <a:ext cx="8801841" cy="323514"/>
          </a:xfrm>
        </p:spPr>
        <p:txBody>
          <a:bodyPr/>
          <a:lstStyle/>
          <a:p>
            <a:r>
              <a:rPr lang="pl-PL" sz="2400" b="1" u="sng" cap="small" dirty="0" smtClean="0">
                <a:solidFill>
                  <a:srgbClr val="336699"/>
                </a:solidFill>
                <a:latin typeface="Calibri" panose="020F0502020204030204" pitchFamily="34" charset="0"/>
              </a:rPr>
              <a:t>Oś Priorytetowa 3. Edukacja</a:t>
            </a:r>
            <a:endParaRPr lang="pl-PL" sz="3600" cap="small" dirty="0">
              <a:solidFill>
                <a:srgbClr val="336699"/>
              </a:solidFill>
              <a:latin typeface="Calibri" panose="020F0502020204030204" pitchFamily="34" charset="0"/>
            </a:endParaRPr>
          </a:p>
        </p:txBody>
      </p:sp>
      <p:graphicFrame>
        <p:nvGraphicFramePr>
          <p:cNvPr id="5" name="Tabela 4"/>
          <p:cNvGraphicFramePr>
            <a:graphicFrameLocks noGrp="1"/>
          </p:cNvGraphicFramePr>
          <p:nvPr>
            <p:extLst>
              <p:ext uri="{D42A27DB-BD31-4B8C-83A1-F6EECF244321}">
                <p14:modId xmlns:p14="http://schemas.microsoft.com/office/powerpoint/2010/main" val="1890813934"/>
              </p:ext>
            </p:extLst>
          </p:nvPr>
        </p:nvGraphicFramePr>
        <p:xfrm>
          <a:off x="292232" y="1527142"/>
          <a:ext cx="8625722" cy="4980966"/>
        </p:xfrm>
        <a:graphic>
          <a:graphicData uri="http://schemas.openxmlformats.org/drawingml/2006/table">
            <a:tbl>
              <a:tblPr firstRow="1" bandRow="1">
                <a:tableStyleId>{5C22544A-7EE6-4342-B048-85BDC9FD1C3A}</a:tableStyleId>
              </a:tblPr>
              <a:tblGrid>
                <a:gridCol w="8625722">
                  <a:extLst>
                    <a:ext uri="{9D8B030D-6E8A-4147-A177-3AD203B41FA5}">
                      <a16:colId xmlns:a16="http://schemas.microsoft.com/office/drawing/2014/main" val="2784200850"/>
                    </a:ext>
                  </a:extLst>
                </a:gridCol>
              </a:tblGrid>
              <a:tr h="424206">
                <a:tc>
                  <a:txBody>
                    <a:bodyPr/>
                    <a:lstStyle/>
                    <a:p>
                      <a:r>
                        <a:rPr lang="pl-PL" sz="2000" dirty="0" smtClean="0">
                          <a:latin typeface="Calibri" panose="020F0502020204030204" pitchFamily="34" charset="0"/>
                        </a:rPr>
                        <a:t>Priorytet Inwestycyjny 10i (3/3)</a:t>
                      </a:r>
                      <a:endParaRPr lang="pl-PL" sz="2000" dirty="0">
                        <a:latin typeface="Calibri" panose="020F0502020204030204" pitchFamily="34" charset="0"/>
                      </a:endParaRPr>
                    </a:p>
                  </a:txBody>
                  <a:tcPr>
                    <a:solidFill>
                      <a:srgbClr val="336699"/>
                    </a:solidFill>
                  </a:tcPr>
                </a:tc>
                <a:extLst>
                  <a:ext uri="{0D108BD9-81ED-4DB2-BD59-A6C34878D82A}">
                    <a16:rowId xmlns:a16="http://schemas.microsoft.com/office/drawing/2014/main" val="3739246706"/>
                  </a:ext>
                </a:extLst>
              </a:tr>
              <a:tr h="311085">
                <a:tc>
                  <a:txBody>
                    <a:bodyPr/>
                    <a:lstStyle/>
                    <a:p>
                      <a:pPr algn="just"/>
                      <a:r>
                        <a:rPr lang="pl-PL" sz="1800" b="1" kern="1200" dirty="0" smtClean="0">
                          <a:solidFill>
                            <a:schemeClr val="dk1"/>
                          </a:solidFill>
                          <a:effectLst/>
                          <a:latin typeface="Calibri" panose="020F0502020204030204" pitchFamily="34" charset="0"/>
                          <a:ea typeface="+mn-ea"/>
                          <a:cs typeface="+mn-cs"/>
                        </a:rPr>
                        <a:t>OTWARTY, PUBLICZNY DOSTĘP DO MATERIAŁÓW EDUKACYJNYCH I SZKOLENIOWYCH STWORZONYCH W RAMACH PROJEKTÓW FINANSOWANYCH Z EFS</a:t>
                      </a:r>
                      <a:endParaRPr lang="pl-PL" sz="1800" kern="1200" dirty="0" smtClean="0">
                        <a:solidFill>
                          <a:schemeClr val="dk1"/>
                        </a:solidFill>
                        <a:effectLst/>
                        <a:latin typeface="Calibri" panose="020F0502020204030204" pitchFamily="34" charset="0"/>
                        <a:ea typeface="+mn-ea"/>
                        <a:cs typeface="+mn-cs"/>
                      </a:endParaRPr>
                    </a:p>
                  </a:txBody>
                  <a:tcPr/>
                </a:tc>
                <a:extLst>
                  <a:ext uri="{0D108BD9-81ED-4DB2-BD59-A6C34878D82A}">
                    <a16:rowId xmlns:a16="http://schemas.microsoft.com/office/drawing/2014/main" val="3248792991"/>
                  </a:ext>
                </a:extLst>
              </a:tr>
              <a:tr h="1083284">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pl-PL" sz="1700" kern="1200" dirty="0" smtClean="0">
                          <a:solidFill>
                            <a:schemeClr val="dk1"/>
                          </a:solidFill>
                          <a:effectLst/>
                          <a:latin typeface="Calibri" panose="020F0502020204030204" pitchFamily="34" charset="0"/>
                          <a:ea typeface="+mn-ea"/>
                          <a:cs typeface="+mn-cs"/>
                        </a:rPr>
                        <a:t>Umowa o dofinansowanie projektu obliguje do przekazania praw autorskich do zasobów edukacyjnych wytworzonych w ramach projektu. Standardy realizacji wsparcia zalecają upublicznianie materiałów edukacyjnych i szkoleniowych oraz wykorzystanie narzędzi, metod lub form pracy wypracowanych w ramach projektów, w tym pozytywnie </a:t>
                      </a:r>
                      <a:r>
                        <a:rPr lang="pl-PL" sz="1700" kern="1200" dirty="0" err="1" smtClean="0">
                          <a:solidFill>
                            <a:schemeClr val="dk1"/>
                          </a:solidFill>
                          <a:effectLst/>
                          <a:latin typeface="Calibri" panose="020F0502020204030204" pitchFamily="34" charset="0"/>
                          <a:ea typeface="+mn-ea"/>
                          <a:cs typeface="+mn-cs"/>
                        </a:rPr>
                        <a:t>zwalidowanych</a:t>
                      </a:r>
                      <a:r>
                        <a:rPr lang="pl-PL" sz="1700" kern="1200" dirty="0" smtClean="0">
                          <a:solidFill>
                            <a:schemeClr val="dk1"/>
                          </a:solidFill>
                          <a:effectLst/>
                          <a:latin typeface="Calibri" panose="020F0502020204030204" pitchFamily="34" charset="0"/>
                          <a:ea typeface="+mn-ea"/>
                          <a:cs typeface="+mn-cs"/>
                        </a:rPr>
                        <a:t> produktów projektów innowacyjnych, zrealizowanych w latach 2007-2013 w ramach PO KL, zarówno w odniesienie do wsparcia skierowanego do uczniów, jak i do nauczycieli.  </a:t>
                      </a:r>
                    </a:p>
                  </a:txBody>
                  <a:tcPr/>
                </a:tc>
                <a:extLst>
                  <a:ext uri="{0D108BD9-81ED-4DB2-BD59-A6C34878D82A}">
                    <a16:rowId xmlns:a16="http://schemas.microsoft.com/office/drawing/2014/main" val="31785840"/>
                  </a:ext>
                </a:extLst>
              </a:tr>
              <a:tr h="351476">
                <a:tc>
                  <a:txBody>
                    <a:bodyPr/>
                    <a:lstStyle/>
                    <a:p>
                      <a:pPr marL="0" indent="0" algn="just">
                        <a:buFont typeface="Arial" panose="020B0604020202020204" pitchFamily="34" charset="0"/>
                        <a:buNone/>
                      </a:pPr>
                      <a:r>
                        <a:rPr lang="pl-PL" sz="1800" b="1" kern="1200" dirty="0" smtClean="0">
                          <a:solidFill>
                            <a:schemeClr val="dk1"/>
                          </a:solidFill>
                          <a:effectLst/>
                          <a:latin typeface="Calibri" panose="020F0502020204030204" pitchFamily="34" charset="0"/>
                          <a:ea typeface="+mn-ea"/>
                          <a:cs typeface="+mn-cs"/>
                        </a:rPr>
                        <a:t>WSPARCIE SZKÓŁ OSIĄGAJĄCYCH NAJSŁABSZE WYNIKI EDUKACYJNE W REGIONIE</a:t>
                      </a:r>
                      <a:endParaRPr lang="pl-PL" dirty="0">
                        <a:latin typeface="Calibri" panose="020F0502020204030204" pitchFamily="34" charset="0"/>
                      </a:endParaRPr>
                    </a:p>
                  </a:txBody>
                  <a:tcPr/>
                </a:tc>
                <a:extLst>
                  <a:ext uri="{0D108BD9-81ED-4DB2-BD59-A6C34878D82A}">
                    <a16:rowId xmlns:a16="http://schemas.microsoft.com/office/drawing/2014/main" val="2663105567"/>
                  </a:ext>
                </a:extLst>
              </a:tr>
              <a:tr h="1083284">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pl-PL" sz="1700" kern="1200" dirty="0" smtClean="0">
                          <a:solidFill>
                            <a:schemeClr val="dk1"/>
                          </a:solidFill>
                          <a:effectLst/>
                          <a:latin typeface="Calibri" panose="020F0502020204030204" pitchFamily="34" charset="0"/>
                          <a:ea typeface="+mn-ea"/>
                          <a:cs typeface="+mn-cs"/>
                        </a:rPr>
                        <a:t>Wprowadzono kryterium specyficznego ukierunkowania projektu, premiujące projekty realizowane na obszarach o najsłabszych wynikach egzaminów zewnętrznych na wszystkich etapach edukacji w województwie pomorskim. Standardy realizacji wsparcia obligują organ prowadzący do realizacji działań projektowych dla minimum 60 % podległych placówek,  </a:t>
                      </a:r>
                      <a:br>
                        <a:rPr lang="pl-PL" sz="1700" kern="1200" dirty="0" smtClean="0">
                          <a:solidFill>
                            <a:schemeClr val="dk1"/>
                          </a:solidFill>
                          <a:effectLst/>
                          <a:latin typeface="Calibri" panose="020F0502020204030204" pitchFamily="34" charset="0"/>
                          <a:ea typeface="+mn-ea"/>
                          <a:cs typeface="+mn-cs"/>
                        </a:rPr>
                      </a:br>
                      <a:r>
                        <a:rPr lang="pl-PL" sz="1700" kern="1200" dirty="0" smtClean="0">
                          <a:solidFill>
                            <a:schemeClr val="dk1"/>
                          </a:solidFill>
                          <a:effectLst/>
                          <a:latin typeface="Calibri" panose="020F0502020204030204" pitchFamily="34" charset="0"/>
                          <a:ea typeface="+mn-ea"/>
                          <a:cs typeface="+mn-cs"/>
                        </a:rPr>
                        <a:t>w oparciu o diagnozę przeprowadzoną w odniesieniu do wszystkich szkół i placówek podlegających pod dany organ, przy czym jednym z warunków diagnozy jest ustalenie potrzeb według hierarchii, dokonywanej m.in. w oparciu o wyniki osiągane przez poszczególne placówki. </a:t>
                      </a:r>
                    </a:p>
                  </a:txBody>
                  <a:tcPr/>
                </a:tc>
                <a:extLst>
                  <a:ext uri="{0D108BD9-81ED-4DB2-BD59-A6C34878D82A}">
                    <a16:rowId xmlns:a16="http://schemas.microsoft.com/office/drawing/2014/main" val="1706202833"/>
                  </a:ext>
                </a:extLst>
              </a:tr>
            </a:tbl>
          </a:graphicData>
        </a:graphic>
      </p:graphicFrame>
      <p:sp>
        <p:nvSpPr>
          <p:cNvPr id="6" name="Tytuł 1"/>
          <p:cNvSpPr txBox="1">
            <a:spLocks/>
          </p:cNvSpPr>
          <p:nvPr/>
        </p:nvSpPr>
        <p:spPr bwMode="auto">
          <a:xfrm>
            <a:off x="3214539" y="149398"/>
            <a:ext cx="5703415" cy="680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r"/>
            <a:r>
              <a:rPr lang="pl-PL" altLang="pl-PL" sz="2400" b="1" kern="0" cap="small" dirty="0" smtClean="0">
                <a:solidFill>
                  <a:schemeClr val="bg1"/>
                </a:solidFill>
                <a:latin typeface="Calibri" pitchFamily="34" charset="0"/>
              </a:rPr>
              <a:t>Zakres i przykłady zgodności interwencji </a:t>
            </a:r>
          </a:p>
          <a:p>
            <a:pPr algn="r"/>
            <a:r>
              <a:rPr lang="pl-PL" altLang="pl-PL" sz="2400" b="1" kern="0" cap="small" dirty="0" smtClean="0">
                <a:solidFill>
                  <a:schemeClr val="bg1"/>
                </a:solidFill>
                <a:latin typeface="Calibri" pitchFamily="34" charset="0"/>
              </a:rPr>
              <a:t>Z zaleceniami DG EMPL</a:t>
            </a:r>
            <a:endParaRPr lang="pl-PL" sz="3600" kern="0" cap="small" dirty="0">
              <a:solidFill>
                <a:schemeClr val="bg1"/>
              </a:solidFill>
              <a:latin typeface="Calibri" panose="020F0502020204030204" pitchFamily="34" charset="0"/>
            </a:endParaRPr>
          </a:p>
        </p:txBody>
      </p:sp>
    </p:spTree>
    <p:extLst>
      <p:ext uri="{BB962C8B-B14F-4D97-AF65-F5344CB8AC3E}">
        <p14:creationId xmlns:p14="http://schemas.microsoft.com/office/powerpoint/2010/main" val="735359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6113" y="1081080"/>
            <a:ext cx="8801841" cy="323514"/>
          </a:xfrm>
        </p:spPr>
        <p:txBody>
          <a:bodyPr/>
          <a:lstStyle/>
          <a:p>
            <a:r>
              <a:rPr lang="pl-PL" sz="2400" b="1" u="sng" cap="small" dirty="0" smtClean="0">
                <a:solidFill>
                  <a:srgbClr val="336699"/>
                </a:solidFill>
                <a:latin typeface="Calibri" panose="020F0502020204030204" pitchFamily="34" charset="0"/>
              </a:rPr>
              <a:t>Oś Priorytetowa 3. Edukacja</a:t>
            </a:r>
            <a:endParaRPr lang="pl-PL" sz="3600" cap="small" dirty="0">
              <a:solidFill>
                <a:srgbClr val="336699"/>
              </a:solidFill>
              <a:latin typeface="Calibri" panose="020F0502020204030204" pitchFamily="34" charset="0"/>
            </a:endParaRPr>
          </a:p>
        </p:txBody>
      </p:sp>
      <p:graphicFrame>
        <p:nvGraphicFramePr>
          <p:cNvPr id="5" name="Tabela 4"/>
          <p:cNvGraphicFramePr>
            <a:graphicFrameLocks noGrp="1"/>
          </p:cNvGraphicFramePr>
          <p:nvPr>
            <p:extLst>
              <p:ext uri="{D42A27DB-BD31-4B8C-83A1-F6EECF244321}">
                <p14:modId xmlns:p14="http://schemas.microsoft.com/office/powerpoint/2010/main" val="2762786359"/>
              </p:ext>
            </p:extLst>
          </p:nvPr>
        </p:nvGraphicFramePr>
        <p:xfrm>
          <a:off x="292232" y="1527142"/>
          <a:ext cx="8625722" cy="4432543"/>
        </p:xfrm>
        <a:graphic>
          <a:graphicData uri="http://schemas.openxmlformats.org/drawingml/2006/table">
            <a:tbl>
              <a:tblPr firstRow="1" bandRow="1">
                <a:tableStyleId>{5C22544A-7EE6-4342-B048-85BDC9FD1C3A}</a:tableStyleId>
              </a:tblPr>
              <a:tblGrid>
                <a:gridCol w="8625722">
                  <a:extLst>
                    <a:ext uri="{9D8B030D-6E8A-4147-A177-3AD203B41FA5}">
                      <a16:colId xmlns:a16="http://schemas.microsoft.com/office/drawing/2014/main" val="2784200850"/>
                    </a:ext>
                  </a:extLst>
                </a:gridCol>
              </a:tblGrid>
              <a:tr h="398186">
                <a:tc>
                  <a:txBody>
                    <a:bodyPr/>
                    <a:lstStyle/>
                    <a:p>
                      <a:r>
                        <a:rPr lang="pl-PL" sz="2000" dirty="0" smtClean="0">
                          <a:latin typeface="Calibri" panose="020F0502020204030204" pitchFamily="34" charset="0"/>
                        </a:rPr>
                        <a:t>Priorytet Inwestycyjny 10iv (1/2)</a:t>
                      </a:r>
                      <a:endParaRPr lang="pl-PL" sz="2000" dirty="0">
                        <a:latin typeface="Calibri" panose="020F0502020204030204" pitchFamily="34" charset="0"/>
                      </a:endParaRPr>
                    </a:p>
                  </a:txBody>
                  <a:tcPr>
                    <a:solidFill>
                      <a:srgbClr val="336699"/>
                    </a:solidFill>
                  </a:tcPr>
                </a:tc>
                <a:extLst>
                  <a:ext uri="{0D108BD9-81ED-4DB2-BD59-A6C34878D82A}">
                    <a16:rowId xmlns:a16="http://schemas.microsoft.com/office/drawing/2014/main" val="3739246706"/>
                  </a:ext>
                </a:extLst>
              </a:tr>
              <a:tr h="378601">
                <a:tc>
                  <a:txBody>
                    <a:bodyPr/>
                    <a:lstStyle/>
                    <a:p>
                      <a:pPr algn="just"/>
                      <a:r>
                        <a:rPr lang="pl-PL" sz="2000" b="1" kern="1200" dirty="0" smtClean="0">
                          <a:solidFill>
                            <a:schemeClr val="dk1"/>
                          </a:solidFill>
                          <a:effectLst/>
                          <a:latin typeface="Calibri" panose="020F0502020204030204" pitchFamily="34" charset="0"/>
                          <a:ea typeface="+mn-ea"/>
                          <a:cs typeface="+mn-cs"/>
                        </a:rPr>
                        <a:t>OCENA JAKOŚCI DIAGNOZY DLA SZKÓŁ W SZCZEGÓLNOŚCI W ZAKRESIE POTRZEB DOPOSAŻENIOWYCH</a:t>
                      </a:r>
                      <a:endParaRPr lang="pl-PL" sz="2000" kern="1200" dirty="0" smtClean="0">
                        <a:solidFill>
                          <a:schemeClr val="dk1"/>
                        </a:solidFill>
                        <a:effectLst/>
                        <a:latin typeface="Calibri" panose="020F0502020204030204" pitchFamily="34" charset="0"/>
                        <a:ea typeface="+mn-ea"/>
                        <a:cs typeface="+mn-cs"/>
                      </a:endParaRPr>
                    </a:p>
                  </a:txBody>
                  <a:tcPr/>
                </a:tc>
                <a:extLst>
                  <a:ext uri="{0D108BD9-81ED-4DB2-BD59-A6C34878D82A}">
                    <a16:rowId xmlns:a16="http://schemas.microsoft.com/office/drawing/2014/main" val="3248792991"/>
                  </a:ext>
                </a:extLst>
              </a:tr>
              <a:tr h="1016837">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pl-PL" sz="2000" kern="1200" dirty="0" smtClean="0">
                          <a:solidFill>
                            <a:schemeClr val="dk1"/>
                          </a:solidFill>
                          <a:effectLst/>
                          <a:latin typeface="Calibri" panose="020F0502020204030204" pitchFamily="34" charset="0"/>
                          <a:ea typeface="+mn-ea"/>
                          <a:cs typeface="+mn-cs"/>
                        </a:rPr>
                        <a:t>Standardy realizacji wsparcia precyzują warunki przeprowadzenia diagnozy, m.in. pod kątem potrzeb szkoły lub placówki systemu oświaty w zakresie: wyposażenia/doposażenia pracowni lub warsztatów szkolnych; infrastruktury oraz prac dostosowawczych w celu stworzenia warunków odzwierciedlających naturalne warunki pracy właściwe dla nauczanych zawodów. </a:t>
                      </a:r>
                    </a:p>
                  </a:txBody>
                  <a:tcPr/>
                </a:tc>
                <a:extLst>
                  <a:ext uri="{0D108BD9-81ED-4DB2-BD59-A6C34878D82A}">
                    <a16:rowId xmlns:a16="http://schemas.microsoft.com/office/drawing/2014/main" val="31785840"/>
                  </a:ext>
                </a:extLst>
              </a:tr>
              <a:tr h="343325">
                <a:tc>
                  <a:txBody>
                    <a:bodyPr/>
                    <a:lstStyle/>
                    <a:p>
                      <a:pPr marL="0" indent="0" algn="just">
                        <a:buFont typeface="Arial" panose="020B0604020202020204" pitchFamily="34" charset="0"/>
                        <a:buNone/>
                      </a:pPr>
                      <a:r>
                        <a:rPr lang="pl-PL" sz="2000" b="1" kern="1200" dirty="0" smtClean="0">
                          <a:solidFill>
                            <a:schemeClr val="dk1"/>
                          </a:solidFill>
                          <a:effectLst/>
                          <a:latin typeface="Calibri" panose="020F0502020204030204" pitchFamily="34" charset="0"/>
                          <a:ea typeface="+mn-ea"/>
                          <a:cs typeface="+mn-cs"/>
                        </a:rPr>
                        <a:t>UKIERUNKOWANIE INTERWENCJI NA REGIONALNE SPECJALIZACJE INTELIGENTNE</a:t>
                      </a:r>
                      <a:endParaRPr lang="pl-PL" sz="2000" dirty="0">
                        <a:latin typeface="Calibri" panose="020F0502020204030204" pitchFamily="34" charset="0"/>
                      </a:endParaRPr>
                    </a:p>
                  </a:txBody>
                  <a:tcPr/>
                </a:tc>
                <a:extLst>
                  <a:ext uri="{0D108BD9-81ED-4DB2-BD59-A6C34878D82A}">
                    <a16:rowId xmlns:a16="http://schemas.microsoft.com/office/drawing/2014/main" val="2663105567"/>
                  </a:ext>
                </a:extLst>
              </a:tr>
              <a:tr h="1016837">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pl-PL" sz="2000" kern="1200" dirty="0" smtClean="0">
                          <a:solidFill>
                            <a:schemeClr val="dk1"/>
                          </a:solidFill>
                          <a:effectLst/>
                          <a:latin typeface="Calibri" panose="020F0502020204030204" pitchFamily="34" charset="0"/>
                          <a:ea typeface="+mn-ea"/>
                          <a:cs typeface="+mn-cs"/>
                        </a:rPr>
                        <a:t>Wprowadzono kryterium specyficznego ukierunkowania projektu, dotyczące zgodności celu i przedmiotu projektu z celami/kierunkami w ramach Porozumień na rzecz inteligentnych specjalizacji regionu.</a:t>
                      </a:r>
                    </a:p>
                  </a:txBody>
                  <a:tcPr/>
                </a:tc>
                <a:extLst>
                  <a:ext uri="{0D108BD9-81ED-4DB2-BD59-A6C34878D82A}">
                    <a16:rowId xmlns:a16="http://schemas.microsoft.com/office/drawing/2014/main" val="1706202833"/>
                  </a:ext>
                </a:extLst>
              </a:tr>
            </a:tbl>
          </a:graphicData>
        </a:graphic>
      </p:graphicFrame>
      <p:sp>
        <p:nvSpPr>
          <p:cNvPr id="6" name="Tytuł 1"/>
          <p:cNvSpPr txBox="1">
            <a:spLocks/>
          </p:cNvSpPr>
          <p:nvPr/>
        </p:nvSpPr>
        <p:spPr bwMode="auto">
          <a:xfrm>
            <a:off x="3214539" y="149398"/>
            <a:ext cx="5703415" cy="680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r"/>
            <a:r>
              <a:rPr lang="pl-PL" altLang="pl-PL" sz="2400" b="1" kern="0" cap="small" dirty="0" smtClean="0">
                <a:solidFill>
                  <a:schemeClr val="bg1"/>
                </a:solidFill>
                <a:latin typeface="Calibri" pitchFamily="34" charset="0"/>
              </a:rPr>
              <a:t>Zakres i przykłady zgodności interwencji </a:t>
            </a:r>
          </a:p>
          <a:p>
            <a:pPr algn="r"/>
            <a:r>
              <a:rPr lang="pl-PL" altLang="pl-PL" sz="2400" b="1" kern="0" cap="small" dirty="0" smtClean="0">
                <a:solidFill>
                  <a:schemeClr val="bg1"/>
                </a:solidFill>
                <a:latin typeface="Calibri" pitchFamily="34" charset="0"/>
              </a:rPr>
              <a:t>Z zaleceniami DG EMPL</a:t>
            </a:r>
            <a:endParaRPr lang="pl-PL" sz="3600" kern="0" cap="small" dirty="0">
              <a:solidFill>
                <a:schemeClr val="bg1"/>
              </a:solidFill>
              <a:latin typeface="Calibri" panose="020F0502020204030204" pitchFamily="34" charset="0"/>
            </a:endParaRPr>
          </a:p>
        </p:txBody>
      </p:sp>
    </p:spTree>
    <p:extLst>
      <p:ext uri="{BB962C8B-B14F-4D97-AF65-F5344CB8AC3E}">
        <p14:creationId xmlns:p14="http://schemas.microsoft.com/office/powerpoint/2010/main" val="2330785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6113" y="1081080"/>
            <a:ext cx="8801841" cy="323514"/>
          </a:xfrm>
        </p:spPr>
        <p:txBody>
          <a:bodyPr/>
          <a:lstStyle/>
          <a:p>
            <a:r>
              <a:rPr lang="pl-PL" sz="2400" b="1" u="sng" cap="small" dirty="0" smtClean="0">
                <a:solidFill>
                  <a:srgbClr val="336699"/>
                </a:solidFill>
                <a:latin typeface="Calibri" panose="020F0502020204030204" pitchFamily="34" charset="0"/>
              </a:rPr>
              <a:t>Oś Priorytetowa 3. Edukacja</a:t>
            </a:r>
            <a:endParaRPr lang="pl-PL" sz="3600" cap="small" dirty="0">
              <a:solidFill>
                <a:srgbClr val="336699"/>
              </a:solidFill>
              <a:latin typeface="Calibri" panose="020F0502020204030204" pitchFamily="34" charset="0"/>
            </a:endParaRPr>
          </a:p>
        </p:txBody>
      </p:sp>
      <p:graphicFrame>
        <p:nvGraphicFramePr>
          <p:cNvPr id="5" name="Tabela 4"/>
          <p:cNvGraphicFramePr>
            <a:graphicFrameLocks noGrp="1"/>
          </p:cNvGraphicFramePr>
          <p:nvPr>
            <p:extLst>
              <p:ext uri="{D42A27DB-BD31-4B8C-83A1-F6EECF244321}">
                <p14:modId xmlns:p14="http://schemas.microsoft.com/office/powerpoint/2010/main" val="4265685945"/>
              </p:ext>
            </p:extLst>
          </p:nvPr>
        </p:nvGraphicFramePr>
        <p:xfrm>
          <a:off x="304800" y="1527142"/>
          <a:ext cx="8613154" cy="4726346"/>
        </p:xfrm>
        <a:graphic>
          <a:graphicData uri="http://schemas.openxmlformats.org/drawingml/2006/table">
            <a:tbl>
              <a:tblPr firstRow="1" bandRow="1">
                <a:tableStyleId>{5C22544A-7EE6-4342-B048-85BDC9FD1C3A}</a:tableStyleId>
              </a:tblPr>
              <a:tblGrid>
                <a:gridCol w="8613154">
                  <a:extLst>
                    <a:ext uri="{9D8B030D-6E8A-4147-A177-3AD203B41FA5}">
                      <a16:colId xmlns:a16="http://schemas.microsoft.com/office/drawing/2014/main" val="2784200850"/>
                    </a:ext>
                  </a:extLst>
                </a:gridCol>
              </a:tblGrid>
              <a:tr h="398186">
                <a:tc>
                  <a:txBody>
                    <a:bodyPr/>
                    <a:lstStyle/>
                    <a:p>
                      <a:r>
                        <a:rPr lang="pl-PL" sz="2000" dirty="0" smtClean="0">
                          <a:latin typeface="Calibri" panose="020F0502020204030204" pitchFamily="34" charset="0"/>
                        </a:rPr>
                        <a:t>Priorytet Inwestycyjny 10iv (2/2)</a:t>
                      </a:r>
                      <a:endParaRPr lang="pl-PL" sz="2000" dirty="0">
                        <a:latin typeface="Calibri" panose="020F0502020204030204" pitchFamily="34" charset="0"/>
                      </a:endParaRPr>
                    </a:p>
                  </a:txBody>
                  <a:tcPr>
                    <a:solidFill>
                      <a:srgbClr val="336699"/>
                    </a:solidFill>
                  </a:tcPr>
                </a:tc>
                <a:extLst>
                  <a:ext uri="{0D108BD9-81ED-4DB2-BD59-A6C34878D82A}">
                    <a16:rowId xmlns:a16="http://schemas.microsoft.com/office/drawing/2014/main" val="3739246706"/>
                  </a:ext>
                </a:extLst>
              </a:tr>
              <a:tr h="378601">
                <a:tc>
                  <a:txBody>
                    <a:bodyPr/>
                    <a:lstStyle/>
                    <a:p>
                      <a:pPr algn="just"/>
                      <a:r>
                        <a:rPr lang="pl-PL" sz="2000" b="1" kern="1200" dirty="0" smtClean="0">
                          <a:solidFill>
                            <a:schemeClr val="dk1"/>
                          </a:solidFill>
                          <a:effectLst/>
                          <a:latin typeface="Calibri" panose="020F0502020204030204" pitchFamily="34" charset="0"/>
                          <a:ea typeface="+mn-ea"/>
                          <a:cs typeface="+mn-cs"/>
                        </a:rPr>
                        <a:t>WKŁAD WŁASNY NA POZIOMIE 5% DLA STAŻY I PRAKTYK W PRZEDSIĘBIORSTWACH</a:t>
                      </a:r>
                      <a:endParaRPr lang="pl-PL" sz="2000" kern="1200" dirty="0" smtClean="0">
                        <a:solidFill>
                          <a:schemeClr val="dk1"/>
                        </a:solidFill>
                        <a:effectLst/>
                        <a:latin typeface="Calibri" panose="020F0502020204030204" pitchFamily="34" charset="0"/>
                        <a:ea typeface="+mn-ea"/>
                        <a:cs typeface="+mn-cs"/>
                      </a:endParaRPr>
                    </a:p>
                  </a:txBody>
                  <a:tcPr/>
                </a:tc>
                <a:extLst>
                  <a:ext uri="{0D108BD9-81ED-4DB2-BD59-A6C34878D82A}">
                    <a16:rowId xmlns:a16="http://schemas.microsoft.com/office/drawing/2014/main" val="3248792991"/>
                  </a:ext>
                </a:extLst>
              </a:tr>
              <a:tr h="1016837">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pl-PL" sz="2000" kern="1200" dirty="0" smtClean="0">
                          <a:solidFill>
                            <a:schemeClr val="dk1"/>
                          </a:solidFill>
                          <a:effectLst/>
                          <a:latin typeface="Calibri" panose="020F0502020204030204" pitchFamily="34" charset="0"/>
                          <a:ea typeface="+mn-ea"/>
                          <a:cs typeface="+mn-cs"/>
                        </a:rPr>
                        <a:t>Standardy realizacji wsparcia zawierają rekomendacje związane ze źródłem wkładu własnego, tj. przedsiębiorstw (udział finansowy pracodawców w wymiarze co najmniej 5 % w kosztach organizacji i prowadzenia praktyki zawodowej lub stażu zawodowego).</a:t>
                      </a:r>
                    </a:p>
                  </a:txBody>
                  <a:tcPr/>
                </a:tc>
                <a:extLst>
                  <a:ext uri="{0D108BD9-81ED-4DB2-BD59-A6C34878D82A}">
                    <a16:rowId xmlns:a16="http://schemas.microsoft.com/office/drawing/2014/main" val="31785840"/>
                  </a:ext>
                </a:extLst>
              </a:tr>
              <a:tr h="343325">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pl-PL" sz="2000" b="1" kern="1200" dirty="0" smtClean="0">
                          <a:solidFill>
                            <a:schemeClr val="dk1"/>
                          </a:solidFill>
                          <a:effectLst/>
                          <a:latin typeface="Calibri" panose="020F0502020204030204" pitchFamily="34" charset="0"/>
                          <a:ea typeface="+mn-ea"/>
                          <a:cs typeface="+mn-cs"/>
                        </a:rPr>
                        <a:t>KOMPLEMENTARNOŚĆ Z PROJEKTAMI EFRR</a:t>
                      </a:r>
                      <a:endParaRPr lang="pl-PL" sz="2000" kern="1200" dirty="0" smtClean="0">
                        <a:solidFill>
                          <a:schemeClr val="dk1"/>
                        </a:solidFill>
                        <a:effectLst/>
                        <a:latin typeface="Calibri" panose="020F0502020204030204" pitchFamily="34" charset="0"/>
                        <a:ea typeface="+mn-ea"/>
                        <a:cs typeface="+mn-cs"/>
                      </a:endParaRPr>
                    </a:p>
                  </a:txBody>
                  <a:tcPr/>
                </a:tc>
                <a:extLst>
                  <a:ext uri="{0D108BD9-81ED-4DB2-BD59-A6C34878D82A}">
                    <a16:rowId xmlns:a16="http://schemas.microsoft.com/office/drawing/2014/main" val="2663105567"/>
                  </a:ext>
                </a:extLst>
              </a:tr>
              <a:tr h="1016837">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pl-PL" sz="2000" kern="1200" dirty="0" smtClean="0">
                          <a:solidFill>
                            <a:schemeClr val="dk1"/>
                          </a:solidFill>
                          <a:effectLst/>
                          <a:latin typeface="Calibri" panose="020F0502020204030204" pitchFamily="34" charset="0"/>
                          <a:ea typeface="+mn-ea"/>
                          <a:cs typeface="+mn-cs"/>
                        </a:rPr>
                        <a:t>IZ zaplanowała realizację wsparcia placówek prowadzących kształcenie zawodowe finansowanego ze środków EFS (Poddziałanie 3.3.1.) poprzez projekty zintegrowane z projektami finansowanymi ze środków EFRR (Działanie 4.1.</a:t>
                      </a:r>
                      <a:r>
                        <a:rPr lang="pl-PL" sz="2000" i="1" kern="1200" dirty="0" smtClean="0">
                          <a:solidFill>
                            <a:schemeClr val="dk1"/>
                          </a:solidFill>
                          <a:effectLst/>
                          <a:latin typeface="Calibri" panose="020F0502020204030204" pitchFamily="34" charset="0"/>
                          <a:ea typeface="+mn-ea"/>
                          <a:cs typeface="+mn-cs"/>
                        </a:rPr>
                        <a:t> Infrastruktura ponadgimnazjalnych szkół zawodowych</a:t>
                      </a:r>
                      <a:r>
                        <a:rPr lang="pl-PL" sz="2000" kern="1200" dirty="0" smtClean="0">
                          <a:solidFill>
                            <a:schemeClr val="dk1"/>
                          </a:solidFill>
                          <a:effectLst/>
                          <a:latin typeface="Calibri" panose="020F0502020204030204" pitchFamily="34" charset="0"/>
                          <a:ea typeface="+mn-ea"/>
                          <a:cs typeface="+mn-cs"/>
                        </a:rPr>
                        <a:t>). Działania realizowane ze środków EFS mają nadrzędny charakter w stosunku do działań infrastrukturalnych. </a:t>
                      </a:r>
                    </a:p>
                  </a:txBody>
                  <a:tcPr/>
                </a:tc>
                <a:extLst>
                  <a:ext uri="{0D108BD9-81ED-4DB2-BD59-A6C34878D82A}">
                    <a16:rowId xmlns:a16="http://schemas.microsoft.com/office/drawing/2014/main" val="1706202833"/>
                  </a:ext>
                </a:extLst>
              </a:tr>
            </a:tbl>
          </a:graphicData>
        </a:graphic>
      </p:graphicFrame>
      <p:sp>
        <p:nvSpPr>
          <p:cNvPr id="6" name="Tytuł 1"/>
          <p:cNvSpPr txBox="1">
            <a:spLocks/>
          </p:cNvSpPr>
          <p:nvPr/>
        </p:nvSpPr>
        <p:spPr bwMode="auto">
          <a:xfrm>
            <a:off x="3214539" y="149398"/>
            <a:ext cx="5703415" cy="680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r"/>
            <a:r>
              <a:rPr lang="pl-PL" altLang="pl-PL" sz="2400" b="1" kern="0" cap="small" dirty="0" smtClean="0">
                <a:solidFill>
                  <a:schemeClr val="bg1"/>
                </a:solidFill>
                <a:latin typeface="Calibri" pitchFamily="34" charset="0"/>
              </a:rPr>
              <a:t>Zakres i przykłady zgodności interwencji </a:t>
            </a:r>
          </a:p>
          <a:p>
            <a:pPr algn="r"/>
            <a:r>
              <a:rPr lang="pl-PL" altLang="pl-PL" sz="2400" b="1" kern="0" cap="small" dirty="0" smtClean="0">
                <a:solidFill>
                  <a:schemeClr val="bg1"/>
                </a:solidFill>
                <a:latin typeface="Calibri" pitchFamily="34" charset="0"/>
              </a:rPr>
              <a:t>Z zaleceniami DG EMPL</a:t>
            </a:r>
            <a:endParaRPr lang="pl-PL" sz="3600" kern="0" cap="small" dirty="0">
              <a:solidFill>
                <a:schemeClr val="bg1"/>
              </a:solidFill>
              <a:latin typeface="Calibri" panose="020F0502020204030204" pitchFamily="34" charset="0"/>
            </a:endParaRPr>
          </a:p>
        </p:txBody>
      </p:sp>
    </p:spTree>
    <p:extLst>
      <p:ext uri="{BB962C8B-B14F-4D97-AF65-F5344CB8AC3E}">
        <p14:creationId xmlns:p14="http://schemas.microsoft.com/office/powerpoint/2010/main" val="2242739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6113" y="1081080"/>
            <a:ext cx="8801841" cy="380075"/>
          </a:xfrm>
        </p:spPr>
        <p:txBody>
          <a:bodyPr/>
          <a:lstStyle/>
          <a:p>
            <a:r>
              <a:rPr lang="pl-PL" sz="2400" b="1" u="sng" cap="small" dirty="0" smtClean="0">
                <a:solidFill>
                  <a:srgbClr val="336699"/>
                </a:solidFill>
                <a:latin typeface="Calibri" panose="020F0502020204030204" pitchFamily="34" charset="0"/>
              </a:rPr>
              <a:t>Oś Priorytetowa 5. Zatrudnienie</a:t>
            </a:r>
            <a:endParaRPr lang="pl-PL" sz="3600" cap="small" dirty="0">
              <a:solidFill>
                <a:srgbClr val="336699"/>
              </a:solidFill>
              <a:latin typeface="Calibri" panose="020F0502020204030204" pitchFamily="34" charset="0"/>
            </a:endParaRPr>
          </a:p>
        </p:txBody>
      </p:sp>
      <p:graphicFrame>
        <p:nvGraphicFramePr>
          <p:cNvPr id="5" name="Tabela 4"/>
          <p:cNvGraphicFramePr>
            <a:graphicFrameLocks noGrp="1"/>
          </p:cNvGraphicFramePr>
          <p:nvPr>
            <p:extLst>
              <p:ext uri="{D42A27DB-BD31-4B8C-83A1-F6EECF244321}">
                <p14:modId xmlns:p14="http://schemas.microsoft.com/office/powerpoint/2010/main" val="475354644"/>
              </p:ext>
            </p:extLst>
          </p:nvPr>
        </p:nvGraphicFramePr>
        <p:xfrm>
          <a:off x="292232" y="1611985"/>
          <a:ext cx="8625722" cy="3930058"/>
        </p:xfrm>
        <a:graphic>
          <a:graphicData uri="http://schemas.openxmlformats.org/drawingml/2006/table">
            <a:tbl>
              <a:tblPr firstRow="1" bandRow="1">
                <a:tableStyleId>{5C22544A-7EE6-4342-B048-85BDC9FD1C3A}</a:tableStyleId>
              </a:tblPr>
              <a:tblGrid>
                <a:gridCol w="8625722">
                  <a:extLst>
                    <a:ext uri="{9D8B030D-6E8A-4147-A177-3AD203B41FA5}">
                      <a16:colId xmlns:a16="http://schemas.microsoft.com/office/drawing/2014/main" val="2784200850"/>
                    </a:ext>
                  </a:extLst>
                </a:gridCol>
              </a:tblGrid>
              <a:tr h="455338">
                <a:tc>
                  <a:txBody>
                    <a:bodyPr/>
                    <a:lstStyle/>
                    <a:p>
                      <a:r>
                        <a:rPr lang="pl-PL" sz="2000" dirty="0" smtClean="0">
                          <a:latin typeface="Calibri" panose="020F0502020204030204" pitchFamily="34" charset="0"/>
                        </a:rPr>
                        <a:t>Priorytet Inwestycyjny 8i</a:t>
                      </a:r>
                      <a:endParaRPr lang="pl-PL" sz="2000" dirty="0">
                        <a:latin typeface="Calibri" panose="020F0502020204030204" pitchFamily="34" charset="0"/>
                      </a:endParaRPr>
                    </a:p>
                  </a:txBody>
                  <a:tcPr>
                    <a:solidFill>
                      <a:srgbClr val="336699"/>
                    </a:solidFill>
                  </a:tcPr>
                </a:tc>
                <a:extLst>
                  <a:ext uri="{0D108BD9-81ED-4DB2-BD59-A6C34878D82A}">
                    <a16:rowId xmlns:a16="http://schemas.microsoft.com/office/drawing/2014/main" val="3739246706"/>
                  </a:ext>
                </a:extLst>
              </a:tr>
              <a:tr h="393073">
                <a:tc>
                  <a:txBody>
                    <a:bodyPr/>
                    <a:lstStyle/>
                    <a:p>
                      <a:r>
                        <a:rPr lang="pl-PL" sz="2400" b="1" kern="1200" dirty="0" smtClean="0">
                          <a:solidFill>
                            <a:schemeClr val="dk1"/>
                          </a:solidFill>
                          <a:effectLst/>
                          <a:latin typeface="Calibri" panose="020F0502020204030204" pitchFamily="34" charset="0"/>
                          <a:ea typeface="+mn-ea"/>
                          <a:cs typeface="+mn-cs"/>
                        </a:rPr>
                        <a:t>CREAMING, EFEKTYWNOŚĆ KOSZTOWA</a:t>
                      </a:r>
                      <a:endParaRPr lang="pl-PL" sz="2400" kern="1200" dirty="0" smtClean="0">
                        <a:solidFill>
                          <a:schemeClr val="dk1"/>
                        </a:solidFill>
                        <a:effectLst/>
                        <a:latin typeface="Calibri" panose="020F0502020204030204" pitchFamily="34" charset="0"/>
                        <a:ea typeface="+mn-ea"/>
                        <a:cs typeface="+mn-cs"/>
                      </a:endParaRPr>
                    </a:p>
                  </a:txBody>
                  <a:tcPr/>
                </a:tc>
                <a:extLst>
                  <a:ext uri="{0D108BD9-81ED-4DB2-BD59-A6C34878D82A}">
                    <a16:rowId xmlns:a16="http://schemas.microsoft.com/office/drawing/2014/main" val="3248792991"/>
                  </a:ext>
                </a:extLst>
              </a:tr>
              <a:tr h="1064123">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pl-PL" sz="2400" kern="1200" dirty="0" smtClean="0">
                          <a:solidFill>
                            <a:schemeClr val="dk1"/>
                          </a:solidFill>
                          <a:effectLst/>
                          <a:latin typeface="Calibri" panose="020F0502020204030204" pitchFamily="34" charset="0"/>
                          <a:ea typeface="+mn-ea"/>
                          <a:cs typeface="+mn-cs"/>
                        </a:rPr>
                        <a:t>Zastosowano kryterium obligujące Wnioskodawców do objęcia wsparciem wszystkich grup osób znajdujących się w najtrudniejszej sytuacji na rynku pracy (osoby powyżej 50 roku życia, kobiety, osoby długotrwale bezrobotne, osoby o niskich kwalifikacjach, osoby </a:t>
                      </a:r>
                      <a:br>
                        <a:rPr lang="pl-PL" sz="2400" kern="1200" dirty="0" smtClean="0">
                          <a:solidFill>
                            <a:schemeClr val="dk1"/>
                          </a:solidFill>
                          <a:effectLst/>
                          <a:latin typeface="Calibri" panose="020F0502020204030204" pitchFamily="34" charset="0"/>
                          <a:ea typeface="+mn-ea"/>
                          <a:cs typeface="+mn-cs"/>
                        </a:rPr>
                      </a:br>
                      <a:r>
                        <a:rPr lang="pl-PL" sz="2400" kern="1200" dirty="0" smtClean="0">
                          <a:solidFill>
                            <a:schemeClr val="dk1"/>
                          </a:solidFill>
                          <a:effectLst/>
                          <a:latin typeface="Calibri" panose="020F0502020204030204" pitchFamily="34" charset="0"/>
                          <a:ea typeface="+mn-ea"/>
                          <a:cs typeface="+mn-cs"/>
                        </a:rPr>
                        <a:t>z niepełnosprawnościami), przy czym grupa osób z niepełnosprawnościami, jako szczególnie trudna w kontekście aktywizacji zawodowej, ma wynosić co najmniej 10% całej grupy uczestników.</a:t>
                      </a:r>
                    </a:p>
                  </a:txBody>
                  <a:tcPr/>
                </a:tc>
                <a:extLst>
                  <a:ext uri="{0D108BD9-81ED-4DB2-BD59-A6C34878D82A}">
                    <a16:rowId xmlns:a16="http://schemas.microsoft.com/office/drawing/2014/main" val="31785840"/>
                  </a:ext>
                </a:extLst>
              </a:tr>
            </a:tbl>
          </a:graphicData>
        </a:graphic>
      </p:graphicFrame>
      <p:sp>
        <p:nvSpPr>
          <p:cNvPr id="6" name="Tytuł 1"/>
          <p:cNvSpPr txBox="1">
            <a:spLocks/>
          </p:cNvSpPr>
          <p:nvPr/>
        </p:nvSpPr>
        <p:spPr bwMode="auto">
          <a:xfrm>
            <a:off x="3214539" y="149398"/>
            <a:ext cx="5703415" cy="680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r"/>
            <a:r>
              <a:rPr lang="pl-PL" altLang="pl-PL" sz="2400" b="1" kern="0" cap="small" dirty="0" smtClean="0">
                <a:solidFill>
                  <a:schemeClr val="bg1"/>
                </a:solidFill>
                <a:latin typeface="Calibri" pitchFamily="34" charset="0"/>
              </a:rPr>
              <a:t>Zakres i przykłady zgodności interwencji </a:t>
            </a:r>
          </a:p>
          <a:p>
            <a:pPr algn="r"/>
            <a:r>
              <a:rPr lang="pl-PL" altLang="pl-PL" sz="2400" b="1" kern="0" cap="small" dirty="0" smtClean="0">
                <a:solidFill>
                  <a:schemeClr val="bg1"/>
                </a:solidFill>
                <a:latin typeface="Calibri" pitchFamily="34" charset="0"/>
              </a:rPr>
              <a:t>Z zaleceniami DG EMPL</a:t>
            </a:r>
            <a:endParaRPr lang="pl-PL" sz="3600" kern="0" cap="small" dirty="0">
              <a:solidFill>
                <a:schemeClr val="bg1"/>
              </a:solidFill>
              <a:latin typeface="Calibri" panose="020F0502020204030204" pitchFamily="34" charset="0"/>
            </a:endParaRPr>
          </a:p>
        </p:txBody>
      </p:sp>
    </p:spTree>
    <p:extLst>
      <p:ext uri="{BB962C8B-B14F-4D97-AF65-F5344CB8AC3E}">
        <p14:creationId xmlns:p14="http://schemas.microsoft.com/office/powerpoint/2010/main" val="2182996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6113" y="1081080"/>
            <a:ext cx="8801841" cy="380075"/>
          </a:xfrm>
        </p:spPr>
        <p:txBody>
          <a:bodyPr/>
          <a:lstStyle/>
          <a:p>
            <a:r>
              <a:rPr lang="pl-PL" sz="2400" b="1" u="sng" cap="small" dirty="0" smtClean="0">
                <a:solidFill>
                  <a:srgbClr val="336699"/>
                </a:solidFill>
                <a:latin typeface="Calibri" panose="020F0502020204030204" pitchFamily="34" charset="0"/>
              </a:rPr>
              <a:t>Oś Priorytetowa 5. Zatrudnienie</a:t>
            </a:r>
            <a:endParaRPr lang="pl-PL" sz="3600" cap="small" dirty="0">
              <a:solidFill>
                <a:srgbClr val="336699"/>
              </a:solidFill>
              <a:latin typeface="Calibri" panose="020F0502020204030204" pitchFamily="34" charset="0"/>
            </a:endParaRPr>
          </a:p>
        </p:txBody>
      </p:sp>
      <p:graphicFrame>
        <p:nvGraphicFramePr>
          <p:cNvPr id="5" name="Tabela 4"/>
          <p:cNvGraphicFramePr>
            <a:graphicFrameLocks noGrp="1"/>
          </p:cNvGraphicFramePr>
          <p:nvPr>
            <p:extLst>
              <p:ext uri="{D42A27DB-BD31-4B8C-83A1-F6EECF244321}">
                <p14:modId xmlns:p14="http://schemas.microsoft.com/office/powerpoint/2010/main" val="3263428003"/>
              </p:ext>
            </p:extLst>
          </p:nvPr>
        </p:nvGraphicFramePr>
        <p:xfrm>
          <a:off x="292232" y="1611985"/>
          <a:ext cx="8625722" cy="4661578"/>
        </p:xfrm>
        <a:graphic>
          <a:graphicData uri="http://schemas.openxmlformats.org/drawingml/2006/table">
            <a:tbl>
              <a:tblPr firstRow="1" bandRow="1">
                <a:tableStyleId>{5C22544A-7EE6-4342-B048-85BDC9FD1C3A}</a:tableStyleId>
              </a:tblPr>
              <a:tblGrid>
                <a:gridCol w="8625722">
                  <a:extLst>
                    <a:ext uri="{9D8B030D-6E8A-4147-A177-3AD203B41FA5}">
                      <a16:colId xmlns:a16="http://schemas.microsoft.com/office/drawing/2014/main" val="2784200850"/>
                    </a:ext>
                  </a:extLst>
                </a:gridCol>
              </a:tblGrid>
              <a:tr h="455338">
                <a:tc>
                  <a:txBody>
                    <a:bodyPr/>
                    <a:lstStyle/>
                    <a:p>
                      <a:r>
                        <a:rPr lang="pl-PL" sz="2200" dirty="0" smtClean="0">
                          <a:latin typeface="Calibri" panose="020F0502020204030204" pitchFamily="34" charset="0"/>
                        </a:rPr>
                        <a:t>Priorytet Inwestycyjny 8iii</a:t>
                      </a:r>
                      <a:endParaRPr lang="pl-PL" sz="2200" dirty="0">
                        <a:latin typeface="Calibri" panose="020F0502020204030204" pitchFamily="34" charset="0"/>
                      </a:endParaRPr>
                    </a:p>
                  </a:txBody>
                  <a:tcPr>
                    <a:solidFill>
                      <a:srgbClr val="336699"/>
                    </a:solidFill>
                  </a:tcPr>
                </a:tc>
                <a:extLst>
                  <a:ext uri="{0D108BD9-81ED-4DB2-BD59-A6C34878D82A}">
                    <a16:rowId xmlns:a16="http://schemas.microsoft.com/office/drawing/2014/main" val="3739246706"/>
                  </a:ext>
                </a:extLst>
              </a:tr>
              <a:tr h="393073">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2200" b="1" kern="1200" dirty="0" smtClean="0">
                          <a:solidFill>
                            <a:schemeClr val="dk1"/>
                          </a:solidFill>
                          <a:effectLst/>
                          <a:latin typeface="Calibri" panose="020F0502020204030204" pitchFamily="34" charset="0"/>
                          <a:ea typeface="+mn-ea"/>
                          <a:cs typeface="+mn-cs"/>
                        </a:rPr>
                        <a:t>DOŚWIADCZENIE PROJEKTODAWCÓW UDZIELAJĄCYCH DOTACJI</a:t>
                      </a:r>
                      <a:endParaRPr lang="pl-PL" sz="2200" kern="1200" dirty="0" smtClean="0">
                        <a:solidFill>
                          <a:schemeClr val="dk1"/>
                        </a:solidFill>
                        <a:effectLst/>
                        <a:latin typeface="Calibri" panose="020F0502020204030204" pitchFamily="34" charset="0"/>
                        <a:ea typeface="+mn-ea"/>
                        <a:cs typeface="+mn-cs"/>
                      </a:endParaRPr>
                    </a:p>
                  </a:txBody>
                  <a:tcPr/>
                </a:tc>
                <a:extLst>
                  <a:ext uri="{0D108BD9-81ED-4DB2-BD59-A6C34878D82A}">
                    <a16:rowId xmlns:a16="http://schemas.microsoft.com/office/drawing/2014/main" val="3248792991"/>
                  </a:ext>
                </a:extLst>
              </a:tr>
              <a:tr h="1064123">
                <a:tc>
                  <a:txBody>
                    <a:bodyPr/>
                    <a:lstStyle/>
                    <a:p>
                      <a:pPr algn="just"/>
                      <a:r>
                        <a:rPr lang="pl-PL" sz="2200" kern="1200" dirty="0" smtClean="0">
                          <a:solidFill>
                            <a:schemeClr val="dk1"/>
                          </a:solidFill>
                          <a:effectLst/>
                          <a:latin typeface="Calibri" panose="020F0502020204030204" pitchFamily="34" charset="0"/>
                          <a:ea typeface="+mn-ea"/>
                          <a:cs typeface="+mn-cs"/>
                        </a:rPr>
                        <a:t>W ramach oceny merytorycznej - kryteriów strategicznych I stopnia ocenie podlega doświadczenie wnioskodawców w kontekście zgodności planowanej w ramach projektu interwencji z dotychczasową działalnością i zrealizowanymi projektami (zgodność pod kątem grupy docelowej, zadań merytorycznych i obszaru realizacji).</a:t>
                      </a:r>
                    </a:p>
                    <a:p>
                      <a:pPr algn="just"/>
                      <a:r>
                        <a:rPr lang="pl-PL" sz="2200" kern="1200" dirty="0" smtClean="0">
                          <a:solidFill>
                            <a:schemeClr val="dk1"/>
                          </a:solidFill>
                          <a:effectLst/>
                          <a:latin typeface="Calibri" panose="020F0502020204030204" pitchFamily="34" charset="0"/>
                          <a:ea typeface="+mn-ea"/>
                          <a:cs typeface="+mn-cs"/>
                        </a:rPr>
                        <a:t>Wprowadzono zapis w Regulaminie konkursu (Standardy realizacji wsparcia): </a:t>
                      </a:r>
                      <a:r>
                        <a:rPr lang="pl-PL" sz="2200" i="1" kern="1200" dirty="0" smtClean="0">
                          <a:solidFill>
                            <a:schemeClr val="dk1"/>
                          </a:solidFill>
                          <a:effectLst/>
                          <a:latin typeface="Calibri" panose="020F0502020204030204" pitchFamily="34" charset="0"/>
                          <a:ea typeface="+mn-ea"/>
                          <a:cs typeface="+mn-cs"/>
                        </a:rPr>
                        <a:t>beneficjenci aplikujący o wsparcie powinni posiadać udokumentowany potencjał i doświadczenie gwarantujące właściwą realizację projektów z zakresu udzielania wsparcia finansowego na rozpoczęcie działalności gospodarczej i uzyskanie rezultatów wyrażonych w postaci wskaźników monitorowania</a:t>
                      </a:r>
                      <a:r>
                        <a:rPr lang="pl-PL" sz="2200" kern="1200" dirty="0" smtClean="0">
                          <a:solidFill>
                            <a:schemeClr val="dk1"/>
                          </a:solidFill>
                          <a:effectLst/>
                          <a:latin typeface="Calibri" panose="020F0502020204030204" pitchFamily="34" charset="0"/>
                          <a:ea typeface="+mn-ea"/>
                          <a:cs typeface="+mn-cs"/>
                        </a:rPr>
                        <a:t>.</a:t>
                      </a:r>
                      <a:endParaRPr lang="pl-PL" sz="2200" kern="1200" dirty="0">
                        <a:solidFill>
                          <a:schemeClr val="dk1"/>
                        </a:solidFill>
                        <a:effectLst/>
                        <a:latin typeface="Calibri" panose="020F0502020204030204" pitchFamily="34" charset="0"/>
                        <a:ea typeface="+mn-ea"/>
                        <a:cs typeface="+mn-cs"/>
                      </a:endParaRPr>
                    </a:p>
                  </a:txBody>
                  <a:tcPr/>
                </a:tc>
                <a:extLst>
                  <a:ext uri="{0D108BD9-81ED-4DB2-BD59-A6C34878D82A}">
                    <a16:rowId xmlns:a16="http://schemas.microsoft.com/office/drawing/2014/main" val="31785840"/>
                  </a:ext>
                </a:extLst>
              </a:tr>
            </a:tbl>
          </a:graphicData>
        </a:graphic>
      </p:graphicFrame>
      <p:sp>
        <p:nvSpPr>
          <p:cNvPr id="6" name="Tytuł 1"/>
          <p:cNvSpPr txBox="1">
            <a:spLocks/>
          </p:cNvSpPr>
          <p:nvPr/>
        </p:nvSpPr>
        <p:spPr bwMode="auto">
          <a:xfrm>
            <a:off x="3214539" y="149398"/>
            <a:ext cx="5703415" cy="680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r"/>
            <a:r>
              <a:rPr lang="pl-PL" altLang="pl-PL" sz="2400" b="1" kern="0" cap="small" dirty="0" smtClean="0">
                <a:solidFill>
                  <a:schemeClr val="bg1"/>
                </a:solidFill>
                <a:latin typeface="Calibri" pitchFamily="34" charset="0"/>
              </a:rPr>
              <a:t>Zakres i przykłady zgodności interwencji </a:t>
            </a:r>
          </a:p>
          <a:p>
            <a:pPr algn="r"/>
            <a:r>
              <a:rPr lang="pl-PL" altLang="pl-PL" sz="2400" b="1" kern="0" cap="small" dirty="0" smtClean="0">
                <a:solidFill>
                  <a:schemeClr val="bg1"/>
                </a:solidFill>
                <a:latin typeface="Calibri" pitchFamily="34" charset="0"/>
              </a:rPr>
              <a:t>Z zaleceniami DG EMPL</a:t>
            </a:r>
            <a:endParaRPr lang="pl-PL" sz="3600" kern="0" cap="small" dirty="0">
              <a:solidFill>
                <a:schemeClr val="bg1"/>
              </a:solidFill>
              <a:latin typeface="Calibri" panose="020F0502020204030204" pitchFamily="34" charset="0"/>
            </a:endParaRPr>
          </a:p>
        </p:txBody>
      </p:sp>
    </p:spTree>
    <p:extLst>
      <p:ext uri="{BB962C8B-B14F-4D97-AF65-F5344CB8AC3E}">
        <p14:creationId xmlns:p14="http://schemas.microsoft.com/office/powerpoint/2010/main" val="2559697907"/>
      </p:ext>
    </p:extLst>
  </p:cSld>
  <p:clrMapOvr>
    <a:masterClrMapping/>
  </p:clrMapOvr>
</p:sld>
</file>

<file path=ppt/theme/theme1.xml><?xml version="1.0" encoding="utf-8"?>
<a:theme xmlns:a="http://schemas.openxmlformats.org/drawingml/2006/main" name="Projekt domyślny">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Projekt domyślny">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ojekt domyśln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ojekt domyśln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ojekt domyśln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ojekt domyśln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ojekt domyśln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ojekt domyśln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ojekt domyśln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ojekt domyśln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7788</TotalTime>
  <Words>1745</Words>
  <Application>Microsoft Office PowerPoint</Application>
  <PresentationFormat>Pokaz na ekranie (4:3)</PresentationFormat>
  <Paragraphs>144</Paragraphs>
  <Slides>19</Slides>
  <Notes>1</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19</vt:i4>
      </vt:variant>
    </vt:vector>
  </HeadingPairs>
  <TitlesOfParts>
    <vt:vector size="23" baseType="lpstr">
      <vt:lpstr>Arial</vt:lpstr>
      <vt:lpstr>Arial Black</vt:lpstr>
      <vt:lpstr>Calibri</vt:lpstr>
      <vt:lpstr>Projekt domyślny</vt:lpstr>
      <vt:lpstr>Realizacja rekomendacji  DG Employment dla KM RPO WP 2014-2020 w zakresie wdrażania EFS</vt:lpstr>
      <vt:lpstr>Prezentacja programu PowerPoint</vt:lpstr>
      <vt:lpstr>Oś Priorytetowa 3. Edukacja</vt:lpstr>
      <vt:lpstr>Oś Priorytetowa 3. Edukacja</vt:lpstr>
      <vt:lpstr>Oś Priorytetowa 3. Edukacja</vt:lpstr>
      <vt:lpstr>Oś Priorytetowa 3. Edukacja</vt:lpstr>
      <vt:lpstr>Oś Priorytetowa 3. Edukacja</vt:lpstr>
      <vt:lpstr>Oś Priorytetowa 5. Zatrudnienie</vt:lpstr>
      <vt:lpstr>Oś Priorytetowa 5. Zatrudnienie</vt:lpstr>
      <vt:lpstr>Oś Priorytetowa 5. Zatrudnienie</vt:lpstr>
      <vt:lpstr>Oś Priorytetowa 5. Zatrudnienie</vt:lpstr>
      <vt:lpstr>Oś Priorytetowa 5. Zatrudnienie</vt:lpstr>
      <vt:lpstr>Oś Priorytetowa 6. Integracja</vt:lpstr>
      <vt:lpstr>Oś Priorytetowa 6. Integracja</vt:lpstr>
      <vt:lpstr>Oś Priorytetowa 6. Integracja</vt:lpstr>
      <vt:lpstr>Oś Priorytetowa 6. Integracja</vt:lpstr>
      <vt:lpstr>Oś Priorytetowa 6. Integracja</vt:lpstr>
      <vt:lpstr>Prezentacja programu PowerPoint</vt:lpstr>
      <vt:lpstr>Prezentacja programu PowerPoint</vt:lpstr>
    </vt:vector>
  </TitlesOfParts>
  <Company>UMWP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72 dpi</dc:title>
  <dc:creator>Stawiński Arkadiusz</dc:creator>
  <cp:lastModifiedBy>Zucholl Mirosław</cp:lastModifiedBy>
  <cp:revision>668</cp:revision>
  <cp:lastPrinted>2016-02-10T07:05:38Z</cp:lastPrinted>
  <dcterms:created xsi:type="dcterms:W3CDTF">2008-01-08T07:52:50Z</dcterms:created>
  <dcterms:modified xsi:type="dcterms:W3CDTF">2016-10-10T09:21:36Z</dcterms:modified>
</cp:coreProperties>
</file>