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9" r:id="rId4"/>
    <p:sldId id="280" r:id="rId5"/>
    <p:sldId id="282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8549D-4E69-42B1-B497-BBCA0F9F24E1}" type="datetimeFigureOut">
              <a:rPr lang="pl-PL" smtClean="0"/>
              <a:t>2016-05-19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6A85B-F985-40BD-82C7-EE0B6623D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2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 hasCustomPrompt="1"/>
          </p:nvPr>
        </p:nvSpPr>
        <p:spPr>
          <a:xfrm>
            <a:off x="683568" y="2204864"/>
            <a:ext cx="7772400" cy="107306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5400" b="0" i="0" baseline="0">
                <a:solidFill>
                  <a:srgbClr val="008FB6"/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5526" y="3357406"/>
            <a:ext cx="6262464" cy="6595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="0" i="0">
                <a:solidFill>
                  <a:srgbClr val="F06F1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5157192"/>
            <a:ext cx="7774632" cy="45494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solidFill>
                  <a:srgbClr val="4C4D4F"/>
                </a:solidFill>
              </a:defRPr>
            </a:lvl1pPr>
          </a:lstStyle>
          <a:p>
            <a:pPr lvl="0"/>
            <a:r>
              <a:rPr lang="pl-PL" dirty="0"/>
              <a:t>Miejsce i data prezentacji</a:t>
            </a:r>
          </a:p>
        </p:txBody>
      </p:sp>
    </p:spTree>
    <p:extLst>
      <p:ext uri="{BB962C8B-B14F-4D97-AF65-F5344CB8AC3E}">
        <p14:creationId xmlns:p14="http://schemas.microsoft.com/office/powerpoint/2010/main" val="22543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84100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 i="0">
                <a:solidFill>
                  <a:srgbClr val="008FB6"/>
                </a:solidFill>
                <a:latin typeface="Calibri"/>
                <a:cs typeface="Arial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51348" y="2481385"/>
            <a:ext cx="8135452" cy="2960077"/>
          </a:xfrm>
          <a:prstGeom prst="rect">
            <a:avLst/>
          </a:prstGeom>
        </p:spPr>
        <p:txBody>
          <a:bodyPr bIns="0"/>
          <a:lstStyle>
            <a:lvl1pPr marL="514350" indent="-514350">
              <a:buClr>
                <a:srgbClr val="F06F1D"/>
              </a:buClr>
              <a:buFontTx/>
              <a:buBlip>
                <a:blip r:embed="rId2"/>
              </a:buBlip>
              <a:defRPr sz="2400">
                <a:solidFill>
                  <a:srgbClr val="4C4D4F"/>
                </a:solidFill>
                <a:latin typeface="Calibri"/>
                <a:cs typeface="Arial"/>
              </a:defRPr>
            </a:lvl1pPr>
            <a:lvl2pPr marL="914400" indent="-457200">
              <a:buClr>
                <a:srgbClr val="F06F1D"/>
              </a:buClr>
              <a:buFontTx/>
              <a:buBlip>
                <a:blip r:embed="rId2"/>
              </a:buBlip>
              <a:defRPr sz="2000">
                <a:solidFill>
                  <a:srgbClr val="4C4D4F"/>
                </a:solidFill>
                <a:latin typeface="Calibri"/>
                <a:cs typeface="Arial"/>
              </a:defRPr>
            </a:lvl2pPr>
            <a:lvl3pPr marL="1371600" indent="-457200">
              <a:buClr>
                <a:srgbClr val="F06F1D"/>
              </a:buClr>
              <a:buFontTx/>
              <a:buBlip>
                <a:blip r:embed="rId2"/>
              </a:buBlip>
              <a:defRPr sz="1800">
                <a:solidFill>
                  <a:srgbClr val="4C4D4F"/>
                </a:solidFill>
                <a:latin typeface="Calibri"/>
                <a:cs typeface="Arial"/>
              </a:defRPr>
            </a:lvl3pPr>
            <a:lvl4pPr marL="1714500" indent="-342900">
              <a:buClr>
                <a:srgbClr val="F06F1D"/>
              </a:buClr>
              <a:buFontTx/>
              <a:buBlip>
                <a:blip r:embed="rId2"/>
              </a:buBlip>
              <a:defRPr sz="1600">
                <a:solidFill>
                  <a:srgbClr val="4C4D4F"/>
                </a:solidFill>
                <a:latin typeface="Calibri"/>
                <a:cs typeface="Arial"/>
              </a:defRPr>
            </a:lvl4pPr>
            <a:lvl5pPr marL="2171700" indent="-342900">
              <a:buClr>
                <a:srgbClr val="F06F1D"/>
              </a:buClr>
              <a:buFontTx/>
              <a:buBlip>
                <a:blip r:embed="rId2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0996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lowek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84100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pl-PL" sz="3600" b="0" i="0" kern="1200" dirty="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49802" y="2481386"/>
            <a:ext cx="8036998" cy="338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C4D4F"/>
                </a:solidFill>
                <a:latin typeface="Calibri"/>
                <a:cs typeface="Arial"/>
              </a:defRPr>
            </a:lvl1pPr>
            <a:lvl2pPr marL="457200" indent="0">
              <a:buNone/>
              <a:defRPr sz="2400">
                <a:solidFill>
                  <a:srgbClr val="455560"/>
                </a:solidFill>
                <a:latin typeface="Arial"/>
                <a:cs typeface="Arial"/>
              </a:defRPr>
            </a:lvl2pPr>
            <a:lvl3pPr marL="914400" indent="0">
              <a:buNone/>
              <a:defRPr sz="2000">
                <a:solidFill>
                  <a:srgbClr val="455560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455560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4555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Kliknij, aby edytować style wzorca tekst.</a:t>
            </a:r>
          </a:p>
        </p:txBody>
      </p:sp>
    </p:spTree>
    <p:extLst>
      <p:ext uri="{BB962C8B-B14F-4D97-AF65-F5344CB8AC3E}">
        <p14:creationId xmlns:p14="http://schemas.microsoft.com/office/powerpoint/2010/main" val="22462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3" hasCustomPrompt="1"/>
          </p:nvPr>
        </p:nvSpPr>
        <p:spPr>
          <a:xfrm>
            <a:off x="649802" y="1653894"/>
            <a:ext cx="8036998" cy="4213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C4D4F"/>
                </a:solidFill>
                <a:latin typeface="Calibri"/>
                <a:cs typeface="Arial"/>
              </a:defRPr>
            </a:lvl1pPr>
            <a:lvl2pPr marL="457200" indent="0">
              <a:buNone/>
              <a:defRPr sz="2400">
                <a:solidFill>
                  <a:srgbClr val="455560"/>
                </a:solidFill>
                <a:latin typeface="Arial"/>
                <a:cs typeface="Arial"/>
              </a:defRPr>
            </a:lvl2pPr>
            <a:lvl3pPr marL="914400" indent="0">
              <a:buNone/>
              <a:defRPr sz="2000">
                <a:solidFill>
                  <a:srgbClr val="455560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455560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4555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/>
              <a:t>Kliknij, aby edytować style wzorca tekst.</a:t>
            </a:r>
          </a:p>
        </p:txBody>
      </p:sp>
    </p:spTree>
    <p:extLst>
      <p:ext uri="{BB962C8B-B14F-4D97-AF65-F5344CB8AC3E}">
        <p14:creationId xmlns:p14="http://schemas.microsoft.com/office/powerpoint/2010/main" val="1242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 hasCustomPrompt="1"/>
          </p:nvPr>
        </p:nvSpPr>
        <p:spPr>
          <a:xfrm>
            <a:off x="755576" y="4869160"/>
            <a:ext cx="7772400" cy="431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algn="r">
              <a:defRPr sz="2800" b="0" i="0" baseline="0">
                <a:solidFill>
                  <a:srgbClr val="008FB6"/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wpisz np. Dziękuję za uwagę!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55576" y="5445225"/>
            <a:ext cx="7806680" cy="432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lang="pl-PL" sz="1800" kern="1200" baseline="0" dirty="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Imię i nazwisko osoby prezentującej</a:t>
            </a: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644008" y="2437623"/>
            <a:ext cx="389792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Obszar Metropolitalny Gdańsk-Gdynia-Sopot</a:t>
            </a:r>
          </a:p>
          <a:p>
            <a:pPr lvl="0"/>
            <a:r>
              <a:rPr lang="pl-PL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Biuro Związku ZIT</a:t>
            </a:r>
          </a:p>
          <a:p>
            <a:pPr lvl="0"/>
            <a:r>
              <a:rPr lang="pl-PL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ul. Długi Targ 39/40, 80-830 Gdańsk</a:t>
            </a:r>
          </a:p>
          <a:p>
            <a:pPr lvl="0"/>
            <a:r>
              <a:rPr lang="pl-PL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tel. +48 58 526 81 42</a:t>
            </a:r>
          </a:p>
          <a:p>
            <a:pPr lvl="0"/>
            <a:r>
              <a:rPr lang="pl-PL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biuro@metropoliagdansk.pl</a:t>
            </a:r>
          </a:p>
          <a:p>
            <a:pPr lvl="0"/>
            <a:r>
              <a:rPr lang="pl-PL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zit@metropoliagdansk.pl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18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C5D7-590F-4E38-8AE7-D0713212E1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CE1-DAEC-4157-9811-6166D4B46484}" type="datetime1">
              <a:rPr lang="pl-PL" smtClean="0"/>
              <a:pPr/>
              <a:t>2016-05-19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5C14-B1EA-4C58-A620-3DD11BE140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6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347-B9C2-1741-8CCE-DA80708D6A0F}" type="datetimeFigureOut">
              <a:rPr lang="pl-PL" smtClean="0"/>
              <a:pPr/>
              <a:t>2016-05-19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0B17-3C4C-8D4E-BC46-5DD029528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99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92888" cy="1728192"/>
          </a:xfrm>
        </p:spPr>
        <p:txBody>
          <a:bodyPr>
            <a:noAutofit/>
          </a:bodyPr>
          <a:lstStyle/>
          <a:p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Obszar Metropolitalny Gdańsk–Gdynia–Sopot </a:t>
            </a:r>
            <a:br>
              <a:rPr lang="pl-PL" sz="2800" dirty="0"/>
            </a:br>
            <a:r>
              <a:rPr lang="pl-PL" sz="2800" dirty="0"/>
              <a:t>Związek Zintegrowanych Inwestycji Terytorialnych 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4063961"/>
            <a:ext cx="3807728" cy="82867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600" dirty="0"/>
              <a:t>Komitet Monitorujący</a:t>
            </a:r>
            <a:br>
              <a:rPr lang="pl-PL" sz="1600" dirty="0"/>
            </a:br>
            <a:r>
              <a:rPr lang="pl-PL" sz="1600" dirty="0"/>
              <a:t>Regionalny Program Operacyjny</a:t>
            </a:r>
            <a:br>
              <a:rPr lang="pl-PL" sz="1600" dirty="0"/>
            </a:br>
            <a:r>
              <a:rPr lang="pl-PL" sz="1600" dirty="0"/>
              <a:t>Województwa Pomorskiego na lata 2014-2020</a:t>
            </a:r>
            <a:br>
              <a:rPr lang="pl-PL" sz="1600" dirty="0"/>
            </a:br>
            <a:endParaRPr lang="pl-PL" sz="1600" b="0" dirty="0"/>
          </a:p>
          <a:p>
            <a:endParaRPr lang="pl-PL" sz="1800" b="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1403648" y="5337981"/>
            <a:ext cx="7357854" cy="730250"/>
          </a:xfrm>
        </p:spPr>
        <p:txBody>
          <a:bodyPr/>
          <a:lstStyle/>
          <a:p>
            <a:pPr algn="r"/>
            <a:r>
              <a:rPr lang="pl-PL" dirty="0"/>
              <a:t>Gdańsk, 20 maja 2016r.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672408" cy="23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3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841008"/>
          </a:xfrm>
        </p:spPr>
        <p:txBody>
          <a:bodyPr/>
          <a:lstStyle/>
          <a:p>
            <a:r>
              <a:rPr lang="pl-PL" sz="3200" dirty="0"/>
              <a:t>OPINIOWANIE STRATEGII ZIT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65752"/>
            <a:ext cx="8219256" cy="453650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Strategia ZIT Obszaru Metropolitalnego Gdańsk–Gdynia–Sopot do 2020 roku została pozytywnie zaopiniowana: </a:t>
            </a:r>
          </a:p>
          <a:p>
            <a:pPr algn="just"/>
            <a:r>
              <a:rPr lang="pl-PL" dirty="0"/>
              <a:t>Uchwałą </a:t>
            </a:r>
            <a:r>
              <a:rPr lang="pl-PL"/>
              <a:t>nr </a:t>
            </a:r>
            <a:r>
              <a:rPr lang="pl-PL" smtClean="0"/>
              <a:t>133/117/16 </a:t>
            </a:r>
            <a:r>
              <a:rPr lang="pl-PL" b="1" dirty="0"/>
              <a:t>Zarządu Województwa Pomorskiego </a:t>
            </a:r>
            <a:r>
              <a:rPr lang="pl-PL" dirty="0"/>
              <a:t>z dnia </a:t>
            </a:r>
            <a:r>
              <a:rPr lang="pl-PL" b="1" dirty="0"/>
              <a:t>16 lutego 2016 r.</a:t>
            </a:r>
            <a:r>
              <a:rPr lang="pl-PL" dirty="0"/>
              <a:t> w sprawie wyrażenia pozytywnej opinii o Strategii ZIT</a:t>
            </a:r>
          </a:p>
          <a:p>
            <a:pPr algn="just"/>
            <a:r>
              <a:rPr lang="pl-PL" dirty="0"/>
              <a:t>Opinią </a:t>
            </a:r>
            <a:r>
              <a:rPr lang="pl-PL" b="1" dirty="0"/>
              <a:t>Ministra Rozwoju</a:t>
            </a:r>
            <a:r>
              <a:rPr lang="pl-PL" dirty="0"/>
              <a:t> w zakresie zgodności Strategii ZIT </a:t>
            </a:r>
            <a:br>
              <a:rPr lang="pl-PL" dirty="0"/>
            </a:br>
            <a:r>
              <a:rPr lang="pl-PL" dirty="0"/>
              <a:t>z Umową Partnerstwa oraz możliwości finansowania projektów z krajowych programów operacyjnych </a:t>
            </a:r>
            <a:br>
              <a:rPr lang="pl-PL" dirty="0"/>
            </a:br>
            <a:r>
              <a:rPr lang="pl-PL" dirty="0"/>
              <a:t>z dnia </a:t>
            </a:r>
            <a:r>
              <a:rPr lang="pl-PL" b="1" dirty="0"/>
              <a:t>3 marca 2016 r.</a:t>
            </a:r>
            <a:endParaRPr lang="pl-PL" dirty="0"/>
          </a:p>
          <a:p>
            <a:pPr marL="0" lvl="0" indent="0">
              <a:buNone/>
            </a:pPr>
            <a:endParaRPr lang="pl-PL" sz="2000" dirty="0"/>
          </a:p>
          <a:p>
            <a:pPr lvl="0"/>
            <a:endParaRPr lang="pl-PL" sz="2000" dirty="0"/>
          </a:p>
          <a:p>
            <a:pPr marL="457200" lvl="1" indent="0">
              <a:buNone/>
            </a:pP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9135"/>
            <a:ext cx="9144000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787208" cy="504056"/>
          </a:xfrm>
        </p:spPr>
        <p:txBody>
          <a:bodyPr/>
          <a:lstStyle/>
          <a:p>
            <a:r>
              <a:rPr lang="pl-PL" sz="3200" dirty="0"/>
              <a:t>WEZWANIE DO ZŁOŻENIA KART PROJEKTÓW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3960440"/>
          </a:xfrm>
        </p:spPr>
        <p:txBody>
          <a:bodyPr/>
          <a:lstStyle/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marL="457200" lvl="1" indent="0">
              <a:buNone/>
            </a:pPr>
            <a:endParaRPr lang="pl-PL" sz="18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4" y="2132856"/>
            <a:ext cx="8219256" cy="3096344"/>
          </a:xfrm>
          <a:prstGeom prst="rect">
            <a:avLst/>
          </a:prstGeom>
        </p:spPr>
        <p:txBody>
          <a:bodyPr bIns="0"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24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20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18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16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800" dirty="0"/>
              <a:t>Rozpoczęto </a:t>
            </a:r>
            <a:r>
              <a:rPr lang="pl-PL" sz="2800" b="1" dirty="0"/>
              <a:t>procedurę zgłaszania i identyfikacji projektów</a:t>
            </a:r>
            <a:r>
              <a:rPr lang="pl-PL" sz="2800" dirty="0"/>
              <a:t> w celu ich umieszczenia w Wykazie (Zał. nr 5 do </a:t>
            </a:r>
            <a:r>
              <a:rPr lang="pl-PL" sz="2800" dirty="0" err="1"/>
              <a:t>SzOOP</a:t>
            </a:r>
            <a:r>
              <a:rPr lang="pl-PL" sz="2800" dirty="0"/>
              <a:t>):</a:t>
            </a:r>
          </a:p>
          <a:p>
            <a:pPr lvl="0"/>
            <a:r>
              <a:rPr lang="pl-PL" sz="2800" dirty="0"/>
              <a:t>22 marca – złożenie przez beneficjentów kart projektów do Biura OMG-G-S</a:t>
            </a:r>
          </a:p>
          <a:p>
            <a:pPr lvl="0"/>
            <a:r>
              <a:rPr lang="pl-PL" sz="2800" dirty="0"/>
              <a:t>31 marca –przekazanie kart do IZ</a:t>
            </a:r>
          </a:p>
          <a:p>
            <a:pPr marL="0" indent="0">
              <a:buFontTx/>
              <a:buNone/>
            </a:pPr>
            <a:endParaRPr lang="pl-PL" dirty="0"/>
          </a:p>
          <a:p>
            <a:endParaRPr lang="pl-PL" dirty="0"/>
          </a:p>
          <a:p>
            <a:pPr marL="457200" lvl="1" indent="0">
              <a:buFontTx/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7879"/>
            <a:ext cx="9144000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536504"/>
          </a:xfrm>
        </p:spPr>
        <p:txBody>
          <a:bodyPr/>
          <a:lstStyle/>
          <a:p>
            <a:pPr lvl="0"/>
            <a:endParaRPr lang="pl-PL" sz="2000" dirty="0"/>
          </a:p>
          <a:p>
            <a:pPr marL="457200" lvl="1" indent="0">
              <a:buNone/>
            </a:pPr>
            <a:endParaRPr lang="pl-PL" sz="18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3568" y="1347861"/>
            <a:ext cx="8291264" cy="504056"/>
          </a:xfrm>
          <a:prstGeom prst="rect">
            <a:avLst/>
          </a:prstGeom>
        </p:spPr>
        <p:txBody>
          <a:bodyPr lIns="0" tIns="0" rIns="0" bIns="0"/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sz="3200" dirty="0"/>
              <a:t> PRZEKAZANIE ZGŁOSZONYCH KART PROJEKTÓW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1875924"/>
            <a:ext cx="8219256" cy="4145363"/>
          </a:xfrm>
          <a:prstGeom prst="rect">
            <a:avLst/>
          </a:prstGeom>
        </p:spPr>
        <p:txBody>
          <a:bodyPr bIns="0"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24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20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18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16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pl-PL" sz="2600" dirty="0"/>
              <a:t>31 marca przekazano do IZ 102 karty projektów dla przedsięwzięć ZIT:</a:t>
            </a:r>
          </a:p>
          <a:p>
            <a:r>
              <a:rPr lang="pl-PL" sz="2600" dirty="0"/>
              <a:t>OP.2 Przedsiębiorstwa – 2, </a:t>
            </a:r>
          </a:p>
          <a:p>
            <a:r>
              <a:rPr lang="pl-PL" sz="2600" dirty="0"/>
              <a:t>OP.5 Zatrudnienie – 7, </a:t>
            </a:r>
          </a:p>
          <a:p>
            <a:r>
              <a:rPr lang="pl-PL" sz="2600" dirty="0"/>
              <a:t>OP.6 Integracja – 18, </a:t>
            </a:r>
          </a:p>
          <a:p>
            <a:r>
              <a:rPr lang="pl-PL" sz="2600" dirty="0"/>
              <a:t>OP.7 Zdrowie– 1, </a:t>
            </a:r>
          </a:p>
          <a:p>
            <a:r>
              <a:rPr lang="pl-PL" sz="2600" dirty="0"/>
              <a:t>OP.9 Mobilność – 22, </a:t>
            </a:r>
          </a:p>
          <a:p>
            <a:r>
              <a:rPr lang="pl-PL" sz="2600" dirty="0"/>
              <a:t>OP.10 Energia – 52. 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7879"/>
            <a:ext cx="9144000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536504"/>
          </a:xfrm>
        </p:spPr>
        <p:txBody>
          <a:bodyPr/>
          <a:lstStyle/>
          <a:p>
            <a:pPr lvl="0"/>
            <a:endParaRPr lang="pl-PL" sz="2000" dirty="0"/>
          </a:p>
          <a:p>
            <a:pPr marL="457200" lvl="1" indent="0">
              <a:buNone/>
            </a:pPr>
            <a:endParaRPr lang="pl-PL" sz="18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3568" y="1347861"/>
            <a:ext cx="8291264" cy="504056"/>
          </a:xfrm>
          <a:prstGeom prst="rect">
            <a:avLst/>
          </a:prstGeom>
        </p:spPr>
        <p:txBody>
          <a:bodyPr lIns="0" tIns="0" rIns="0" bIns="0"/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sz="3200" dirty="0"/>
              <a:t> PRZEKAZANIE ZGŁOSZONYCH KART PROJEKTÓW </a:t>
            </a:r>
          </a:p>
          <a:p>
            <a:r>
              <a:rPr lang="pl-PL" sz="3200" dirty="0"/>
              <a:t>i ICH IDENTYFIKACJA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2204864"/>
            <a:ext cx="8219256" cy="4385395"/>
          </a:xfrm>
          <a:prstGeom prst="rect">
            <a:avLst/>
          </a:prstGeom>
        </p:spPr>
        <p:txBody>
          <a:bodyPr bIns="0"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24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20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18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sz="16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2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pl-PL" sz="2600" dirty="0"/>
              <a:t>Obecnie odbywają się spotkania mające na celu identyfikację projektów i ich wpisanie do Wykazu projektów pozakonkursowych.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l-PL" sz="2600" dirty="0"/>
              <a:t>Dotychczas zidentyfikowano w Wykazie:</a:t>
            </a:r>
          </a:p>
          <a:p>
            <a:r>
              <a:rPr lang="pl-PL" sz="2600" dirty="0"/>
              <a:t>7 projektów dla OP.5 Zatrudnienie, </a:t>
            </a:r>
          </a:p>
          <a:p>
            <a:r>
              <a:rPr lang="pl-PL" sz="2600" dirty="0"/>
              <a:t>1 projekt dla OP.7 Zdrowie, </a:t>
            </a:r>
          </a:p>
          <a:p>
            <a:r>
              <a:rPr lang="pl-PL" sz="2600" dirty="0"/>
              <a:t>2 projekty dla OP.9 Mobilność . 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>
              <a:buFontTx/>
              <a:buNone/>
            </a:pPr>
            <a:endParaRPr lang="pl-PL" dirty="0"/>
          </a:p>
          <a:p>
            <a:endParaRPr lang="pl-PL" dirty="0"/>
          </a:p>
          <a:p>
            <a:pPr marL="457200" lvl="1" indent="0">
              <a:buFontTx/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3491"/>
            <a:ext cx="9144000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72716" y="4642634"/>
            <a:ext cx="7772400" cy="431162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738436" y="5073796"/>
            <a:ext cx="7806680" cy="432048"/>
          </a:xfrm>
        </p:spPr>
        <p:txBody>
          <a:bodyPr/>
          <a:lstStyle/>
          <a:p>
            <a:r>
              <a:rPr lang="pl-PL" dirty="0"/>
              <a:t>Michał Glaser, dyrektor biura </a:t>
            </a:r>
            <a:r>
              <a:rPr lang="pl-PL" dirty="0" err="1"/>
              <a:t>OMG</a:t>
            </a:r>
            <a:r>
              <a:rPr lang="pl-PL" dirty="0"/>
              <a:t>-G-S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142023" cy="264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9135"/>
            <a:ext cx="9144000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09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GOM power point">
  <a:themeElements>
    <a:clrScheme name="GOM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9FC2"/>
      </a:accent1>
      <a:accent2>
        <a:srgbClr val="89D4E3"/>
      </a:accent2>
      <a:accent3>
        <a:srgbClr val="F58426"/>
      </a:accent3>
      <a:accent4>
        <a:srgbClr val="EBB913"/>
      </a:accent4>
      <a:accent5>
        <a:srgbClr val="5F6062"/>
      </a:accent5>
      <a:accent6>
        <a:srgbClr val="9F9F9F"/>
      </a:accent6>
      <a:hlink>
        <a:srgbClr val="009FC2"/>
      </a:hlink>
      <a:folHlink>
        <a:srgbClr val="89D4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199</Words>
  <Application>Microsoft Office PowerPoint</Application>
  <PresentationFormat>Pokaz na ekranie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GOM power point</vt:lpstr>
      <vt:lpstr> Obszar Metropolitalny Gdańsk–Gdynia–Sopot  Związek Zintegrowanych Inwestycji Terytorialnych  </vt:lpstr>
      <vt:lpstr>OPINIOWANIE STRATEGII ZIT</vt:lpstr>
      <vt:lpstr>WEZWANIE DO ZŁOŻENIA KART PROJEKTÓW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gom</dc:creator>
  <cp:lastModifiedBy>Tarwacka Katarzyna</cp:lastModifiedBy>
  <cp:revision>51</cp:revision>
  <dcterms:created xsi:type="dcterms:W3CDTF">2015-06-12T10:26:38Z</dcterms:created>
  <dcterms:modified xsi:type="dcterms:W3CDTF">2016-05-19T07:22:38Z</dcterms:modified>
</cp:coreProperties>
</file>