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1" r:id="rId2"/>
    <p:sldId id="286" r:id="rId3"/>
    <p:sldId id="296" r:id="rId4"/>
    <p:sldId id="299" r:id="rId5"/>
    <p:sldId id="301" r:id="rId6"/>
    <p:sldId id="294" r:id="rId7"/>
    <p:sldId id="303" r:id="rId8"/>
    <p:sldId id="304" r:id="rId9"/>
    <p:sldId id="292" r:id="rId10"/>
    <p:sldId id="279" r:id="rId11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99CCFF"/>
    <a:srgbClr val="3166CF"/>
    <a:srgbClr val="3E6FD2"/>
    <a:srgbClr val="2D5EC1"/>
    <a:srgbClr val="BDDE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9429" autoAdjust="0"/>
  </p:normalViewPr>
  <p:slideViewPr>
    <p:cSldViewPr>
      <p:cViewPr>
        <p:scale>
          <a:sx n="76" d="100"/>
          <a:sy n="76" d="100"/>
        </p:scale>
        <p:origin x="-149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1DF16AA-2D9D-4C7A-A55E-552B8DC4A6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722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2F2A20B1-1D13-4D93-A3E3-E84B0E175D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0072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078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33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20B1-1D13-4D93-A3E3-E84B0E175DD1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6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1523D6D2-FB81-472A-8DC0-7A46A1DD0BC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D102B-FC5D-4674-87C7-B293A8F48C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5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19D79-5523-473C-A19D-3914A4D810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479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8F49C-D62B-4A70-BC56-77F923238A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03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2FFD1-FFFB-4152-9CEE-063EFCE00A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414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15077-AE2F-4283-8CCE-BCBDFE9C10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554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CDF92-E64D-466F-AAF7-3191591B68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086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4134B-8EE9-44D4-AB56-BB9882F15A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012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9F9-779F-43FB-A157-229C54C9E8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16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F02E8-05A2-4688-A857-4032933329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433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EF968-4D87-4C1E-A2D4-3C8ED1E62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418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9969124-03C9-4AD5-80F1-B545EFFFAA5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zymon.Pogorzelski@ec.europa.e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info/sites/info/files/2017-european-semester-country-report-poland-pl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1268760"/>
            <a:ext cx="8865262" cy="2952328"/>
          </a:xfrm>
        </p:spPr>
        <p:txBody>
          <a:bodyPr/>
          <a:lstStyle/>
          <a:p>
            <a:pPr algn="ctr"/>
            <a:r>
              <a:rPr lang="pl-PL" altLang="en-US" sz="3600" dirty="0" smtClean="0"/>
              <a:t>Główne wnioski ze Sprawozdania Krajowego dla Polski 2017</a:t>
            </a:r>
            <a:br>
              <a:rPr lang="pl-PL" altLang="en-US" sz="3600" dirty="0" smtClean="0"/>
            </a:br>
            <a:r>
              <a:rPr lang="pl-PL" altLang="en-US" sz="3600" dirty="0" smtClean="0"/>
              <a:t/>
            </a:r>
            <a:br>
              <a:rPr lang="pl-PL" altLang="en-US" sz="3600" dirty="0" smtClean="0"/>
            </a:br>
            <a:r>
              <a:rPr lang="pl-PL" altLang="en-US" sz="2400" b="0" dirty="0" smtClean="0"/>
              <a:t>(dokument roboczy służb Komisji </a:t>
            </a:r>
            <a:br>
              <a:rPr lang="pl-PL" altLang="en-US" sz="2400" b="0" dirty="0" smtClean="0"/>
            </a:br>
            <a:r>
              <a:rPr lang="pl-PL" altLang="en-US" sz="2400" b="0" dirty="0" smtClean="0"/>
              <a:t>opublikowany 22 lutego 2017)</a:t>
            </a:r>
            <a:endParaRPr lang="en-GB" altLang="en-US" sz="2400" b="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509120"/>
            <a:ext cx="8532440" cy="2348880"/>
          </a:xfrm>
        </p:spPr>
        <p:txBody>
          <a:bodyPr/>
          <a:lstStyle/>
          <a:p>
            <a:pPr algn="r"/>
            <a:r>
              <a:rPr lang="pl-PL" altLang="en-US" sz="2400" dirty="0" smtClean="0"/>
              <a:t>Anna Gałązka</a:t>
            </a:r>
          </a:p>
          <a:p>
            <a:pPr algn="r"/>
            <a:r>
              <a:rPr lang="pl-PL" altLang="en-US" sz="2000" b="0" dirty="0" smtClean="0"/>
              <a:t>Dyrekcja Generalna ds. Zatrudnienia, </a:t>
            </a:r>
          </a:p>
          <a:p>
            <a:pPr algn="r"/>
            <a:r>
              <a:rPr lang="pl-PL" altLang="en-US" sz="2000" b="0" dirty="0" smtClean="0"/>
              <a:t>Spraw Społecznych i Włączenia Społecznego </a:t>
            </a:r>
          </a:p>
          <a:p>
            <a:pPr algn="r"/>
            <a:endParaRPr lang="pl-PL" altLang="en-US" sz="2000" b="0" dirty="0" smtClean="0"/>
          </a:p>
          <a:p>
            <a:pPr algn="r"/>
            <a:r>
              <a:rPr lang="pl-PL" altLang="en-US" sz="2000" b="0" dirty="0" smtClean="0"/>
              <a:t>Gdańsk, 21 czerwca 2017</a:t>
            </a:r>
            <a:endParaRPr lang="en-GB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5294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4293096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Dziękuj</a:t>
            </a:r>
            <a:r>
              <a:rPr lang="pl-PL" sz="32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ę</a:t>
            </a:r>
            <a:r>
              <a:rPr lang="en-GB" sz="32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3200" b="1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za</a:t>
            </a:r>
            <a:r>
              <a:rPr lang="en-GB" sz="32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3200" b="1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uwagę</a:t>
            </a:r>
            <a:r>
              <a:rPr lang="en-GB" sz="32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!</a:t>
            </a:r>
          </a:p>
          <a:p>
            <a:endParaRPr lang="pl-PL" sz="1600" b="1" u="sng" kern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j-ea"/>
              <a:cs typeface="Arial" pitchFamily="34" charset="0"/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2" name="Rectangle 1"/>
          <p:cNvSpPr/>
          <p:nvPr/>
        </p:nvSpPr>
        <p:spPr>
          <a:xfrm>
            <a:off x="425296" y="1933962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Wersja polska Sprawozdania:</a:t>
            </a:r>
            <a:endParaRPr lang="pl-PL" sz="2000" b="1" dirty="0" smtClean="0">
              <a:hlinkClick r:id="rId4"/>
            </a:endParaRPr>
          </a:p>
          <a:p>
            <a:endParaRPr lang="pl-PL" sz="1600" b="1" dirty="0" smtClean="0">
              <a:hlinkClick r:id="rId4"/>
            </a:endParaRPr>
          </a:p>
          <a:p>
            <a:r>
              <a:rPr lang="en-GB" sz="1600" b="1" dirty="0" smtClean="0">
                <a:hlinkClick r:id="rId4"/>
              </a:rPr>
              <a:t>https</a:t>
            </a:r>
            <a:r>
              <a:rPr lang="en-GB" sz="1600" b="1" dirty="0">
                <a:hlinkClick r:id="rId4"/>
              </a:rPr>
              <a:t>://</a:t>
            </a:r>
            <a:r>
              <a:rPr lang="en-GB" sz="1600" b="1" dirty="0" smtClean="0">
                <a:hlinkClick r:id="rId4"/>
              </a:rPr>
              <a:t>ec.europa.eu/info/sites/info/files/2017-european-semester-country-report-poland-pl.pdf</a:t>
            </a:r>
            <a:endParaRPr lang="pl-PL" sz="1600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7788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u="sng" dirty="0" smtClean="0">
                <a:solidFill>
                  <a:srgbClr val="00B050"/>
                </a:solidFill>
              </a:rPr>
              <a:t>Rynek pracy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i="0" dirty="0" smtClean="0"/>
              <a:t>Pomimo </a:t>
            </a:r>
            <a:r>
              <a:rPr lang="pl-PL" sz="2000" i="0" dirty="0"/>
              <a:t>silnej dynamiki wzrostu, rynek pracy w Polsce napotyka na </a:t>
            </a:r>
            <a:r>
              <a:rPr lang="pl-PL" sz="2000" b="1" i="0" dirty="0"/>
              <a:t>ograniczenia dotyczące poziomu aktywności zawodowej, umiejętności i mobilności</a:t>
            </a:r>
            <a:r>
              <a:rPr lang="pl-PL" sz="2000" i="0" dirty="0" smtClean="0"/>
              <a:t>.</a:t>
            </a:r>
          </a:p>
          <a:p>
            <a:pPr marL="0" indent="0" algn="just">
              <a:buNone/>
            </a:pPr>
            <a:endParaRPr lang="pl-PL" sz="2000" i="0" dirty="0" smtClean="0"/>
          </a:p>
          <a:p>
            <a:pPr marL="0" indent="0" algn="just">
              <a:buNone/>
            </a:pPr>
            <a:r>
              <a:rPr lang="pl-PL" sz="2000" i="0" dirty="0" smtClean="0"/>
              <a:t>Przewiduje </a:t>
            </a:r>
            <a:r>
              <a:rPr lang="pl-PL" sz="2000" i="0" dirty="0"/>
              <a:t>się, </a:t>
            </a:r>
            <a:r>
              <a:rPr lang="pl-PL" sz="2000" i="0" dirty="0" smtClean="0"/>
              <a:t>że obecnie wdrażane środki </a:t>
            </a:r>
            <a:r>
              <a:rPr lang="pl-PL" sz="2000" b="1" i="0" dirty="0" smtClean="0"/>
              <a:t>zniechęcą </a:t>
            </a:r>
            <a:r>
              <a:rPr lang="pl-PL" sz="2000" b="1" i="0" dirty="0"/>
              <a:t>do uczestnictwa w rynku pracy</a:t>
            </a:r>
            <a:r>
              <a:rPr lang="pl-PL" sz="2000" i="0" dirty="0"/>
              <a:t> przede wszystkim te grupy, które charakteryzuje obecnie wskaźnik zatrudnienia niższy od średniej UE: </a:t>
            </a:r>
            <a:r>
              <a:rPr lang="pl-PL" sz="2000" b="1" i="0" dirty="0"/>
              <a:t>kobiety</a:t>
            </a:r>
            <a:r>
              <a:rPr lang="pl-PL" sz="2000" i="0" dirty="0"/>
              <a:t>, </a:t>
            </a:r>
            <a:r>
              <a:rPr lang="pl-PL" sz="2000" b="1" i="0" dirty="0"/>
              <a:t>osoby o niskich umiejętnościach zawodowych i osoby w starszym wieku.</a:t>
            </a:r>
            <a:endParaRPr lang="pl-PL" sz="2000" b="1" i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00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pl-PL" sz="2800" u="sng" dirty="0" smtClean="0">
                <a:solidFill>
                  <a:srgbClr val="00B050"/>
                </a:solidFill>
              </a:rPr>
              <a:t>Rynek pracy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74491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i="0" dirty="0" smtClean="0"/>
              <a:t>Uchwalone </a:t>
            </a:r>
            <a:r>
              <a:rPr lang="pl-PL" sz="1800" b="1" i="0" dirty="0"/>
              <a:t>obniżenie ustawowego wieku emerytalnego</a:t>
            </a:r>
            <a:r>
              <a:rPr lang="pl-PL" sz="1800" i="0" dirty="0"/>
              <a:t> skłoni prawdopodobnie część starszych wiekiem pracowników do opuszczenia rynku pracy. </a:t>
            </a:r>
            <a:endParaRPr lang="pl-PL" sz="1800" i="0" dirty="0" smtClean="0"/>
          </a:p>
          <a:p>
            <a:pPr marL="0" indent="0" algn="just">
              <a:buNone/>
            </a:pPr>
            <a:endParaRPr lang="pl-PL" sz="1800" i="0" dirty="0"/>
          </a:p>
          <a:p>
            <a:pPr marL="0" indent="0" algn="just">
              <a:buNone/>
            </a:pPr>
            <a:r>
              <a:rPr lang="pl-PL" sz="1800" b="1" i="0" dirty="0" smtClean="0"/>
              <a:t>Nowy </a:t>
            </a:r>
            <a:r>
              <a:rPr lang="pl-PL" sz="1800" b="1" i="0" dirty="0"/>
              <a:t>dodatek na dzieci </a:t>
            </a:r>
            <a:r>
              <a:rPr lang="pl-PL" sz="1800" i="0" dirty="0"/>
              <a:t>może niekorzystnie wpłynąć na uczestnictwo w rynku pracy rodziców, zwłaszcza matek</a:t>
            </a:r>
            <a:r>
              <a:rPr lang="pl-PL" sz="1800" i="0" dirty="0" smtClean="0"/>
              <a:t>.</a:t>
            </a:r>
          </a:p>
          <a:p>
            <a:pPr marL="0" indent="0" algn="just">
              <a:buNone/>
            </a:pPr>
            <a:endParaRPr lang="pl-PL" sz="1800" i="0" dirty="0" smtClean="0"/>
          </a:p>
          <a:p>
            <a:pPr marL="0" indent="0" algn="just">
              <a:buNone/>
            </a:pPr>
            <a:r>
              <a:rPr lang="pl-PL" sz="1800" b="1" i="0" dirty="0" smtClean="0"/>
              <a:t>Zniesienie obowiązku przedszkolnego </a:t>
            </a:r>
            <a:r>
              <a:rPr lang="pl-PL" sz="1800" b="1" i="0" dirty="0"/>
              <a:t>dla </a:t>
            </a:r>
            <a:r>
              <a:rPr lang="pl-PL" sz="1800" b="1" i="0" dirty="0" smtClean="0"/>
              <a:t>pięciolatków</a:t>
            </a:r>
            <a:r>
              <a:rPr lang="pl-PL" sz="1800" i="0" dirty="0"/>
              <a:t> </a:t>
            </a:r>
            <a:r>
              <a:rPr lang="pl-PL" sz="1800" i="0" dirty="0" smtClean="0"/>
              <a:t>może </a:t>
            </a:r>
            <a:r>
              <a:rPr lang="pl-PL" sz="1800" i="0" dirty="0"/>
              <a:t>zachęcić część rodziców do pozostania w domu z dziećmi rok dłużej, zwłaszcza w przypadku rodzin o niskich </a:t>
            </a:r>
            <a:r>
              <a:rPr lang="pl-PL" sz="1800" i="0" dirty="0" smtClean="0"/>
              <a:t>dochodach</a:t>
            </a:r>
          </a:p>
          <a:p>
            <a:pPr marL="0" indent="0" algn="just">
              <a:buNone/>
            </a:pPr>
            <a:endParaRPr lang="pl-PL" sz="1800" i="0" dirty="0" smtClean="0"/>
          </a:p>
          <a:p>
            <a:pPr marL="0" indent="0" algn="just">
              <a:buNone/>
            </a:pPr>
            <a:r>
              <a:rPr lang="pl-PL" sz="1800" i="0" dirty="0"/>
              <a:t>Podjęto działania w celu </a:t>
            </a:r>
            <a:r>
              <a:rPr lang="pl-PL" sz="1800" b="1" i="0" dirty="0"/>
              <a:t>ograniczenia zjawiska segmentacji rynku pracy, </a:t>
            </a:r>
            <a:r>
              <a:rPr lang="pl-PL" sz="1800" i="0" dirty="0"/>
              <a:t>ale wciąż istnieją przeszkody zniechęcające do stosowania umów na czas nieokreślony.</a:t>
            </a:r>
            <a:r>
              <a:rPr lang="pl-PL" sz="1800" b="1" i="0" dirty="0"/>
              <a:t> </a:t>
            </a:r>
          </a:p>
          <a:p>
            <a:pPr marL="0" indent="0" algn="just">
              <a:buNone/>
            </a:pPr>
            <a:endParaRPr lang="pl-PL" sz="1800" i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87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pl-PL" sz="2800" u="sng" dirty="0" smtClean="0">
                <a:solidFill>
                  <a:srgbClr val="00B050"/>
                </a:solidFill>
              </a:rPr>
              <a:t>Edukacja i umiejętności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1800" i="0" dirty="0" smtClean="0"/>
              <a:t>W ostatnich latach </a:t>
            </a:r>
            <a:r>
              <a:rPr lang="pl-PL" sz="1800" b="1" i="0" dirty="0" smtClean="0"/>
              <a:t>wyniki w zakresie edukacji utrzymują się na wysokim poziomie.</a:t>
            </a:r>
          </a:p>
          <a:p>
            <a:pPr marL="0" indent="0" algn="just">
              <a:buNone/>
            </a:pPr>
            <a:endParaRPr lang="pl-PL" sz="1800" b="1" i="0" dirty="0"/>
          </a:p>
          <a:p>
            <a:pPr marL="0" indent="0" algn="just">
              <a:buNone/>
            </a:pPr>
            <a:r>
              <a:rPr lang="pl-PL" sz="1800" b="1" i="0" dirty="0"/>
              <a:t>Reforma systemu szkolnictwa </a:t>
            </a:r>
            <a:r>
              <a:rPr lang="en-GB" sz="1800" i="0" dirty="0"/>
              <a:t>(</a:t>
            </a:r>
            <a:r>
              <a:rPr lang="en-GB" sz="1800" i="0" dirty="0" err="1"/>
              <a:t>likwidacja</a:t>
            </a:r>
            <a:r>
              <a:rPr lang="en-GB" sz="1800" i="0" dirty="0"/>
              <a:t> </a:t>
            </a:r>
            <a:r>
              <a:rPr lang="en-GB" sz="1800" i="0" dirty="0" err="1"/>
              <a:t>gimnazjów</a:t>
            </a:r>
            <a:r>
              <a:rPr lang="en-GB" sz="1800" i="0" dirty="0"/>
              <a:t>) </a:t>
            </a:r>
            <a:r>
              <a:rPr lang="pl-PL" sz="1800" i="0" dirty="0"/>
              <a:t>budzi szereg obaw wśród zainteresowanych podmiotów</a:t>
            </a:r>
            <a:r>
              <a:rPr lang="pl-PL" sz="1800" i="0" dirty="0" smtClean="0"/>
              <a:t>.</a:t>
            </a:r>
          </a:p>
          <a:p>
            <a:pPr marL="0" indent="0" algn="just">
              <a:buNone/>
            </a:pPr>
            <a:endParaRPr lang="pl-PL" sz="1800" i="0" dirty="0"/>
          </a:p>
          <a:p>
            <a:pPr marL="0" indent="0" algn="just">
              <a:buNone/>
            </a:pPr>
            <a:r>
              <a:rPr lang="pl-PL" sz="1800" b="1" i="0" dirty="0" smtClean="0"/>
              <a:t>Więcej dzieci uczestniczy w edukacji przedszkolnej, </a:t>
            </a:r>
            <a:r>
              <a:rPr lang="pl-PL" sz="1800" i="0" dirty="0" smtClean="0"/>
              <a:t>ale </a:t>
            </a:r>
            <a:r>
              <a:rPr lang="pl-PL" sz="1800" i="0" dirty="0"/>
              <a:t>w dalszym ciągu utrzymują się wyzwania związane z nierównym dostępem do tych usług i ich jakością.</a:t>
            </a:r>
          </a:p>
          <a:p>
            <a:pPr marL="0" indent="0" algn="just">
              <a:buNone/>
            </a:pPr>
            <a:endParaRPr lang="pl-PL" sz="1800" i="0" dirty="0"/>
          </a:p>
          <a:p>
            <a:pPr marL="0" indent="0" algn="just">
              <a:buNone/>
            </a:pPr>
            <a:r>
              <a:rPr lang="pl-PL" sz="1800" b="1" i="0" dirty="0"/>
              <a:t>Kształcenie zawodowe </a:t>
            </a:r>
            <a:r>
              <a:rPr lang="pl-PL" sz="1800" i="0" dirty="0"/>
              <a:t>jest w dalszym ciągu w ograniczonym stopniu dopasowane do potrzeb rynku pracy.</a:t>
            </a:r>
          </a:p>
          <a:p>
            <a:pPr marL="0" indent="0" algn="just">
              <a:buNone/>
            </a:pPr>
            <a:endParaRPr lang="pl-PL" sz="2000" i="0" dirty="0" smtClean="0"/>
          </a:p>
          <a:p>
            <a:pPr marL="0" indent="0" algn="just">
              <a:buNone/>
            </a:pPr>
            <a:endParaRPr lang="pl-PL" sz="2000" b="1" i="0" dirty="0" smtClean="0"/>
          </a:p>
          <a:p>
            <a:pPr marL="0" indent="0" algn="just">
              <a:buNone/>
            </a:pPr>
            <a:endParaRPr lang="pl-PL" sz="2000" b="1" i="0" dirty="0"/>
          </a:p>
          <a:p>
            <a:pPr marL="0" indent="0" algn="just">
              <a:buNone/>
            </a:pPr>
            <a:endParaRPr lang="pl-PL" sz="2200" i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24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pl-PL" sz="2800" u="sng" dirty="0" smtClean="0">
                <a:solidFill>
                  <a:srgbClr val="00B050"/>
                </a:solidFill>
              </a:rPr>
              <a:t>Edukacja i umiejętności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435280" cy="403296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i="0" dirty="0"/>
              <a:t>Przeciętny </a:t>
            </a:r>
            <a:r>
              <a:rPr lang="pl-PL" sz="2000" b="1" i="0" dirty="0"/>
              <a:t>poziom podstawowych umiejętności wśród osób starszych jest niski, </a:t>
            </a:r>
            <a:r>
              <a:rPr lang="pl-PL" sz="2000" i="0" dirty="0"/>
              <a:t>co negatywnie wpływa na ich szanse na rynku pracy</a:t>
            </a:r>
            <a:r>
              <a:rPr lang="pl-PL" sz="2000" i="0" dirty="0" smtClean="0"/>
              <a:t>.</a:t>
            </a:r>
          </a:p>
          <a:p>
            <a:pPr marL="0" indent="0" algn="just">
              <a:buNone/>
            </a:pPr>
            <a:endParaRPr lang="pl-PL" sz="2000" b="1" i="0" dirty="0"/>
          </a:p>
          <a:p>
            <a:pPr marL="0" indent="0" algn="just">
              <a:buNone/>
            </a:pPr>
            <a:r>
              <a:rPr lang="pl-PL" sz="2000" b="1" i="0" dirty="0"/>
              <a:t>Dorośli rzadko uczestniczą w kształceniu </a:t>
            </a:r>
            <a:r>
              <a:rPr lang="pl-PL" sz="2000" i="0" dirty="0"/>
              <a:t>związanym z </a:t>
            </a:r>
            <a:r>
              <a:rPr lang="pl-PL" sz="2000" b="1" i="0" dirty="0"/>
              <a:t>umiejętnościami potrzebnymi do pracy</a:t>
            </a:r>
            <a:r>
              <a:rPr lang="pl-PL" sz="2000" i="0" dirty="0"/>
              <a:t>, a co trzeci dorosły nie widzi potrzeby dalszego</a:t>
            </a:r>
            <a:r>
              <a:rPr lang="pl-PL" sz="2000" b="1" i="0" dirty="0"/>
              <a:t> </a:t>
            </a:r>
            <a:r>
              <a:rPr lang="pl-PL" sz="2000" i="0" dirty="0"/>
              <a:t>kształcenia się lub szkolenia</a:t>
            </a:r>
            <a:r>
              <a:rPr lang="pl-PL" sz="2000" i="0" dirty="0" smtClean="0"/>
              <a:t>.</a:t>
            </a:r>
          </a:p>
          <a:p>
            <a:pPr marL="0" indent="0" algn="just">
              <a:buNone/>
            </a:pPr>
            <a:endParaRPr lang="pl-PL" sz="2000" b="1" i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27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u="sng" dirty="0" smtClean="0">
                <a:solidFill>
                  <a:srgbClr val="00B050"/>
                </a:solidFill>
              </a:rPr>
              <a:t>Ubóstwo i pomoc społeczna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i="0" dirty="0" smtClean="0"/>
              <a:t>Wskaźniki </a:t>
            </a:r>
            <a:r>
              <a:rPr lang="pl-PL" sz="2000" b="1" i="0" dirty="0"/>
              <a:t>ubóstwa i nierówności dochodów </a:t>
            </a:r>
            <a:r>
              <a:rPr lang="pl-PL" sz="2000" b="1" i="0" dirty="0" smtClean="0"/>
              <a:t>spadły</a:t>
            </a:r>
            <a:r>
              <a:rPr lang="pl-PL" sz="2000" i="0" dirty="0" smtClean="0"/>
              <a:t> w </a:t>
            </a:r>
            <a:r>
              <a:rPr lang="pl-PL" sz="2000" i="0" dirty="0"/>
              <a:t>ostatnich latach; </a:t>
            </a:r>
          </a:p>
          <a:p>
            <a:pPr marL="0" indent="0" algn="just">
              <a:buNone/>
            </a:pPr>
            <a:r>
              <a:rPr lang="pl-PL" sz="2000" i="0" dirty="0"/>
              <a:t>przewiduje się ich </a:t>
            </a:r>
            <a:r>
              <a:rPr lang="pl-PL" sz="2000" b="1" i="0" dirty="0" smtClean="0"/>
              <a:t>dalszy spadek </a:t>
            </a:r>
            <a:r>
              <a:rPr lang="pl-PL" sz="2000" i="0" dirty="0" smtClean="0"/>
              <a:t>w </a:t>
            </a:r>
            <a:r>
              <a:rPr lang="pl-PL" sz="2000" i="0" dirty="0"/>
              <a:t>związku z wprowadzeniem nowych świadczeń na dzieci</a:t>
            </a:r>
            <a:r>
              <a:rPr lang="pl-PL" sz="2000" i="0" dirty="0" smtClean="0"/>
              <a:t>.</a:t>
            </a:r>
          </a:p>
          <a:p>
            <a:pPr marL="0" indent="0" algn="just">
              <a:buNone/>
            </a:pPr>
            <a:endParaRPr lang="pl-PL" sz="2000" b="1" i="0" dirty="0" smtClean="0"/>
          </a:p>
          <a:p>
            <a:pPr marL="0" indent="0" algn="just">
              <a:buNone/>
            </a:pPr>
            <a:r>
              <a:rPr lang="pl-PL" sz="2000" b="1" i="0" dirty="0" smtClean="0"/>
              <a:t>Efektywność </a:t>
            </a:r>
            <a:r>
              <a:rPr lang="pl-PL" sz="2000" b="1" i="0" dirty="0"/>
              <a:t>systemu zabezpieczenia społecznego wymaga monitorowania. </a:t>
            </a:r>
          </a:p>
          <a:p>
            <a:pPr marL="0" indent="0" algn="just">
              <a:buNone/>
            </a:pPr>
            <a:endParaRPr lang="pl-PL" sz="2000" i="0" dirty="0"/>
          </a:p>
          <a:p>
            <a:pPr marL="0" indent="0" algn="just">
              <a:buNone/>
            </a:pPr>
            <a:r>
              <a:rPr lang="pl-PL" sz="2000" b="1" i="0" dirty="0"/>
              <a:t>Świadczenia społeczne nie zachęcają do podejmowania pracy. </a:t>
            </a:r>
          </a:p>
          <a:p>
            <a:pPr marL="0" indent="0" algn="just">
              <a:buNone/>
            </a:pPr>
            <a:endParaRPr lang="pl-PL" sz="2000" i="0" dirty="0"/>
          </a:p>
          <a:p>
            <a:pPr marL="0" indent="0" algn="just">
              <a:buNone/>
            </a:pPr>
            <a:endParaRPr lang="pl-PL" sz="2000" i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0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u="sng" dirty="0" smtClean="0">
                <a:solidFill>
                  <a:srgbClr val="00B050"/>
                </a:solidFill>
              </a:rPr>
              <a:t>Ubóstwo i pomoc społeczna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b="1" i="0" dirty="0"/>
              <a:t>Świadczenia emerytalne </a:t>
            </a:r>
            <a:r>
              <a:rPr lang="pl-PL" sz="2000" i="0" dirty="0"/>
              <a:t>zapewniają obecnie adekwatną ochronę przed ubóstwem, ale obniżenie ustawowego wieku emerytalnego doprowadzi do dalszego zmniejszenia wysokości emerytur w przyszłości. </a:t>
            </a:r>
            <a:endParaRPr lang="pl-PL" sz="2000" i="0" dirty="0" smtClean="0"/>
          </a:p>
          <a:p>
            <a:pPr marL="0" indent="0" algn="just">
              <a:buNone/>
            </a:pPr>
            <a:endParaRPr lang="pl-PL" sz="2000" i="0" dirty="0"/>
          </a:p>
          <a:p>
            <a:pPr marL="0" indent="0" algn="just">
              <a:buNone/>
            </a:pPr>
            <a:r>
              <a:rPr lang="pl-PL" sz="2000" b="1" i="0" dirty="0"/>
              <a:t>W systemie opieki długoterminowej można dostrzec szereg słabych punktów. </a:t>
            </a:r>
            <a:r>
              <a:rPr lang="pl-PL" sz="2000" i="0" dirty="0" smtClean="0"/>
              <a:t>M.in. opiekę </a:t>
            </a:r>
            <a:r>
              <a:rPr lang="pl-PL" sz="2000" i="0" dirty="0"/>
              <a:t>długoterminową sprawują głównie członkowie rodziny, którzy otrzymują niewielkie wsparcie instytucjonalne i są skutecznie zniechęcani do godzenia pracy zawodowej z obowiązkami związanymi z </a:t>
            </a:r>
            <a:r>
              <a:rPr lang="pl-PL" sz="2000" i="0" dirty="0" smtClean="0"/>
              <a:t>opieką, </a:t>
            </a:r>
            <a:r>
              <a:rPr lang="pl-PL" sz="2000" b="1" i="0" dirty="0"/>
              <a:t>brakuje skutecznej integracji systemu opieki zdrowotnej z systemem opieki </a:t>
            </a:r>
            <a:r>
              <a:rPr lang="pl-PL" sz="2000" b="1" i="0" dirty="0" smtClean="0"/>
              <a:t>społecznej</a:t>
            </a:r>
            <a:r>
              <a:rPr lang="pl-PL" sz="2000" b="1" i="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67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pl-PL" sz="2800" u="sng" dirty="0" smtClean="0">
                <a:solidFill>
                  <a:srgbClr val="00B050"/>
                </a:solidFill>
              </a:rPr>
              <a:t>Opieka zdrowotna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52901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b="1" i="0" dirty="0"/>
              <a:t>Stan zdrowia społeczeństwa mieści się poniżej unijnej średniej, </a:t>
            </a:r>
            <a:r>
              <a:rPr lang="pl-PL" sz="1800" i="0" dirty="0"/>
              <a:t>co ma potencjalny wpływ na uczestnictwo w rynku pracy i poziom ubóstwa. </a:t>
            </a:r>
            <a:endParaRPr lang="pl-PL" sz="1800" i="0" dirty="0" smtClean="0"/>
          </a:p>
          <a:p>
            <a:pPr marL="0" indent="0" algn="just">
              <a:buNone/>
            </a:pPr>
            <a:endParaRPr lang="pl-PL" sz="1800" b="1" i="0" dirty="0" smtClean="0"/>
          </a:p>
          <a:p>
            <a:pPr marL="0" indent="0" algn="just">
              <a:buNone/>
            </a:pPr>
            <a:r>
              <a:rPr lang="pl-PL" sz="1800" b="1" i="0" dirty="0" smtClean="0"/>
              <a:t>W </a:t>
            </a:r>
            <a:r>
              <a:rPr lang="pl-PL" sz="1800" b="1" i="0" dirty="0"/>
              <a:t>dalszym ciągu problemem jest dostęp do usług opieki zdrowotnej</a:t>
            </a:r>
            <a:r>
              <a:rPr lang="pl-PL" sz="1800" b="1" i="0" dirty="0" smtClean="0"/>
              <a:t>.</a:t>
            </a:r>
          </a:p>
          <a:p>
            <a:pPr marL="0" indent="0" algn="just">
              <a:buNone/>
            </a:pPr>
            <a:endParaRPr lang="pl-PL" sz="1800" b="1" i="0" dirty="0"/>
          </a:p>
          <a:p>
            <a:pPr marL="0" indent="0" algn="just">
              <a:buNone/>
            </a:pPr>
            <a:r>
              <a:rPr lang="pl-PL" sz="1800" b="1" i="0" dirty="0"/>
              <a:t>Podejmuje się wysiłki w celu sprostania niektórym z istniejących </a:t>
            </a:r>
            <a:r>
              <a:rPr lang="pl-PL" sz="1800" b="1" i="0" dirty="0" smtClean="0"/>
              <a:t>wyzwań, </a:t>
            </a:r>
            <a:r>
              <a:rPr lang="pl-PL" sz="1800" i="0" dirty="0" smtClean="0"/>
              <a:t>m.in</a:t>
            </a:r>
            <a:r>
              <a:rPr lang="pl-PL" sz="1800" i="0" dirty="0"/>
              <a:t>. Ministerstwo Zdrowia rozpoczęło szczegółową analizę potrzeb w obszarze opieki zdrowotnej w celu poprawy efektywności przydziału </a:t>
            </a:r>
            <a:r>
              <a:rPr lang="pl-PL" sz="1800" i="0" dirty="0" smtClean="0"/>
              <a:t>zasobów</a:t>
            </a:r>
            <a:r>
              <a:rPr lang="pl-PL" sz="1800" i="0" dirty="0"/>
              <a:t> </a:t>
            </a:r>
            <a:r>
              <a:rPr lang="pl-PL" sz="1800" i="0" dirty="0" smtClean="0"/>
              <a:t>- Opracowanie </a:t>
            </a:r>
            <a:r>
              <a:rPr lang="pl-PL" sz="1800" b="1" i="0" dirty="0"/>
              <a:t>krajowych ram strategicznych dla ochrony zdrowia</a:t>
            </a:r>
            <a:r>
              <a:rPr lang="pl-PL" sz="1800" i="0" dirty="0"/>
              <a:t> (tzw. Policy Paper) oraz przygotowanie </a:t>
            </a:r>
            <a:r>
              <a:rPr lang="pl-PL" sz="1800" b="1" i="0" dirty="0"/>
              <a:t>map potrzeb zdrowotnych</a:t>
            </a:r>
            <a:r>
              <a:rPr lang="pl-PL" sz="1800" i="0" dirty="0"/>
              <a:t>, które posłużą za podstawę poprawy skuteczności inwestycji w sektorze zdrowia</a:t>
            </a:r>
          </a:p>
          <a:p>
            <a:pPr marL="0" indent="0" algn="just">
              <a:buNone/>
            </a:pPr>
            <a:endParaRPr lang="pl-PL" sz="1800" i="0" dirty="0" smtClean="0"/>
          </a:p>
          <a:p>
            <a:pPr marL="0" indent="0" algn="just">
              <a:buNone/>
            </a:pPr>
            <a:endParaRPr lang="pl-PL" sz="1800" i="0" dirty="0" smtClean="0"/>
          </a:p>
          <a:p>
            <a:pPr marL="0" indent="0" algn="just">
              <a:buNone/>
            </a:pPr>
            <a:endParaRPr lang="pl-PL" sz="2000" i="0" dirty="0" smtClean="0"/>
          </a:p>
          <a:p>
            <a:pPr marL="0" indent="0" algn="just">
              <a:buNone/>
            </a:pPr>
            <a:endParaRPr lang="pl-PL" sz="2000" i="0" dirty="0" smtClean="0"/>
          </a:p>
          <a:p>
            <a:pPr marL="0" indent="0" algn="just">
              <a:buNone/>
            </a:pPr>
            <a:endParaRPr lang="pl-PL" sz="2000" i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786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pl-PL" sz="2800" dirty="0" smtClean="0">
                <a:solidFill>
                  <a:srgbClr val="00B050"/>
                </a:solidFill>
              </a:rPr>
              <a:t>Zalecenia dla Polski 2017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529013"/>
          </a:xfrm>
        </p:spPr>
        <p:txBody>
          <a:bodyPr/>
          <a:lstStyle/>
          <a:p>
            <a:r>
              <a:rPr lang="pl-PL" sz="2000" b="1" u="sng" kern="1200" dirty="0" smtClean="0">
                <a:latin typeface="Arial" charset="0"/>
              </a:rPr>
              <a:t>Zalecenie 2 </a:t>
            </a:r>
          </a:p>
          <a:p>
            <a:pPr algn="just"/>
            <a:r>
              <a:rPr lang="pl-PL" sz="2000" dirty="0" smtClean="0"/>
              <a:t>Podjęcie działań w celu </a:t>
            </a:r>
            <a:r>
              <a:rPr lang="pl-PL" sz="2000" b="1" dirty="0" smtClean="0"/>
              <a:t>zwiększenia uczestnictwa w rynku pracy</a:t>
            </a:r>
            <a:r>
              <a:rPr lang="pl-PL" sz="2000" dirty="0" smtClean="0"/>
              <a:t>, w szczególności w odniesieniu do kobiet, osób o niskich kwalifikacjach i osób starszych, w tym przez </a:t>
            </a:r>
            <a:r>
              <a:rPr lang="pl-PL" sz="2000" b="1" dirty="0" smtClean="0"/>
              <a:t>nauczanie odpowiednich umiejętności i usunięcie przeszkód dla bardziej trwałych form zatrudnienia</a:t>
            </a:r>
            <a:r>
              <a:rPr lang="pl-PL" sz="2000" dirty="0" smtClean="0"/>
              <a:t>. Zapewnienie </a:t>
            </a:r>
            <a:r>
              <a:rPr lang="pl-PL" sz="2000" b="1" dirty="0" smtClean="0"/>
              <a:t>stabilności i adekwatności systemu emerytalnego</a:t>
            </a:r>
            <a:r>
              <a:rPr lang="pl-PL" sz="2000" dirty="0" smtClean="0"/>
              <a:t> przez wprowadzenie środków </a:t>
            </a:r>
            <a:r>
              <a:rPr lang="pl-PL" sz="2000" b="1" dirty="0" smtClean="0"/>
              <a:t>podwyższających rzeczywisty wiek przejścia na emeryturę </a:t>
            </a:r>
            <a:r>
              <a:rPr lang="pl-PL" sz="2000" dirty="0" smtClean="0"/>
              <a:t>i rozpoczęcie reformy </a:t>
            </a:r>
            <a:r>
              <a:rPr lang="pl-PL" sz="2000" b="1" dirty="0" smtClean="0"/>
              <a:t>preferencyjnych systemów emerytalno-rentowych</a:t>
            </a:r>
            <a:r>
              <a:rPr lang="pl-PL" sz="2000" dirty="0" smtClean="0"/>
              <a:t>.</a:t>
            </a:r>
          </a:p>
          <a:p>
            <a:endParaRPr lang="pl-PL" sz="2000" dirty="0" smtClean="0"/>
          </a:p>
          <a:p>
            <a:pPr marL="0" indent="0" algn="just">
              <a:buNone/>
            </a:pPr>
            <a:endParaRPr lang="pl-PL" sz="2000" kern="1200" dirty="0" smtClean="0">
              <a:latin typeface="Arial" charset="0"/>
            </a:endParaRPr>
          </a:p>
          <a:p>
            <a:pPr marL="0" indent="0" algn="just">
              <a:buNone/>
            </a:pPr>
            <a:endParaRPr lang="pl-PL" sz="2200" i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F49C-D62B-4A70-BC56-77F923238A26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2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1714</TotalTime>
  <Words>588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Główne wnioski ze Sprawozdania Krajowego dla Polski 2017  (dokument roboczy służb Komisji  opublikowany 22 lutego 2017)</vt:lpstr>
      <vt:lpstr>Rynek pracy </vt:lpstr>
      <vt:lpstr> Rynek pracy  </vt:lpstr>
      <vt:lpstr> Edukacja i umiejętności </vt:lpstr>
      <vt:lpstr> Edukacja i umiejętności  </vt:lpstr>
      <vt:lpstr>Ubóstwo i pomoc społeczna </vt:lpstr>
      <vt:lpstr>Ubóstwo i pomoc społeczna  </vt:lpstr>
      <vt:lpstr> Opieka zdrowotna </vt:lpstr>
      <vt:lpstr> Zalecenia dla Polski 2017 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Rola ośrodków pomocy społecznej w projektach finansowanych z Europejskiego Funduszu Społecznego</dc:title>
  <dc:creator>GALAZKA Anna Maria (EMPL)</dc:creator>
  <cp:lastModifiedBy>GALAZKA Anna Maria (EMPL)</cp:lastModifiedBy>
  <cp:revision>126</cp:revision>
  <cp:lastPrinted>2017-06-19T10:51:18Z</cp:lastPrinted>
  <dcterms:created xsi:type="dcterms:W3CDTF">2015-09-16T12:41:33Z</dcterms:created>
  <dcterms:modified xsi:type="dcterms:W3CDTF">2017-06-19T12:02:01Z</dcterms:modified>
</cp:coreProperties>
</file>