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92"/>
  </p:notesMasterIdLst>
  <p:handoutMasterIdLst>
    <p:handoutMasterId r:id="rId93"/>
  </p:handoutMasterIdLst>
  <p:sldIdLst>
    <p:sldId id="377" r:id="rId2"/>
    <p:sldId id="478" r:id="rId3"/>
    <p:sldId id="480" r:id="rId4"/>
    <p:sldId id="476" r:id="rId5"/>
    <p:sldId id="477" r:id="rId6"/>
    <p:sldId id="373" r:id="rId7"/>
    <p:sldId id="410" r:id="rId8"/>
    <p:sldId id="391" r:id="rId9"/>
    <p:sldId id="404" r:id="rId10"/>
    <p:sldId id="405" r:id="rId11"/>
    <p:sldId id="406" r:id="rId12"/>
    <p:sldId id="407" r:id="rId13"/>
    <p:sldId id="408" r:id="rId14"/>
    <p:sldId id="409" r:id="rId15"/>
    <p:sldId id="379" r:id="rId16"/>
    <p:sldId id="411" r:id="rId17"/>
    <p:sldId id="412" r:id="rId18"/>
    <p:sldId id="446" r:id="rId19"/>
    <p:sldId id="392" r:id="rId20"/>
    <p:sldId id="414" r:id="rId21"/>
    <p:sldId id="415" r:id="rId22"/>
    <p:sldId id="416" r:id="rId23"/>
    <p:sldId id="413" r:id="rId24"/>
    <p:sldId id="417" r:id="rId25"/>
    <p:sldId id="380" r:id="rId26"/>
    <p:sldId id="458" r:id="rId27"/>
    <p:sldId id="459" r:id="rId28"/>
    <p:sldId id="460" r:id="rId29"/>
    <p:sldId id="461" r:id="rId30"/>
    <p:sldId id="462" r:id="rId31"/>
    <p:sldId id="381" r:id="rId32"/>
    <p:sldId id="394" r:id="rId33"/>
    <p:sldId id="418" r:id="rId34"/>
    <p:sldId id="441" r:id="rId35"/>
    <p:sldId id="382" r:id="rId36"/>
    <p:sldId id="463" r:id="rId37"/>
    <p:sldId id="464" r:id="rId38"/>
    <p:sldId id="465" r:id="rId39"/>
    <p:sldId id="466" r:id="rId40"/>
    <p:sldId id="467" r:id="rId41"/>
    <p:sldId id="384" r:id="rId42"/>
    <p:sldId id="468" r:id="rId43"/>
    <p:sldId id="469" r:id="rId44"/>
    <p:sldId id="470" r:id="rId45"/>
    <p:sldId id="471" r:id="rId46"/>
    <p:sldId id="472" r:id="rId47"/>
    <p:sldId id="385" r:id="rId48"/>
    <p:sldId id="397" r:id="rId49"/>
    <p:sldId id="419" r:id="rId50"/>
    <p:sldId id="420" r:id="rId51"/>
    <p:sldId id="436" r:id="rId52"/>
    <p:sldId id="386" r:id="rId53"/>
    <p:sldId id="447" r:id="rId54"/>
    <p:sldId id="421" r:id="rId55"/>
    <p:sldId id="422" r:id="rId56"/>
    <p:sldId id="424" r:id="rId57"/>
    <p:sldId id="425" r:id="rId58"/>
    <p:sldId id="443" r:id="rId59"/>
    <p:sldId id="387" r:id="rId60"/>
    <p:sldId id="399" r:id="rId61"/>
    <p:sldId id="426" r:id="rId62"/>
    <p:sldId id="427" r:id="rId63"/>
    <p:sldId id="474" r:id="rId64"/>
    <p:sldId id="475" r:id="rId65"/>
    <p:sldId id="444" r:id="rId66"/>
    <p:sldId id="388" r:id="rId67"/>
    <p:sldId id="448" r:id="rId68"/>
    <p:sldId id="400" r:id="rId69"/>
    <p:sldId id="428" r:id="rId70"/>
    <p:sldId id="450" r:id="rId71"/>
    <p:sldId id="439" r:id="rId72"/>
    <p:sldId id="389" r:id="rId73"/>
    <p:sldId id="401" r:id="rId74"/>
    <p:sldId id="429" r:id="rId75"/>
    <p:sldId id="430" r:id="rId76"/>
    <p:sldId id="431" r:id="rId77"/>
    <p:sldId id="440" r:id="rId78"/>
    <p:sldId id="390" r:id="rId79"/>
    <p:sldId id="473" r:id="rId80"/>
    <p:sldId id="403" r:id="rId81"/>
    <p:sldId id="445" r:id="rId82"/>
    <p:sldId id="481" r:id="rId83"/>
    <p:sldId id="451" r:id="rId84"/>
    <p:sldId id="452" r:id="rId85"/>
    <p:sldId id="453" r:id="rId86"/>
    <p:sldId id="454" r:id="rId87"/>
    <p:sldId id="455" r:id="rId88"/>
    <p:sldId id="456" r:id="rId89"/>
    <p:sldId id="457" r:id="rId90"/>
    <p:sldId id="479" r:id="rId9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hard Marcin" initials="EM" lastIdx="1" clrIdx="0">
    <p:extLst>
      <p:ext uri="{19B8F6BF-5375-455C-9EA6-DF929625EA0E}">
        <p15:presenceInfo xmlns:p15="http://schemas.microsoft.com/office/powerpoint/2012/main" userId="S-1-5-21-352459600-126056257-345019615-66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5E91"/>
    <a:srgbClr val="EAEFF7"/>
    <a:srgbClr val="D2DEEF"/>
    <a:srgbClr val="454B4B"/>
    <a:srgbClr val="0089B3"/>
    <a:srgbClr val="73A000"/>
    <a:srgbClr val="D9FF79"/>
    <a:srgbClr val="D9D9D9"/>
    <a:srgbClr val="786E44"/>
    <a:srgbClr val="059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9" autoAdjust="0"/>
    <p:restoredTop sz="94660"/>
  </p:normalViewPr>
  <p:slideViewPr>
    <p:cSldViewPr snapToGrid="0">
      <p:cViewPr varScale="1">
        <p:scale>
          <a:sx n="91" d="100"/>
          <a:sy n="91" d="100"/>
        </p:scale>
        <p:origin x="159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handoutMaster" Target="handoutMasters/handoutMaster1.xml"/><Relationship Id="rId9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DB-42DE-92F6-24B49CFEA42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DB-42DE-92F6-24B49CFEA42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DB-42DE-92F6-24B49CFEA424}"/>
              </c:ext>
            </c:extLst>
          </c:dPt>
          <c:cat>
            <c:strRef>
              <c:f>Arkusz1!$C$2:$C$4</c:f>
              <c:strCache>
                <c:ptCount val="3"/>
                <c:pt idx="0">
                  <c:v>1.1.2</c:v>
                </c:pt>
                <c:pt idx="1">
                  <c:v>1.1.1</c:v>
                </c:pt>
                <c:pt idx="2">
                  <c:v>1.2</c:v>
                </c:pt>
              </c:strCache>
            </c:strRef>
          </c:cat>
          <c:val>
            <c:numRef>
              <c:f>Arkusz1!$D$2:$D$4</c:f>
              <c:numCache>
                <c:formatCode>#,##0</c:formatCode>
                <c:ptCount val="3"/>
                <c:pt idx="0">
                  <c:v>143325977</c:v>
                </c:pt>
                <c:pt idx="1">
                  <c:v>334427287.11163461</c:v>
                </c:pt>
                <c:pt idx="2">
                  <c:v>84137226.779999986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DB-42DE-92F6-24B49CFEA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EF-4A03-9108-9275701A7A3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EF-4A03-9108-9275701A7A3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EF-4A03-9108-9275701A7A39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2EF-4A03-9108-9275701A7A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2EF-4A03-9108-9275701A7A39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2EF-4A03-9108-9275701A7A39}"/>
              </c:ext>
            </c:extLst>
          </c:dPt>
          <c:cat>
            <c:strRef>
              <c:f>Pdz!$A$6:$A$11</c:f>
              <c:strCache>
                <c:ptCount val="6"/>
                <c:pt idx="0">
                  <c:v>2.2.1 Inwestycje profilowane - wsparcie dotacyjne</c:v>
                </c:pt>
                <c:pt idx="1">
                  <c:v>2.3 Aktywność eksportowa</c:v>
                </c:pt>
                <c:pt idx="2">
                  <c:v>2.4.1 Specjalistyczne usługi doradcze</c:v>
                </c:pt>
                <c:pt idx="3">
                  <c:v>2.4.2 Wsparcie instytucji otoczenia biznesu na terenie Obszaru Metropolitalnego Trójmiasta - Mechanizm ZIT</c:v>
                </c:pt>
                <c:pt idx="4">
                  <c:v>2.4.3 Wsparcie instytucji otoczenia biznesu</c:v>
                </c:pt>
                <c:pt idx="5">
                  <c:v>2.5 Inwestorzy zewnętrzni</c:v>
                </c:pt>
              </c:strCache>
            </c:strRef>
          </c:cat>
          <c:val>
            <c:numRef>
              <c:f>Pdz!$C$6:$C$11</c:f>
              <c:numCache>
                <c:formatCode>#,##0.00</c:formatCode>
                <c:ptCount val="6"/>
                <c:pt idx="0">
                  <c:v>162849507.58799997</c:v>
                </c:pt>
                <c:pt idx="1">
                  <c:v>63044080.488743991</c:v>
                </c:pt>
                <c:pt idx="2">
                  <c:v>58835958.207782425</c:v>
                </c:pt>
                <c:pt idx="3">
                  <c:v>31519263.03913201</c:v>
                </c:pt>
                <c:pt idx="4">
                  <c:v>14708987.546685554</c:v>
                </c:pt>
                <c:pt idx="5">
                  <c:v>175131455.02123198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2EF-4A03-9108-9275701A7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BB-43E1-A7C7-C8652E15299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BB-43E1-A7C7-C8652E15299F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BB-43E1-A7C7-C8652E15299F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EBB-43E1-A7C7-C8652E15299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EBB-43E1-A7C7-C8652E15299F}"/>
              </c:ext>
            </c:extLst>
          </c:dPt>
          <c:cat>
            <c:strRef>
              <c:f>Arkusz1!$C$6:$C$10</c:f>
              <c:strCache>
                <c:ptCount val="5"/>
                <c:pt idx="0">
                  <c:v>8.2</c:v>
                </c:pt>
                <c:pt idx="1">
                  <c:v>8.1.1</c:v>
                </c:pt>
                <c:pt idx="2">
                  <c:v>8.1.2</c:v>
                </c:pt>
                <c:pt idx="3">
                  <c:v>8.3</c:v>
                </c:pt>
                <c:pt idx="4">
                  <c:v>8.4</c:v>
                </c:pt>
              </c:strCache>
            </c:strRef>
          </c:cat>
          <c:val>
            <c:numRef>
              <c:f>Arkusz1!$D$6:$D$10</c:f>
              <c:numCache>
                <c:formatCode>#,##0</c:formatCode>
                <c:ptCount val="5"/>
                <c:pt idx="0">
                  <c:v>67184668.764336005</c:v>
                </c:pt>
                <c:pt idx="1">
                  <c:v>165808714.62449998</c:v>
                </c:pt>
                <c:pt idx="2">
                  <c:v>99485228.774699986</c:v>
                </c:pt>
                <c:pt idx="3">
                  <c:v>91905668.238727987</c:v>
                </c:pt>
                <c:pt idx="4">
                  <c:v>214275873.62639996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BB-43E1-A7C7-C8652E152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11556829035339"/>
          <c:y val="0.11286089238845144"/>
          <c:w val="0.62464183381088834"/>
          <c:h val="0.8582677165354332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D5-4A3B-8535-672E2C96AB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D5-4A3B-8535-672E2C96ABA8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D5-4A3B-8535-672E2C96ABA8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6D5-4A3B-8535-672E2C96ABA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6D5-4A3B-8535-672E2C96ABA8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6D5-4A3B-8535-672E2C96ABA8}"/>
              </c:ext>
            </c:extLst>
          </c:dPt>
          <c:cat>
            <c:strRef>
              <c:f>Arkusz1!$C$11:$C$16</c:f>
              <c:strCache>
                <c:ptCount val="6"/>
                <c:pt idx="0">
                  <c:v>10.3.2</c:v>
                </c:pt>
                <c:pt idx="1">
                  <c:v>10.5</c:v>
                </c:pt>
                <c:pt idx="2">
                  <c:v>10.1.1</c:v>
                </c:pt>
                <c:pt idx="3">
                  <c:v>10.2.1</c:v>
                </c:pt>
                <c:pt idx="4">
                  <c:v>10.3.1</c:v>
                </c:pt>
                <c:pt idx="5">
                  <c:v>10.4</c:v>
                </c:pt>
              </c:strCache>
            </c:strRef>
          </c:cat>
          <c:val>
            <c:numRef>
              <c:f>Arkusz1!$D$11:$D$16</c:f>
              <c:numCache>
                <c:formatCode>#,##0</c:formatCode>
                <c:ptCount val="6"/>
                <c:pt idx="0">
                  <c:v>50952737.153796002</c:v>
                </c:pt>
                <c:pt idx="1">
                  <c:v>111416214.035568</c:v>
                </c:pt>
                <c:pt idx="2">
                  <c:v>197929889.08559999</c:v>
                </c:pt>
                <c:pt idx="3">
                  <c:v>242064195.57402396</c:v>
                </c:pt>
                <c:pt idx="4">
                  <c:v>118889720.02552399</c:v>
                </c:pt>
                <c:pt idx="5">
                  <c:v>126878136.30239999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6D5-4A3B-8535-672E2C96A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0.51646</cdr:x>
      <cdr:y>0.13445</cdr:y>
    </cdr:from>
    <cdr:to>
      <cdr:x>0.66271</cdr:x>
      <cdr:y>0.28051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3246737" y="591009"/>
          <a:ext cx="919375" cy="642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l-PL" sz="1600" dirty="0">
              <a:solidFill>
                <a:schemeClr val="bg1"/>
              </a:solidFill>
            </a:rPr>
            <a:t>143 mln</a:t>
          </a:r>
          <a:br>
            <a:rPr lang="pl-PL" sz="1600" dirty="0">
              <a:solidFill>
                <a:schemeClr val="bg1"/>
              </a:solidFill>
            </a:rPr>
          </a:br>
          <a:r>
            <a:rPr lang="pl-PL" sz="1600" dirty="0">
              <a:solidFill>
                <a:schemeClr val="bg1"/>
              </a:solidFill>
            </a:rPr>
            <a:t>PLN</a:t>
          </a:r>
        </a:p>
      </cdr:txBody>
    </cdr:sp>
  </cdr:relSizeAnchor>
  <cdr:relSizeAnchor xmlns:cdr="http://schemas.openxmlformats.org/drawingml/2006/chartDrawing">
    <cdr:from>
      <cdr:x>0.57518</cdr:x>
      <cdr:y>0.31761</cdr:y>
    </cdr:from>
    <cdr:to>
      <cdr:x>0.78088</cdr:x>
      <cdr:y>0.45145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3615897" y="1396065"/>
          <a:ext cx="1293132" cy="588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l-PL" sz="1600" dirty="0">
              <a:solidFill>
                <a:schemeClr val="bg1"/>
              </a:solidFill>
            </a:rPr>
            <a:t>25,5</a:t>
          </a:r>
          <a:r>
            <a:rPr lang="pl-PL" sz="1600" baseline="0" dirty="0">
              <a:solidFill>
                <a:schemeClr val="bg1"/>
              </a:solidFill>
            </a:rPr>
            <a:t>%</a:t>
          </a:r>
        </a:p>
        <a:p xmlns:a="http://schemas.openxmlformats.org/drawingml/2006/main">
          <a:pPr algn="ctr"/>
          <a:r>
            <a:rPr lang="pl-PL" sz="1600" baseline="0" dirty="0">
              <a:solidFill>
                <a:schemeClr val="bg1"/>
              </a:solidFill>
            </a:rPr>
            <a:t>Alokacji OP1</a:t>
          </a:r>
          <a:endParaRPr lang="pl-PL" sz="1600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0.58696</cdr:x>
      <cdr:y>0.37652</cdr:y>
    </cdr:from>
    <cdr:to>
      <cdr:x>0.77511</cdr:x>
      <cdr:y>0.62348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3455715" y="1416588"/>
          <a:ext cx="1107744" cy="929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l-PL" sz="1600" dirty="0">
              <a:solidFill>
                <a:schemeClr val="bg1"/>
              </a:solidFill>
            </a:rPr>
            <a:t>32%</a:t>
          </a:r>
          <a:r>
            <a:rPr lang="pl-PL" sz="1600" baseline="0" dirty="0">
              <a:solidFill>
                <a:schemeClr val="bg1"/>
              </a:solidFill>
            </a:rPr>
            <a:t> </a:t>
          </a:r>
          <a:r>
            <a:rPr lang="pl-PL" sz="1600" baseline="0" dirty="0" smtClean="0">
              <a:solidFill>
                <a:schemeClr val="bg1"/>
              </a:solidFill>
            </a:rPr>
            <a:t>alokacji OP2</a:t>
          </a:r>
          <a:endParaRPr lang="pl-PL" sz="16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0.52901</cdr:x>
      <cdr:y>0.17405</cdr:y>
    </cdr:from>
    <cdr:to>
      <cdr:x>0.6793</cdr:x>
      <cdr:y>0.32325</cdr:y>
    </cdr:to>
    <cdr:sp macro="" textlink="">
      <cdr:nvSpPr>
        <cdr:cNvPr id="3" name="pole tekstowe 1"/>
        <cdr:cNvSpPr txBox="1"/>
      </cdr:nvSpPr>
      <cdr:spPr>
        <a:xfrm xmlns:a="http://schemas.openxmlformats.org/drawingml/2006/main">
          <a:off x="3639375" y="765160"/>
          <a:ext cx="1033925" cy="6559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1600" dirty="0">
              <a:solidFill>
                <a:schemeClr val="bg1"/>
              </a:solidFill>
            </a:rPr>
            <a:t>196 mln PLN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0.46953</cdr:x>
      <cdr:y>0.1966</cdr:y>
    </cdr:from>
    <cdr:to>
      <cdr:x>0.63236</cdr:x>
      <cdr:y>0.32904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951726" y="864157"/>
          <a:ext cx="1023581" cy="582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l-PL" sz="1400" dirty="0" smtClean="0">
              <a:solidFill>
                <a:schemeClr val="bg1"/>
              </a:solidFill>
            </a:rPr>
            <a:t>67 </a:t>
          </a:r>
          <a:r>
            <a:rPr lang="pl-PL" sz="1400" dirty="0">
              <a:solidFill>
                <a:schemeClr val="bg1"/>
              </a:solidFill>
            </a:rPr>
            <a:t>mln</a:t>
          </a:r>
          <a:br>
            <a:rPr lang="pl-PL" sz="1400" dirty="0">
              <a:solidFill>
                <a:schemeClr val="bg1"/>
              </a:solidFill>
            </a:rPr>
          </a:br>
          <a:r>
            <a:rPr lang="pl-PL" sz="1400" dirty="0">
              <a:solidFill>
                <a:schemeClr val="bg1"/>
              </a:solidFill>
            </a:rPr>
            <a:t>PLN</a:t>
          </a:r>
        </a:p>
      </cdr:txBody>
    </cdr:sp>
  </cdr:relSizeAnchor>
  <cdr:relSizeAnchor xmlns:cdr="http://schemas.openxmlformats.org/drawingml/2006/chartDrawing">
    <cdr:from>
      <cdr:x>0.48636</cdr:x>
      <cdr:y>0.05461</cdr:y>
    </cdr:from>
    <cdr:to>
      <cdr:x>0.69491</cdr:x>
      <cdr:y>0.18845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3057502" y="240047"/>
          <a:ext cx="1311070" cy="588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l-PL" sz="1400" dirty="0">
              <a:solidFill>
                <a:schemeClr val="bg1"/>
              </a:solidFill>
            </a:rPr>
            <a:t>10,5</a:t>
          </a:r>
          <a:r>
            <a:rPr lang="pl-PL" sz="1400" baseline="0" dirty="0">
              <a:solidFill>
                <a:schemeClr val="bg1"/>
              </a:solidFill>
            </a:rPr>
            <a:t>%</a:t>
          </a:r>
        </a:p>
        <a:p xmlns:a="http://schemas.openxmlformats.org/drawingml/2006/main">
          <a:pPr algn="ctr"/>
          <a:r>
            <a:rPr lang="pl-PL" sz="1400" baseline="0" dirty="0">
              <a:solidFill>
                <a:schemeClr val="bg1"/>
              </a:solidFill>
            </a:rPr>
            <a:t>Alokacji OP8</a:t>
          </a:r>
          <a:endParaRPr lang="pl-PL" sz="1400" dirty="0">
            <a:solidFill>
              <a:schemeClr val="bg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0.47731</cdr:x>
      <cdr:y>0.18493</cdr:y>
    </cdr:from>
    <cdr:to>
      <cdr:x>0.66023</cdr:x>
      <cdr:y>0.32236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3173339" y="894837"/>
          <a:ext cx="1216171" cy="6649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l-PL" sz="1600" baseline="0" dirty="0" smtClean="0">
              <a:solidFill>
                <a:schemeClr val="tx1"/>
              </a:solidFill>
            </a:rPr>
            <a:t>19%</a:t>
          </a:r>
          <a:endParaRPr lang="pl-PL" sz="1600" baseline="0" dirty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pl-PL" sz="1600" baseline="0" dirty="0" smtClean="0">
              <a:solidFill>
                <a:schemeClr val="tx1"/>
              </a:solidFill>
            </a:rPr>
            <a:t>Alokacji</a:t>
          </a:r>
          <a:endParaRPr lang="pl-PL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0.45869</cdr:x>
      <cdr:y>0.3225</cdr:y>
    </cdr:from>
    <cdr:to>
      <cdr:x>0.60142</cdr:x>
      <cdr:y>0.42301</cdr:y>
    </cdr:to>
    <cdr:sp macro="" textlink="">
      <cdr:nvSpPr>
        <cdr:cNvPr id="4" name="pole tekstowe 1"/>
        <cdr:cNvSpPr txBox="1"/>
      </cdr:nvSpPr>
      <cdr:spPr>
        <a:xfrm xmlns:a="http://schemas.openxmlformats.org/drawingml/2006/main">
          <a:off x="3049555" y="1560467"/>
          <a:ext cx="948965" cy="4863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1600" dirty="0" smtClean="0">
              <a:solidFill>
                <a:schemeClr val="tx1"/>
              </a:solidFill>
            </a:rPr>
            <a:t>162 </a:t>
          </a:r>
          <a:r>
            <a:rPr lang="pl-PL" sz="1600" dirty="0">
              <a:solidFill>
                <a:schemeClr val="tx1"/>
              </a:solidFill>
            </a:rPr>
            <a:t>mln</a:t>
          </a:r>
          <a:br>
            <a:rPr lang="pl-PL" sz="1600" dirty="0">
              <a:solidFill>
                <a:schemeClr val="tx1"/>
              </a:solidFill>
            </a:rPr>
          </a:br>
          <a:r>
            <a:rPr lang="pl-PL" sz="1600" dirty="0">
              <a:solidFill>
                <a:schemeClr val="tx1"/>
              </a:solidFill>
            </a:rPr>
            <a:t>PLN</a:t>
          </a:r>
        </a:p>
      </cdr:txBody>
    </cdr:sp>
  </cdr:relSizeAnchor>
  <cdr:relSizeAnchor xmlns:cdr="http://schemas.openxmlformats.org/drawingml/2006/chartDrawing">
    <cdr:from>
      <cdr:x>0.5418</cdr:x>
      <cdr:y>0.03258</cdr:y>
    </cdr:from>
    <cdr:to>
      <cdr:x>0.82052</cdr:x>
      <cdr:y>0.1152</cdr:y>
    </cdr:to>
    <cdr:sp macro="" textlink="">
      <cdr:nvSpPr>
        <cdr:cNvPr id="8" name="pole tekstowe 8"/>
        <cdr:cNvSpPr txBox="1"/>
      </cdr:nvSpPr>
      <cdr:spPr>
        <a:xfrm xmlns:a="http://schemas.openxmlformats.org/drawingml/2006/main">
          <a:off x="3602145" y="157669"/>
          <a:ext cx="1853065" cy="399762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dirty="0"/>
            <a:t>Poddziałanie</a:t>
          </a:r>
          <a:r>
            <a:rPr lang="pl-PL" sz="1400" baseline="0" dirty="0"/>
            <a:t> </a:t>
          </a:r>
          <a:r>
            <a:rPr lang="pl-PL" sz="1400" dirty="0" smtClean="0"/>
            <a:t>10.3.2</a:t>
          </a:r>
          <a:endParaRPr lang="pl-PL" sz="1400" dirty="0"/>
        </a:p>
      </cdr:txBody>
    </cdr:sp>
  </cdr:relSizeAnchor>
  <cdr:relSizeAnchor xmlns:cdr="http://schemas.openxmlformats.org/drawingml/2006/chartDrawing">
    <cdr:from>
      <cdr:x>0.69984</cdr:x>
      <cdr:y>0.18493</cdr:y>
    </cdr:from>
    <cdr:to>
      <cdr:x>0.91856</cdr:x>
      <cdr:y>0.24596</cdr:y>
    </cdr:to>
    <cdr:sp macro="" textlink="">
      <cdr:nvSpPr>
        <cdr:cNvPr id="9" name="pole tekstowe 8"/>
        <cdr:cNvSpPr txBox="1"/>
      </cdr:nvSpPr>
      <cdr:spPr>
        <a:xfrm xmlns:a="http://schemas.openxmlformats.org/drawingml/2006/main">
          <a:off x="4652820" y="894837"/>
          <a:ext cx="1454149" cy="29530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dirty="0" smtClean="0"/>
            <a:t>Działanie</a:t>
          </a:r>
          <a:r>
            <a:rPr lang="pl-PL" sz="1400" baseline="0" dirty="0" smtClean="0"/>
            <a:t> </a:t>
          </a:r>
          <a:r>
            <a:rPr lang="pl-PL" sz="1400" dirty="0" smtClean="0"/>
            <a:t>10.5</a:t>
          </a:r>
          <a:endParaRPr lang="pl-PL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74DB4-04B6-41C6-B12A-400ED2C03265}" type="datetimeFigureOut">
              <a:rPr lang="pl-PL" smtClean="0"/>
              <a:t>21.06.2017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FA0B9-628E-419A-BB51-96C6BD80D5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8085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F5D07-47B3-4575-81D0-981BB7A500C1}" type="datetimeFigureOut">
              <a:rPr lang="pl-PL" smtClean="0"/>
              <a:t>21.06.2017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1A89C-39D4-41BC-8147-58B1112850F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092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954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5149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7876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5809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0328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8890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2820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139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3909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5522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3801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5552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40820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3748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02501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6665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35448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9790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75211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8827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63741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5845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94503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2333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35168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5283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91438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10103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35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56224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36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36722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37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36005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38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90592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39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1707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91795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40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38159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41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45776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42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19558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43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59849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44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24419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45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11192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46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73906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47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21116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48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90127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49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1635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32833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50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515144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51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79433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52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027186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53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56511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54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855744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55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33214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56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944894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57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786890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58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813274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59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9532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115361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60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77475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61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854710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62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622996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63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050336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64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033546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65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067565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66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472063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67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689047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68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001458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69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1475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833310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70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746252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71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102774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72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407788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73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181859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74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894466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75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42070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76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347567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77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583900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78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464428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79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8424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98425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80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419138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81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598131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82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443947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83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73019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84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94613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85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937822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86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206920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87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36890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88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249313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89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1591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A89C-39D4-41BC-8147-58B1112850FB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630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434B-0A4A-4BC5-8E69-E0AAD4D69F1B}" type="datetimeFigureOut">
              <a:rPr lang="pl-PL" smtClean="0"/>
              <a:t>21.06.2017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0D5A-16A9-4790-9BF9-B5BF1918EF3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934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434B-0A4A-4BC5-8E69-E0AAD4D69F1B}" type="datetimeFigureOut">
              <a:rPr lang="pl-PL" smtClean="0"/>
              <a:t>21.06.2017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0D5A-16A9-4790-9BF9-B5BF1918EF3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0542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434B-0A4A-4BC5-8E69-E0AAD4D69F1B}" type="datetimeFigureOut">
              <a:rPr lang="pl-PL" smtClean="0"/>
              <a:t>21.06.2017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0D5A-16A9-4790-9BF9-B5BF1918EF3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3392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434B-0A4A-4BC5-8E69-E0AAD4D69F1B}" type="datetimeFigureOut">
              <a:rPr lang="pl-PL" smtClean="0"/>
              <a:t>21.06.2017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0D5A-16A9-4790-9BF9-B5BF1918EF3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4498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434B-0A4A-4BC5-8E69-E0AAD4D69F1B}" type="datetimeFigureOut">
              <a:rPr lang="pl-PL" smtClean="0"/>
              <a:t>21.06.2017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0D5A-16A9-4790-9BF9-B5BF1918EF3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9247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12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434B-0A4A-4BC5-8E69-E0AAD4D69F1B}" type="datetimeFigureOut">
              <a:rPr lang="pl-PL" smtClean="0"/>
              <a:t>21.06.2017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0D5A-16A9-4790-9BF9-B5BF1918EF3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934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434B-0A4A-4BC5-8E69-E0AAD4D69F1B}" type="datetimeFigureOut">
              <a:rPr lang="pl-PL" smtClean="0"/>
              <a:t>21.06.2017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0D5A-16A9-4790-9BF9-B5BF1918EF3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664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434B-0A4A-4BC5-8E69-E0AAD4D69F1B}" type="datetimeFigureOut">
              <a:rPr lang="pl-PL" smtClean="0"/>
              <a:t>21.06.2017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0D5A-16A9-4790-9BF9-B5BF1918EF3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109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434B-0A4A-4BC5-8E69-E0AAD4D69F1B}" type="datetimeFigureOut">
              <a:rPr lang="pl-PL" smtClean="0"/>
              <a:t>21.06.2017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0D5A-16A9-4790-9BF9-B5BF1918EF3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352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434B-0A4A-4BC5-8E69-E0AAD4D69F1B}" type="datetimeFigureOut">
              <a:rPr lang="pl-PL" smtClean="0"/>
              <a:t>21.06.2017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0D5A-16A9-4790-9BF9-B5BF1918EF33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5" name="Schemat blokowy: operacja ręczna 4"/>
          <p:cNvSpPr/>
          <p:nvPr userDrawn="1"/>
        </p:nvSpPr>
        <p:spPr>
          <a:xfrm>
            <a:off x="8269608" y="195719"/>
            <a:ext cx="685800" cy="459486"/>
          </a:xfrm>
          <a:prstGeom prst="flowChartManualOperation">
            <a:avLst/>
          </a:prstGeom>
          <a:solidFill>
            <a:srgbClr val="73A000"/>
          </a:solidFill>
          <a:ln>
            <a:solidFill>
              <a:srgbClr val="73A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1D35073-E05D-4DB4-8DA0-19D481D88DE4}" type="slidenum">
              <a:rPr lang="pl-PL" sz="1350" b="1" smtClean="0">
                <a:solidFill>
                  <a:schemeClr val="bg1"/>
                </a:solidFill>
              </a:rPr>
              <a:t>‹#›</a:t>
            </a:fld>
            <a:endParaRPr lang="pl-PL" sz="1350" b="1" dirty="0">
              <a:solidFill>
                <a:schemeClr val="bg1"/>
              </a:solidFill>
            </a:endParaRPr>
          </a:p>
        </p:txBody>
      </p:sp>
      <p:grpSp>
        <p:nvGrpSpPr>
          <p:cNvPr id="6" name="Grupa 5"/>
          <p:cNvGrpSpPr/>
          <p:nvPr userDrawn="1"/>
        </p:nvGrpSpPr>
        <p:grpSpPr>
          <a:xfrm>
            <a:off x="259145" y="200644"/>
            <a:ext cx="569494" cy="136166"/>
            <a:chOff x="157545" y="213344"/>
            <a:chExt cx="569494" cy="136166"/>
          </a:xfrm>
        </p:grpSpPr>
        <p:sp>
          <p:nvSpPr>
            <p:cNvPr id="7" name="Owal 6"/>
            <p:cNvSpPr/>
            <p:nvPr/>
          </p:nvSpPr>
          <p:spPr>
            <a:xfrm>
              <a:off x="592039" y="213344"/>
              <a:ext cx="135000" cy="135000"/>
            </a:xfrm>
            <a:prstGeom prst="ellipse">
              <a:avLst/>
            </a:prstGeom>
            <a:solidFill>
              <a:srgbClr val="0089B3"/>
            </a:solidFill>
            <a:ln>
              <a:solidFill>
                <a:srgbClr val="0089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 dirty="0"/>
            </a:p>
          </p:txBody>
        </p:sp>
        <p:sp>
          <p:nvSpPr>
            <p:cNvPr id="8" name="Owal 7"/>
            <p:cNvSpPr/>
            <p:nvPr/>
          </p:nvSpPr>
          <p:spPr>
            <a:xfrm>
              <a:off x="374792" y="213344"/>
              <a:ext cx="135000" cy="135000"/>
            </a:xfrm>
            <a:prstGeom prst="ellipse">
              <a:avLst/>
            </a:prstGeom>
            <a:solidFill>
              <a:srgbClr val="73A000"/>
            </a:solidFill>
            <a:ln>
              <a:solidFill>
                <a:srgbClr val="73A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 dirty="0"/>
            </a:p>
          </p:txBody>
        </p:sp>
        <p:sp>
          <p:nvSpPr>
            <p:cNvPr id="9" name="Owal 8"/>
            <p:cNvSpPr/>
            <p:nvPr/>
          </p:nvSpPr>
          <p:spPr>
            <a:xfrm>
              <a:off x="157545" y="214510"/>
              <a:ext cx="135000" cy="135000"/>
            </a:xfrm>
            <a:prstGeom prst="ellipse">
              <a:avLst/>
            </a:prstGeom>
            <a:solidFill>
              <a:srgbClr val="454B4B"/>
            </a:solidFill>
            <a:ln>
              <a:solidFill>
                <a:srgbClr val="45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7062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434B-0A4A-4BC5-8E69-E0AAD4D69F1B}" type="datetimeFigureOut">
              <a:rPr lang="pl-PL" smtClean="0"/>
              <a:t>21.06.2017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0D5A-16A9-4790-9BF9-B5BF1918EF3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0454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434B-0A4A-4BC5-8E69-E0AAD4D69F1B}" type="datetimeFigureOut">
              <a:rPr lang="pl-PL" smtClean="0"/>
              <a:t>21.06.2017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0D5A-16A9-4790-9BF9-B5BF1918EF3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9837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E434B-0A4A-4BC5-8E69-E0AAD4D69F1B}" type="datetimeFigureOut">
              <a:rPr lang="pl-PL" smtClean="0"/>
              <a:t>21.06.2017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50D5A-16A9-4790-9BF9-B5BF1918EF3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627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73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257961" y="1858861"/>
            <a:ext cx="8625600" cy="2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3000"/>
              </a:spcAft>
            </a:pPr>
            <a:r>
              <a:rPr lang="pl-PL" sz="3200" i="1" dirty="0" smtClean="0">
                <a:solidFill>
                  <a:schemeClr val="bg1"/>
                </a:solidFill>
              </a:rPr>
              <a:t>Sprawozdanie roczne za 2016 rok</a:t>
            </a:r>
            <a:br>
              <a:rPr lang="pl-PL" sz="3200" i="1" dirty="0" smtClean="0">
                <a:solidFill>
                  <a:schemeClr val="bg1"/>
                </a:solidFill>
              </a:rPr>
            </a:br>
            <a:r>
              <a:rPr lang="pl-PL" sz="3200" i="1" dirty="0" smtClean="0">
                <a:solidFill>
                  <a:schemeClr val="bg1"/>
                </a:solidFill>
              </a:rPr>
              <a:t>z wdrażania Regionalnego Programu Operacyjnego na lata 2014-2020 -</a:t>
            </a:r>
            <a:r>
              <a:rPr lang="pl-PL" sz="3200" dirty="0">
                <a:solidFill>
                  <a:schemeClr val="bg1"/>
                </a:solidFill>
              </a:rPr>
              <a:t/>
            </a:r>
            <a:br>
              <a:rPr lang="pl-PL" sz="3200" dirty="0">
                <a:solidFill>
                  <a:schemeClr val="bg1"/>
                </a:solidFill>
              </a:rPr>
            </a:br>
            <a:r>
              <a:rPr lang="pl-PL" sz="3200" dirty="0" smtClean="0">
                <a:solidFill>
                  <a:schemeClr val="bg1"/>
                </a:solidFill>
              </a:rPr>
              <a:t>posiedzenie Komitetu Monitorującego</a:t>
            </a:r>
          </a:p>
        </p:txBody>
      </p:sp>
      <p:pic>
        <p:nvPicPr>
          <p:cNvPr id="9" name="Picture 7" descr="D:\POMORSKIE W UNII_SIW_NSS_ZNAKI_UNIJNE\NSS-NOWY-2014-2020\FE-2014-2020-PREZENTACJA PP\listownik-monoKONTRA-PASEK-Pomorskie-FE-UMWP-UE-EFSI-20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8" y="260648"/>
            <a:ext cx="8647552" cy="74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93296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 smtClean="0">
                <a:solidFill>
                  <a:schemeClr val="bg1"/>
                </a:solidFill>
                <a:latin typeface="Calibri" pitchFamily="34" charset="0"/>
              </a:rPr>
              <a:t>Regionalny Program Operacyjny Województwa Pomorskiego na lata 2014-2020</a:t>
            </a:r>
            <a:endParaRPr lang="pl-PL" altLang="pl-PL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59200" y="4963581"/>
            <a:ext cx="862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3000"/>
              </a:spcAft>
            </a:pPr>
            <a:r>
              <a:rPr lang="pl-PL" sz="2000" i="1" dirty="0" smtClean="0">
                <a:solidFill>
                  <a:schemeClr val="bg1"/>
                </a:solidFill>
              </a:rPr>
              <a:t>21 czerwca 2017 r.</a:t>
            </a:r>
          </a:p>
        </p:txBody>
      </p:sp>
    </p:spTree>
    <p:extLst>
      <p:ext uri="{BB962C8B-B14F-4D97-AF65-F5344CB8AC3E}">
        <p14:creationId xmlns:p14="http://schemas.microsoft.com/office/powerpoint/2010/main" val="186403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4014625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1 Komercjalizacja Wiedzy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1008000"/>
            <a:ext cx="1080914" cy="1080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27797" y="2196000"/>
            <a:ext cx="7929349" cy="568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300" dirty="0" smtClean="0">
                <a:solidFill>
                  <a:schemeClr val="accent5"/>
                </a:solidFill>
              </a:rPr>
              <a:t>Projekty wybrane 1.1.1 Ekspansja przez Innowacje (kwoty EFRR):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720000" y="2808000"/>
          <a:ext cx="7704000" cy="36337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6155">
                  <a:extLst>
                    <a:ext uri="{9D8B030D-6E8A-4147-A177-3AD203B41FA5}">
                      <a16:colId xmlns:a16="http://schemas.microsoft.com/office/drawing/2014/main" val="3237651229"/>
                    </a:ext>
                  </a:extLst>
                </a:gridCol>
                <a:gridCol w="3084394">
                  <a:extLst>
                    <a:ext uri="{9D8B030D-6E8A-4147-A177-3AD203B41FA5}">
                      <a16:colId xmlns:a16="http://schemas.microsoft.com/office/drawing/2014/main" val="4139790359"/>
                    </a:ext>
                  </a:extLst>
                </a:gridCol>
                <a:gridCol w="2323451">
                  <a:extLst>
                    <a:ext uri="{9D8B030D-6E8A-4147-A177-3AD203B41FA5}">
                      <a16:colId xmlns:a16="http://schemas.microsoft.com/office/drawing/2014/main" val="2049039060"/>
                    </a:ext>
                  </a:extLst>
                </a:gridCol>
              </a:tblGrid>
              <a:tr h="895497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ISP 1</a:t>
                      </a:r>
                      <a:br>
                        <a:rPr lang="pl-PL" sz="2400" dirty="0" smtClean="0">
                          <a:solidFill>
                            <a:schemeClr val="accent3"/>
                          </a:solidFill>
                        </a:rPr>
                      </a:br>
                      <a:r>
                        <a:rPr lang="pl-PL" sz="2000" dirty="0" smtClean="0">
                          <a:solidFill>
                            <a:schemeClr val="accent3"/>
                          </a:solidFill>
                        </a:rPr>
                        <a:t>(offshore)</a:t>
                      </a:r>
                      <a:endParaRPr lang="pl-PL" sz="2400" dirty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24 169 955 </a:t>
                      </a:r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6 </a:t>
                      </a:r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projektów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6893243"/>
                  </a:ext>
                </a:extLst>
              </a:tr>
              <a:tr h="8954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4B4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ISP 2</a:t>
                      </a:r>
                      <a:br>
                        <a:rPr kumimoji="0" lang="pl-PL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4B4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</a:b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4B4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(interaktywne)</a:t>
                      </a:r>
                      <a:endParaRPr kumimoji="0" lang="pl-P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54B4B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22 097 771 </a:t>
                      </a:r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9 </a:t>
                      </a:r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projektów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3870486"/>
                  </a:ext>
                </a:extLst>
              </a:tr>
              <a:tr h="947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4B4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ISP 3</a:t>
                      </a:r>
                      <a:br>
                        <a:rPr kumimoji="0" lang="pl-PL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4B4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</a:b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4B4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(ekoefektywne)</a:t>
                      </a:r>
                      <a:endParaRPr kumimoji="0" lang="pl-P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54B4B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16 873 462 </a:t>
                      </a:r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10 </a:t>
                      </a:r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projektów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9732671"/>
                  </a:ext>
                </a:extLst>
              </a:tr>
              <a:tr h="8954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4B4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ISP 4</a:t>
                      </a:r>
                      <a:br>
                        <a:rPr kumimoji="0" lang="pl-PL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4B4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</a:b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4B4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(medyczne)</a:t>
                      </a:r>
                      <a:endParaRPr kumimoji="0" lang="pl-P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54B4B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15 194 555 </a:t>
                      </a:r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5 </a:t>
                      </a:r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projektów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5494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04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4014625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1 Komercjalizacja Wiedzy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1008000"/>
            <a:ext cx="1080914" cy="1080000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627797" y="2576570"/>
            <a:ext cx="79293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5"/>
                </a:solidFill>
              </a:rPr>
              <a:t>W trakcie oceny 1.2 Transfer Wiedzy do Gospodarki:</a:t>
            </a:r>
            <a:endParaRPr lang="pl-PL" sz="2400" dirty="0">
              <a:solidFill>
                <a:schemeClr val="accent5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Złożono 6 wniosków o dofinansowanie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Kwota dofinansowania EFRR złożonych wniosków wynosi </a:t>
            </a:r>
            <a:br>
              <a:rPr lang="pl-PL" sz="2000" dirty="0" smtClean="0">
                <a:solidFill>
                  <a:schemeClr val="accent3"/>
                </a:solidFill>
              </a:rPr>
            </a:br>
            <a:r>
              <a:rPr lang="pl-PL" sz="2000" dirty="0" smtClean="0">
                <a:solidFill>
                  <a:schemeClr val="accent3"/>
                </a:solidFill>
              </a:rPr>
              <a:t>85 mln PLN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3"/>
                </a:solidFill>
              </a:rPr>
              <a:t>Kwota </a:t>
            </a:r>
            <a:r>
              <a:rPr lang="pl-PL" sz="2000" dirty="0" smtClean="0">
                <a:solidFill>
                  <a:schemeClr val="accent3"/>
                </a:solidFill>
              </a:rPr>
              <a:t>EFRR przeznaczona </a:t>
            </a:r>
            <a:r>
              <a:rPr lang="pl-PL" sz="2000" dirty="0">
                <a:solidFill>
                  <a:schemeClr val="accent3"/>
                </a:solidFill>
              </a:rPr>
              <a:t>na konkurs wynosi </a:t>
            </a:r>
            <a:r>
              <a:rPr lang="pl-PL" sz="2000" dirty="0" smtClean="0">
                <a:solidFill>
                  <a:schemeClr val="accent3"/>
                </a:solidFill>
              </a:rPr>
              <a:t>88 mln PLN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Jednostki naukowe, które złożyły wnioski o dofinansowanie:</a:t>
            </a:r>
          </a:p>
          <a:p>
            <a:pPr marL="1371600" lvl="2" indent="-4572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pl-PL" dirty="0" smtClean="0">
                <a:solidFill>
                  <a:schemeClr val="accent3"/>
                </a:solidFill>
              </a:rPr>
              <a:t>Politechnika Gdańska (3), Gdański Uniwersytet Medyczny, Instytut Energetyki Instytut Badawczy, Instytut Morski w Gdańsku</a:t>
            </a:r>
          </a:p>
        </p:txBody>
      </p:sp>
    </p:spTree>
    <p:extLst>
      <p:ext uri="{BB962C8B-B14F-4D97-AF65-F5344CB8AC3E}">
        <p14:creationId xmlns:p14="http://schemas.microsoft.com/office/powerpoint/2010/main" val="207478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4014625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1 Komercjalizacja Wiedzy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1008000"/>
            <a:ext cx="1080914" cy="1080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27797" y="2196000"/>
            <a:ext cx="8134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5"/>
                </a:solidFill>
              </a:rPr>
              <a:t>Wynik naboru </a:t>
            </a:r>
            <a:r>
              <a:rPr lang="pl-PL" sz="2400" dirty="0">
                <a:solidFill>
                  <a:schemeClr val="accent5"/>
                </a:solidFill>
              </a:rPr>
              <a:t>1.2 Transfer Wiedzy do Gospodarki </a:t>
            </a:r>
            <a:r>
              <a:rPr lang="pl-PL" sz="2400" dirty="0" smtClean="0">
                <a:solidFill>
                  <a:schemeClr val="accent5"/>
                </a:solidFill>
              </a:rPr>
              <a:t> (kwoty EFRR):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960228"/>
              </p:ext>
            </p:extLst>
          </p:nvPr>
        </p:nvGraphicFramePr>
        <p:xfrm>
          <a:off x="720000" y="2808000"/>
          <a:ext cx="7704000" cy="387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6155">
                  <a:extLst>
                    <a:ext uri="{9D8B030D-6E8A-4147-A177-3AD203B41FA5}">
                      <a16:colId xmlns:a16="http://schemas.microsoft.com/office/drawing/2014/main" val="3237651229"/>
                    </a:ext>
                  </a:extLst>
                </a:gridCol>
                <a:gridCol w="3084394">
                  <a:extLst>
                    <a:ext uri="{9D8B030D-6E8A-4147-A177-3AD203B41FA5}">
                      <a16:colId xmlns:a16="http://schemas.microsoft.com/office/drawing/2014/main" val="4139790359"/>
                    </a:ext>
                  </a:extLst>
                </a:gridCol>
                <a:gridCol w="2323451">
                  <a:extLst>
                    <a:ext uri="{9D8B030D-6E8A-4147-A177-3AD203B41FA5}">
                      <a16:colId xmlns:a16="http://schemas.microsoft.com/office/drawing/2014/main" val="2049039060"/>
                    </a:ext>
                  </a:extLst>
                </a:gridCol>
              </a:tblGrid>
              <a:tr h="81643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ISP 1</a:t>
                      </a:r>
                      <a:br>
                        <a:rPr lang="pl-PL" sz="2400" dirty="0" smtClean="0">
                          <a:solidFill>
                            <a:schemeClr val="accent3"/>
                          </a:solidFill>
                        </a:rPr>
                      </a:br>
                      <a:r>
                        <a:rPr lang="pl-PL" sz="2000" dirty="0" smtClean="0">
                          <a:solidFill>
                            <a:schemeClr val="accent3"/>
                          </a:solidFill>
                        </a:rPr>
                        <a:t>(offshore)</a:t>
                      </a:r>
                      <a:endParaRPr lang="pl-PL" sz="2400" dirty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17 857 770 </a:t>
                      </a:r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1 </a:t>
                      </a:r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projekt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6893243"/>
                  </a:ext>
                </a:extLst>
              </a:tr>
              <a:tr h="816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4B4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ISP 2</a:t>
                      </a:r>
                      <a:br>
                        <a:rPr kumimoji="0" lang="pl-PL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4B4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</a:b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4B4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(interaktywne)</a:t>
                      </a:r>
                      <a:endParaRPr kumimoji="0" lang="pl-P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54B4B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28 828 342 </a:t>
                      </a:r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1 </a:t>
                      </a:r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projekt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3870486"/>
                  </a:ext>
                </a:extLst>
              </a:tr>
              <a:tr h="816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4B4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ISP 3</a:t>
                      </a:r>
                      <a:br>
                        <a:rPr kumimoji="0" lang="pl-PL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4B4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</a:b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4B4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(ekoefektywne)</a:t>
                      </a:r>
                      <a:endParaRPr kumimoji="0" lang="pl-P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54B4B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19 972 500 </a:t>
                      </a:r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2 </a:t>
                      </a:r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projekty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9732671"/>
                  </a:ext>
                </a:extLst>
              </a:tr>
              <a:tr h="816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4B4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ISP 4</a:t>
                      </a:r>
                      <a:br>
                        <a:rPr kumimoji="0" lang="pl-PL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4B4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</a:b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4B4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(medyczne)</a:t>
                      </a:r>
                      <a:endParaRPr kumimoji="0" lang="pl-P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54B4B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14 665 700 </a:t>
                      </a:r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1 </a:t>
                      </a:r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projekt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5494602"/>
                  </a:ext>
                </a:extLst>
              </a:tr>
              <a:tr h="432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4B4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* Dla jednego projektu wskazano wszystkie cztery ISP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54B4B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1568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55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4014625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1 Komercjalizacja Wiedzy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1008000"/>
            <a:ext cx="1080914" cy="1080000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627797" y="2576570"/>
            <a:ext cx="79293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5"/>
                </a:solidFill>
              </a:rPr>
              <a:t>Planowane nabory:</a:t>
            </a:r>
            <a:endParaRPr lang="pl-PL" sz="2400" dirty="0">
              <a:solidFill>
                <a:schemeClr val="accent5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W ramach OP1 planowany jest jeden nabór:</a:t>
            </a:r>
          </a:p>
          <a:p>
            <a:pPr marL="1371600" lvl="2" indent="-4572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pl-PL" sz="2000" dirty="0" smtClean="0">
                <a:solidFill>
                  <a:schemeClr val="accent3"/>
                </a:solidFill>
              </a:rPr>
              <a:t>dla Poddziałania 1.1.1 Ekspansja przez Innowacje</a:t>
            </a:r>
          </a:p>
          <a:p>
            <a:pPr marL="1371600" lvl="2" indent="-4572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pl-PL" sz="2000" dirty="0" smtClean="0">
                <a:solidFill>
                  <a:schemeClr val="accent3"/>
                </a:solidFill>
              </a:rPr>
              <a:t>od 1 sierpnia do 29 września 2017 r.</a:t>
            </a:r>
          </a:p>
          <a:p>
            <a:pPr marL="1371600" lvl="2" indent="-4572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pl-PL" sz="2000" dirty="0" smtClean="0">
                <a:solidFill>
                  <a:schemeClr val="accent3"/>
                </a:solidFill>
              </a:rPr>
              <a:t>alokacja EFRR wynosi 102,3 mln PLN</a:t>
            </a:r>
          </a:p>
          <a:p>
            <a:pPr marL="1371600" lvl="2" indent="-4572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pl-PL" sz="2000" dirty="0" smtClean="0">
                <a:solidFill>
                  <a:schemeClr val="accent3"/>
                </a:solidFill>
              </a:rPr>
              <a:t>rozstrzygnięty konkurs (78,3 mln) + alokacja drugiego konkursu (102,3 mln) stanowią 54% alokacji 1.1.1 (bez RW)</a:t>
            </a:r>
          </a:p>
        </p:txBody>
      </p:sp>
    </p:spTree>
    <p:extLst>
      <p:ext uri="{BB962C8B-B14F-4D97-AF65-F5344CB8AC3E}">
        <p14:creationId xmlns:p14="http://schemas.microsoft.com/office/powerpoint/2010/main" val="338970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4014625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1 Komercjalizacja Wiedzy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1008000"/>
            <a:ext cx="1080914" cy="1080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27545" y="1793464"/>
            <a:ext cx="7929349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5"/>
                </a:solidFill>
              </a:rPr>
              <a:t>Ramy wykonania: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806063"/>
              </p:ext>
            </p:extLst>
          </p:nvPr>
        </p:nvGraphicFramePr>
        <p:xfrm>
          <a:off x="300707" y="2503200"/>
          <a:ext cx="8543500" cy="31287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9554">
                  <a:extLst>
                    <a:ext uri="{9D8B030D-6E8A-4147-A177-3AD203B41FA5}">
                      <a16:colId xmlns:a16="http://schemas.microsoft.com/office/drawing/2014/main" val="3237651229"/>
                    </a:ext>
                  </a:extLst>
                </a:gridCol>
                <a:gridCol w="2204113">
                  <a:extLst>
                    <a:ext uri="{9D8B030D-6E8A-4147-A177-3AD203B41FA5}">
                      <a16:colId xmlns:a16="http://schemas.microsoft.com/office/drawing/2014/main" val="2049039060"/>
                    </a:ext>
                  </a:extLst>
                </a:gridCol>
                <a:gridCol w="2204113">
                  <a:extLst>
                    <a:ext uri="{9D8B030D-6E8A-4147-A177-3AD203B41FA5}">
                      <a16:colId xmlns:a16="http://schemas.microsoft.com/office/drawing/2014/main" val="1997104461"/>
                    </a:ext>
                  </a:extLst>
                </a:gridCol>
                <a:gridCol w="1405720">
                  <a:extLst>
                    <a:ext uri="{9D8B030D-6E8A-4147-A177-3AD203B41FA5}">
                      <a16:colId xmlns:a16="http://schemas.microsoft.com/office/drawing/2014/main" val="2631036545"/>
                    </a:ext>
                  </a:extLst>
                </a:gridCol>
              </a:tblGrid>
              <a:tr h="85862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Element</a:t>
                      </a:r>
                    </a:p>
                  </a:txBody>
                  <a:tcPr marT="14400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Cel 2018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Wykonanie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Postęp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893243"/>
                  </a:ext>
                </a:extLst>
              </a:tr>
              <a:tr h="113507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Licz</a:t>
                      </a:r>
                      <a:r>
                        <a:rPr lang="pl-PL" sz="1600" baseline="0" dirty="0" smtClean="0">
                          <a:solidFill>
                            <a:schemeClr val="accent3"/>
                          </a:solidFill>
                        </a:rPr>
                        <a:t>ba przedsiębiorstw otrzymujących wsparcie</a:t>
                      </a:r>
                      <a:endParaRPr lang="pl-PL" sz="16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20 szt.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0</a:t>
                      </a:r>
                      <a:r>
                        <a:rPr lang="pl-PL" sz="1600" baseline="0" dirty="0" smtClean="0">
                          <a:solidFill>
                            <a:schemeClr val="accent3"/>
                          </a:solidFill>
                        </a:rPr>
                        <a:t> szt.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0,0%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157419"/>
                  </a:ext>
                </a:extLst>
              </a:tr>
              <a:tr h="113507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Całkowita kwota certyfikowanych wydatków kwalifikowalnych</a:t>
                      </a: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16 454 221 EUR</a:t>
                      </a: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10 520 811</a:t>
                      </a:r>
                      <a:r>
                        <a:rPr lang="pl-PL" sz="1600" baseline="0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EUR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63,9%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7671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06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3120406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2 Przedsiębiorstwa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221746"/>
              </p:ext>
            </p:extLst>
          </p:nvPr>
        </p:nvGraphicFramePr>
        <p:xfrm>
          <a:off x="720000" y="2361061"/>
          <a:ext cx="7707600" cy="4121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6800">
                  <a:extLst>
                    <a:ext uri="{9D8B030D-6E8A-4147-A177-3AD203B41FA5}">
                      <a16:colId xmlns:a16="http://schemas.microsoft.com/office/drawing/2014/main" val="3237651229"/>
                    </a:ext>
                  </a:extLst>
                </a:gridCol>
                <a:gridCol w="3427200">
                  <a:extLst>
                    <a:ext uri="{9D8B030D-6E8A-4147-A177-3AD203B41FA5}">
                      <a16:colId xmlns:a16="http://schemas.microsoft.com/office/drawing/2014/main" val="4139790359"/>
                    </a:ext>
                  </a:extLst>
                </a:gridCol>
                <a:gridCol w="1983600">
                  <a:extLst>
                    <a:ext uri="{9D8B030D-6E8A-4147-A177-3AD203B41FA5}">
                      <a16:colId xmlns:a16="http://schemas.microsoft.com/office/drawing/2014/main" val="2049039060"/>
                    </a:ext>
                  </a:extLst>
                </a:gridCol>
              </a:tblGrid>
              <a:tr h="137387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Kontraktacja:</a:t>
                      </a:r>
                      <a:endParaRPr lang="pl-PL" sz="2400" dirty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447 970 625</a:t>
                      </a:r>
                      <a:r>
                        <a:rPr lang="pl-PL" sz="3200" baseline="0" dirty="0" smtClean="0">
                          <a:solidFill>
                            <a:schemeClr val="accent3"/>
                          </a:solidFill>
                        </a:rPr>
                        <a:t> 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63,7%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3870486"/>
                  </a:ext>
                </a:extLst>
              </a:tr>
              <a:tr h="1373875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Środki wypłacone:</a:t>
                      </a:r>
                      <a:endParaRPr lang="pl-PL" sz="2400" dirty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56 228 568</a:t>
                      </a:r>
                      <a:r>
                        <a:rPr lang="pl-PL" sz="3200" baseline="0" dirty="0" smtClean="0">
                          <a:solidFill>
                            <a:schemeClr val="accent3"/>
                          </a:solidFill>
                        </a:rPr>
                        <a:t> 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8,0%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9732671"/>
                  </a:ext>
                </a:extLst>
              </a:tr>
              <a:tr h="1373875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Certyfikacja:</a:t>
                      </a:r>
                      <a:endParaRPr lang="pl-PL" sz="2400" dirty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55 359 743 PLN</a:t>
                      </a: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7,9%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5494602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0" y="1008000"/>
            <a:ext cx="1080000" cy="10800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258102" y="1255612"/>
            <a:ext cx="331640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pl-PL" sz="2400" dirty="0" smtClean="0">
                <a:solidFill>
                  <a:schemeClr val="accent3"/>
                </a:solidFill>
              </a:rPr>
              <a:t>Liczba umów: </a:t>
            </a:r>
            <a:r>
              <a:rPr lang="pl-PL" sz="3200" dirty="0" smtClean="0">
                <a:solidFill>
                  <a:schemeClr val="accent3"/>
                </a:solidFill>
              </a:rPr>
              <a:t>113</a:t>
            </a:r>
            <a:endParaRPr lang="pl-PL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7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3198953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</a:t>
            </a:r>
            <a:r>
              <a:rPr lang="pl-PL" sz="2700" dirty="0">
                <a:solidFill>
                  <a:schemeClr val="accent3"/>
                </a:solidFill>
              </a:rPr>
              <a:t>2 Przedsiębiorstwa 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27797" y="2196000"/>
            <a:ext cx="792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5"/>
                </a:solidFill>
              </a:rPr>
              <a:t>Podpisane umowy 2.2.1 Inwestycje profilowane (kwoty EFRR):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059610"/>
              </p:ext>
            </p:extLst>
          </p:nvPr>
        </p:nvGraphicFramePr>
        <p:xfrm>
          <a:off x="720000" y="2808000"/>
          <a:ext cx="7704000" cy="36337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6155">
                  <a:extLst>
                    <a:ext uri="{9D8B030D-6E8A-4147-A177-3AD203B41FA5}">
                      <a16:colId xmlns:a16="http://schemas.microsoft.com/office/drawing/2014/main" val="3237651229"/>
                    </a:ext>
                  </a:extLst>
                </a:gridCol>
                <a:gridCol w="3084394">
                  <a:extLst>
                    <a:ext uri="{9D8B030D-6E8A-4147-A177-3AD203B41FA5}">
                      <a16:colId xmlns:a16="http://schemas.microsoft.com/office/drawing/2014/main" val="4139790359"/>
                    </a:ext>
                  </a:extLst>
                </a:gridCol>
                <a:gridCol w="2323451">
                  <a:extLst>
                    <a:ext uri="{9D8B030D-6E8A-4147-A177-3AD203B41FA5}">
                      <a16:colId xmlns:a16="http://schemas.microsoft.com/office/drawing/2014/main" val="2049039060"/>
                    </a:ext>
                  </a:extLst>
                </a:gridCol>
              </a:tblGrid>
              <a:tr h="895497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ISP 1</a:t>
                      </a:r>
                      <a:br>
                        <a:rPr lang="pl-PL" sz="2400" dirty="0" smtClean="0">
                          <a:solidFill>
                            <a:schemeClr val="accent3"/>
                          </a:solidFill>
                        </a:rPr>
                      </a:br>
                      <a:r>
                        <a:rPr lang="pl-PL" sz="2000" dirty="0" smtClean="0">
                          <a:solidFill>
                            <a:schemeClr val="accent3"/>
                          </a:solidFill>
                        </a:rPr>
                        <a:t>(offshore)</a:t>
                      </a:r>
                      <a:endParaRPr lang="pl-PL" sz="2400" dirty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9 656 686 </a:t>
                      </a:r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17 </a:t>
                      </a:r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projektów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6893243"/>
                  </a:ext>
                </a:extLst>
              </a:tr>
              <a:tr h="8954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4B4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ISP 2</a:t>
                      </a:r>
                      <a:br>
                        <a:rPr kumimoji="0" lang="pl-PL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4B4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</a:b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4B4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(interaktywne)</a:t>
                      </a:r>
                      <a:endParaRPr kumimoji="0" lang="pl-P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54B4B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16 054 930 </a:t>
                      </a:r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33 </a:t>
                      </a:r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projekty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3870486"/>
                  </a:ext>
                </a:extLst>
              </a:tr>
              <a:tr h="947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4B4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ISP 3</a:t>
                      </a:r>
                      <a:br>
                        <a:rPr kumimoji="0" lang="pl-PL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4B4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</a:b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4B4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(ekoefektywne)</a:t>
                      </a:r>
                      <a:endParaRPr kumimoji="0" lang="pl-P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54B4B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8 887 085 </a:t>
                      </a:r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14 </a:t>
                      </a:r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projektów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9732671"/>
                  </a:ext>
                </a:extLst>
              </a:tr>
              <a:tr h="8954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4B4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ISP 4</a:t>
                      </a:r>
                      <a:br>
                        <a:rPr kumimoji="0" lang="pl-PL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4B4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</a:b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4B4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(medyczne)</a:t>
                      </a:r>
                      <a:endParaRPr kumimoji="0" lang="pl-P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54B4B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12 695 938 </a:t>
                      </a:r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22 </a:t>
                      </a:r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projekty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5494602"/>
                  </a:ext>
                </a:extLst>
              </a:tr>
            </a:tbl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1008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8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3120406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</a:t>
            </a:r>
            <a:r>
              <a:rPr lang="pl-PL" sz="2700" dirty="0">
                <a:solidFill>
                  <a:schemeClr val="accent3"/>
                </a:solidFill>
              </a:rPr>
              <a:t>2 Przedsiębiorstwa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27797" y="2576570"/>
            <a:ext cx="792934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5"/>
                </a:solidFill>
              </a:rPr>
              <a:t>W trakcie oceny 2.2.1 Inwestycje profilowane:</a:t>
            </a:r>
            <a:endParaRPr lang="pl-PL" sz="2400" dirty="0">
              <a:solidFill>
                <a:schemeClr val="accent5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Złożono 437 wniosków o dofinansowanie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Wartość ogółem: 596 mln PLN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Kwota dofinansowania EFRR: 221,5 mln PLN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3"/>
                </a:solidFill>
              </a:rPr>
              <a:t>Alokacja konkursu: </a:t>
            </a:r>
            <a:r>
              <a:rPr lang="pl-PL" sz="2000" dirty="0" smtClean="0">
                <a:solidFill>
                  <a:schemeClr val="accent3"/>
                </a:solidFill>
              </a:rPr>
              <a:t>66,4 mln PLN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1008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5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3120406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2 Przedsiębiorstwa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26" y="268667"/>
            <a:ext cx="1080000" cy="1080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35341" y="1393618"/>
            <a:ext cx="7929349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5"/>
                </a:solidFill>
              </a:rPr>
              <a:t>Alokacja Poddziałania 2.2.2 (Instrumenty finansowe):</a:t>
            </a: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/>
          </p:nvPr>
        </p:nvGraphicFramePr>
        <p:xfrm>
          <a:off x="1160204" y="2222855"/>
          <a:ext cx="6879622" cy="4396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180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3120406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2 Przedsiębiorstwa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1008000"/>
            <a:ext cx="1080000" cy="1080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27797" y="2576570"/>
            <a:ext cx="792934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5"/>
                </a:solidFill>
              </a:rPr>
              <a:t>Działanie 2.3 Aktywność eksportowa:</a:t>
            </a:r>
            <a:endParaRPr lang="pl-PL" sz="2400" dirty="0">
              <a:solidFill>
                <a:schemeClr val="accent5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i="1" dirty="0" smtClean="0">
                <a:solidFill>
                  <a:schemeClr val="accent3"/>
                </a:solidFill>
              </a:rPr>
              <a:t>„Pomorski </a:t>
            </a:r>
            <a:r>
              <a:rPr lang="pl-PL" sz="2000" i="1" dirty="0">
                <a:solidFill>
                  <a:schemeClr val="accent3"/>
                </a:solidFill>
              </a:rPr>
              <a:t>Broker Eksportowy. Kompleksowy system wspierania eksportu w województwie pomorskim</a:t>
            </a:r>
            <a:r>
              <a:rPr lang="pl-PL" sz="2000" i="1" dirty="0" smtClean="0">
                <a:solidFill>
                  <a:schemeClr val="accent3"/>
                </a:solidFill>
              </a:rPr>
              <a:t>.”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Beneficjent: Agencja Rozwoju Pomorza S.A.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Wartość ogółem: 84 mln PLN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Kwota dofinansowania EFRR: 64 mln PLN</a:t>
            </a:r>
          </a:p>
        </p:txBody>
      </p:sp>
    </p:spTree>
    <p:extLst>
      <p:ext uri="{BB962C8B-B14F-4D97-AF65-F5344CB8AC3E}">
        <p14:creationId xmlns:p14="http://schemas.microsoft.com/office/powerpoint/2010/main" val="84399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631743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>
                <a:solidFill>
                  <a:srgbClr val="454B4B"/>
                </a:solidFill>
              </a:rPr>
              <a:t>Propozycje zmian w Sprawozdaniu zgłoszone </a:t>
            </a:r>
            <a:r>
              <a:rPr lang="pl-PL" sz="2700" dirty="0" smtClean="0">
                <a:solidFill>
                  <a:srgbClr val="454B4B"/>
                </a:solidFill>
              </a:rPr>
              <a:t/>
            </a:r>
            <a:br>
              <a:rPr lang="pl-PL" sz="2700" dirty="0" smtClean="0">
                <a:solidFill>
                  <a:srgbClr val="454B4B"/>
                </a:solidFill>
              </a:rPr>
            </a:br>
            <a:r>
              <a:rPr lang="pl-PL" sz="2700" dirty="0" smtClean="0">
                <a:solidFill>
                  <a:srgbClr val="454B4B"/>
                </a:solidFill>
              </a:rPr>
              <a:t>przez </a:t>
            </a:r>
            <a:r>
              <a:rPr lang="pl-PL" sz="2700" dirty="0">
                <a:solidFill>
                  <a:srgbClr val="454B4B"/>
                </a:solidFill>
              </a:rPr>
              <a:t>KE (EFRR)</a:t>
            </a:r>
            <a:endParaRPr lang="pl-PL" sz="2700" i="1" dirty="0">
              <a:solidFill>
                <a:srgbClr val="0089B3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71455" y="1454169"/>
            <a:ext cx="8711148" cy="4983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700" dirty="0" smtClean="0">
                <a:solidFill>
                  <a:schemeClr val="accent3"/>
                </a:solidFill>
              </a:rPr>
              <a:t>Podanie informacji, w jakie </a:t>
            </a:r>
            <a:r>
              <a:rPr lang="pl-PL" sz="1700" b="1" dirty="0" smtClean="0">
                <a:solidFill>
                  <a:schemeClr val="accent3"/>
                </a:solidFill>
              </a:rPr>
              <a:t>inteligentne specjalizacje </a:t>
            </a:r>
            <a:r>
              <a:rPr lang="pl-PL" sz="1700" dirty="0" smtClean="0">
                <a:solidFill>
                  <a:schemeClr val="accent3"/>
                </a:solidFill>
              </a:rPr>
              <a:t>wpisują się projekty wybrane w Poddziałaniu 1.1.1. </a:t>
            </a:r>
            <a:r>
              <a:rPr lang="pl-PL" sz="1700" i="1" dirty="0" smtClean="0">
                <a:solidFill>
                  <a:schemeClr val="accent3"/>
                </a:solidFill>
              </a:rPr>
              <a:t>Ekspansja przez innowacje - wsparcie dotacyjne </a:t>
            </a:r>
            <a:r>
              <a:rPr lang="pl-PL" sz="1700" dirty="0" smtClean="0">
                <a:solidFill>
                  <a:schemeClr val="accent3"/>
                </a:solidFill>
              </a:rPr>
              <a:t>i 2.2.1. </a:t>
            </a:r>
            <a:r>
              <a:rPr lang="pl-PL" sz="1700" i="1" dirty="0" smtClean="0">
                <a:solidFill>
                  <a:schemeClr val="accent3"/>
                </a:solidFill>
              </a:rPr>
              <a:t>Inwestycje profilowane - wsparcie dotacyjne</a:t>
            </a:r>
            <a:r>
              <a:rPr lang="pl-PL" sz="1700" dirty="0" smtClean="0">
                <a:solidFill>
                  <a:schemeClr val="accent3"/>
                </a:solidFill>
              </a:rPr>
              <a:t>.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700" dirty="0" smtClean="0">
                <a:solidFill>
                  <a:schemeClr val="accent3"/>
                </a:solidFill>
              </a:rPr>
              <a:t>Wyjaśnienie, z jakich przyczyn z zawartych umów o dofinansowanie wynika </a:t>
            </a:r>
            <a:r>
              <a:rPr lang="pl-PL" sz="1700" b="1" dirty="0" smtClean="0">
                <a:solidFill>
                  <a:schemeClr val="accent3"/>
                </a:solidFill>
              </a:rPr>
              <a:t>przekroczenie wartości docelowej na rok 2023 wskaźników</a:t>
            </a:r>
            <a:r>
              <a:rPr lang="pl-PL" sz="1700" dirty="0" smtClean="0">
                <a:solidFill>
                  <a:schemeClr val="accent3"/>
                </a:solidFill>
              </a:rPr>
              <a:t> dotyczących liczby wspartych przedsiębiorstw, obiektów szkół zawodowych i wyższych, zmniejszenia zużycia energii i spadku emisji gazów cieplarnianych, liczby osób korzystających z ulepszonego oczyszczania ścieków.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700" dirty="0" smtClean="0">
                <a:solidFill>
                  <a:schemeClr val="accent3"/>
                </a:solidFill>
              </a:rPr>
              <a:t>Wyjaśnienie, na czym polegają </a:t>
            </a:r>
            <a:r>
              <a:rPr lang="pl-PL" sz="1700" b="1" dirty="0" smtClean="0">
                <a:solidFill>
                  <a:schemeClr val="accent3"/>
                </a:solidFill>
              </a:rPr>
              <a:t>projekty zintegrowane </a:t>
            </a:r>
            <a:r>
              <a:rPr lang="pl-PL" sz="1700" dirty="0" smtClean="0">
                <a:solidFill>
                  <a:schemeClr val="accent3"/>
                </a:solidFill>
              </a:rPr>
              <a:t>w szkolnictwie zawodowym i rewitalizacji.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700" dirty="0" smtClean="0">
                <a:solidFill>
                  <a:schemeClr val="accent3"/>
                </a:solidFill>
              </a:rPr>
              <a:t>Dołączenie </a:t>
            </a:r>
            <a:r>
              <a:rPr lang="pl-PL" sz="1700" b="1" dirty="0" smtClean="0">
                <a:solidFill>
                  <a:schemeClr val="accent3"/>
                </a:solidFill>
              </a:rPr>
              <a:t>Streszczenia</a:t>
            </a:r>
            <a:r>
              <a:rPr lang="pl-PL" sz="1700" dirty="0" smtClean="0">
                <a:solidFill>
                  <a:schemeClr val="accent3"/>
                </a:solidFill>
              </a:rPr>
              <a:t> podawanego do wiadomości publicznej (zał. IIII)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700" dirty="0" smtClean="0">
                <a:solidFill>
                  <a:schemeClr val="accent3"/>
                </a:solidFill>
              </a:rPr>
              <a:t>Uwagi o charakterze technicznym (np. dodanie PI do numerów i nazw działań/poddziałań).</a:t>
            </a:r>
            <a:endParaRPr lang="pl-PL" sz="17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0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3120406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2 Przedsiębiorstwa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1008000"/>
            <a:ext cx="1080000" cy="1080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27797" y="2576570"/>
            <a:ext cx="792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5"/>
                </a:solidFill>
              </a:rPr>
              <a:t>W trakcie oceny 2.4.1 Specjalistyczne usługi doradcze:</a:t>
            </a:r>
            <a:endParaRPr lang="pl-PL" sz="2400" dirty="0">
              <a:solidFill>
                <a:schemeClr val="accent5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Złożono 2 wnioski o dofinansowanie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Wartość ogółem: 151 mln PLN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Kwota dofinansowania EFRR: 87,5 mln PLN</a:t>
            </a:r>
          </a:p>
        </p:txBody>
      </p:sp>
    </p:spTree>
    <p:extLst>
      <p:ext uri="{BB962C8B-B14F-4D97-AF65-F5344CB8AC3E}">
        <p14:creationId xmlns:p14="http://schemas.microsoft.com/office/powerpoint/2010/main" val="2904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3120406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2 Przedsiębiorstwa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1008000"/>
            <a:ext cx="1080000" cy="1080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27797" y="2576570"/>
            <a:ext cx="792934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5"/>
                </a:solidFill>
              </a:rPr>
              <a:t>W trakcie oceny Poddziałanie 2.4.2 Wsparcie IOB (ZIT):</a:t>
            </a:r>
            <a:endParaRPr lang="pl-PL" sz="2400" dirty="0">
              <a:solidFill>
                <a:schemeClr val="accent5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i="1" dirty="0">
                <a:solidFill>
                  <a:schemeClr val="accent3"/>
                </a:solidFill>
              </a:rPr>
              <a:t>„Budowa gotowości parków naukowo-technologicznych i inkubatorów w Obszarze Metropolitalnym Gdańsk-Gdynia-Sopot do świadczenia nowych lub ulepszonych specjalistycznych usług proinnowacyjnych wraz ze stworzeniem kompleksowej platformy współpracy</a:t>
            </a:r>
            <a:r>
              <a:rPr lang="pl-PL" sz="2000" i="1" dirty="0" smtClean="0">
                <a:solidFill>
                  <a:schemeClr val="accent3"/>
                </a:solidFill>
              </a:rPr>
              <a:t>”</a:t>
            </a:r>
            <a:r>
              <a:rPr lang="pl-PL" sz="2000" dirty="0" smtClean="0">
                <a:solidFill>
                  <a:schemeClr val="accent3"/>
                </a:solidFill>
              </a:rPr>
              <a:t> (nazwa zwyczajowa: </a:t>
            </a:r>
            <a:r>
              <a:rPr lang="pl-PL" sz="2000" dirty="0" smtClean="0">
                <a:solidFill>
                  <a:schemeClr val="accent5"/>
                </a:solidFill>
              </a:rPr>
              <a:t>Tripolis</a:t>
            </a:r>
            <a:r>
              <a:rPr lang="pl-PL" sz="2000" dirty="0">
                <a:solidFill>
                  <a:schemeClr val="accent3"/>
                </a:solidFill>
              </a:rPr>
              <a:t>)</a:t>
            </a:r>
            <a:endParaRPr lang="pl-PL" sz="2000" dirty="0" smtClean="0">
              <a:solidFill>
                <a:schemeClr val="accent3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Beneficjent: Pomorski </a:t>
            </a:r>
            <a:r>
              <a:rPr lang="pl-PL" sz="2000" dirty="0">
                <a:solidFill>
                  <a:schemeClr val="accent3"/>
                </a:solidFill>
              </a:rPr>
              <a:t>Park Naukowo-Technologiczny Gdynia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Kwota dofinansowania EFRR: 5,5 mln PLN</a:t>
            </a:r>
          </a:p>
        </p:txBody>
      </p:sp>
    </p:spTree>
    <p:extLst>
      <p:ext uri="{BB962C8B-B14F-4D97-AF65-F5344CB8AC3E}">
        <p14:creationId xmlns:p14="http://schemas.microsoft.com/office/powerpoint/2010/main" val="385572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3120406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2 Przedsiębiorstwa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1008000"/>
            <a:ext cx="1080000" cy="1080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27797" y="2576570"/>
            <a:ext cx="792934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5"/>
                </a:solidFill>
              </a:rPr>
              <a:t>Poddziałanie 2.4.3 Wsparcie Instytucji Otoczenia Biznesu:</a:t>
            </a:r>
            <a:endParaRPr lang="pl-PL" sz="2400" dirty="0">
              <a:solidFill>
                <a:schemeClr val="accent5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i="1" dirty="0">
                <a:solidFill>
                  <a:schemeClr val="accent3"/>
                </a:solidFill>
              </a:rPr>
              <a:t>„Rozwój potencjału PARR S.A. w </a:t>
            </a:r>
            <a:r>
              <a:rPr lang="pl-PL" sz="2000" i="1" dirty="0" smtClean="0">
                <a:solidFill>
                  <a:schemeClr val="accent3"/>
                </a:solidFill>
              </a:rPr>
              <a:t>Słupsku do </a:t>
            </a:r>
            <a:r>
              <a:rPr lang="pl-PL" sz="2000" i="1" dirty="0">
                <a:solidFill>
                  <a:schemeClr val="accent3"/>
                </a:solidFill>
              </a:rPr>
              <a:t>świadczenia specjalistycznych </a:t>
            </a:r>
            <a:r>
              <a:rPr lang="pl-PL" sz="2000" i="1" dirty="0" smtClean="0">
                <a:solidFill>
                  <a:schemeClr val="accent3"/>
                </a:solidFill>
              </a:rPr>
              <a:t>usług doradczych </a:t>
            </a:r>
            <a:r>
              <a:rPr lang="pl-PL" sz="2000" i="1" dirty="0">
                <a:solidFill>
                  <a:schemeClr val="accent3"/>
                </a:solidFill>
              </a:rPr>
              <a:t>dla </a:t>
            </a:r>
            <a:r>
              <a:rPr lang="pl-PL" sz="2000" i="1" dirty="0" smtClean="0">
                <a:solidFill>
                  <a:schemeClr val="accent3"/>
                </a:solidFill>
              </a:rPr>
              <a:t>biznesu”</a:t>
            </a:r>
            <a:endParaRPr lang="pl-PL" sz="2000" dirty="0" smtClean="0">
              <a:solidFill>
                <a:schemeClr val="accent3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Beneficjent: Pomorska Agencja Rozwoju Regionalnego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Wartość ogółem: 14,3 mln PLN</a:t>
            </a:r>
            <a:endParaRPr lang="pl-PL" sz="2000" dirty="0">
              <a:solidFill>
                <a:schemeClr val="accent3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Kwota dofinansowania EFRR: 6,7 mln PLN</a:t>
            </a:r>
          </a:p>
        </p:txBody>
      </p:sp>
    </p:spTree>
    <p:extLst>
      <p:ext uri="{BB962C8B-B14F-4D97-AF65-F5344CB8AC3E}">
        <p14:creationId xmlns:p14="http://schemas.microsoft.com/office/powerpoint/2010/main" val="303301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3120406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2 Przedsiębiorstwa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1008000"/>
            <a:ext cx="1080000" cy="1080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27797" y="2576570"/>
            <a:ext cx="792934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5"/>
                </a:solidFill>
              </a:rPr>
              <a:t>Działanie 2.5 Inwestorzy zewnętrzni:</a:t>
            </a:r>
            <a:endParaRPr lang="pl-PL" sz="2400" dirty="0">
              <a:solidFill>
                <a:schemeClr val="accent5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i="1" dirty="0">
                <a:solidFill>
                  <a:schemeClr val="accent3"/>
                </a:solidFill>
              </a:rPr>
              <a:t>„Invest in Pomerania 2020”</a:t>
            </a:r>
            <a:endParaRPr lang="pl-PL" sz="2000" dirty="0" smtClean="0">
              <a:solidFill>
                <a:schemeClr val="accent3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Beneficjent: Agencja Rozwoju Pomorza S.A.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Wartość ogółem: 195 mln PLN</a:t>
            </a:r>
            <a:endParaRPr lang="pl-PL" sz="2000" dirty="0">
              <a:solidFill>
                <a:schemeClr val="accent3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Kwota dofinansowania EFRR: 113 mln PLN</a:t>
            </a:r>
          </a:p>
        </p:txBody>
      </p:sp>
    </p:spTree>
    <p:extLst>
      <p:ext uri="{BB962C8B-B14F-4D97-AF65-F5344CB8AC3E}">
        <p14:creationId xmlns:p14="http://schemas.microsoft.com/office/powerpoint/2010/main" val="200586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3120406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</a:t>
            </a:r>
            <a:r>
              <a:rPr lang="pl-PL" sz="2700" dirty="0">
                <a:solidFill>
                  <a:schemeClr val="accent3"/>
                </a:solidFill>
              </a:rPr>
              <a:t>2</a:t>
            </a:r>
            <a:r>
              <a:rPr lang="pl-PL" sz="2700" dirty="0" smtClean="0">
                <a:solidFill>
                  <a:schemeClr val="accent3"/>
                </a:solidFill>
              </a:rPr>
              <a:t> </a:t>
            </a:r>
            <a:r>
              <a:rPr lang="pl-PL" sz="2700" dirty="0">
                <a:solidFill>
                  <a:schemeClr val="accent3"/>
                </a:solidFill>
              </a:rPr>
              <a:t>Przedsiębiorstwa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03959" y="1793464"/>
            <a:ext cx="7929349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5"/>
                </a:solidFill>
              </a:rPr>
              <a:t>Ramy wykonania: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858902"/>
              </p:ext>
            </p:extLst>
          </p:nvPr>
        </p:nvGraphicFramePr>
        <p:xfrm>
          <a:off x="300250" y="2438659"/>
          <a:ext cx="8543500" cy="31287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9554">
                  <a:extLst>
                    <a:ext uri="{9D8B030D-6E8A-4147-A177-3AD203B41FA5}">
                      <a16:colId xmlns:a16="http://schemas.microsoft.com/office/drawing/2014/main" val="3237651229"/>
                    </a:ext>
                  </a:extLst>
                </a:gridCol>
                <a:gridCol w="2204113">
                  <a:extLst>
                    <a:ext uri="{9D8B030D-6E8A-4147-A177-3AD203B41FA5}">
                      <a16:colId xmlns:a16="http://schemas.microsoft.com/office/drawing/2014/main" val="2049039060"/>
                    </a:ext>
                  </a:extLst>
                </a:gridCol>
                <a:gridCol w="2204113">
                  <a:extLst>
                    <a:ext uri="{9D8B030D-6E8A-4147-A177-3AD203B41FA5}">
                      <a16:colId xmlns:a16="http://schemas.microsoft.com/office/drawing/2014/main" val="1997104461"/>
                    </a:ext>
                  </a:extLst>
                </a:gridCol>
                <a:gridCol w="1405720">
                  <a:extLst>
                    <a:ext uri="{9D8B030D-6E8A-4147-A177-3AD203B41FA5}">
                      <a16:colId xmlns:a16="http://schemas.microsoft.com/office/drawing/2014/main" val="2631036545"/>
                    </a:ext>
                  </a:extLst>
                </a:gridCol>
              </a:tblGrid>
              <a:tr h="85862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Element</a:t>
                      </a:r>
                    </a:p>
                  </a:txBody>
                  <a:tcPr marT="14400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Cel 2018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Wykonanie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Postęp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893243"/>
                  </a:ext>
                </a:extLst>
              </a:tr>
              <a:tr h="113507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Licz</a:t>
                      </a:r>
                      <a:r>
                        <a:rPr lang="pl-PL" sz="1600" baseline="0" dirty="0" smtClean="0">
                          <a:solidFill>
                            <a:schemeClr val="accent3"/>
                          </a:solidFill>
                        </a:rPr>
                        <a:t>ba przedsiębiorstw otrzymujących wsparcie</a:t>
                      </a:r>
                      <a:endParaRPr lang="pl-PL" sz="16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650 szt.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0</a:t>
                      </a:r>
                      <a:r>
                        <a:rPr lang="pl-PL" sz="1600" baseline="0" dirty="0" smtClean="0">
                          <a:solidFill>
                            <a:schemeClr val="accent3"/>
                          </a:solidFill>
                        </a:rPr>
                        <a:t> szt.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0,0%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157419"/>
                  </a:ext>
                </a:extLst>
              </a:tr>
              <a:tr h="113507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Całkowita kwota certyfikowanych wydatków kwalifikowalnych</a:t>
                      </a: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49 312 289 EUR</a:t>
                      </a: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14 729 600</a:t>
                      </a:r>
                      <a:r>
                        <a:rPr lang="pl-PL" sz="1600" baseline="0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EUR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29,9%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7671915"/>
                  </a:ext>
                </a:extLst>
              </a:tr>
            </a:tbl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851481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7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1976760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3 Edukacja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624767"/>
              </p:ext>
            </p:extLst>
          </p:nvPr>
        </p:nvGraphicFramePr>
        <p:xfrm>
          <a:off x="720000" y="2361061"/>
          <a:ext cx="7707600" cy="4121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6800">
                  <a:extLst>
                    <a:ext uri="{9D8B030D-6E8A-4147-A177-3AD203B41FA5}">
                      <a16:colId xmlns:a16="http://schemas.microsoft.com/office/drawing/2014/main" val="3237651229"/>
                    </a:ext>
                  </a:extLst>
                </a:gridCol>
                <a:gridCol w="3427200">
                  <a:extLst>
                    <a:ext uri="{9D8B030D-6E8A-4147-A177-3AD203B41FA5}">
                      <a16:colId xmlns:a16="http://schemas.microsoft.com/office/drawing/2014/main" val="4139790359"/>
                    </a:ext>
                  </a:extLst>
                </a:gridCol>
                <a:gridCol w="1983600">
                  <a:extLst>
                    <a:ext uri="{9D8B030D-6E8A-4147-A177-3AD203B41FA5}">
                      <a16:colId xmlns:a16="http://schemas.microsoft.com/office/drawing/2014/main" val="2049039060"/>
                    </a:ext>
                  </a:extLst>
                </a:gridCol>
              </a:tblGrid>
              <a:tr h="137387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Kontraktacja:</a:t>
                      </a:r>
                      <a:endParaRPr lang="pl-PL" sz="2400" dirty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419 985 476</a:t>
                      </a:r>
                      <a:r>
                        <a:rPr lang="pl-PL" sz="3200" baseline="0" dirty="0" smtClean="0">
                          <a:solidFill>
                            <a:schemeClr val="accent3"/>
                          </a:solidFill>
                        </a:rPr>
                        <a:t> 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88,9%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3870486"/>
                  </a:ext>
                </a:extLst>
              </a:tr>
              <a:tr h="1373875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Środki wypłacone:</a:t>
                      </a:r>
                      <a:endParaRPr lang="pl-PL" sz="2400" dirty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29 647 689</a:t>
                      </a:r>
                      <a:r>
                        <a:rPr lang="pl-PL" sz="3200" baseline="0" dirty="0" smtClean="0">
                          <a:solidFill>
                            <a:schemeClr val="accent3"/>
                          </a:solidFill>
                        </a:rPr>
                        <a:t> 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6,3%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9732671"/>
                  </a:ext>
                </a:extLst>
              </a:tr>
              <a:tr h="1373875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Certyfikacja:</a:t>
                      </a:r>
                      <a:endParaRPr lang="pl-PL" sz="2400" dirty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12 093 773</a:t>
                      </a:r>
                      <a:r>
                        <a:rPr lang="pl-PL" sz="3200" baseline="0" dirty="0" smtClean="0">
                          <a:solidFill>
                            <a:schemeClr val="accent3"/>
                          </a:solidFill>
                        </a:rPr>
                        <a:t> 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2,6%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5494602"/>
                  </a:ext>
                </a:extLst>
              </a:tr>
            </a:tbl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0" y="1008000"/>
            <a:ext cx="1080000" cy="10800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258102" y="1255612"/>
            <a:ext cx="331640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pl-PL" sz="2400" dirty="0" smtClean="0">
                <a:solidFill>
                  <a:schemeClr val="accent3"/>
                </a:solidFill>
              </a:rPr>
              <a:t>Liczba umów: </a:t>
            </a:r>
            <a:r>
              <a:rPr lang="pl-PL" sz="3200" dirty="0" smtClean="0">
                <a:solidFill>
                  <a:schemeClr val="accent3"/>
                </a:solidFill>
              </a:rPr>
              <a:t>235</a:t>
            </a:r>
            <a:endParaRPr lang="pl-PL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0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1976760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3 Edukacja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1008000"/>
            <a:ext cx="1080000" cy="1080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347133" y="2751878"/>
            <a:ext cx="844973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l-PL" sz="2400" dirty="0">
                <a:solidFill>
                  <a:schemeClr val="accent5"/>
                </a:solidFill>
              </a:rPr>
              <a:t>Od uruchomienia Programu (wg stanu na 13.06.2017</a:t>
            </a:r>
            <a:r>
              <a:rPr lang="pl-PL" sz="2400" dirty="0" smtClean="0">
                <a:solidFill>
                  <a:schemeClr val="accent5"/>
                </a:solidFill>
              </a:rPr>
              <a:t>):</a:t>
            </a:r>
            <a:endParaRPr lang="pl-PL" sz="2400" dirty="0">
              <a:solidFill>
                <a:schemeClr val="accent5"/>
              </a:solidFill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 smtClean="0">
                <a:solidFill>
                  <a:schemeClr val="accent3"/>
                </a:solidFill>
              </a:rPr>
              <a:t>ogłoszono </a:t>
            </a:r>
            <a:r>
              <a:rPr lang="pl-PL" sz="2000" b="1" dirty="0">
                <a:solidFill>
                  <a:schemeClr val="accent3"/>
                </a:solidFill>
              </a:rPr>
              <a:t>3</a:t>
            </a:r>
            <a:r>
              <a:rPr lang="pl-PL" sz="2000" dirty="0">
                <a:solidFill>
                  <a:schemeClr val="accent3"/>
                </a:solidFill>
              </a:rPr>
              <a:t> konkursy</a:t>
            </a:r>
            <a:r>
              <a:rPr lang="pl-PL" sz="2000" dirty="0" smtClean="0">
                <a:solidFill>
                  <a:schemeClr val="accent3"/>
                </a:solidFill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b="1" dirty="0" smtClean="0">
                <a:solidFill>
                  <a:schemeClr val="accent3"/>
                </a:solidFill>
              </a:rPr>
              <a:t>5 </a:t>
            </a:r>
            <a:r>
              <a:rPr lang="pl-PL" sz="2000" dirty="0" smtClean="0">
                <a:solidFill>
                  <a:schemeClr val="accent3"/>
                </a:solidFill>
              </a:rPr>
              <a:t>naborów w trybie pozakonkursowym;</a:t>
            </a:r>
            <a:endParaRPr lang="pl-PL" sz="2000" dirty="0">
              <a:solidFill>
                <a:schemeClr val="accent3"/>
              </a:solidFill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 smtClean="0">
                <a:solidFill>
                  <a:schemeClr val="accent3"/>
                </a:solidFill>
              </a:rPr>
              <a:t>pozytywnie </a:t>
            </a:r>
            <a:r>
              <a:rPr lang="pl-PL" sz="2000" dirty="0">
                <a:solidFill>
                  <a:schemeClr val="accent3"/>
                </a:solidFill>
              </a:rPr>
              <a:t>ocenę formalną przeszło </a:t>
            </a:r>
            <a:r>
              <a:rPr lang="pl-PL" sz="2000" b="1" dirty="0">
                <a:solidFill>
                  <a:schemeClr val="accent3"/>
                </a:solidFill>
              </a:rPr>
              <a:t>332</a:t>
            </a:r>
            <a:r>
              <a:rPr lang="pl-PL" sz="2000" dirty="0">
                <a:solidFill>
                  <a:schemeClr val="accent3"/>
                </a:solidFill>
              </a:rPr>
              <a:t> WND, z czego </a:t>
            </a:r>
            <a:r>
              <a:rPr lang="pl-PL" sz="2000" b="1" dirty="0" smtClean="0">
                <a:solidFill>
                  <a:schemeClr val="accent3"/>
                </a:solidFill>
              </a:rPr>
              <a:t>243</a:t>
            </a:r>
            <a:r>
              <a:rPr lang="pl-PL" sz="2000" dirty="0" smtClean="0">
                <a:solidFill>
                  <a:schemeClr val="accent3"/>
                </a:solidFill>
              </a:rPr>
              <a:t> </a:t>
            </a:r>
            <a:r>
              <a:rPr lang="pl-PL" sz="2000" dirty="0">
                <a:solidFill>
                  <a:schemeClr val="accent3"/>
                </a:solidFill>
              </a:rPr>
              <a:t>zatwierdzono;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solidFill>
                  <a:schemeClr val="accent3"/>
                </a:solidFill>
              </a:rPr>
              <a:t>podpisano </a:t>
            </a:r>
            <a:r>
              <a:rPr lang="pl-PL" sz="2000" b="1" dirty="0">
                <a:solidFill>
                  <a:schemeClr val="accent3"/>
                </a:solidFill>
              </a:rPr>
              <a:t>235 </a:t>
            </a:r>
            <a:r>
              <a:rPr lang="pl-PL" sz="2000" dirty="0">
                <a:solidFill>
                  <a:schemeClr val="accent3"/>
                </a:solidFill>
              </a:rPr>
              <a:t>umów o dofinansowanie (w tym </a:t>
            </a:r>
            <a:r>
              <a:rPr lang="pl-PL" sz="2000" b="1" dirty="0">
                <a:solidFill>
                  <a:schemeClr val="accent3"/>
                </a:solidFill>
              </a:rPr>
              <a:t>28</a:t>
            </a:r>
            <a:r>
              <a:rPr lang="pl-PL" sz="2000" dirty="0">
                <a:solidFill>
                  <a:schemeClr val="accent3"/>
                </a:solidFill>
              </a:rPr>
              <a:t> w ramach trybu pozakonkursowego</a:t>
            </a:r>
            <a:r>
              <a:rPr lang="pl-PL" sz="2000" dirty="0" smtClean="0">
                <a:solidFill>
                  <a:schemeClr val="accent3"/>
                </a:solidFill>
              </a:rPr>
              <a:t>);</a:t>
            </a:r>
            <a:endParaRPr lang="pl-PL" sz="2000" dirty="0">
              <a:solidFill>
                <a:schemeClr val="accent3"/>
              </a:solidFill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solidFill>
                  <a:schemeClr val="accent3"/>
                </a:solidFill>
              </a:rPr>
              <a:t>dla Poddziałania 3.3.1 przeprowadzony nabór dotyczył projektów realizowanych w formule zintegrowanej z projektami w ramach Działania 4.1. </a:t>
            </a:r>
          </a:p>
        </p:txBody>
      </p:sp>
    </p:spTree>
    <p:extLst>
      <p:ext uri="{BB962C8B-B14F-4D97-AF65-F5344CB8AC3E}">
        <p14:creationId xmlns:p14="http://schemas.microsoft.com/office/powerpoint/2010/main" val="248661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1976760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3 Edukacja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1008000"/>
            <a:ext cx="1080000" cy="1080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27797" y="2576570"/>
            <a:ext cx="79293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5"/>
                </a:solidFill>
              </a:rPr>
              <a:t>Planowane </a:t>
            </a:r>
            <a:r>
              <a:rPr lang="pl-PL" sz="2400" dirty="0">
                <a:solidFill>
                  <a:schemeClr val="accent5"/>
                </a:solidFill>
              </a:rPr>
              <a:t>nabory w ramach </a:t>
            </a:r>
            <a:r>
              <a:rPr lang="pl-PL" sz="2400" dirty="0" smtClean="0">
                <a:solidFill>
                  <a:schemeClr val="accent5"/>
                </a:solidFill>
              </a:rPr>
              <a:t>OP3.:</a:t>
            </a:r>
            <a:endParaRPr lang="pl-PL" sz="2400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chemeClr val="accent3"/>
                </a:solidFill>
              </a:rPr>
              <a:t>	Działanie 3.1. </a:t>
            </a:r>
            <a:r>
              <a:rPr lang="pl-PL" sz="2400" b="1" dirty="0">
                <a:solidFill>
                  <a:schemeClr val="accent3"/>
                </a:solidFill>
              </a:rPr>
              <a:t>Edukacja przedszkolna</a:t>
            </a:r>
          </a:p>
          <a:p>
            <a:pPr marL="1439863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I Q 2018</a:t>
            </a:r>
            <a:endParaRPr lang="pl-PL" sz="2000" dirty="0">
              <a:solidFill>
                <a:schemeClr val="accent3"/>
              </a:solidFill>
            </a:endParaRPr>
          </a:p>
          <a:p>
            <a:pPr marL="1439863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alokacja 35,9 mln PLN</a:t>
            </a:r>
          </a:p>
        </p:txBody>
      </p:sp>
    </p:spTree>
    <p:extLst>
      <p:ext uri="{BB962C8B-B14F-4D97-AF65-F5344CB8AC3E}">
        <p14:creationId xmlns:p14="http://schemas.microsoft.com/office/powerpoint/2010/main" val="11660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1976760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B4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 3 Edukacja</a:t>
            </a:r>
            <a:endParaRPr kumimoji="0" lang="pl-PL" sz="2700" b="0" i="1" u="none" strike="noStrike" kern="1200" cap="none" spc="0" normalizeH="0" baseline="0" noProof="0" dirty="0">
              <a:ln>
                <a:noFill/>
              </a:ln>
              <a:solidFill>
                <a:srgbClr val="454B4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485" y="749261"/>
            <a:ext cx="998716" cy="92084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00252" y="2401286"/>
            <a:ext cx="85220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pl-PL" dirty="0" smtClean="0">
                <a:solidFill>
                  <a:schemeClr val="accent3"/>
                </a:solidFill>
              </a:rPr>
              <a:t>Realizacja </a:t>
            </a:r>
            <a:r>
              <a:rPr lang="pl-PL" dirty="0">
                <a:solidFill>
                  <a:schemeClr val="accent3"/>
                </a:solidFill>
              </a:rPr>
              <a:t>projektów edukacyjnych, kompleksowych wyłącznie przez organy prowadzące (publiczne i niepubliczne), opartych na diagnozie obejmującej wszystkie podległe </a:t>
            </a:r>
            <a:r>
              <a:rPr lang="pl-PL" dirty="0" smtClean="0">
                <a:solidFill>
                  <a:schemeClr val="accent3"/>
                </a:solidFill>
              </a:rPr>
              <a:t>jednostki.</a:t>
            </a:r>
          </a:p>
          <a:p>
            <a:pPr algn="just"/>
            <a:endParaRPr lang="pl-PL" dirty="0">
              <a:solidFill>
                <a:schemeClr val="accent3"/>
              </a:solidFill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pl-PL" dirty="0" smtClean="0">
                <a:solidFill>
                  <a:schemeClr val="accent3"/>
                </a:solidFill>
              </a:rPr>
              <a:t>Wsparcie </a:t>
            </a:r>
            <a:r>
              <a:rPr lang="pl-PL" dirty="0">
                <a:solidFill>
                  <a:schemeClr val="accent3"/>
                </a:solidFill>
              </a:rPr>
              <a:t>w zakresie kształcenia zawodowego realizowane w procedurze konkursowej poprzez wdrożenie kompleksowego, przedsięwzięcia strategicznego o skali regionalnej, zgodnie z Regionalnym Programem Strategicznym w zakresie aktywności zawodowej </a:t>
            </a:r>
            <a:r>
              <a:rPr lang="pl-PL" dirty="0" smtClean="0">
                <a:solidFill>
                  <a:schemeClr val="accent3"/>
                </a:solidFill>
              </a:rPr>
              <a:t>i </a:t>
            </a:r>
            <a:r>
              <a:rPr lang="pl-PL" dirty="0">
                <a:solidFill>
                  <a:schemeClr val="accent3"/>
                </a:solidFill>
              </a:rPr>
              <a:t>społecznej </a:t>
            </a:r>
            <a:r>
              <a:rPr lang="pl-PL" i="1" dirty="0">
                <a:solidFill>
                  <a:schemeClr val="accent3"/>
                </a:solidFill>
              </a:rPr>
              <a:t>Aktywni Pomorzanie – Kształtowanie sieci ponadgimnazjalnych szkół zawodowych uwzględniającej potrzeby subregionalnych </a:t>
            </a:r>
            <a:endParaRPr lang="pl-PL" i="1" dirty="0" smtClean="0">
              <a:solidFill>
                <a:schemeClr val="accent3"/>
              </a:solidFill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pl-PL" i="1" dirty="0" smtClean="0">
                <a:solidFill>
                  <a:schemeClr val="accent3"/>
                </a:solidFill>
              </a:rPr>
              <a:t>i </a:t>
            </a:r>
            <a:r>
              <a:rPr lang="pl-PL" i="1" dirty="0">
                <a:solidFill>
                  <a:schemeClr val="accent3"/>
                </a:solidFill>
              </a:rPr>
              <a:t>regionalnego rynków </a:t>
            </a:r>
            <a:r>
              <a:rPr lang="pl-PL" i="1" dirty="0" smtClean="0">
                <a:solidFill>
                  <a:schemeClr val="accent3"/>
                </a:solidFill>
              </a:rPr>
              <a:t>pracy</a:t>
            </a:r>
            <a:r>
              <a:rPr lang="pl-PL" dirty="0" smtClean="0">
                <a:solidFill>
                  <a:schemeClr val="accent3"/>
                </a:solidFill>
              </a:rPr>
              <a:t>.</a:t>
            </a:r>
          </a:p>
          <a:p>
            <a:pPr algn="just"/>
            <a:endParaRPr lang="pl-PL" dirty="0">
              <a:solidFill>
                <a:schemeClr val="accent3"/>
              </a:solidFill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pl-PL" dirty="0" smtClean="0">
                <a:solidFill>
                  <a:schemeClr val="accent3"/>
                </a:solidFill>
              </a:rPr>
              <a:t>Realizacja </a:t>
            </a:r>
            <a:r>
              <a:rPr lang="pl-PL" dirty="0">
                <a:solidFill>
                  <a:schemeClr val="accent3"/>
                </a:solidFill>
              </a:rPr>
              <a:t>w procedurze pozakonkursowej wsparcia dla uczniów szczególnie uzdolnionych</a:t>
            </a:r>
            <a:r>
              <a:rPr lang="pl-PL" dirty="0" smtClean="0">
                <a:solidFill>
                  <a:schemeClr val="accent3"/>
                </a:solidFill>
              </a:rPr>
              <a:t>.</a:t>
            </a:r>
            <a:endParaRPr lang="pl-PL" dirty="0">
              <a:solidFill>
                <a:schemeClr val="accent3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79127" y="1530013"/>
            <a:ext cx="5197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solidFill>
                  <a:schemeClr val="accent5"/>
                </a:solidFill>
              </a:rPr>
              <a:t>Specyfika i realia wdrażania </a:t>
            </a:r>
            <a:r>
              <a:rPr lang="pl-PL" sz="2400" dirty="0" smtClean="0">
                <a:solidFill>
                  <a:schemeClr val="accent5"/>
                </a:solidFill>
              </a:rPr>
              <a:t>projektów: </a:t>
            </a:r>
          </a:p>
        </p:txBody>
      </p:sp>
    </p:spTree>
    <p:extLst>
      <p:ext uri="{BB962C8B-B14F-4D97-AF65-F5344CB8AC3E}">
        <p14:creationId xmlns:p14="http://schemas.microsoft.com/office/powerpoint/2010/main" val="191568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1976760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B4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 3 Edukacja</a:t>
            </a:r>
            <a:endParaRPr kumimoji="0" lang="pl-PL" sz="2700" b="0" i="1" u="none" strike="noStrike" kern="1200" cap="none" spc="0" normalizeH="0" baseline="0" noProof="0" dirty="0">
              <a:ln>
                <a:noFill/>
              </a:ln>
              <a:solidFill>
                <a:srgbClr val="454B4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485" y="749261"/>
            <a:ext cx="998716" cy="92084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00252" y="2638697"/>
            <a:ext cx="84966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pl-PL" dirty="0" smtClean="0">
                <a:solidFill>
                  <a:schemeClr val="accent3"/>
                </a:solidFill>
              </a:rPr>
              <a:t>Zbyt </a:t>
            </a:r>
            <a:r>
              <a:rPr lang="pl-PL" dirty="0">
                <a:solidFill>
                  <a:schemeClr val="accent3"/>
                </a:solidFill>
              </a:rPr>
              <a:t>szczegółowe Wytyczne MR w zakresie realizacji przedsięwzięć z udziałem środków  Europejskiego  Funduszu Społecznego w obszarze edukacji na lata 2014-2020, powodujące trudności dla beneficjentów w wypełnieniu stawianych </a:t>
            </a:r>
            <a:r>
              <a:rPr lang="pl-PL" dirty="0" smtClean="0">
                <a:solidFill>
                  <a:schemeClr val="accent3"/>
                </a:solidFill>
              </a:rPr>
              <a:t>wymogów.</a:t>
            </a:r>
          </a:p>
          <a:p>
            <a:pPr algn="just"/>
            <a:r>
              <a:rPr lang="pl-PL" dirty="0" smtClean="0">
                <a:solidFill>
                  <a:schemeClr val="accent3"/>
                </a:solidFill>
              </a:rPr>
              <a:t> </a:t>
            </a:r>
            <a:endParaRPr lang="pl-PL" dirty="0">
              <a:solidFill>
                <a:schemeClr val="accent3"/>
              </a:solidFill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pl-PL" dirty="0" smtClean="0">
                <a:solidFill>
                  <a:schemeClr val="accent3"/>
                </a:solidFill>
              </a:rPr>
              <a:t>Zmiany </a:t>
            </a:r>
            <a:r>
              <a:rPr lang="pl-PL" dirty="0">
                <a:solidFill>
                  <a:schemeClr val="accent3"/>
                </a:solidFill>
              </a:rPr>
              <a:t>Wytycznych bądź interpretacji ich treści przez MR wprowadzające daleko idące zmiany pierwotnych treści Wytycznych i ich </a:t>
            </a:r>
            <a:r>
              <a:rPr lang="pl-PL" dirty="0" smtClean="0">
                <a:solidFill>
                  <a:schemeClr val="accent3"/>
                </a:solidFill>
              </a:rPr>
              <a:t>interpretacji.</a:t>
            </a:r>
          </a:p>
          <a:p>
            <a:pPr algn="just"/>
            <a:endParaRPr lang="pl-PL" dirty="0">
              <a:solidFill>
                <a:schemeClr val="accent3"/>
              </a:solidFill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pl-PL" dirty="0" smtClean="0">
                <a:solidFill>
                  <a:schemeClr val="accent3"/>
                </a:solidFill>
              </a:rPr>
              <a:t>Problemy </a:t>
            </a:r>
            <a:r>
              <a:rPr lang="pl-PL" dirty="0">
                <a:solidFill>
                  <a:schemeClr val="accent3"/>
                </a:solidFill>
              </a:rPr>
              <a:t>beneficjentów w realizacji projektów, spowodowane reformą systemu oświaty, wymuszającą częściowe zmiany w pierwotnych założeniach projektów.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00252" y="1775546"/>
            <a:ext cx="5197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solidFill>
                  <a:schemeClr val="accent5"/>
                </a:solidFill>
              </a:rPr>
              <a:t>Specyfika i realia wdrażania </a:t>
            </a:r>
            <a:r>
              <a:rPr lang="pl-PL" sz="2400" dirty="0" smtClean="0">
                <a:solidFill>
                  <a:schemeClr val="accent5"/>
                </a:solidFill>
              </a:rPr>
              <a:t>projektów: </a:t>
            </a:r>
          </a:p>
        </p:txBody>
      </p:sp>
    </p:spTree>
    <p:extLst>
      <p:ext uri="{BB962C8B-B14F-4D97-AF65-F5344CB8AC3E}">
        <p14:creationId xmlns:p14="http://schemas.microsoft.com/office/powerpoint/2010/main" val="28609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631743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>
                <a:solidFill>
                  <a:srgbClr val="454B4B"/>
                </a:solidFill>
              </a:rPr>
              <a:t>Propozycje zmian w Sprawozdaniu zgłoszone </a:t>
            </a:r>
            <a:r>
              <a:rPr lang="pl-PL" sz="2700" dirty="0" smtClean="0">
                <a:solidFill>
                  <a:srgbClr val="454B4B"/>
                </a:solidFill>
              </a:rPr>
              <a:t/>
            </a:r>
            <a:br>
              <a:rPr lang="pl-PL" sz="2700" dirty="0" smtClean="0">
                <a:solidFill>
                  <a:srgbClr val="454B4B"/>
                </a:solidFill>
              </a:rPr>
            </a:br>
            <a:r>
              <a:rPr lang="pl-PL" sz="2700" dirty="0" smtClean="0">
                <a:solidFill>
                  <a:srgbClr val="454B4B"/>
                </a:solidFill>
              </a:rPr>
              <a:t>przez </a:t>
            </a:r>
            <a:r>
              <a:rPr lang="pl-PL" sz="2700" dirty="0">
                <a:solidFill>
                  <a:srgbClr val="454B4B"/>
                </a:solidFill>
              </a:rPr>
              <a:t>KE (</a:t>
            </a:r>
            <a:r>
              <a:rPr lang="pl-PL" sz="2700" dirty="0" smtClean="0">
                <a:solidFill>
                  <a:srgbClr val="454B4B"/>
                </a:solidFill>
              </a:rPr>
              <a:t>EFS)</a:t>
            </a:r>
            <a:endParaRPr lang="pl-PL" sz="2700" i="1" dirty="0">
              <a:solidFill>
                <a:srgbClr val="0089B3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71455" y="1276369"/>
            <a:ext cx="8711148" cy="360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700" dirty="0" smtClean="0">
                <a:solidFill>
                  <a:schemeClr val="accent3"/>
                </a:solidFill>
              </a:rPr>
              <a:t>Wprowadzenie informacji </a:t>
            </a:r>
            <a:r>
              <a:rPr lang="pl-PL" sz="1700" dirty="0">
                <a:solidFill>
                  <a:schemeClr val="accent3"/>
                </a:solidFill>
              </a:rPr>
              <a:t>na temat realizacji </a:t>
            </a:r>
            <a:r>
              <a:rPr lang="pl-PL" sz="1700" b="1" dirty="0">
                <a:solidFill>
                  <a:schemeClr val="accent3"/>
                </a:solidFill>
              </a:rPr>
              <a:t>projektów </a:t>
            </a:r>
            <a:r>
              <a:rPr lang="pl-PL" sz="1700" b="1" dirty="0" smtClean="0">
                <a:solidFill>
                  <a:schemeClr val="accent3"/>
                </a:solidFill>
              </a:rPr>
              <a:t>zintegrowanych </a:t>
            </a:r>
            <a:r>
              <a:rPr lang="pl-PL" sz="1700" dirty="0" smtClean="0">
                <a:solidFill>
                  <a:schemeClr val="accent3"/>
                </a:solidFill>
              </a:rPr>
              <a:t>w OP3</a:t>
            </a:r>
            <a:r>
              <a:rPr lang="pl-PL" sz="1700" dirty="0">
                <a:solidFill>
                  <a:schemeClr val="accent3"/>
                </a:solidFill>
              </a:rPr>
              <a:t>. i OP6.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700" dirty="0" smtClean="0">
                <a:solidFill>
                  <a:schemeClr val="accent3"/>
                </a:solidFill>
              </a:rPr>
              <a:t>Wprowadzenie wartości </a:t>
            </a:r>
            <a:r>
              <a:rPr lang="pl-PL" sz="1700" dirty="0">
                <a:solidFill>
                  <a:schemeClr val="accent3"/>
                </a:solidFill>
              </a:rPr>
              <a:t>wskaźnika wspólnego </a:t>
            </a:r>
            <a:r>
              <a:rPr lang="pl-PL" sz="1700" b="1" i="1" dirty="0" smtClean="0">
                <a:solidFill>
                  <a:schemeClr val="accent3"/>
                </a:solidFill>
              </a:rPr>
              <a:t>dla projektów wdrażanych częściowo </a:t>
            </a:r>
            <a:r>
              <a:rPr lang="pl-PL" sz="1700" b="1" i="1" dirty="0">
                <a:solidFill>
                  <a:schemeClr val="accent3"/>
                </a:solidFill>
              </a:rPr>
              <a:t>lub całkowicie przez partnerów społecznych/NGO.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700" dirty="0" smtClean="0">
                <a:solidFill>
                  <a:schemeClr val="accent3"/>
                </a:solidFill>
              </a:rPr>
              <a:t>Wprowadzenie informacji </a:t>
            </a:r>
            <a:r>
              <a:rPr lang="pl-PL" sz="1700" dirty="0">
                <a:solidFill>
                  <a:schemeClr val="accent3"/>
                </a:solidFill>
              </a:rPr>
              <a:t>o </a:t>
            </a:r>
            <a:r>
              <a:rPr lang="pl-PL" sz="1700" b="1" dirty="0">
                <a:solidFill>
                  <a:schemeClr val="accent3"/>
                </a:solidFill>
              </a:rPr>
              <a:t>całkowitej liczbie uczestników </a:t>
            </a:r>
            <a:r>
              <a:rPr lang="pl-PL" sz="1700" dirty="0" smtClean="0">
                <a:solidFill>
                  <a:schemeClr val="accent3"/>
                </a:solidFill>
              </a:rPr>
              <a:t>w </a:t>
            </a:r>
            <a:r>
              <a:rPr lang="pl-PL" sz="1700" dirty="0">
                <a:solidFill>
                  <a:schemeClr val="accent3"/>
                </a:solidFill>
              </a:rPr>
              <a:t>poszczególnych </a:t>
            </a:r>
            <a:r>
              <a:rPr lang="pl-PL" sz="1700" dirty="0" smtClean="0">
                <a:solidFill>
                  <a:schemeClr val="accent3"/>
                </a:solidFill>
              </a:rPr>
              <a:t>działaniach OP. 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700" dirty="0" smtClean="0">
                <a:solidFill>
                  <a:schemeClr val="accent3"/>
                </a:solidFill>
              </a:rPr>
              <a:t>Wprowadzenie informacji o </a:t>
            </a:r>
            <a:r>
              <a:rPr lang="pl-PL" sz="1700" b="1" dirty="0" smtClean="0">
                <a:solidFill>
                  <a:schemeClr val="accent3"/>
                </a:solidFill>
              </a:rPr>
              <a:t>proporcjach poszczególnych grup beneficjentów</a:t>
            </a:r>
            <a:r>
              <a:rPr lang="pl-PL" sz="1700" dirty="0" smtClean="0">
                <a:solidFill>
                  <a:schemeClr val="accent3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700" dirty="0" smtClean="0">
                <a:solidFill>
                  <a:schemeClr val="accent3"/>
                </a:solidFill>
              </a:rPr>
              <a:t>Dołączenie informacji odnośnie </a:t>
            </a:r>
            <a:r>
              <a:rPr lang="pl-PL" sz="1700" b="1" dirty="0">
                <a:solidFill>
                  <a:schemeClr val="accent3"/>
                </a:solidFill>
              </a:rPr>
              <a:t>skuteczności zastosowanych </a:t>
            </a:r>
            <a:r>
              <a:rPr lang="pl-PL" sz="1700" b="1" dirty="0" smtClean="0">
                <a:solidFill>
                  <a:schemeClr val="accent3"/>
                </a:solidFill>
              </a:rPr>
              <a:t>preferencji </a:t>
            </a:r>
            <a:r>
              <a:rPr lang="pl-PL" sz="1700" dirty="0">
                <a:solidFill>
                  <a:schemeClr val="accent3"/>
                </a:solidFill>
              </a:rPr>
              <a:t>w Programie.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700" dirty="0">
                <a:solidFill>
                  <a:schemeClr val="accent3"/>
                </a:solidFill>
              </a:rPr>
              <a:t>Uwagi o charakterze technicznym (np. dodanie PI do numerów i nazw działań/poddziałań).</a:t>
            </a:r>
          </a:p>
        </p:txBody>
      </p:sp>
    </p:spTree>
    <p:extLst>
      <p:ext uri="{BB962C8B-B14F-4D97-AF65-F5344CB8AC3E}">
        <p14:creationId xmlns:p14="http://schemas.microsoft.com/office/powerpoint/2010/main" val="62418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1976760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3 Edukacja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067" y="383964"/>
            <a:ext cx="1080000" cy="1080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86812" y="1143643"/>
            <a:ext cx="7929349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5"/>
                </a:solidFill>
              </a:rPr>
              <a:t>Ramy wykonania: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386810" y="1732715"/>
          <a:ext cx="8410056" cy="4336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3339">
                  <a:extLst>
                    <a:ext uri="{9D8B030D-6E8A-4147-A177-3AD203B41FA5}">
                      <a16:colId xmlns:a16="http://schemas.microsoft.com/office/drawing/2014/main" val="3237651229"/>
                    </a:ext>
                  </a:extLst>
                </a:gridCol>
                <a:gridCol w="1492426">
                  <a:extLst>
                    <a:ext uri="{9D8B030D-6E8A-4147-A177-3AD203B41FA5}">
                      <a16:colId xmlns:a16="http://schemas.microsoft.com/office/drawing/2014/main" val="2049039060"/>
                    </a:ext>
                  </a:extLst>
                </a:gridCol>
                <a:gridCol w="2079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50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568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l-PL" sz="2400" dirty="0" smtClean="0">
                          <a:solidFill>
                            <a:schemeClr val="bg1"/>
                          </a:solidFill>
                        </a:rPr>
                        <a:t>Element</a:t>
                      </a:r>
                    </a:p>
                  </a:txBody>
                  <a:tcPr marT="14400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bg1"/>
                          </a:solidFill>
                        </a:rPr>
                        <a:t>Cel 2018</a:t>
                      </a:r>
                      <a:endParaRPr lang="pl-PL" sz="2400" dirty="0">
                        <a:solidFill>
                          <a:schemeClr val="bg1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bg1"/>
                          </a:solidFill>
                        </a:rPr>
                        <a:t>Wykonanie</a:t>
                      </a:r>
                      <a:endParaRPr lang="pl-PL" sz="2400" dirty="0">
                        <a:solidFill>
                          <a:schemeClr val="bg1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bg1"/>
                          </a:solidFill>
                        </a:rPr>
                        <a:t>Postęp</a:t>
                      </a:r>
                      <a:endParaRPr lang="pl-PL" sz="2400" dirty="0">
                        <a:solidFill>
                          <a:schemeClr val="bg1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893243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pl-PL" sz="1800" dirty="0" smtClean="0">
                          <a:solidFill>
                            <a:schemeClr val="accent3"/>
                          </a:solidFill>
                        </a:rPr>
                        <a:t>Liczba uczniów objętych wsparciem w zakresie rozwijania kompetencji kluczowych w programie </a:t>
                      </a: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solidFill>
                            <a:schemeClr val="accent3"/>
                          </a:solidFill>
                        </a:rPr>
                        <a:t>15 000 osób</a:t>
                      </a:r>
                      <a:endParaRPr lang="pl-PL" sz="18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solidFill>
                            <a:schemeClr val="accent3"/>
                          </a:solidFill>
                        </a:rPr>
                        <a:t>42 076 osób</a:t>
                      </a:r>
                      <a:endParaRPr lang="pl-PL" sz="18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solidFill>
                            <a:schemeClr val="accent3"/>
                          </a:solidFill>
                        </a:rPr>
                        <a:t>280,51%</a:t>
                      </a:r>
                      <a:endParaRPr lang="pl-PL" sz="18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157419"/>
                  </a:ext>
                </a:extLst>
              </a:tr>
              <a:tr h="1047586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pl-PL" sz="1800" dirty="0" smtClean="0">
                          <a:solidFill>
                            <a:schemeClr val="accent3"/>
                          </a:solidFill>
                        </a:rPr>
                        <a:t>Liczba nauczycieli objętych wsparciem w programie</a:t>
                      </a: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solidFill>
                            <a:schemeClr val="accent3"/>
                          </a:solidFill>
                        </a:rPr>
                        <a:t>2 000 osób</a:t>
                      </a:r>
                      <a:endParaRPr lang="pl-PL" sz="18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solidFill>
                            <a:schemeClr val="accent3"/>
                          </a:solidFill>
                        </a:rPr>
                        <a:t>1 820 osób</a:t>
                      </a:r>
                      <a:endParaRPr lang="pl-PL" sz="18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solidFill>
                            <a:schemeClr val="accent3"/>
                          </a:solidFill>
                        </a:rPr>
                        <a:t>91,00%</a:t>
                      </a:r>
                      <a:endParaRPr lang="pl-PL" sz="18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07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pl-PL" sz="1800" dirty="0" smtClean="0">
                          <a:solidFill>
                            <a:schemeClr val="accent3"/>
                          </a:solidFill>
                        </a:rPr>
                        <a:t>Całkowita kwota certyfikowanych wydatków kwalifikowalnych</a:t>
                      </a: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31 mln EUR</a:t>
                      </a: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3,3 mln</a:t>
                      </a:r>
                      <a:r>
                        <a:rPr lang="pl-PL" sz="1800" kern="1200" baseline="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EUR</a:t>
                      </a:r>
                      <a:endParaRPr lang="pl-PL" sz="1800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10,65%</a:t>
                      </a:r>
                      <a:endParaRPr lang="pl-PL" sz="1800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7671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03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3902287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4 Kształcenie Zawodowe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832548"/>
              </p:ext>
            </p:extLst>
          </p:nvPr>
        </p:nvGraphicFramePr>
        <p:xfrm>
          <a:off x="720000" y="2361061"/>
          <a:ext cx="7707600" cy="4121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6800">
                  <a:extLst>
                    <a:ext uri="{9D8B030D-6E8A-4147-A177-3AD203B41FA5}">
                      <a16:colId xmlns:a16="http://schemas.microsoft.com/office/drawing/2014/main" val="3237651229"/>
                    </a:ext>
                  </a:extLst>
                </a:gridCol>
                <a:gridCol w="3427200">
                  <a:extLst>
                    <a:ext uri="{9D8B030D-6E8A-4147-A177-3AD203B41FA5}">
                      <a16:colId xmlns:a16="http://schemas.microsoft.com/office/drawing/2014/main" val="4139790359"/>
                    </a:ext>
                  </a:extLst>
                </a:gridCol>
                <a:gridCol w="1983600">
                  <a:extLst>
                    <a:ext uri="{9D8B030D-6E8A-4147-A177-3AD203B41FA5}">
                      <a16:colId xmlns:a16="http://schemas.microsoft.com/office/drawing/2014/main" val="2049039060"/>
                    </a:ext>
                  </a:extLst>
                </a:gridCol>
              </a:tblGrid>
              <a:tr h="137387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Kontraktacja:</a:t>
                      </a:r>
                      <a:endParaRPr lang="pl-PL" sz="2400" dirty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289 023 164</a:t>
                      </a:r>
                      <a:r>
                        <a:rPr lang="pl-PL" sz="3200" baseline="0" dirty="0" smtClean="0">
                          <a:solidFill>
                            <a:schemeClr val="accent3"/>
                          </a:solidFill>
                        </a:rPr>
                        <a:t> 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104,9%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3870486"/>
                  </a:ext>
                </a:extLst>
              </a:tr>
              <a:tr h="1373875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Środki wypłacone:</a:t>
                      </a:r>
                      <a:endParaRPr lang="pl-PL" sz="2400" dirty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7 156 798</a:t>
                      </a:r>
                      <a:r>
                        <a:rPr lang="pl-PL" sz="3200" baseline="0" dirty="0" smtClean="0">
                          <a:solidFill>
                            <a:schemeClr val="accent3"/>
                          </a:solidFill>
                        </a:rPr>
                        <a:t> 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2,6%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9732671"/>
                  </a:ext>
                </a:extLst>
              </a:tr>
              <a:tr h="1373875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Certyfikacja:</a:t>
                      </a:r>
                      <a:endParaRPr lang="pl-PL" sz="2400" dirty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7 415 302</a:t>
                      </a:r>
                      <a:r>
                        <a:rPr lang="pl-PL" sz="3200" baseline="0" dirty="0" smtClean="0">
                          <a:solidFill>
                            <a:schemeClr val="accent3"/>
                          </a:solidFill>
                        </a:rPr>
                        <a:t> 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2,7%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5494602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0" y="1008000"/>
            <a:ext cx="1080000" cy="10800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258102" y="1255612"/>
            <a:ext cx="331640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pl-PL" sz="2400" dirty="0" smtClean="0">
                <a:solidFill>
                  <a:schemeClr val="accent3"/>
                </a:solidFill>
              </a:rPr>
              <a:t>Liczba umów: </a:t>
            </a:r>
            <a:r>
              <a:rPr lang="pl-PL" sz="3200" dirty="0" smtClean="0">
                <a:solidFill>
                  <a:schemeClr val="accent3"/>
                </a:solidFill>
              </a:rPr>
              <a:t>29</a:t>
            </a:r>
            <a:endParaRPr lang="pl-PL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3902287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4 Kształcenie Zawodowe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1008000"/>
            <a:ext cx="1080000" cy="1080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27797" y="2576570"/>
            <a:ext cx="79293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solidFill>
                  <a:schemeClr val="accent5"/>
                </a:solidFill>
              </a:rPr>
              <a:t>Działanie 4.1  Infrastruktura ponadgimnazjalnych szkół zawodowych: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Realizowane są 23 projekty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Wartość ogółem: 269 mln PLN</a:t>
            </a:r>
            <a:endParaRPr lang="pl-PL" sz="2000" dirty="0">
              <a:solidFill>
                <a:schemeClr val="accent3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Kwota dofinansowania EFRR: 217 mln PLN</a:t>
            </a:r>
          </a:p>
        </p:txBody>
      </p:sp>
    </p:spTree>
    <p:extLst>
      <p:ext uri="{BB962C8B-B14F-4D97-AF65-F5344CB8AC3E}">
        <p14:creationId xmlns:p14="http://schemas.microsoft.com/office/powerpoint/2010/main" val="200389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3902287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4 Kształcenie Zawodowe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1008000"/>
            <a:ext cx="1080000" cy="1080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27797" y="2576570"/>
            <a:ext cx="80248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solidFill>
                  <a:schemeClr val="accent5"/>
                </a:solidFill>
              </a:rPr>
              <a:t>Działanie 4.2 Infrastruktura uczelni prowadzących kształcenie o profilu praktycznym: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Realizowanych jest 6 projektów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Wartość ogółem: 90 mln PLN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Kwota dofinansowania EFRR: 72 mln PLN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Uczelnie: Uniwersytet Gdański, Politechnika Gdańska, Gdański Uniwersytet Medyczny, Akademia Morska w Gdyni, Akademia Pomorska w Słupsku</a:t>
            </a:r>
          </a:p>
        </p:txBody>
      </p:sp>
    </p:spTree>
    <p:extLst>
      <p:ext uri="{BB962C8B-B14F-4D97-AF65-F5344CB8AC3E}">
        <p14:creationId xmlns:p14="http://schemas.microsoft.com/office/powerpoint/2010/main" val="21962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3902287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</a:t>
            </a:r>
            <a:r>
              <a:rPr lang="pl-PL" sz="2700" dirty="0">
                <a:solidFill>
                  <a:schemeClr val="accent3"/>
                </a:solidFill>
              </a:rPr>
              <a:t>4 Kształcenie Zawodowe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22727" y="1134635"/>
            <a:ext cx="7929349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5"/>
                </a:solidFill>
              </a:rPr>
              <a:t>Ramy wykonania: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805539"/>
              </p:ext>
            </p:extLst>
          </p:nvPr>
        </p:nvGraphicFramePr>
        <p:xfrm>
          <a:off x="283774" y="1898197"/>
          <a:ext cx="8543500" cy="45997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9554">
                  <a:extLst>
                    <a:ext uri="{9D8B030D-6E8A-4147-A177-3AD203B41FA5}">
                      <a16:colId xmlns:a16="http://schemas.microsoft.com/office/drawing/2014/main" val="3237651229"/>
                    </a:ext>
                  </a:extLst>
                </a:gridCol>
                <a:gridCol w="2204113">
                  <a:extLst>
                    <a:ext uri="{9D8B030D-6E8A-4147-A177-3AD203B41FA5}">
                      <a16:colId xmlns:a16="http://schemas.microsoft.com/office/drawing/2014/main" val="2049039060"/>
                    </a:ext>
                  </a:extLst>
                </a:gridCol>
                <a:gridCol w="2204113">
                  <a:extLst>
                    <a:ext uri="{9D8B030D-6E8A-4147-A177-3AD203B41FA5}">
                      <a16:colId xmlns:a16="http://schemas.microsoft.com/office/drawing/2014/main" val="1997104461"/>
                    </a:ext>
                  </a:extLst>
                </a:gridCol>
                <a:gridCol w="1405720">
                  <a:extLst>
                    <a:ext uri="{9D8B030D-6E8A-4147-A177-3AD203B41FA5}">
                      <a16:colId xmlns:a16="http://schemas.microsoft.com/office/drawing/2014/main" val="2631036545"/>
                    </a:ext>
                  </a:extLst>
                </a:gridCol>
              </a:tblGrid>
              <a:tr h="85862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Element</a:t>
                      </a:r>
                    </a:p>
                  </a:txBody>
                  <a:tcPr marT="14400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Cel 2018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Wykonanie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Postęp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893243"/>
                  </a:ext>
                </a:extLst>
              </a:tr>
              <a:tr h="113507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Liczba obiektów infrastruktury jednostek organizacyjnych systemu oświaty</a:t>
                      </a: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-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-</a:t>
                      </a: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-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157419"/>
                  </a:ext>
                </a:extLst>
              </a:tr>
              <a:tr h="1470933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Odsetek zidentyfikowanych do wsparcia ponadgimnazjalnych szkół zawodowych, z  którymi zostały podpisane umowy o dofinansowanie</a:t>
                      </a: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50%</a:t>
                      </a:r>
                      <a:r>
                        <a:rPr lang="pl-PL" sz="1600" dirty="0" smtClean="0"/>
                        <a:t> </a:t>
                      </a:r>
                      <a:endParaRPr lang="pl-PL" sz="1600" dirty="0"/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100%</a:t>
                      </a:r>
                      <a:r>
                        <a:rPr lang="pl-PL" sz="1600" dirty="0" smtClean="0"/>
                        <a:t> </a:t>
                      </a:r>
                      <a:endParaRPr lang="pl-PL" sz="1600" dirty="0"/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100,0%</a:t>
                      </a: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7671915"/>
                  </a:ext>
                </a:extLst>
              </a:tr>
              <a:tr h="113507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Całkowita kwota certyfikowanych wydatków kwalifikowalnych</a:t>
                      </a: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12 119 577 EUR</a:t>
                      </a: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2 024 887 EUR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16,7%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524" y="64370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8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2526269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5 Zatrudnienie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877108"/>
              </p:ext>
            </p:extLst>
          </p:nvPr>
        </p:nvGraphicFramePr>
        <p:xfrm>
          <a:off x="720000" y="2361061"/>
          <a:ext cx="7707600" cy="4121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6800">
                  <a:extLst>
                    <a:ext uri="{9D8B030D-6E8A-4147-A177-3AD203B41FA5}">
                      <a16:colId xmlns:a16="http://schemas.microsoft.com/office/drawing/2014/main" val="3237651229"/>
                    </a:ext>
                  </a:extLst>
                </a:gridCol>
                <a:gridCol w="3427200">
                  <a:extLst>
                    <a:ext uri="{9D8B030D-6E8A-4147-A177-3AD203B41FA5}">
                      <a16:colId xmlns:a16="http://schemas.microsoft.com/office/drawing/2014/main" val="4139790359"/>
                    </a:ext>
                  </a:extLst>
                </a:gridCol>
                <a:gridCol w="1983600">
                  <a:extLst>
                    <a:ext uri="{9D8B030D-6E8A-4147-A177-3AD203B41FA5}">
                      <a16:colId xmlns:a16="http://schemas.microsoft.com/office/drawing/2014/main" val="2049039060"/>
                    </a:ext>
                  </a:extLst>
                </a:gridCol>
              </a:tblGrid>
              <a:tr h="137387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Kontraktacja:</a:t>
                      </a:r>
                      <a:endParaRPr lang="pl-PL" sz="2400" dirty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176 039 799</a:t>
                      </a:r>
                      <a:r>
                        <a:rPr lang="pl-PL" sz="3200" baseline="0" dirty="0" smtClean="0">
                          <a:solidFill>
                            <a:schemeClr val="accent3"/>
                          </a:solidFill>
                        </a:rPr>
                        <a:t> 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19,8%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3870486"/>
                  </a:ext>
                </a:extLst>
              </a:tr>
              <a:tr h="1373875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Środki wypłacone:</a:t>
                      </a:r>
                      <a:endParaRPr lang="pl-PL" sz="2400" dirty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72 958 438</a:t>
                      </a:r>
                      <a:r>
                        <a:rPr lang="pl-PL" sz="3200" baseline="0" dirty="0" smtClean="0">
                          <a:solidFill>
                            <a:schemeClr val="accent3"/>
                          </a:solidFill>
                        </a:rPr>
                        <a:t> 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8,2%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9732671"/>
                  </a:ext>
                </a:extLst>
              </a:tr>
              <a:tr h="1373875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Certyfikacja:</a:t>
                      </a:r>
                      <a:endParaRPr lang="pl-PL" sz="2400" dirty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71 280 783</a:t>
                      </a:r>
                      <a:r>
                        <a:rPr lang="pl-PL" sz="3200" baseline="0" dirty="0" smtClean="0">
                          <a:solidFill>
                            <a:schemeClr val="accent3"/>
                          </a:solidFill>
                        </a:rPr>
                        <a:t> 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8,0%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5494602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0" y="1008000"/>
            <a:ext cx="1080000" cy="10800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258102" y="1255612"/>
            <a:ext cx="331640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pl-PL" sz="2400" dirty="0" smtClean="0">
                <a:solidFill>
                  <a:schemeClr val="accent3"/>
                </a:solidFill>
              </a:rPr>
              <a:t>Liczba umów: </a:t>
            </a:r>
            <a:r>
              <a:rPr lang="pl-PL" sz="3200" dirty="0" smtClean="0">
                <a:solidFill>
                  <a:schemeClr val="accent3"/>
                </a:solidFill>
              </a:rPr>
              <a:t>96</a:t>
            </a:r>
            <a:endParaRPr lang="pl-PL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8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2526269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5 Zatrudnienie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1008000"/>
            <a:ext cx="1080000" cy="1080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338666" y="2543876"/>
            <a:ext cx="846666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2400" dirty="0">
                <a:solidFill>
                  <a:schemeClr val="accent5"/>
                </a:solidFill>
              </a:rPr>
              <a:t>Od uruchomienia Programu (wg stanu na 13.06.2017):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solidFill>
                  <a:schemeClr val="accent3"/>
                </a:solidFill>
              </a:rPr>
              <a:t>ogłoszono </a:t>
            </a:r>
            <a:r>
              <a:rPr lang="pl-PL" sz="2000" b="1" dirty="0">
                <a:solidFill>
                  <a:schemeClr val="accent3"/>
                </a:solidFill>
              </a:rPr>
              <a:t>7</a:t>
            </a:r>
            <a:r>
              <a:rPr lang="pl-PL" sz="2000" dirty="0">
                <a:solidFill>
                  <a:schemeClr val="accent3"/>
                </a:solidFill>
              </a:rPr>
              <a:t> konkursów; </a:t>
            </a:r>
            <a:endParaRPr lang="pl-PL" sz="2000" dirty="0" smtClean="0">
              <a:solidFill>
                <a:schemeClr val="accent3"/>
              </a:solidFill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b="1" dirty="0" smtClean="0">
                <a:solidFill>
                  <a:schemeClr val="accent3"/>
                </a:solidFill>
              </a:rPr>
              <a:t>7 </a:t>
            </a:r>
            <a:r>
              <a:rPr lang="pl-PL" sz="2000" dirty="0" smtClean="0">
                <a:solidFill>
                  <a:schemeClr val="accent3"/>
                </a:solidFill>
              </a:rPr>
              <a:t>naborów w </a:t>
            </a:r>
            <a:r>
              <a:rPr lang="pl-PL" sz="2000" dirty="0">
                <a:solidFill>
                  <a:schemeClr val="accent3"/>
                </a:solidFill>
              </a:rPr>
              <a:t>trybie pozakonkursowym;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 smtClean="0">
                <a:solidFill>
                  <a:schemeClr val="accent3"/>
                </a:solidFill>
              </a:rPr>
              <a:t>pozytywnie </a:t>
            </a:r>
            <a:r>
              <a:rPr lang="pl-PL" sz="2000" dirty="0">
                <a:solidFill>
                  <a:schemeClr val="accent3"/>
                </a:solidFill>
              </a:rPr>
              <a:t>ocenę formalną przeszło </a:t>
            </a:r>
            <a:r>
              <a:rPr lang="pl-PL" sz="2000" b="1" dirty="0" smtClean="0">
                <a:solidFill>
                  <a:schemeClr val="accent3"/>
                </a:solidFill>
              </a:rPr>
              <a:t>589 </a:t>
            </a:r>
            <a:r>
              <a:rPr lang="pl-PL" sz="2000" dirty="0" smtClean="0">
                <a:solidFill>
                  <a:schemeClr val="accent3"/>
                </a:solidFill>
              </a:rPr>
              <a:t>WND</a:t>
            </a:r>
            <a:r>
              <a:rPr lang="pl-PL" sz="2000" dirty="0">
                <a:solidFill>
                  <a:schemeClr val="accent3"/>
                </a:solidFill>
              </a:rPr>
              <a:t>, z czego </a:t>
            </a:r>
            <a:r>
              <a:rPr lang="pl-PL" sz="2000" b="1" dirty="0" smtClean="0">
                <a:solidFill>
                  <a:schemeClr val="accent3"/>
                </a:solidFill>
              </a:rPr>
              <a:t>250</a:t>
            </a:r>
            <a:r>
              <a:rPr lang="pl-PL" sz="2000" dirty="0" smtClean="0">
                <a:solidFill>
                  <a:schemeClr val="accent3"/>
                </a:solidFill>
              </a:rPr>
              <a:t> </a:t>
            </a:r>
            <a:r>
              <a:rPr lang="pl-PL" sz="2000" dirty="0">
                <a:solidFill>
                  <a:schemeClr val="accent3"/>
                </a:solidFill>
              </a:rPr>
              <a:t>zatwierdzono;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solidFill>
                  <a:schemeClr val="accent3"/>
                </a:solidFill>
              </a:rPr>
              <a:t>podpisano </a:t>
            </a:r>
            <a:r>
              <a:rPr lang="pl-PL" sz="2000" b="1" dirty="0">
                <a:solidFill>
                  <a:schemeClr val="accent3"/>
                </a:solidFill>
              </a:rPr>
              <a:t>96</a:t>
            </a:r>
            <a:r>
              <a:rPr lang="pl-PL" sz="2000" dirty="0">
                <a:solidFill>
                  <a:schemeClr val="accent3"/>
                </a:solidFill>
              </a:rPr>
              <a:t> umów o dofinansowanie (w tym </a:t>
            </a:r>
            <a:r>
              <a:rPr lang="pl-PL" sz="2000" b="1" dirty="0">
                <a:solidFill>
                  <a:schemeClr val="accent3"/>
                </a:solidFill>
              </a:rPr>
              <a:t>34 </a:t>
            </a:r>
            <a:r>
              <a:rPr lang="pl-PL" sz="2000" dirty="0">
                <a:solidFill>
                  <a:schemeClr val="accent3"/>
                </a:solidFill>
              </a:rPr>
              <a:t>w ramach trybu pozakonkursowego).</a:t>
            </a:r>
          </a:p>
        </p:txBody>
      </p:sp>
    </p:spTree>
    <p:extLst>
      <p:ext uri="{BB962C8B-B14F-4D97-AF65-F5344CB8AC3E}">
        <p14:creationId xmlns:p14="http://schemas.microsoft.com/office/powerpoint/2010/main" val="156691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2526269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5 Zatrudnienie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67" y="660867"/>
            <a:ext cx="1080000" cy="1080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49997" y="1907704"/>
            <a:ext cx="792934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5"/>
                </a:solidFill>
              </a:rPr>
              <a:t>Planowane </a:t>
            </a:r>
            <a:r>
              <a:rPr lang="pl-PL" sz="2400" dirty="0">
                <a:solidFill>
                  <a:schemeClr val="accent5"/>
                </a:solidFill>
              </a:rPr>
              <a:t>nabory w ramach </a:t>
            </a:r>
            <a:r>
              <a:rPr lang="pl-PL" sz="2400" dirty="0" smtClean="0">
                <a:solidFill>
                  <a:schemeClr val="accent5"/>
                </a:solidFill>
              </a:rPr>
              <a:t>OP5.:</a:t>
            </a:r>
            <a:endParaRPr lang="pl-PL" sz="2400" dirty="0">
              <a:solidFill>
                <a:schemeClr val="accent5"/>
              </a:solidFill>
            </a:endParaRPr>
          </a:p>
          <a:p>
            <a:pPr marL="177800">
              <a:lnSpc>
                <a:spcPct val="150000"/>
              </a:lnSpc>
            </a:pPr>
            <a:r>
              <a:rPr lang="pl-PL" sz="2000" b="1" dirty="0" smtClean="0">
                <a:solidFill>
                  <a:schemeClr val="accent3"/>
                </a:solidFill>
              </a:rPr>
              <a:t>Działanie 5.3 Opieka nad dziećmi do lat 3</a:t>
            </a:r>
            <a:endParaRPr lang="pl-PL" sz="2000" b="1" dirty="0">
              <a:solidFill>
                <a:schemeClr val="accent3"/>
              </a:solidFill>
            </a:endParaRPr>
          </a:p>
          <a:p>
            <a:pPr marL="627063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4 Q 2017, alokacja 54,3 mln PLN</a:t>
            </a:r>
          </a:p>
          <a:p>
            <a:pPr marL="177800">
              <a:lnSpc>
                <a:spcPct val="150000"/>
              </a:lnSpc>
            </a:pPr>
            <a:r>
              <a:rPr lang="pl-PL" sz="2000" b="1" dirty="0">
                <a:solidFill>
                  <a:schemeClr val="accent3"/>
                </a:solidFill>
              </a:rPr>
              <a:t>P</a:t>
            </a:r>
            <a:r>
              <a:rPr lang="pl-PL" sz="2000" b="1" dirty="0" smtClean="0">
                <a:solidFill>
                  <a:schemeClr val="accent3"/>
                </a:solidFill>
              </a:rPr>
              <a:t>oddziałanie 5.4.2 Zdrowie na rynku pracy</a:t>
            </a:r>
            <a:endParaRPr lang="pl-PL" sz="2000" b="1" dirty="0">
              <a:solidFill>
                <a:schemeClr val="accent3"/>
              </a:solidFill>
            </a:endParaRPr>
          </a:p>
          <a:p>
            <a:pPr marL="627063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i="1" dirty="0" smtClean="0">
                <a:solidFill>
                  <a:schemeClr val="accent3"/>
                </a:solidFill>
              </a:rPr>
              <a:t>Eliminowanie czynników ryzyka w miejscu pracy </a:t>
            </a:r>
            <a:r>
              <a:rPr lang="pl-PL" sz="2000" dirty="0" smtClean="0">
                <a:solidFill>
                  <a:schemeClr val="accent3"/>
                </a:solidFill>
              </a:rPr>
              <a:t>- 3 </a:t>
            </a:r>
            <a:r>
              <a:rPr lang="pl-PL" sz="2000" dirty="0">
                <a:solidFill>
                  <a:schemeClr val="accent3"/>
                </a:solidFill>
              </a:rPr>
              <a:t>Q </a:t>
            </a:r>
            <a:r>
              <a:rPr lang="pl-PL" sz="2000" dirty="0" smtClean="0">
                <a:solidFill>
                  <a:schemeClr val="accent3"/>
                </a:solidFill>
              </a:rPr>
              <a:t>2017, alokacja 17,8 </a:t>
            </a:r>
            <a:r>
              <a:rPr lang="pl-PL" sz="2000" dirty="0">
                <a:solidFill>
                  <a:schemeClr val="accent3"/>
                </a:solidFill>
              </a:rPr>
              <a:t>mln </a:t>
            </a:r>
            <a:r>
              <a:rPr lang="pl-PL" sz="2000" dirty="0" smtClean="0">
                <a:solidFill>
                  <a:schemeClr val="accent3"/>
                </a:solidFill>
              </a:rPr>
              <a:t>PLN</a:t>
            </a:r>
          </a:p>
          <a:p>
            <a:pPr marL="627063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i="1" dirty="0">
                <a:solidFill>
                  <a:schemeClr val="accent3"/>
                </a:solidFill>
              </a:rPr>
              <a:t>Profilaktyka cukrzycy typu II </a:t>
            </a:r>
            <a:r>
              <a:rPr lang="pl-PL" sz="2000" dirty="0">
                <a:solidFill>
                  <a:schemeClr val="accent3"/>
                </a:solidFill>
              </a:rPr>
              <a:t>- </a:t>
            </a:r>
            <a:r>
              <a:rPr lang="pl-PL" sz="2000" dirty="0" smtClean="0">
                <a:solidFill>
                  <a:schemeClr val="accent3"/>
                </a:solidFill>
              </a:rPr>
              <a:t>4 </a:t>
            </a:r>
            <a:r>
              <a:rPr lang="pl-PL" sz="2000" dirty="0">
                <a:solidFill>
                  <a:schemeClr val="accent3"/>
                </a:solidFill>
              </a:rPr>
              <a:t>Q 2017, alokacja 11,3 mln PLN</a:t>
            </a:r>
          </a:p>
          <a:p>
            <a:pPr marL="627063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i="1" dirty="0" smtClean="0">
                <a:solidFill>
                  <a:schemeClr val="accent3"/>
                </a:solidFill>
              </a:rPr>
              <a:t>Rehabilitacja kardiologiczna </a:t>
            </a:r>
            <a:r>
              <a:rPr lang="pl-PL" sz="2000" dirty="0" smtClean="0">
                <a:solidFill>
                  <a:schemeClr val="accent3"/>
                </a:solidFill>
              </a:rPr>
              <a:t>- </a:t>
            </a:r>
            <a:r>
              <a:rPr lang="pl-PL" sz="2000" dirty="0">
                <a:solidFill>
                  <a:schemeClr val="accent3"/>
                </a:solidFill>
              </a:rPr>
              <a:t>4 Q 2017, alokacja </a:t>
            </a:r>
            <a:r>
              <a:rPr lang="pl-PL" sz="2000" dirty="0" smtClean="0">
                <a:solidFill>
                  <a:schemeClr val="accent3"/>
                </a:solidFill>
              </a:rPr>
              <a:t>30,1 </a:t>
            </a:r>
            <a:r>
              <a:rPr lang="pl-PL" sz="2000" dirty="0">
                <a:solidFill>
                  <a:schemeClr val="accent3"/>
                </a:solidFill>
              </a:rPr>
              <a:t>mln </a:t>
            </a:r>
            <a:r>
              <a:rPr lang="pl-PL" sz="2000" dirty="0" smtClean="0">
                <a:solidFill>
                  <a:schemeClr val="accent3"/>
                </a:solidFill>
              </a:rPr>
              <a:t>PLN</a:t>
            </a:r>
            <a:endParaRPr lang="pl-PL" sz="2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4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2526269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5 Zatrudnienie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410" y="743782"/>
            <a:ext cx="1080000" cy="1080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00252" y="2421877"/>
            <a:ext cx="8488907" cy="392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chemeClr val="accent3"/>
                </a:solidFill>
              </a:rPr>
              <a:t>Wymagania MR odnośnie konieczności sprawdzania przez IZ faktu nabycia kwalifikacji definiowanych Ustawą o Zintegrowanym Systemie Kwalifikacji. Narzędzie wskazane Ustawą to  Zintegrowany Rejestr Kwalifikacji, który w praktyce nie funkcjonuje </a:t>
            </a:r>
            <a:r>
              <a:rPr lang="pl-PL" dirty="0" smtClean="0">
                <a:solidFill>
                  <a:schemeClr val="accent3"/>
                </a:solidFill>
              </a:rPr>
              <a:t/>
            </a:r>
            <a:br>
              <a:rPr lang="pl-PL" dirty="0" smtClean="0">
                <a:solidFill>
                  <a:schemeClr val="accent3"/>
                </a:solidFill>
              </a:rPr>
            </a:br>
            <a:r>
              <a:rPr lang="pl-PL" dirty="0" smtClean="0">
                <a:solidFill>
                  <a:schemeClr val="accent3"/>
                </a:solidFill>
              </a:rPr>
              <a:t>w </a:t>
            </a:r>
            <a:r>
              <a:rPr lang="pl-PL" dirty="0">
                <a:solidFill>
                  <a:schemeClr val="accent3"/>
                </a:solidFill>
              </a:rPr>
              <a:t>odniesieniu do kwalifikacji rynkowych którymi głównie interesują się Wnioskodawcy.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pl-PL" dirty="0">
              <a:solidFill>
                <a:schemeClr val="accent3"/>
              </a:solidFill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chemeClr val="accent3"/>
                </a:solidFill>
              </a:rPr>
              <a:t>Brak zainteresowania wsparciem w zakresie opieki żłobkowej  - grupa docelowa ograniczona Wytycznymi MR jedynie do osób pozostających bez zatrudnienia oraz osób przebywających w momencie przystąpienia do projektu na urlopie macierzyńskim, rodzicielskim i wychowawczym. Brak w grupie docelowej osób pracujących, którym konieczność opieki nad dzieckiem do lat 3 utrudnia utrzymanie zatrudnienia – zmiana w trakcie procedowania w wyniku interwencji w MR</a:t>
            </a:r>
            <a:r>
              <a:rPr lang="pl-PL" dirty="0" smtClean="0">
                <a:solidFill>
                  <a:schemeClr val="accent3"/>
                </a:solidFill>
              </a:rPr>
              <a:t>.</a:t>
            </a:r>
            <a:endParaRPr lang="pl-PL" dirty="0" smtClean="0"/>
          </a:p>
          <a:p>
            <a:pPr marL="285750" lvl="0" indent="-285750">
              <a:buFontTx/>
              <a:buChar char="-"/>
            </a:pP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00252" y="1775546"/>
            <a:ext cx="5197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solidFill>
                  <a:schemeClr val="accent5"/>
                </a:solidFill>
              </a:rPr>
              <a:t>Specyfika i realia wdrażania </a:t>
            </a:r>
            <a:r>
              <a:rPr lang="pl-PL" sz="2400" dirty="0" smtClean="0">
                <a:solidFill>
                  <a:schemeClr val="accent5"/>
                </a:solidFill>
              </a:rPr>
              <a:t>projektów: </a:t>
            </a:r>
          </a:p>
        </p:txBody>
      </p:sp>
    </p:spTree>
    <p:extLst>
      <p:ext uri="{BB962C8B-B14F-4D97-AF65-F5344CB8AC3E}">
        <p14:creationId xmlns:p14="http://schemas.microsoft.com/office/powerpoint/2010/main" val="41396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2526269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5 Zatrudnienie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410" y="743782"/>
            <a:ext cx="1080000" cy="1080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00252" y="2421877"/>
            <a:ext cx="8488907" cy="185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dirty="0" smtClean="0">
                <a:solidFill>
                  <a:schemeClr val="accent3"/>
                </a:solidFill>
              </a:rPr>
              <a:t>Wsparcie </a:t>
            </a:r>
            <a:r>
              <a:rPr lang="pl-PL" dirty="0">
                <a:solidFill>
                  <a:schemeClr val="accent3"/>
                </a:solidFill>
              </a:rPr>
              <a:t>ukierunkowane w głównej mierze na tworzenie nowych miejsc opieki nad dziećmi do lat 3 (wsparcie w istniejących miejscach jako uzupełniające </a:t>
            </a:r>
            <a:r>
              <a:rPr lang="pl-PL" dirty="0" smtClean="0">
                <a:solidFill>
                  <a:schemeClr val="accent3"/>
                </a:solidFill>
              </a:rPr>
              <a:t/>
            </a:r>
            <a:br>
              <a:rPr lang="pl-PL" dirty="0" smtClean="0">
                <a:solidFill>
                  <a:schemeClr val="accent3"/>
                </a:solidFill>
              </a:rPr>
            </a:br>
            <a:r>
              <a:rPr lang="pl-PL" dirty="0" smtClean="0">
                <a:solidFill>
                  <a:schemeClr val="accent3"/>
                </a:solidFill>
              </a:rPr>
              <a:t>w </a:t>
            </a:r>
            <a:r>
              <a:rPr lang="pl-PL" dirty="0">
                <a:solidFill>
                  <a:schemeClr val="accent3"/>
                </a:solidFill>
              </a:rPr>
              <a:t>ograniczonym zakresie) – powoduje to brak JST wśród Wnioskodawców – konieczność adaptacji/budowy nowych żłobków i odpowiednie zaplanowanie inwestycji zgodnie z UFP przy braku gwarancji otrzymania dofinansowania co zniechęca potencjalnych Wnioskodawców wśród JST</a:t>
            </a:r>
            <a:r>
              <a:rPr lang="pl-PL" dirty="0" smtClean="0">
                <a:solidFill>
                  <a:schemeClr val="accent3"/>
                </a:solidFill>
              </a:rPr>
              <a:t>.</a:t>
            </a:r>
            <a:endParaRPr lang="pl-PL" dirty="0">
              <a:solidFill>
                <a:schemeClr val="accent3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00252" y="1775546"/>
            <a:ext cx="5197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solidFill>
                  <a:schemeClr val="accent5"/>
                </a:solidFill>
              </a:rPr>
              <a:t>Specyfika i realia wdrażania </a:t>
            </a:r>
            <a:r>
              <a:rPr lang="pl-PL" sz="2400" dirty="0" smtClean="0">
                <a:solidFill>
                  <a:schemeClr val="accent5"/>
                </a:solidFill>
              </a:rPr>
              <a:t>projektów: </a:t>
            </a:r>
          </a:p>
        </p:txBody>
      </p:sp>
    </p:spTree>
    <p:extLst>
      <p:ext uri="{BB962C8B-B14F-4D97-AF65-F5344CB8AC3E}">
        <p14:creationId xmlns:p14="http://schemas.microsoft.com/office/powerpoint/2010/main" val="24944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705167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>
                <a:solidFill>
                  <a:srgbClr val="454B4B"/>
                </a:solidFill>
              </a:rPr>
              <a:t>Propozycje zmian w Sprawozdaniu zgłoszone przez</a:t>
            </a:r>
          </a:p>
          <a:p>
            <a:r>
              <a:rPr lang="pl-PL" sz="2700" dirty="0">
                <a:solidFill>
                  <a:srgbClr val="454B4B"/>
                </a:solidFill>
              </a:rPr>
              <a:t>Ministerstwo Rolnictwa i Rozwoju Wsi</a:t>
            </a:r>
            <a:endParaRPr lang="pl-PL" sz="2700" i="1" dirty="0">
              <a:solidFill>
                <a:srgbClr val="0089B3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23588" y="1987443"/>
            <a:ext cx="868840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000" dirty="0" smtClean="0">
                <a:solidFill>
                  <a:schemeClr val="accent3"/>
                </a:solidFill>
              </a:rPr>
              <a:t>Dodanie informacji o działaniach i środkach przeznaczonych na rozwój </a:t>
            </a:r>
            <a:r>
              <a:rPr lang="pl-PL" sz="2000" b="1" dirty="0" smtClean="0">
                <a:solidFill>
                  <a:schemeClr val="accent3"/>
                </a:solidFill>
              </a:rPr>
              <a:t>obszarów wiejskich </a:t>
            </a:r>
            <a:r>
              <a:rPr lang="pl-PL" sz="2000" dirty="0" smtClean="0">
                <a:solidFill>
                  <a:schemeClr val="accent3"/>
                </a:solidFill>
              </a:rPr>
              <a:t>w ramach RPO WP 2014-2020.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 smtClean="0">
                <a:solidFill>
                  <a:schemeClr val="accent3"/>
                </a:solidFill>
              </a:rPr>
              <a:t>- z powodu braku miejsca w Sprawozdaniu informacja na ten temat została zawarta w </a:t>
            </a:r>
            <a:r>
              <a:rPr lang="pl-PL" sz="2000" b="1" dirty="0" smtClean="0">
                <a:solidFill>
                  <a:schemeClr val="accent3"/>
                </a:solidFill>
              </a:rPr>
              <a:t>Streszczeniu</a:t>
            </a:r>
            <a:r>
              <a:rPr lang="pl-PL" sz="2000" dirty="0" smtClean="0">
                <a:solidFill>
                  <a:schemeClr val="accent3"/>
                </a:solidFill>
              </a:rPr>
              <a:t> podawanym do wiadomości publicznej (zał. IIII), w podziale na EFRR i EFS.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 smtClean="0">
                <a:solidFill>
                  <a:schemeClr val="accent3"/>
                </a:solidFill>
              </a:rPr>
              <a:t> </a:t>
            </a:r>
            <a:endParaRPr lang="pl-PL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0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2526269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5 Zatrudnienie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600" y="696286"/>
            <a:ext cx="1080000" cy="1080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15584" y="1416594"/>
            <a:ext cx="854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5"/>
                </a:solidFill>
              </a:rPr>
              <a:t>Ramy wykonania: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215584" y="2108512"/>
          <a:ext cx="8543500" cy="4441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9779">
                  <a:extLst>
                    <a:ext uri="{9D8B030D-6E8A-4147-A177-3AD203B41FA5}">
                      <a16:colId xmlns:a16="http://schemas.microsoft.com/office/drawing/2014/main" val="3237651229"/>
                    </a:ext>
                  </a:extLst>
                </a:gridCol>
                <a:gridCol w="1519398">
                  <a:extLst>
                    <a:ext uri="{9D8B030D-6E8A-4147-A177-3AD203B41FA5}">
                      <a16:colId xmlns:a16="http://schemas.microsoft.com/office/drawing/2014/main" val="2049039060"/>
                    </a:ext>
                  </a:extLst>
                </a:gridCol>
                <a:gridCol w="1967746">
                  <a:extLst>
                    <a:ext uri="{9D8B030D-6E8A-4147-A177-3AD203B41FA5}">
                      <a16:colId xmlns:a16="http://schemas.microsoft.com/office/drawing/2014/main" val="1997104461"/>
                    </a:ext>
                  </a:extLst>
                </a:gridCol>
                <a:gridCol w="1606577">
                  <a:extLst>
                    <a:ext uri="{9D8B030D-6E8A-4147-A177-3AD203B41FA5}">
                      <a16:colId xmlns:a16="http://schemas.microsoft.com/office/drawing/2014/main" val="2631036545"/>
                    </a:ext>
                  </a:extLst>
                </a:gridCol>
              </a:tblGrid>
              <a:tr h="89715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l-PL" sz="2400" dirty="0" smtClean="0">
                          <a:solidFill>
                            <a:schemeClr val="bg1"/>
                          </a:solidFill>
                        </a:rPr>
                        <a:t>Element</a:t>
                      </a:r>
                    </a:p>
                  </a:txBody>
                  <a:tcPr marT="14400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bg1"/>
                          </a:solidFill>
                        </a:rPr>
                        <a:t>Cel 2018</a:t>
                      </a:r>
                      <a:endParaRPr lang="pl-PL" sz="2400" dirty="0">
                        <a:solidFill>
                          <a:schemeClr val="bg1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bg1"/>
                          </a:solidFill>
                        </a:rPr>
                        <a:t>Wykonanie</a:t>
                      </a:r>
                      <a:endParaRPr lang="pl-PL" sz="2400" dirty="0">
                        <a:solidFill>
                          <a:schemeClr val="bg1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bg1"/>
                          </a:solidFill>
                        </a:rPr>
                        <a:t>Postęp</a:t>
                      </a:r>
                      <a:endParaRPr lang="pl-PL" sz="2400" dirty="0">
                        <a:solidFill>
                          <a:schemeClr val="bg1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893243"/>
                  </a:ext>
                </a:extLst>
              </a:tr>
              <a:tr h="785186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Liczba osób bezrobotnych, </a:t>
                      </a: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w tym długotrwale bezrobotnych, objętych wsparciem w programie</a:t>
                      </a: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solidFill>
                            <a:schemeClr val="accent3"/>
                          </a:solidFill>
                        </a:rPr>
                        <a:t>11 600 osób</a:t>
                      </a:r>
                      <a:endParaRPr lang="pl-PL" sz="18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solidFill>
                            <a:schemeClr val="accent3"/>
                          </a:solidFill>
                        </a:rPr>
                        <a:t>7</a:t>
                      </a:r>
                      <a:r>
                        <a:rPr lang="pl-PL" sz="1800" baseline="0" dirty="0" smtClean="0">
                          <a:solidFill>
                            <a:schemeClr val="accent3"/>
                          </a:solidFill>
                        </a:rPr>
                        <a:t> 926 </a:t>
                      </a:r>
                      <a:r>
                        <a:rPr lang="pl-PL" sz="1800" dirty="0" smtClean="0">
                          <a:solidFill>
                            <a:schemeClr val="accent3"/>
                          </a:solidFill>
                        </a:rPr>
                        <a:t>osób</a:t>
                      </a:r>
                      <a:endParaRPr lang="pl-PL" sz="18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solidFill>
                            <a:schemeClr val="accent3"/>
                          </a:solidFill>
                        </a:rPr>
                        <a:t>68,33%</a:t>
                      </a:r>
                      <a:endParaRPr lang="pl-PL" sz="18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157419"/>
                  </a:ext>
                </a:extLst>
              </a:tr>
              <a:tr h="113507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Liczba osób pozostających bez pracy, które otrzymały bezzwrotne środki na podjęcie działalności gospodarczej </a:t>
                      </a:r>
                      <a:br>
                        <a:rPr lang="pl-PL" sz="1600" dirty="0" smtClean="0">
                          <a:solidFill>
                            <a:schemeClr val="accent3"/>
                          </a:solidFill>
                        </a:rPr>
                      </a:br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w programie</a:t>
                      </a: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solidFill>
                            <a:schemeClr val="accent3"/>
                          </a:solidFill>
                        </a:rPr>
                        <a:t>280 osób</a:t>
                      </a: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solidFill>
                            <a:schemeClr val="accent3"/>
                          </a:solidFill>
                        </a:rPr>
                        <a:t>0</a:t>
                      </a:r>
                      <a:r>
                        <a:rPr lang="pl-PL" sz="18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pl-PL" sz="1800" dirty="0">
                        <a:solidFill>
                          <a:srgbClr val="FF0000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solidFill>
                            <a:schemeClr val="accent3"/>
                          </a:solidFill>
                        </a:rPr>
                        <a:t>0,00%</a:t>
                      </a:r>
                      <a:r>
                        <a:rPr lang="pl-PL" sz="18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pl-PL" sz="1800" dirty="0">
                        <a:solidFill>
                          <a:srgbClr val="FF0000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152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Całkowita kwota certyfikowanych wydatków kwalifikowalnych</a:t>
                      </a: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92,8 mln EUR</a:t>
                      </a: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19,2 mln</a:t>
                      </a:r>
                      <a:r>
                        <a:rPr lang="pl-PL" sz="1800" kern="1200" baseline="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EUR</a:t>
                      </a:r>
                      <a:endParaRPr lang="pl-PL" sz="1800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20,68%</a:t>
                      </a:r>
                      <a:endParaRPr lang="pl-PL" sz="1800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7671915"/>
                  </a:ext>
                </a:extLst>
              </a:tr>
              <a:tr h="392166">
                <a:tc gridSpan="4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pl-PL" sz="1400" dirty="0" smtClean="0">
                          <a:solidFill>
                            <a:srgbClr val="FF0000"/>
                          </a:solidFill>
                        </a:rPr>
                        <a:t>* W</a:t>
                      </a:r>
                      <a:r>
                        <a:rPr lang="pl-PL" sz="1400" baseline="0" dirty="0" smtClean="0">
                          <a:solidFill>
                            <a:srgbClr val="FF0000"/>
                          </a:solidFill>
                        </a:rPr>
                        <a:t>artość wskaźnika deklarowana przez Beneficjentów w zawartych umowa to </a:t>
                      </a:r>
                      <a:r>
                        <a:rPr lang="pl-PL" sz="1400" b="1" baseline="0" dirty="0" smtClean="0">
                          <a:solidFill>
                            <a:srgbClr val="FF0000"/>
                          </a:solidFill>
                        </a:rPr>
                        <a:t>1 292 os</a:t>
                      </a:r>
                      <a:r>
                        <a:rPr lang="pl-PL" sz="1400" baseline="0" dirty="0" smtClean="0">
                          <a:solidFill>
                            <a:srgbClr val="FF0000"/>
                          </a:solidFill>
                        </a:rPr>
                        <a:t>oby tj. </a:t>
                      </a:r>
                      <a:r>
                        <a:rPr lang="pl-PL" sz="1400" b="1" baseline="0" dirty="0" smtClean="0">
                          <a:solidFill>
                            <a:srgbClr val="FF0000"/>
                          </a:solidFill>
                        </a:rPr>
                        <a:t>461,33%</a:t>
                      </a:r>
                      <a:r>
                        <a:rPr lang="pl-PL" sz="1400" baseline="0" dirty="0" smtClean="0">
                          <a:solidFill>
                            <a:srgbClr val="FF0000"/>
                          </a:solidFill>
                        </a:rPr>
                        <a:t> wartości celu 2018</a:t>
                      </a:r>
                      <a:endParaRPr lang="pl-PL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pl-PL" sz="18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pl-PL" sz="18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pl-PL" sz="18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64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2124364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6 Integracja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569908"/>
              </p:ext>
            </p:extLst>
          </p:nvPr>
        </p:nvGraphicFramePr>
        <p:xfrm>
          <a:off x="720000" y="2361061"/>
          <a:ext cx="7707600" cy="4121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6800">
                  <a:extLst>
                    <a:ext uri="{9D8B030D-6E8A-4147-A177-3AD203B41FA5}">
                      <a16:colId xmlns:a16="http://schemas.microsoft.com/office/drawing/2014/main" val="3237651229"/>
                    </a:ext>
                  </a:extLst>
                </a:gridCol>
                <a:gridCol w="3427200">
                  <a:extLst>
                    <a:ext uri="{9D8B030D-6E8A-4147-A177-3AD203B41FA5}">
                      <a16:colId xmlns:a16="http://schemas.microsoft.com/office/drawing/2014/main" val="4139790359"/>
                    </a:ext>
                  </a:extLst>
                </a:gridCol>
                <a:gridCol w="1983600">
                  <a:extLst>
                    <a:ext uri="{9D8B030D-6E8A-4147-A177-3AD203B41FA5}">
                      <a16:colId xmlns:a16="http://schemas.microsoft.com/office/drawing/2014/main" val="2049039060"/>
                    </a:ext>
                  </a:extLst>
                </a:gridCol>
              </a:tblGrid>
              <a:tr h="137387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Kontraktacja:</a:t>
                      </a:r>
                      <a:endParaRPr lang="pl-PL" sz="2400" dirty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218 304 868</a:t>
                      </a:r>
                      <a:r>
                        <a:rPr lang="pl-PL" sz="3200" baseline="0" dirty="0" smtClean="0">
                          <a:solidFill>
                            <a:schemeClr val="accent3"/>
                          </a:solidFill>
                        </a:rPr>
                        <a:t> 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48,6%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3870486"/>
                  </a:ext>
                </a:extLst>
              </a:tr>
              <a:tr h="1373875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Środki wypłacone:</a:t>
                      </a:r>
                      <a:endParaRPr lang="pl-PL" sz="2400" dirty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11 524 835</a:t>
                      </a:r>
                      <a:r>
                        <a:rPr lang="pl-PL" sz="3200" baseline="0" dirty="0" smtClean="0">
                          <a:solidFill>
                            <a:schemeClr val="accent3"/>
                          </a:solidFill>
                        </a:rPr>
                        <a:t> 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2,6%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9732671"/>
                  </a:ext>
                </a:extLst>
              </a:tr>
              <a:tr h="1373875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Certyfikacja:</a:t>
                      </a:r>
                      <a:endParaRPr lang="pl-PL" sz="2400" dirty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9 835 966</a:t>
                      </a:r>
                      <a:r>
                        <a:rPr lang="pl-PL" sz="3200" baseline="0" dirty="0" smtClean="0">
                          <a:solidFill>
                            <a:schemeClr val="accent3"/>
                          </a:solidFill>
                        </a:rPr>
                        <a:t> 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2,2%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5494602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0" y="1008000"/>
            <a:ext cx="1080000" cy="10800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258102" y="1255612"/>
            <a:ext cx="331640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pl-PL" sz="2400" dirty="0" smtClean="0">
                <a:solidFill>
                  <a:schemeClr val="accent3"/>
                </a:solidFill>
              </a:rPr>
              <a:t>Liczba umów: </a:t>
            </a:r>
            <a:r>
              <a:rPr lang="pl-PL" sz="3200" dirty="0" smtClean="0">
                <a:solidFill>
                  <a:schemeClr val="accent3"/>
                </a:solidFill>
              </a:rPr>
              <a:t>124</a:t>
            </a:r>
            <a:endParaRPr lang="pl-PL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2124364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6 Integracja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1008000"/>
            <a:ext cx="1080000" cy="1080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359833" y="2267509"/>
            <a:ext cx="842433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l-PL" sz="2400" dirty="0">
                <a:solidFill>
                  <a:schemeClr val="accent5"/>
                </a:solidFill>
              </a:rPr>
              <a:t>Od uruchomienia </a:t>
            </a:r>
            <a:r>
              <a:rPr lang="pl-PL" sz="2400" dirty="0" smtClean="0">
                <a:solidFill>
                  <a:schemeClr val="accent5"/>
                </a:solidFill>
              </a:rPr>
              <a:t>Programu (</a:t>
            </a:r>
            <a:r>
              <a:rPr lang="pl-PL" sz="2400" dirty="0">
                <a:solidFill>
                  <a:schemeClr val="accent5"/>
                </a:solidFill>
              </a:rPr>
              <a:t>wg stanu na 13.06.2017):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 smtClean="0">
                <a:solidFill>
                  <a:schemeClr val="accent3"/>
                </a:solidFill>
              </a:rPr>
              <a:t>ogłoszono </a:t>
            </a:r>
            <a:r>
              <a:rPr lang="pl-PL" sz="2000" b="1" dirty="0" smtClean="0">
                <a:solidFill>
                  <a:schemeClr val="accent3"/>
                </a:solidFill>
              </a:rPr>
              <a:t>7</a:t>
            </a:r>
            <a:r>
              <a:rPr lang="pl-PL" sz="2000" dirty="0" smtClean="0">
                <a:solidFill>
                  <a:schemeClr val="accent3"/>
                </a:solidFill>
              </a:rPr>
              <a:t> konkursów;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pl-PL" sz="2000" b="1" dirty="0" smtClean="0">
                <a:solidFill>
                  <a:schemeClr val="accent3"/>
                </a:solidFill>
              </a:rPr>
              <a:t>9 </a:t>
            </a:r>
            <a:r>
              <a:rPr lang="pl-PL" sz="2000" dirty="0" smtClean="0">
                <a:solidFill>
                  <a:schemeClr val="accent3"/>
                </a:solidFill>
              </a:rPr>
              <a:t>naborów w </a:t>
            </a:r>
            <a:r>
              <a:rPr lang="pl-PL" sz="2000" dirty="0">
                <a:solidFill>
                  <a:schemeClr val="accent3"/>
                </a:solidFill>
              </a:rPr>
              <a:t>trybie pozakonkursowym</a:t>
            </a:r>
            <a:r>
              <a:rPr lang="pl-PL" sz="2000" dirty="0" smtClean="0">
                <a:solidFill>
                  <a:schemeClr val="accent3"/>
                </a:solidFill>
              </a:rPr>
              <a:t>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 smtClean="0">
                <a:solidFill>
                  <a:schemeClr val="accent3"/>
                </a:solidFill>
              </a:rPr>
              <a:t>pozytywnie </a:t>
            </a:r>
            <a:r>
              <a:rPr lang="pl-PL" sz="2000" dirty="0">
                <a:solidFill>
                  <a:schemeClr val="accent3"/>
                </a:solidFill>
              </a:rPr>
              <a:t>ocenę formalną przeszły </a:t>
            </a:r>
            <a:r>
              <a:rPr lang="pl-PL" sz="2000" b="1" dirty="0" smtClean="0">
                <a:solidFill>
                  <a:schemeClr val="accent3"/>
                </a:solidFill>
              </a:rPr>
              <a:t>188</a:t>
            </a:r>
            <a:r>
              <a:rPr lang="pl-PL" sz="2000" dirty="0" smtClean="0">
                <a:solidFill>
                  <a:schemeClr val="accent3"/>
                </a:solidFill>
              </a:rPr>
              <a:t> </a:t>
            </a:r>
            <a:r>
              <a:rPr lang="pl-PL" sz="2000" dirty="0">
                <a:solidFill>
                  <a:schemeClr val="accent3"/>
                </a:solidFill>
              </a:rPr>
              <a:t>WND, z czego </a:t>
            </a:r>
            <a:r>
              <a:rPr lang="pl-PL" sz="2000" b="1" dirty="0" smtClean="0">
                <a:solidFill>
                  <a:schemeClr val="accent3"/>
                </a:solidFill>
              </a:rPr>
              <a:t>130</a:t>
            </a:r>
            <a:r>
              <a:rPr lang="pl-PL" sz="2000" dirty="0" smtClean="0">
                <a:solidFill>
                  <a:schemeClr val="accent3"/>
                </a:solidFill>
              </a:rPr>
              <a:t> zatwierdzono</a:t>
            </a:r>
            <a:r>
              <a:rPr lang="pl-PL" sz="2000" dirty="0">
                <a:solidFill>
                  <a:schemeClr val="accent3"/>
                </a:solidFill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solidFill>
                  <a:schemeClr val="accent3"/>
                </a:solidFill>
              </a:rPr>
              <a:t>podpisano </a:t>
            </a:r>
            <a:r>
              <a:rPr lang="pl-PL" sz="2000" b="1" dirty="0" smtClean="0">
                <a:solidFill>
                  <a:schemeClr val="accent3"/>
                </a:solidFill>
              </a:rPr>
              <a:t>124</a:t>
            </a:r>
            <a:r>
              <a:rPr lang="pl-PL" sz="2000" dirty="0" smtClean="0">
                <a:solidFill>
                  <a:schemeClr val="accent3"/>
                </a:solidFill>
              </a:rPr>
              <a:t> </a:t>
            </a:r>
            <a:r>
              <a:rPr lang="pl-PL" sz="2000" dirty="0">
                <a:solidFill>
                  <a:schemeClr val="accent3"/>
                </a:solidFill>
              </a:rPr>
              <a:t>umów o </a:t>
            </a:r>
            <a:r>
              <a:rPr lang="pl-PL" sz="2000" dirty="0" smtClean="0">
                <a:solidFill>
                  <a:schemeClr val="accent3"/>
                </a:solidFill>
              </a:rPr>
              <a:t>dofinansowanie (</a:t>
            </a:r>
            <a:r>
              <a:rPr lang="pl-PL" sz="2000" dirty="0">
                <a:solidFill>
                  <a:schemeClr val="accent3"/>
                </a:solidFill>
              </a:rPr>
              <a:t>w tym </a:t>
            </a:r>
            <a:r>
              <a:rPr lang="pl-PL" sz="2000" b="1" dirty="0" smtClean="0">
                <a:solidFill>
                  <a:schemeClr val="accent3"/>
                </a:solidFill>
              </a:rPr>
              <a:t>23 </a:t>
            </a:r>
            <a:r>
              <a:rPr lang="pl-PL" sz="2000" dirty="0">
                <a:solidFill>
                  <a:schemeClr val="accent3"/>
                </a:solidFill>
              </a:rPr>
              <a:t>w ramach trybu pozakonkursowego)</a:t>
            </a:r>
            <a:r>
              <a:rPr lang="pl-PL" sz="2000" dirty="0" smtClean="0">
                <a:solidFill>
                  <a:schemeClr val="accent3"/>
                </a:solidFill>
              </a:rPr>
              <a:t>;</a:t>
            </a:r>
            <a:endParaRPr lang="pl-PL" sz="2000" dirty="0">
              <a:solidFill>
                <a:schemeClr val="accent3"/>
              </a:solidFill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 smtClean="0">
                <a:solidFill>
                  <a:schemeClr val="accent3"/>
                </a:solidFill>
              </a:rPr>
              <a:t>w </a:t>
            </a:r>
            <a:r>
              <a:rPr lang="pl-PL" sz="2000" dirty="0">
                <a:solidFill>
                  <a:schemeClr val="accent3"/>
                </a:solidFill>
              </a:rPr>
              <a:t>Poddziałaniu 6.1.2 i 6.2.2 nabór dotyczył projektów w formule zintegrowanej z projektami w Poddziałaniu 8.1.2. </a:t>
            </a:r>
          </a:p>
        </p:txBody>
      </p:sp>
    </p:spTree>
    <p:extLst>
      <p:ext uri="{BB962C8B-B14F-4D97-AF65-F5344CB8AC3E}">
        <p14:creationId xmlns:p14="http://schemas.microsoft.com/office/powerpoint/2010/main" val="193879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2124364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6 Integracja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1008000"/>
            <a:ext cx="1080000" cy="1080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75398" y="2415704"/>
            <a:ext cx="7929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5"/>
                </a:solidFill>
              </a:rPr>
              <a:t>Planowane </a:t>
            </a:r>
            <a:r>
              <a:rPr lang="pl-PL" sz="2400" dirty="0">
                <a:solidFill>
                  <a:schemeClr val="accent5"/>
                </a:solidFill>
              </a:rPr>
              <a:t>nabory w ramach </a:t>
            </a:r>
            <a:r>
              <a:rPr lang="pl-PL" sz="2400" dirty="0" smtClean="0">
                <a:solidFill>
                  <a:schemeClr val="accent5"/>
                </a:solidFill>
              </a:rPr>
              <a:t>OP6.:</a:t>
            </a:r>
            <a:endParaRPr lang="pl-PL" sz="2400" dirty="0">
              <a:solidFill>
                <a:schemeClr val="accent5"/>
              </a:solidFill>
            </a:endParaRPr>
          </a:p>
          <a:p>
            <a:pPr marL="177800">
              <a:lnSpc>
                <a:spcPct val="150000"/>
              </a:lnSpc>
            </a:pPr>
            <a:r>
              <a:rPr lang="pl-PL" sz="2000" b="1" dirty="0" smtClean="0">
                <a:solidFill>
                  <a:schemeClr val="accent3"/>
                </a:solidFill>
              </a:rPr>
              <a:t>Podziałanie 6.1.2. Aktywizacja społeczno-zawodowa</a:t>
            </a:r>
            <a:endParaRPr lang="pl-PL" sz="2000" b="1" dirty="0">
              <a:solidFill>
                <a:schemeClr val="accent3"/>
              </a:solidFill>
            </a:endParaRPr>
          </a:p>
          <a:p>
            <a:pPr marL="627063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4 Q 2017, alokacja 25 mln PLN</a:t>
            </a:r>
          </a:p>
        </p:txBody>
      </p:sp>
    </p:spTree>
    <p:extLst>
      <p:ext uri="{BB962C8B-B14F-4D97-AF65-F5344CB8AC3E}">
        <p14:creationId xmlns:p14="http://schemas.microsoft.com/office/powerpoint/2010/main" val="48022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2124364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6 Integracja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30200" y="2361063"/>
            <a:ext cx="832248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pl-PL" dirty="0">
                <a:solidFill>
                  <a:schemeClr val="accent3"/>
                </a:solidFill>
              </a:rPr>
              <a:t>Brak naturalnego partnerstwa pomiędzy podmiotami zaangażowanymi w aktywizację osoby zagrożonej ubóstwem i wykluczeniem społecznym (zwłaszcza na płaszczyźnie OPS, PUP, </a:t>
            </a:r>
            <a:r>
              <a:rPr lang="pl-PL" dirty="0" err="1">
                <a:solidFill>
                  <a:schemeClr val="accent3"/>
                </a:solidFill>
              </a:rPr>
              <a:t>NGOs</a:t>
            </a:r>
            <a:r>
              <a:rPr lang="pl-PL" dirty="0" smtClean="0">
                <a:solidFill>
                  <a:schemeClr val="accent3"/>
                </a:solidFill>
              </a:rPr>
              <a:t>).</a:t>
            </a:r>
          </a:p>
          <a:p>
            <a:pPr algn="just"/>
            <a:endParaRPr lang="pl-PL" dirty="0">
              <a:solidFill>
                <a:schemeClr val="accent3"/>
              </a:solidFill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pl-PL" dirty="0">
                <a:solidFill>
                  <a:schemeClr val="accent3"/>
                </a:solidFill>
              </a:rPr>
              <a:t>Dominująca przyczyna udzielania świadczeń z pomocy społecznej, czyli ubóstwo - częściowo ograniczone przez wprowadzenie 500+ - prowadzi także do spadku zainteresowania udziałem w projektach z zakresu aktywnej </a:t>
            </a:r>
            <a:r>
              <a:rPr lang="pl-PL" dirty="0" smtClean="0">
                <a:solidFill>
                  <a:schemeClr val="accent3"/>
                </a:solidFill>
              </a:rPr>
              <a:t>integracji</a:t>
            </a:r>
            <a:r>
              <a:rPr lang="pl-PL" dirty="0">
                <a:solidFill>
                  <a:schemeClr val="accent3"/>
                </a:solidFill>
              </a:rPr>
              <a:t>.</a:t>
            </a:r>
            <a:endParaRPr lang="pl-PL" dirty="0" smtClean="0">
              <a:solidFill>
                <a:schemeClr val="accent3"/>
              </a:solidFill>
            </a:endParaRPr>
          </a:p>
          <a:p>
            <a:pPr algn="just"/>
            <a:endParaRPr lang="pl-PL" dirty="0">
              <a:solidFill>
                <a:schemeClr val="accent3"/>
              </a:solidFill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pl-PL" dirty="0">
                <a:solidFill>
                  <a:schemeClr val="accent3"/>
                </a:solidFill>
              </a:rPr>
              <a:t>Złożoność problemów osób zagrożonych ubóstwem i wykluczeniem społecznym prowadzi także do problemów z osiąganiem efektywności zatrudnieniowej </a:t>
            </a:r>
            <a:r>
              <a:rPr lang="pl-PL" dirty="0" smtClean="0">
                <a:solidFill>
                  <a:schemeClr val="accent3"/>
                </a:solidFill>
              </a:rPr>
              <a:t/>
            </a:r>
            <a:br>
              <a:rPr lang="pl-PL" dirty="0" smtClean="0">
                <a:solidFill>
                  <a:schemeClr val="accent3"/>
                </a:solidFill>
              </a:rPr>
            </a:br>
            <a:r>
              <a:rPr lang="pl-PL" dirty="0" smtClean="0">
                <a:solidFill>
                  <a:schemeClr val="accent3"/>
                </a:solidFill>
              </a:rPr>
              <a:t>i </a:t>
            </a:r>
            <a:r>
              <a:rPr lang="pl-PL" dirty="0">
                <a:solidFill>
                  <a:schemeClr val="accent3"/>
                </a:solidFill>
              </a:rPr>
              <a:t>wyposażania ich w konkretne kwalifikacje. Konieczne jest zastosowanie długotrwałego wsparcia na wielu płaszczyznach, kompleksowego, zindywidualizowanego, duże znaczenie reintegracji społecznej, co, przy jednoczesnym wymogu spełnienia kryterium efektywności zatrudnieniowej, utrudnia udzielenie skutecznego </a:t>
            </a:r>
            <a:r>
              <a:rPr lang="pl-PL" dirty="0" smtClean="0">
                <a:solidFill>
                  <a:schemeClr val="accent3"/>
                </a:solidFill>
              </a:rPr>
              <a:t>wsparcia</a:t>
            </a:r>
            <a:r>
              <a:rPr lang="pl-PL" dirty="0">
                <a:solidFill>
                  <a:schemeClr val="accent3"/>
                </a:solidFill>
              </a:rPr>
              <a:t>.</a:t>
            </a:r>
            <a:endParaRPr lang="pl-PL" sz="2000" dirty="0">
              <a:solidFill>
                <a:schemeClr val="accent3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30200" y="1654751"/>
            <a:ext cx="5197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solidFill>
                  <a:schemeClr val="accent5"/>
                </a:solidFill>
              </a:rPr>
              <a:t>Specyfika i realia wdrażania </a:t>
            </a:r>
            <a:r>
              <a:rPr lang="pl-PL" sz="2400" dirty="0" smtClean="0">
                <a:solidFill>
                  <a:schemeClr val="accent5"/>
                </a:solidFill>
              </a:rPr>
              <a:t>projektów: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266" y="830183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7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2124364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6 Integracja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266" y="830183"/>
            <a:ext cx="1080000" cy="108000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330200" y="2361063"/>
            <a:ext cx="83224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pl-PL" dirty="0">
                <a:solidFill>
                  <a:schemeClr val="accent3"/>
                </a:solidFill>
              </a:rPr>
              <a:t>Ogromna rola i konieczność wprowadzenia działań profilaktycznych – szansa </a:t>
            </a:r>
            <a:r>
              <a:rPr lang="pl-PL" dirty="0" smtClean="0">
                <a:solidFill>
                  <a:schemeClr val="accent3"/>
                </a:solidFill>
              </a:rPr>
              <a:t/>
            </a:r>
            <a:br>
              <a:rPr lang="pl-PL" dirty="0" smtClean="0">
                <a:solidFill>
                  <a:schemeClr val="accent3"/>
                </a:solidFill>
              </a:rPr>
            </a:br>
            <a:r>
              <a:rPr lang="pl-PL" dirty="0" smtClean="0">
                <a:solidFill>
                  <a:schemeClr val="accent3"/>
                </a:solidFill>
              </a:rPr>
              <a:t>w </a:t>
            </a:r>
            <a:r>
              <a:rPr lang="pl-PL" dirty="0">
                <a:solidFill>
                  <a:schemeClr val="accent3"/>
                </a:solidFill>
              </a:rPr>
              <a:t>projektach z zakresu usług wsparcia rodziny. Podobnie jak wyzwania demograficzne – starzenie się społeczeństwa (z jednej strony problem zabezpieczenia poziomu opieki dla seniorów, a z drugiej kurczenie się zasobów pracy) powoduje zwiększone zainteresowanie usługami społecznymi. </a:t>
            </a:r>
            <a:endParaRPr lang="pl-PL" dirty="0" smtClean="0">
              <a:solidFill>
                <a:schemeClr val="accent3"/>
              </a:solidFill>
            </a:endParaRPr>
          </a:p>
          <a:p>
            <a:pPr algn="just"/>
            <a:endParaRPr lang="pl-PL" dirty="0">
              <a:solidFill>
                <a:schemeClr val="accent3"/>
              </a:solidFill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pl-PL" dirty="0" smtClean="0">
                <a:solidFill>
                  <a:schemeClr val="accent3"/>
                </a:solidFill>
              </a:rPr>
              <a:t>OWES-y </a:t>
            </a:r>
            <a:r>
              <a:rPr lang="pl-PL" dirty="0">
                <a:solidFill>
                  <a:schemeClr val="accent3"/>
                </a:solidFill>
              </a:rPr>
              <a:t>sygnalizują problemy z aktywizacją osób najbardziej oddalonych od rynku pracy (III profil) z uwagi na brak predyspozycji do prowadzenia działalności </a:t>
            </a:r>
            <a:r>
              <a:rPr lang="pl-PL" dirty="0" smtClean="0">
                <a:solidFill>
                  <a:schemeClr val="accent3"/>
                </a:solidFill>
              </a:rPr>
              <a:t/>
            </a:r>
            <a:br>
              <a:rPr lang="pl-PL" dirty="0" smtClean="0">
                <a:solidFill>
                  <a:schemeClr val="accent3"/>
                </a:solidFill>
              </a:rPr>
            </a:br>
            <a:r>
              <a:rPr lang="pl-PL" dirty="0" smtClean="0">
                <a:solidFill>
                  <a:schemeClr val="accent3"/>
                </a:solidFill>
              </a:rPr>
              <a:t>o </a:t>
            </a:r>
            <a:r>
              <a:rPr lang="pl-PL" dirty="0">
                <a:solidFill>
                  <a:schemeClr val="accent3"/>
                </a:solidFill>
              </a:rPr>
              <a:t>podłożu ekonomicznym.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30200" y="1654751"/>
            <a:ext cx="5197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solidFill>
                  <a:schemeClr val="accent5"/>
                </a:solidFill>
              </a:rPr>
              <a:t>Specyfika i realia wdrażania </a:t>
            </a:r>
            <a:r>
              <a:rPr lang="pl-PL" sz="2400" dirty="0" smtClean="0">
                <a:solidFill>
                  <a:schemeClr val="accent5"/>
                </a:solidFill>
              </a:rPr>
              <a:t>projektów: </a:t>
            </a:r>
          </a:p>
        </p:txBody>
      </p:sp>
    </p:spTree>
    <p:extLst>
      <p:ext uri="{BB962C8B-B14F-4D97-AF65-F5344CB8AC3E}">
        <p14:creationId xmlns:p14="http://schemas.microsoft.com/office/powerpoint/2010/main" val="323488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2124364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6 Integracja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190" y="792065"/>
            <a:ext cx="1080000" cy="1080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32516" y="1994797"/>
            <a:ext cx="7929349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5"/>
                </a:solidFill>
              </a:rPr>
              <a:t>Ramy wykonania: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300249" y="2706601"/>
          <a:ext cx="8522016" cy="31176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1104">
                  <a:extLst>
                    <a:ext uri="{9D8B030D-6E8A-4147-A177-3AD203B41FA5}">
                      <a16:colId xmlns:a16="http://schemas.microsoft.com/office/drawing/2014/main" val="3237651229"/>
                    </a:ext>
                  </a:extLst>
                </a:gridCol>
                <a:gridCol w="1634980">
                  <a:extLst>
                    <a:ext uri="{9D8B030D-6E8A-4147-A177-3AD203B41FA5}">
                      <a16:colId xmlns:a16="http://schemas.microsoft.com/office/drawing/2014/main" val="2049039060"/>
                    </a:ext>
                  </a:extLst>
                </a:gridCol>
                <a:gridCol w="1843395">
                  <a:extLst>
                    <a:ext uri="{9D8B030D-6E8A-4147-A177-3AD203B41FA5}">
                      <a16:colId xmlns:a16="http://schemas.microsoft.com/office/drawing/2014/main" val="1997104461"/>
                    </a:ext>
                  </a:extLst>
                </a:gridCol>
                <a:gridCol w="1602537">
                  <a:extLst>
                    <a:ext uri="{9D8B030D-6E8A-4147-A177-3AD203B41FA5}">
                      <a16:colId xmlns:a16="http://schemas.microsoft.com/office/drawing/2014/main" val="2631036545"/>
                    </a:ext>
                  </a:extLst>
                </a:gridCol>
              </a:tblGrid>
              <a:tr h="98913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l-PL" sz="2400" dirty="0" smtClean="0">
                          <a:solidFill>
                            <a:schemeClr val="bg1"/>
                          </a:solidFill>
                        </a:rPr>
                        <a:t>Element</a:t>
                      </a:r>
                    </a:p>
                  </a:txBody>
                  <a:tcPr marT="14400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bg1"/>
                          </a:solidFill>
                        </a:rPr>
                        <a:t>Cel 2018</a:t>
                      </a:r>
                      <a:endParaRPr lang="pl-PL" sz="2400" dirty="0">
                        <a:solidFill>
                          <a:schemeClr val="bg1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bg1"/>
                          </a:solidFill>
                        </a:rPr>
                        <a:t>Wykonanie</a:t>
                      </a:r>
                      <a:endParaRPr lang="pl-PL" sz="2400" dirty="0">
                        <a:solidFill>
                          <a:schemeClr val="bg1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bg1"/>
                          </a:solidFill>
                        </a:rPr>
                        <a:t>Postęp</a:t>
                      </a:r>
                      <a:endParaRPr lang="pl-PL" sz="2400" dirty="0">
                        <a:solidFill>
                          <a:schemeClr val="bg1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893243"/>
                  </a:ext>
                </a:extLst>
              </a:tr>
              <a:tr h="785186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pl-PL" sz="1800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Liczba osób zagrożonych ubóstwem lub wykluczeniem społecznym objętych wsparciem </a:t>
                      </a: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pl-PL" sz="1800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w programie</a:t>
                      </a: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solidFill>
                            <a:schemeClr val="accent3"/>
                          </a:solidFill>
                        </a:rPr>
                        <a:t>6 750 osób</a:t>
                      </a:r>
                      <a:endParaRPr lang="pl-PL" sz="18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solidFill>
                            <a:schemeClr val="accent3"/>
                          </a:solidFill>
                        </a:rPr>
                        <a:t>2 068 osób</a:t>
                      </a:r>
                      <a:endParaRPr lang="pl-PL" sz="18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solidFill>
                            <a:schemeClr val="accent3"/>
                          </a:solidFill>
                        </a:rPr>
                        <a:t>30,64%</a:t>
                      </a:r>
                      <a:endParaRPr lang="pl-PL" sz="18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157419"/>
                  </a:ext>
                </a:extLst>
              </a:tr>
              <a:tr h="84152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pl-PL" sz="1800" dirty="0" smtClean="0">
                          <a:solidFill>
                            <a:schemeClr val="accent3"/>
                          </a:solidFill>
                        </a:rPr>
                        <a:t>Całkowita kwota certyfikowanych wydatków kwalifikowalnych</a:t>
                      </a: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40,3 mln</a:t>
                      </a:r>
                      <a:r>
                        <a:rPr lang="pl-PL" sz="1800" kern="1200" baseline="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EUR</a:t>
                      </a: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2,7 mln EUR</a:t>
                      </a:r>
                      <a:endParaRPr lang="pl-PL" sz="1800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6,7%</a:t>
                      </a:r>
                      <a:endParaRPr lang="pl-PL" sz="1800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7671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20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1875193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7 Zdrowie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847873"/>
              </p:ext>
            </p:extLst>
          </p:nvPr>
        </p:nvGraphicFramePr>
        <p:xfrm>
          <a:off x="720000" y="2361061"/>
          <a:ext cx="7707600" cy="4121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6800">
                  <a:extLst>
                    <a:ext uri="{9D8B030D-6E8A-4147-A177-3AD203B41FA5}">
                      <a16:colId xmlns:a16="http://schemas.microsoft.com/office/drawing/2014/main" val="3237651229"/>
                    </a:ext>
                  </a:extLst>
                </a:gridCol>
                <a:gridCol w="3427200">
                  <a:extLst>
                    <a:ext uri="{9D8B030D-6E8A-4147-A177-3AD203B41FA5}">
                      <a16:colId xmlns:a16="http://schemas.microsoft.com/office/drawing/2014/main" val="4139790359"/>
                    </a:ext>
                  </a:extLst>
                </a:gridCol>
                <a:gridCol w="1983600">
                  <a:extLst>
                    <a:ext uri="{9D8B030D-6E8A-4147-A177-3AD203B41FA5}">
                      <a16:colId xmlns:a16="http://schemas.microsoft.com/office/drawing/2014/main" val="2049039060"/>
                    </a:ext>
                  </a:extLst>
                </a:gridCol>
              </a:tblGrid>
              <a:tr h="137387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Kontraktacja:</a:t>
                      </a:r>
                      <a:endParaRPr lang="pl-PL" sz="2400" dirty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195 066 597</a:t>
                      </a:r>
                      <a:r>
                        <a:rPr lang="pl-PL" sz="3200" baseline="0" dirty="0" smtClean="0">
                          <a:solidFill>
                            <a:schemeClr val="accent3"/>
                          </a:solidFill>
                        </a:rPr>
                        <a:t> 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46,3%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3870486"/>
                  </a:ext>
                </a:extLst>
              </a:tr>
              <a:tr h="1373875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Środki wypłacone:</a:t>
                      </a:r>
                      <a:endParaRPr lang="pl-PL" sz="2400" dirty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232 164</a:t>
                      </a:r>
                      <a:r>
                        <a:rPr lang="pl-PL" sz="3200" baseline="0" dirty="0" smtClean="0">
                          <a:solidFill>
                            <a:schemeClr val="accent3"/>
                          </a:solidFill>
                        </a:rPr>
                        <a:t> 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0,1%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9732671"/>
                  </a:ext>
                </a:extLst>
              </a:tr>
              <a:tr h="1373875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Certyfikacja:</a:t>
                      </a:r>
                      <a:endParaRPr lang="pl-PL" sz="2400" dirty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232 164 PLN</a:t>
                      </a: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0,1%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5494602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0" y="1008000"/>
            <a:ext cx="1080000" cy="10800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258102" y="1255612"/>
            <a:ext cx="331640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pl-PL" sz="2400" dirty="0" smtClean="0">
                <a:solidFill>
                  <a:schemeClr val="accent3"/>
                </a:solidFill>
              </a:rPr>
              <a:t>Liczba umów: </a:t>
            </a:r>
            <a:r>
              <a:rPr lang="pl-PL" sz="3200" dirty="0" smtClean="0">
                <a:solidFill>
                  <a:schemeClr val="accent3"/>
                </a:solidFill>
              </a:rPr>
              <a:t>16</a:t>
            </a:r>
            <a:endParaRPr lang="pl-PL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7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1875193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7 Zdrowie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1008000"/>
            <a:ext cx="1080000" cy="1080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27797" y="2576570"/>
            <a:ext cx="802488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5"/>
                </a:solidFill>
              </a:rPr>
              <a:t>Poddziałanie 7.1.1 Zasoby ochrony zdrowia (ZIT):</a:t>
            </a:r>
            <a:endParaRPr lang="pl-PL" sz="2400" dirty="0">
              <a:solidFill>
                <a:schemeClr val="accent5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i="1" dirty="0">
                <a:solidFill>
                  <a:schemeClr val="accent3"/>
                </a:solidFill>
              </a:rPr>
              <a:t>„Utworzenie Centrum Opieki Geriatrycznej w WZR im. dr Jadwigi </a:t>
            </a:r>
            <a:r>
              <a:rPr lang="pl-PL" sz="2000" i="1" dirty="0" err="1">
                <a:solidFill>
                  <a:schemeClr val="accent3"/>
                </a:solidFill>
              </a:rPr>
              <a:t>Titz</a:t>
            </a:r>
            <a:r>
              <a:rPr lang="pl-PL" sz="2000" i="1" dirty="0">
                <a:solidFill>
                  <a:schemeClr val="accent3"/>
                </a:solidFill>
              </a:rPr>
              <a:t>-Kosko w Sopocie</a:t>
            </a:r>
            <a:r>
              <a:rPr lang="pl-PL" sz="2000" i="1" dirty="0" smtClean="0">
                <a:solidFill>
                  <a:schemeClr val="accent3"/>
                </a:solidFill>
              </a:rPr>
              <a:t>” </a:t>
            </a:r>
            <a:r>
              <a:rPr lang="pl-PL" sz="2000" dirty="0" smtClean="0">
                <a:solidFill>
                  <a:schemeClr val="accent3"/>
                </a:solidFill>
              </a:rPr>
              <a:t>(25 mln PLN ogółem, 19 mln kwota EFRR) - podpisano umowę o dofinansowanie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i="1" dirty="0">
                <a:solidFill>
                  <a:schemeClr val="accent3"/>
                </a:solidFill>
              </a:rPr>
              <a:t>„Centrum Geriatrii w </a:t>
            </a:r>
            <a:r>
              <a:rPr lang="pl-PL" sz="2000" i="1" dirty="0" smtClean="0">
                <a:solidFill>
                  <a:schemeClr val="accent3"/>
                </a:solidFill>
              </a:rPr>
              <a:t>Gdańsku (</a:t>
            </a:r>
            <a:r>
              <a:rPr lang="pl-PL" sz="2000" i="1" dirty="0" err="1" smtClean="0">
                <a:solidFill>
                  <a:schemeClr val="accent3"/>
                </a:solidFill>
              </a:rPr>
              <a:t>GUMed</a:t>
            </a:r>
            <a:r>
              <a:rPr lang="pl-PL" sz="2000" i="1" dirty="0" smtClean="0">
                <a:solidFill>
                  <a:schemeClr val="accent3"/>
                </a:solidFill>
              </a:rPr>
              <a:t>)” </a:t>
            </a:r>
            <a:r>
              <a:rPr lang="pl-PL" sz="2000" dirty="0" smtClean="0">
                <a:solidFill>
                  <a:schemeClr val="accent3"/>
                </a:solidFill>
              </a:rPr>
              <a:t>(12 mln PLN ogółem, </a:t>
            </a:r>
            <a:br>
              <a:rPr lang="pl-PL" sz="2000" dirty="0" smtClean="0">
                <a:solidFill>
                  <a:schemeClr val="accent3"/>
                </a:solidFill>
              </a:rPr>
            </a:br>
            <a:r>
              <a:rPr lang="pl-PL" sz="2000" dirty="0" smtClean="0">
                <a:solidFill>
                  <a:schemeClr val="accent3"/>
                </a:solidFill>
              </a:rPr>
              <a:t>10 mln PLN kwota EFRR) - projekt w trakcie oceny</a:t>
            </a:r>
          </a:p>
        </p:txBody>
      </p:sp>
    </p:spTree>
    <p:extLst>
      <p:ext uri="{BB962C8B-B14F-4D97-AF65-F5344CB8AC3E}">
        <p14:creationId xmlns:p14="http://schemas.microsoft.com/office/powerpoint/2010/main" val="194656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1875193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7 Zdrowie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1008000"/>
            <a:ext cx="1080000" cy="10800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627797" y="2576570"/>
            <a:ext cx="792934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5"/>
                </a:solidFill>
              </a:rPr>
              <a:t>W trakcie oceny 7.1.2 Zasoby ochrony zdrowia:</a:t>
            </a:r>
            <a:endParaRPr lang="pl-PL" sz="2400" dirty="0">
              <a:solidFill>
                <a:schemeClr val="accent5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Złożono 21 wniosków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Kwota dofinansowania EFRR złożonych wniosków wynosi 319,8 mln PLN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Powyższa kwota stanowi 142,3% alokacji dla Poddziałania 7.1.2. (bez RW)</a:t>
            </a:r>
          </a:p>
        </p:txBody>
      </p:sp>
    </p:spTree>
    <p:extLst>
      <p:ext uri="{BB962C8B-B14F-4D97-AF65-F5344CB8AC3E}">
        <p14:creationId xmlns:p14="http://schemas.microsoft.com/office/powerpoint/2010/main" val="97206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4014625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1 Komercjalizacja Wiedzy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0" y="1008000"/>
            <a:ext cx="1080914" cy="1080000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720000" y="2361061"/>
          <a:ext cx="7704000" cy="4121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6155">
                  <a:extLst>
                    <a:ext uri="{9D8B030D-6E8A-4147-A177-3AD203B41FA5}">
                      <a16:colId xmlns:a16="http://schemas.microsoft.com/office/drawing/2014/main" val="3237651229"/>
                    </a:ext>
                  </a:extLst>
                </a:gridCol>
                <a:gridCol w="3425588">
                  <a:extLst>
                    <a:ext uri="{9D8B030D-6E8A-4147-A177-3AD203B41FA5}">
                      <a16:colId xmlns:a16="http://schemas.microsoft.com/office/drawing/2014/main" val="4139790359"/>
                    </a:ext>
                  </a:extLst>
                </a:gridCol>
                <a:gridCol w="1982257">
                  <a:extLst>
                    <a:ext uri="{9D8B030D-6E8A-4147-A177-3AD203B41FA5}">
                      <a16:colId xmlns:a16="http://schemas.microsoft.com/office/drawing/2014/main" val="2049039060"/>
                    </a:ext>
                  </a:extLst>
                </a:gridCol>
              </a:tblGrid>
              <a:tr h="137387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Kontraktacja:</a:t>
                      </a:r>
                      <a:endParaRPr lang="pl-PL" sz="2400" dirty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189 022 349</a:t>
                      </a:r>
                      <a:r>
                        <a:rPr lang="pl-PL" sz="3200" baseline="0" dirty="0" smtClean="0">
                          <a:solidFill>
                            <a:schemeClr val="accent3"/>
                          </a:solidFill>
                        </a:rPr>
                        <a:t> 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33,6%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3870486"/>
                  </a:ext>
                </a:extLst>
              </a:tr>
              <a:tr h="1373875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Środki wypłacone:</a:t>
                      </a:r>
                      <a:endParaRPr lang="pl-PL" sz="2400" dirty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38 728 106</a:t>
                      </a:r>
                      <a:r>
                        <a:rPr lang="pl-PL" sz="3200" baseline="0" dirty="0" smtClean="0">
                          <a:solidFill>
                            <a:schemeClr val="accent3"/>
                          </a:solidFill>
                        </a:rPr>
                        <a:t> 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6,9%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9732671"/>
                  </a:ext>
                </a:extLst>
              </a:tr>
              <a:tr h="1373875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Certyfikacja:</a:t>
                      </a:r>
                      <a:endParaRPr lang="pl-PL" sz="2400" dirty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38 728 105</a:t>
                      </a:r>
                      <a:r>
                        <a:rPr lang="pl-PL" sz="3200" baseline="0" dirty="0" smtClean="0">
                          <a:solidFill>
                            <a:schemeClr val="accent3"/>
                          </a:solidFill>
                        </a:rPr>
                        <a:t> 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6,9%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5494602"/>
                  </a:ext>
                </a:extLst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4258102" y="1255612"/>
            <a:ext cx="331640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pl-PL" sz="2400" dirty="0" smtClean="0">
                <a:solidFill>
                  <a:schemeClr val="accent3"/>
                </a:solidFill>
              </a:rPr>
              <a:t>Liczba umów: </a:t>
            </a:r>
            <a:r>
              <a:rPr lang="pl-PL" sz="3200" dirty="0" smtClean="0">
                <a:solidFill>
                  <a:schemeClr val="accent3"/>
                </a:solidFill>
              </a:rPr>
              <a:t>14</a:t>
            </a:r>
            <a:endParaRPr lang="pl-PL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59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1875193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7 Zdrowie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1008000"/>
            <a:ext cx="1080000" cy="10800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627797" y="2576570"/>
            <a:ext cx="792934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5"/>
                </a:solidFill>
              </a:rPr>
              <a:t>7.2 </a:t>
            </a:r>
            <a:r>
              <a:rPr lang="pl-PL" sz="2400" dirty="0">
                <a:solidFill>
                  <a:schemeClr val="accent5"/>
                </a:solidFill>
              </a:rPr>
              <a:t>Systemy informatyczne i telemedyczne: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i="1" dirty="0">
                <a:solidFill>
                  <a:schemeClr val="accent3"/>
                </a:solidFill>
              </a:rPr>
              <a:t>„Pomorskie e-Zdrowie” </a:t>
            </a:r>
            <a:r>
              <a:rPr lang="pl-PL" sz="2000" dirty="0">
                <a:solidFill>
                  <a:schemeClr val="accent3"/>
                </a:solidFill>
              </a:rPr>
              <a:t>(ogółem 184 mln PLN, EFRR 143 mln PLN</a:t>
            </a:r>
            <a:r>
              <a:rPr lang="pl-PL" sz="2000" dirty="0" smtClean="0">
                <a:solidFill>
                  <a:schemeClr val="accent3"/>
                </a:solidFill>
              </a:rPr>
              <a:t>)</a:t>
            </a:r>
          </a:p>
          <a:p>
            <a:pPr marL="1371600" lvl="2" indent="-4572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pl-PL" sz="2000" dirty="0" smtClean="0">
                <a:solidFill>
                  <a:schemeClr val="accent3"/>
                </a:solidFill>
              </a:rPr>
              <a:t>projekt zapewnia interoperacyjność zgodnie z interpretacjami Centrum Systemów Informacyjnych Ochrony Zdrowia</a:t>
            </a:r>
            <a:endParaRPr lang="pl-PL" sz="2000" dirty="0">
              <a:solidFill>
                <a:schemeClr val="accent3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Podpisano 15 umów o dofinansowanie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Wartość ogółem: 250 mln PLN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Kwota dofinansowania EFRR: 195 mln EFRR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Udział w alokacji: 104,4%</a:t>
            </a:r>
          </a:p>
        </p:txBody>
      </p:sp>
    </p:spTree>
    <p:extLst>
      <p:ext uri="{BB962C8B-B14F-4D97-AF65-F5344CB8AC3E}">
        <p14:creationId xmlns:p14="http://schemas.microsoft.com/office/powerpoint/2010/main" val="115566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1875193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</a:t>
            </a:r>
            <a:r>
              <a:rPr lang="pl-PL" sz="2700" dirty="0">
                <a:solidFill>
                  <a:schemeClr val="accent3"/>
                </a:solidFill>
              </a:rPr>
              <a:t>7 Zdrowie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26110" y="1867166"/>
            <a:ext cx="7929349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5"/>
                </a:solidFill>
              </a:rPr>
              <a:t>Ramy wykonania: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364120"/>
              </p:ext>
            </p:extLst>
          </p:nvPr>
        </p:nvGraphicFramePr>
        <p:xfrm>
          <a:off x="300250" y="2618529"/>
          <a:ext cx="8543500" cy="31287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9554">
                  <a:extLst>
                    <a:ext uri="{9D8B030D-6E8A-4147-A177-3AD203B41FA5}">
                      <a16:colId xmlns:a16="http://schemas.microsoft.com/office/drawing/2014/main" val="3237651229"/>
                    </a:ext>
                  </a:extLst>
                </a:gridCol>
                <a:gridCol w="2204113">
                  <a:extLst>
                    <a:ext uri="{9D8B030D-6E8A-4147-A177-3AD203B41FA5}">
                      <a16:colId xmlns:a16="http://schemas.microsoft.com/office/drawing/2014/main" val="2049039060"/>
                    </a:ext>
                  </a:extLst>
                </a:gridCol>
                <a:gridCol w="2204113">
                  <a:extLst>
                    <a:ext uri="{9D8B030D-6E8A-4147-A177-3AD203B41FA5}">
                      <a16:colId xmlns:a16="http://schemas.microsoft.com/office/drawing/2014/main" val="1997104461"/>
                    </a:ext>
                  </a:extLst>
                </a:gridCol>
                <a:gridCol w="1405720">
                  <a:extLst>
                    <a:ext uri="{9D8B030D-6E8A-4147-A177-3AD203B41FA5}">
                      <a16:colId xmlns:a16="http://schemas.microsoft.com/office/drawing/2014/main" val="2631036545"/>
                    </a:ext>
                  </a:extLst>
                </a:gridCol>
              </a:tblGrid>
              <a:tr h="85862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Element</a:t>
                      </a:r>
                    </a:p>
                  </a:txBody>
                  <a:tcPr marT="14400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Cel 2018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Wykonanie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Postęp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893243"/>
                  </a:ext>
                </a:extLst>
              </a:tr>
              <a:tr h="113507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Licz</a:t>
                      </a:r>
                      <a:r>
                        <a:rPr lang="pl-PL" sz="1600" baseline="0" dirty="0" smtClean="0">
                          <a:solidFill>
                            <a:schemeClr val="accent3"/>
                          </a:solidFill>
                        </a:rPr>
                        <a:t>ba wspartych podmiotów leczniczych</a:t>
                      </a:r>
                      <a:endParaRPr lang="pl-PL" sz="16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3 szt.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0</a:t>
                      </a:r>
                      <a:r>
                        <a:rPr lang="pl-PL" sz="1600" baseline="0" dirty="0" smtClean="0">
                          <a:solidFill>
                            <a:schemeClr val="accent3"/>
                          </a:solidFill>
                        </a:rPr>
                        <a:t> szt.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0,0%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157419"/>
                  </a:ext>
                </a:extLst>
              </a:tr>
              <a:tr h="113507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Całkowita kwota certyfikowanych wydatków kwalifikowalnych</a:t>
                      </a: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9 880 047 EUR</a:t>
                      </a: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64 699 EUR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0,7%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7671915"/>
                  </a:ext>
                </a:extLst>
              </a:tr>
            </a:tbl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1008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7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2188163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8 Konwersja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143162"/>
              </p:ext>
            </p:extLst>
          </p:nvPr>
        </p:nvGraphicFramePr>
        <p:xfrm>
          <a:off x="720000" y="2361061"/>
          <a:ext cx="7707600" cy="4121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6800">
                  <a:extLst>
                    <a:ext uri="{9D8B030D-6E8A-4147-A177-3AD203B41FA5}">
                      <a16:colId xmlns:a16="http://schemas.microsoft.com/office/drawing/2014/main" val="3237651229"/>
                    </a:ext>
                  </a:extLst>
                </a:gridCol>
                <a:gridCol w="3427200">
                  <a:extLst>
                    <a:ext uri="{9D8B030D-6E8A-4147-A177-3AD203B41FA5}">
                      <a16:colId xmlns:a16="http://schemas.microsoft.com/office/drawing/2014/main" val="4139790359"/>
                    </a:ext>
                  </a:extLst>
                </a:gridCol>
                <a:gridCol w="1983600">
                  <a:extLst>
                    <a:ext uri="{9D8B030D-6E8A-4147-A177-3AD203B41FA5}">
                      <a16:colId xmlns:a16="http://schemas.microsoft.com/office/drawing/2014/main" val="2049039060"/>
                    </a:ext>
                  </a:extLst>
                </a:gridCol>
              </a:tblGrid>
              <a:tr h="137387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Kontraktacja:</a:t>
                      </a:r>
                      <a:endParaRPr lang="pl-PL" sz="2400" dirty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246 637 921</a:t>
                      </a:r>
                      <a:r>
                        <a:rPr lang="pl-PL" sz="3200" baseline="0" dirty="0" smtClean="0">
                          <a:solidFill>
                            <a:schemeClr val="accent3"/>
                          </a:solidFill>
                        </a:rPr>
                        <a:t> 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38,6%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3870486"/>
                  </a:ext>
                </a:extLst>
              </a:tr>
              <a:tr h="1373875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Środki wypłacone:</a:t>
                      </a:r>
                      <a:endParaRPr lang="pl-PL" sz="2400" dirty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21 390 731</a:t>
                      </a:r>
                      <a:r>
                        <a:rPr lang="pl-PL" sz="3200" baseline="0" dirty="0" smtClean="0">
                          <a:solidFill>
                            <a:schemeClr val="accent3"/>
                          </a:solidFill>
                        </a:rPr>
                        <a:t> 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3,3%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9732671"/>
                  </a:ext>
                </a:extLst>
              </a:tr>
              <a:tr h="1373875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Certyfikacja:</a:t>
                      </a:r>
                      <a:endParaRPr lang="pl-PL" sz="2400" dirty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21 849 293</a:t>
                      </a:r>
                      <a:r>
                        <a:rPr lang="pl-PL" sz="3200" baseline="0" dirty="0" smtClean="0">
                          <a:solidFill>
                            <a:schemeClr val="accent3"/>
                          </a:solidFill>
                        </a:rPr>
                        <a:t> 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3,4%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5494602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0" y="1008000"/>
            <a:ext cx="1080000" cy="10800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258102" y="1255612"/>
            <a:ext cx="331640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pl-PL" sz="2400" dirty="0" smtClean="0">
                <a:solidFill>
                  <a:schemeClr val="accent3"/>
                </a:solidFill>
              </a:rPr>
              <a:t>Liczba umów: </a:t>
            </a:r>
            <a:r>
              <a:rPr lang="pl-PL" sz="3200" dirty="0" smtClean="0">
                <a:solidFill>
                  <a:schemeClr val="accent3"/>
                </a:solidFill>
              </a:rPr>
              <a:t>24</a:t>
            </a:r>
            <a:endParaRPr lang="pl-PL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9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2188163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8 Konwersja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35341" y="1393618"/>
            <a:ext cx="792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5"/>
                </a:solidFill>
              </a:rPr>
              <a:t>Alokacja Działania 8.2 (Instrumenty finansowe):</a:t>
            </a: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5673750"/>
              </p:ext>
            </p:extLst>
          </p:nvPr>
        </p:nvGraphicFramePr>
        <p:xfrm>
          <a:off x="1456765" y="2265869"/>
          <a:ext cx="6286500" cy="43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167" y="31361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3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2266711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8 Konwersja</a:t>
            </a:r>
            <a:endParaRPr lang="pl-PL" sz="2700" i="1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1008000"/>
            <a:ext cx="1080000" cy="1080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27797" y="2576570"/>
            <a:ext cx="792934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5"/>
                </a:solidFill>
              </a:rPr>
              <a:t>8.1.1 Przedsięwzięcia rewitalizacyjne w OMT (ZIT):</a:t>
            </a:r>
            <a:endParaRPr lang="pl-PL" sz="2400" dirty="0">
              <a:solidFill>
                <a:schemeClr val="accent5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Podpisano 6 umów o dofinansowanie z miastami:</a:t>
            </a:r>
          </a:p>
          <a:p>
            <a:pPr marL="1371600" lvl="2" indent="-4572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pl-PL" sz="2000" dirty="0" smtClean="0">
                <a:solidFill>
                  <a:schemeClr val="accent3"/>
                </a:solidFill>
              </a:rPr>
              <a:t>Gdynia (3), Kartuzy, Tczew, Wejherowo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Wartość ogółem: 106 mln PLN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Kwota dofinansowania EFRR: 78 mln PLN</a:t>
            </a:r>
          </a:p>
        </p:txBody>
      </p:sp>
    </p:spTree>
    <p:extLst>
      <p:ext uri="{BB962C8B-B14F-4D97-AF65-F5344CB8AC3E}">
        <p14:creationId xmlns:p14="http://schemas.microsoft.com/office/powerpoint/2010/main" val="21809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2188163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8 Konwersja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1008000"/>
            <a:ext cx="1080000" cy="1080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27797" y="2576570"/>
            <a:ext cx="82159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5"/>
                </a:solidFill>
              </a:rPr>
              <a:t>W trakcie oceny 8.1.2 </a:t>
            </a:r>
            <a:r>
              <a:rPr lang="pl-PL" sz="2400" dirty="0">
                <a:solidFill>
                  <a:schemeClr val="accent5"/>
                </a:solidFill>
              </a:rPr>
              <a:t>Przedsięwzięcia rewitalizacyjne </a:t>
            </a:r>
            <a:r>
              <a:rPr lang="pl-PL" sz="2400" dirty="0" smtClean="0">
                <a:solidFill>
                  <a:schemeClr val="accent5"/>
                </a:solidFill>
              </a:rPr>
              <a:t>poza OMT:</a:t>
            </a:r>
            <a:endParaRPr lang="pl-PL" sz="2400" dirty="0">
              <a:solidFill>
                <a:schemeClr val="accent5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Złożono 20 wniosków o dofinansowanie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Kwota dofinansowania EFRR złożonych wniosków wynosi </a:t>
            </a:r>
            <a:br>
              <a:rPr lang="pl-PL" sz="2000" dirty="0" smtClean="0">
                <a:solidFill>
                  <a:schemeClr val="accent3"/>
                </a:solidFill>
              </a:rPr>
            </a:br>
            <a:r>
              <a:rPr lang="pl-PL" sz="2000" dirty="0" smtClean="0">
                <a:solidFill>
                  <a:schemeClr val="accent3"/>
                </a:solidFill>
              </a:rPr>
              <a:t>183 mln PLN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Powyższa kwota stanowi 184% alokacji Poddziałania 8.1.2 (bez RW)</a:t>
            </a:r>
          </a:p>
        </p:txBody>
      </p:sp>
    </p:spTree>
    <p:extLst>
      <p:ext uri="{BB962C8B-B14F-4D97-AF65-F5344CB8AC3E}">
        <p14:creationId xmlns:p14="http://schemas.microsoft.com/office/powerpoint/2010/main" val="67216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2188163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8 Konwersja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1008000"/>
            <a:ext cx="1080000" cy="1080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27797" y="2576570"/>
            <a:ext cx="82159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solidFill>
                  <a:schemeClr val="accent5"/>
                </a:solidFill>
              </a:rPr>
              <a:t>Działanie 8.3 Materialne i niematerialne dziedzictwo kulturowe</a:t>
            </a:r>
            <a:r>
              <a:rPr lang="pl-PL" sz="2400" dirty="0" smtClean="0">
                <a:solidFill>
                  <a:schemeClr val="accent5"/>
                </a:solidFill>
              </a:rPr>
              <a:t>:</a:t>
            </a:r>
            <a:endParaRPr lang="pl-PL" sz="2400" dirty="0">
              <a:solidFill>
                <a:schemeClr val="accent5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Podpisano 17 umów o dofinansowanie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Wartość ogółem 178,7 mln PLN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Kwota dofinansowania EFRR podpisanych umów wynosi </a:t>
            </a:r>
            <a:br>
              <a:rPr lang="pl-PL" sz="2000" dirty="0" smtClean="0">
                <a:solidFill>
                  <a:schemeClr val="accent3"/>
                </a:solidFill>
              </a:rPr>
            </a:br>
            <a:r>
              <a:rPr lang="pl-PL" sz="2000" dirty="0" smtClean="0">
                <a:solidFill>
                  <a:schemeClr val="accent3"/>
                </a:solidFill>
              </a:rPr>
              <a:t>95,2 mln PLN</a:t>
            </a:r>
          </a:p>
        </p:txBody>
      </p:sp>
    </p:spTree>
    <p:extLst>
      <p:ext uri="{BB962C8B-B14F-4D97-AF65-F5344CB8AC3E}">
        <p14:creationId xmlns:p14="http://schemas.microsoft.com/office/powerpoint/2010/main" val="112709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2188163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8 Konwersja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1008000"/>
            <a:ext cx="1080000" cy="1080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27797" y="2576570"/>
            <a:ext cx="8215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5"/>
                </a:solidFill>
              </a:rPr>
              <a:t>W trakcie oceny 8.4 </a:t>
            </a:r>
            <a:r>
              <a:rPr lang="pl-PL" sz="2400" dirty="0">
                <a:solidFill>
                  <a:schemeClr val="accent5"/>
                </a:solidFill>
              </a:rPr>
              <a:t>Wsparcie atrakcyjności walorów dziedzictwa przyrodniczego</a:t>
            </a:r>
            <a:r>
              <a:rPr lang="pl-PL" sz="2400" dirty="0" smtClean="0">
                <a:solidFill>
                  <a:schemeClr val="accent5"/>
                </a:solidFill>
              </a:rPr>
              <a:t>:</a:t>
            </a:r>
            <a:endParaRPr lang="pl-PL" sz="2400" dirty="0">
              <a:solidFill>
                <a:schemeClr val="accent5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Złożono 45 wniosków o dofinansowanie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Wartość ogółem 308 mln PLN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Kwota dofinansowania EFRR złożonych wniosków wynosi </a:t>
            </a:r>
            <a:br>
              <a:rPr lang="pl-PL" sz="2000" dirty="0" smtClean="0">
                <a:solidFill>
                  <a:schemeClr val="accent3"/>
                </a:solidFill>
              </a:rPr>
            </a:br>
            <a:r>
              <a:rPr lang="pl-PL" sz="2000" dirty="0" smtClean="0">
                <a:solidFill>
                  <a:schemeClr val="accent3"/>
                </a:solidFill>
              </a:rPr>
              <a:t>226 mln PLN</a:t>
            </a:r>
          </a:p>
        </p:txBody>
      </p:sp>
    </p:spTree>
    <p:extLst>
      <p:ext uri="{BB962C8B-B14F-4D97-AF65-F5344CB8AC3E}">
        <p14:creationId xmlns:p14="http://schemas.microsoft.com/office/powerpoint/2010/main" val="8539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2188163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</a:t>
            </a:r>
            <a:r>
              <a:rPr lang="pl-PL" sz="2700" dirty="0">
                <a:solidFill>
                  <a:schemeClr val="accent3"/>
                </a:solidFill>
              </a:rPr>
              <a:t>8 Konwersja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98013" y="1159742"/>
            <a:ext cx="7929349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5"/>
                </a:solidFill>
              </a:rPr>
              <a:t>Ramy wykonania: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256896"/>
              </p:ext>
            </p:extLst>
          </p:nvPr>
        </p:nvGraphicFramePr>
        <p:xfrm>
          <a:off x="283774" y="1898197"/>
          <a:ext cx="8543500" cy="45602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9554">
                  <a:extLst>
                    <a:ext uri="{9D8B030D-6E8A-4147-A177-3AD203B41FA5}">
                      <a16:colId xmlns:a16="http://schemas.microsoft.com/office/drawing/2014/main" val="3237651229"/>
                    </a:ext>
                  </a:extLst>
                </a:gridCol>
                <a:gridCol w="2204113">
                  <a:extLst>
                    <a:ext uri="{9D8B030D-6E8A-4147-A177-3AD203B41FA5}">
                      <a16:colId xmlns:a16="http://schemas.microsoft.com/office/drawing/2014/main" val="2049039060"/>
                    </a:ext>
                  </a:extLst>
                </a:gridCol>
                <a:gridCol w="2204113">
                  <a:extLst>
                    <a:ext uri="{9D8B030D-6E8A-4147-A177-3AD203B41FA5}">
                      <a16:colId xmlns:a16="http://schemas.microsoft.com/office/drawing/2014/main" val="1997104461"/>
                    </a:ext>
                  </a:extLst>
                </a:gridCol>
                <a:gridCol w="1405720">
                  <a:extLst>
                    <a:ext uri="{9D8B030D-6E8A-4147-A177-3AD203B41FA5}">
                      <a16:colId xmlns:a16="http://schemas.microsoft.com/office/drawing/2014/main" val="2631036545"/>
                    </a:ext>
                  </a:extLst>
                </a:gridCol>
              </a:tblGrid>
              <a:tr h="85862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Element</a:t>
                      </a:r>
                    </a:p>
                  </a:txBody>
                  <a:tcPr marT="14400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Cel 2018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Wykonanie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Postęp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893243"/>
                  </a:ext>
                </a:extLst>
              </a:tr>
              <a:tr h="859586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Powierzchnia obszarów objętych rewitalizacją</a:t>
                      </a: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-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-</a:t>
                      </a: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-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157419"/>
                  </a:ext>
                </a:extLst>
              </a:tr>
              <a:tr h="1470933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Odsetek zidentyfikowanych obszarów przeznaczonych do wsparcia oraz zakresów przedsięwzięć w ramach kompleksowej rewitalizacji, dla których podpisano umowy o dofinansowanie</a:t>
                      </a: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80%</a:t>
                      </a:r>
                      <a:r>
                        <a:rPr lang="pl-PL" sz="1600" dirty="0" smtClean="0"/>
                        <a:t> </a:t>
                      </a:r>
                      <a:endParaRPr lang="pl-PL" sz="1600" dirty="0"/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38%</a:t>
                      </a:r>
                      <a:r>
                        <a:rPr lang="pl-PL" sz="1600" dirty="0" smtClean="0"/>
                        <a:t> </a:t>
                      </a:r>
                      <a:endParaRPr lang="pl-PL" sz="1600" dirty="0"/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47,5%</a:t>
                      </a: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7671915"/>
                  </a:ext>
                </a:extLst>
              </a:tr>
              <a:tr h="94545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Całkowita kwota certyfikowanych wydatków kwalifikowalnych</a:t>
                      </a: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28 061 162 EUR</a:t>
                      </a: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5 828 557 EUR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20,8%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584" y="51943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2205732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9 Mobilność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697343"/>
              </p:ext>
            </p:extLst>
          </p:nvPr>
        </p:nvGraphicFramePr>
        <p:xfrm>
          <a:off x="720000" y="2361061"/>
          <a:ext cx="7707600" cy="4121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6800">
                  <a:extLst>
                    <a:ext uri="{9D8B030D-6E8A-4147-A177-3AD203B41FA5}">
                      <a16:colId xmlns:a16="http://schemas.microsoft.com/office/drawing/2014/main" val="3237651229"/>
                    </a:ext>
                  </a:extLst>
                </a:gridCol>
                <a:gridCol w="3427200">
                  <a:extLst>
                    <a:ext uri="{9D8B030D-6E8A-4147-A177-3AD203B41FA5}">
                      <a16:colId xmlns:a16="http://schemas.microsoft.com/office/drawing/2014/main" val="4139790359"/>
                    </a:ext>
                  </a:extLst>
                </a:gridCol>
                <a:gridCol w="1983600">
                  <a:extLst>
                    <a:ext uri="{9D8B030D-6E8A-4147-A177-3AD203B41FA5}">
                      <a16:colId xmlns:a16="http://schemas.microsoft.com/office/drawing/2014/main" val="2049039060"/>
                    </a:ext>
                  </a:extLst>
                </a:gridCol>
              </a:tblGrid>
              <a:tr h="137387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Kontraktacja:</a:t>
                      </a:r>
                      <a:endParaRPr lang="pl-PL" sz="2400" dirty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1 077 070 201</a:t>
                      </a:r>
                      <a:r>
                        <a:rPr lang="pl-PL" sz="3200" baseline="0" dirty="0" smtClean="0">
                          <a:solidFill>
                            <a:schemeClr val="accent3"/>
                          </a:solidFill>
                        </a:rPr>
                        <a:t> 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76,7%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3870486"/>
                  </a:ext>
                </a:extLst>
              </a:tr>
              <a:tr h="1373875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Środki wypłacone:</a:t>
                      </a:r>
                      <a:endParaRPr lang="pl-PL" sz="2400" dirty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35 254 690</a:t>
                      </a:r>
                      <a:r>
                        <a:rPr lang="pl-PL" sz="3200" baseline="0" dirty="0" smtClean="0">
                          <a:solidFill>
                            <a:schemeClr val="accent3"/>
                          </a:solidFill>
                        </a:rPr>
                        <a:t> 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2,5%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9732671"/>
                  </a:ext>
                </a:extLst>
              </a:tr>
              <a:tr h="1373875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Certyfikacja:</a:t>
                      </a:r>
                      <a:endParaRPr lang="pl-PL" sz="2400" dirty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35 332 368</a:t>
                      </a:r>
                      <a:r>
                        <a:rPr lang="pl-PL" sz="3200" baseline="0" dirty="0" smtClean="0">
                          <a:solidFill>
                            <a:schemeClr val="accent3"/>
                          </a:solidFill>
                        </a:rPr>
                        <a:t> 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2,5%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5494602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0" y="1008000"/>
            <a:ext cx="1080000" cy="10800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258102" y="1255612"/>
            <a:ext cx="331640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pl-PL" sz="2400" dirty="0" smtClean="0">
                <a:solidFill>
                  <a:schemeClr val="accent3"/>
                </a:solidFill>
              </a:rPr>
              <a:t>Liczba umów: </a:t>
            </a:r>
            <a:r>
              <a:rPr lang="pl-PL" sz="3200" dirty="0" smtClean="0">
                <a:solidFill>
                  <a:schemeClr val="accent3"/>
                </a:solidFill>
              </a:rPr>
              <a:t>33</a:t>
            </a:r>
            <a:endParaRPr lang="pl-PL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8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2746649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rgbClr val="454B4B"/>
                </a:solidFill>
              </a:rPr>
              <a:t>Poziom kontraktacji</a:t>
            </a:r>
            <a:endParaRPr lang="pl-PL" sz="2700" i="1" dirty="0">
              <a:solidFill>
                <a:schemeClr val="accent5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093752"/>
              </p:ext>
            </p:extLst>
          </p:nvPr>
        </p:nvGraphicFramePr>
        <p:xfrm>
          <a:off x="183601" y="873455"/>
          <a:ext cx="8796626" cy="57730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5177">
                  <a:extLst>
                    <a:ext uri="{9D8B030D-6E8A-4147-A177-3AD203B41FA5}">
                      <a16:colId xmlns:a16="http://schemas.microsoft.com/office/drawing/2014/main" val="136638122"/>
                    </a:ext>
                  </a:extLst>
                </a:gridCol>
                <a:gridCol w="1472354">
                  <a:extLst>
                    <a:ext uri="{9D8B030D-6E8A-4147-A177-3AD203B41FA5}">
                      <a16:colId xmlns:a16="http://schemas.microsoft.com/office/drawing/2014/main" val="2144653607"/>
                    </a:ext>
                  </a:extLst>
                </a:gridCol>
                <a:gridCol w="1087759">
                  <a:extLst>
                    <a:ext uri="{9D8B030D-6E8A-4147-A177-3AD203B41FA5}">
                      <a16:colId xmlns:a16="http://schemas.microsoft.com/office/drawing/2014/main" val="2932240106"/>
                    </a:ext>
                  </a:extLst>
                </a:gridCol>
                <a:gridCol w="1689878">
                  <a:extLst>
                    <a:ext uri="{9D8B030D-6E8A-4147-A177-3AD203B41FA5}">
                      <a16:colId xmlns:a16="http://schemas.microsoft.com/office/drawing/2014/main" val="1063835022"/>
                    </a:ext>
                  </a:extLst>
                </a:gridCol>
                <a:gridCol w="1689878">
                  <a:extLst>
                    <a:ext uri="{9D8B030D-6E8A-4147-A177-3AD203B41FA5}">
                      <a16:colId xmlns:a16="http://schemas.microsoft.com/office/drawing/2014/main" val="96718766"/>
                    </a:ext>
                  </a:extLst>
                </a:gridCol>
                <a:gridCol w="1031580">
                  <a:extLst>
                    <a:ext uri="{9D8B030D-6E8A-4147-A177-3AD203B41FA5}">
                      <a16:colId xmlns:a16="http://schemas.microsoft.com/office/drawing/2014/main" val="2613025469"/>
                    </a:ext>
                  </a:extLst>
                </a:gridCol>
              </a:tblGrid>
              <a:tr h="43399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Oś Priorytetowa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45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Alokacja </a:t>
                      </a:r>
                      <a:br>
                        <a:rPr lang="pl-PL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[PLN]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73A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Liczba Umów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89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Wartość Ogółem </a:t>
                      </a:r>
                      <a:br>
                        <a:rPr lang="pl-P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[PLN]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89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Kwota</a:t>
                      </a:r>
                      <a:r>
                        <a:rPr lang="pl-PL" sz="1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UE</a:t>
                      </a:r>
                      <a:br>
                        <a:rPr lang="pl-PL" sz="1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[PLN]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89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Udział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8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378348"/>
                  </a:ext>
                </a:extLst>
              </a:tr>
              <a:tr h="2966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1 Komercjalizacja Wiedzy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561 890 491</a:t>
                      </a:r>
                    </a:p>
                  </a:txBody>
                  <a:tcPr marL="9525" marR="85725" marT="9525" marB="0" anchor="ctr"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241 651 190</a:t>
                      </a:r>
                    </a:p>
                  </a:txBody>
                  <a:tcPr marL="9525" marR="85725" marT="9525" marB="0" anchor="ctr"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189 022 349</a:t>
                      </a:r>
                    </a:p>
                  </a:txBody>
                  <a:tcPr marL="9525" marR="85725" marT="9525" marB="0" anchor="ctr"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9525" marR="85725" marT="9525" marB="0" anchor="ctr"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9127456"/>
                  </a:ext>
                </a:extLst>
              </a:tr>
              <a:tr h="2966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w tym IF 1.1.2:</a:t>
                      </a:r>
                      <a:endParaRPr lang="pl-PL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143 033 283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l-PL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182 249 908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154 912 422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108,1%</a:t>
                      </a:r>
                      <a:endParaRPr lang="pl-PL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2368650"/>
                  </a:ext>
                </a:extLst>
              </a:tr>
              <a:tr h="2966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2 Przedsiębiorstwa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702 932 683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686 279 618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447 970 625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148588"/>
                  </a:ext>
                </a:extLst>
              </a:tr>
              <a:tr h="29661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w tym IF 2.1: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194 368 796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l-PL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247 660 492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210 511 419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106,3%</a:t>
                      </a:r>
                      <a:endParaRPr lang="pl-PL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455768"/>
                  </a:ext>
                </a:extLst>
              </a:tr>
              <a:tr h="2966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3 Edukacja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472 461 556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494 100 560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419 985 476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88,9%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119989"/>
                  </a:ext>
                </a:extLst>
              </a:tr>
              <a:tr h="2966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4 Kształcenie Zawodowe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275 582 174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358 640 749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289 023 164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104,9%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727355"/>
                  </a:ext>
                </a:extLst>
              </a:tr>
              <a:tr h="2966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5 Zatrudnienie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887 088 899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207 105 646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176 039 799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9460492"/>
                  </a:ext>
                </a:extLst>
              </a:tr>
              <a:tr h="2966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6 Integracja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448 927 513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256 829 257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218 304 868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400682"/>
                  </a:ext>
                </a:extLst>
              </a:tr>
              <a:tr h="2966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7 Zdrowie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421 006 342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250 421 500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195 066 597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441159"/>
                  </a:ext>
                </a:extLst>
              </a:tr>
              <a:tr h="2966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8 Konwersja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638 660 154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370 965 692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246 637 921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5527011"/>
                  </a:ext>
                </a:extLst>
              </a:tr>
              <a:tr h="29661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w tym IF 8.2: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66 323 485</a:t>
                      </a:r>
                      <a:endParaRPr lang="pl-PL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l-PL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86 186 978</a:t>
                      </a:r>
                      <a:endParaRPr lang="pl-PL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73 258 931</a:t>
                      </a:r>
                      <a:endParaRPr lang="pl-PL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110,5%</a:t>
                      </a:r>
                      <a:endParaRPr lang="pl-PL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954890"/>
                  </a:ext>
                </a:extLst>
              </a:tr>
              <a:tr h="2966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9 Mobilność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1 403 511 268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1 651 236 543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1 077 070 201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768159"/>
                  </a:ext>
                </a:extLst>
              </a:tr>
              <a:tr h="2966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10 Energia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848 130 892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919 547 644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643 352 999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0647515"/>
                  </a:ext>
                </a:extLst>
              </a:tr>
              <a:tr h="29661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w tym IF 10.3: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50 751</a:t>
                      </a:r>
                      <a:r>
                        <a:rPr lang="pl-PL" sz="1200" b="0" i="0" u="none" strike="noStrike" baseline="0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 252</a:t>
                      </a:r>
                      <a:endParaRPr lang="pl-PL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l-PL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67 214 926</a:t>
                      </a:r>
                      <a:endParaRPr lang="pl-PL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57 132 686</a:t>
                      </a:r>
                      <a:endParaRPr lang="pl-PL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112,6%</a:t>
                      </a:r>
                      <a:endParaRPr lang="pl-PL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627363"/>
                  </a:ext>
                </a:extLst>
              </a:tr>
              <a:tr h="29661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w tym IF 10.5: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109 961 049</a:t>
                      </a:r>
                      <a:endParaRPr lang="pl-PL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l-PL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145 632 338</a:t>
                      </a:r>
                      <a:endParaRPr lang="pl-PL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123 787 487</a:t>
                      </a:r>
                      <a:endParaRPr lang="pl-PL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112,6%</a:t>
                      </a:r>
                      <a:endParaRPr lang="pl-PL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842776"/>
                  </a:ext>
                </a:extLst>
              </a:tr>
              <a:tr h="2966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11 Środowisko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474 941 303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339 646 604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205 690 411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948655"/>
                  </a:ext>
                </a:extLst>
              </a:tr>
              <a:tr h="2966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Pomoc Techniczna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275 991 743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88 199 770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74 969 804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186227"/>
                  </a:ext>
                </a:extLst>
              </a:tr>
              <a:tr h="296612"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SUMA</a:t>
                      </a:r>
                      <a:endParaRPr lang="pl-PL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7 411 125 018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5 864 624 772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4 183 134 214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625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41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2205732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9 Mobilność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1008000"/>
            <a:ext cx="1080000" cy="10800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627797" y="2576570"/>
            <a:ext cx="821595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solidFill>
                  <a:schemeClr val="accent5"/>
                </a:solidFill>
              </a:rPr>
              <a:t>Działanie </a:t>
            </a:r>
            <a:r>
              <a:rPr lang="pl-PL" sz="2400" dirty="0" smtClean="0">
                <a:solidFill>
                  <a:schemeClr val="accent5"/>
                </a:solidFill>
              </a:rPr>
              <a:t>9.1 Transport miejski:</a:t>
            </a:r>
            <a:endParaRPr lang="pl-PL" sz="2400" dirty="0">
              <a:solidFill>
                <a:schemeClr val="accent5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Podpisano 22 umowy o dofinansowanie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Miasta, które podpisały umowy w ramach ZIT:</a:t>
            </a:r>
          </a:p>
          <a:p>
            <a:pPr marL="1371600" lvl="2" indent="-4572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pl-PL" sz="2000" dirty="0" smtClean="0">
                <a:solidFill>
                  <a:schemeClr val="accent3"/>
                </a:solidFill>
              </a:rPr>
              <a:t>Gdańsk, Gdynia, Sopot, Tczew, Pruszcz Gdański, Rumia, Wejherowo, Kartuzy, Władysławowo, Żukowo, Puck, Reda, Stężyca, Nowy Dwór Gdański, Somonino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Miasta, które podpisały umowy poza ZIT:</a:t>
            </a:r>
          </a:p>
          <a:p>
            <a:pPr marL="1371600" lvl="2" indent="-4572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pl-PL" sz="2000" dirty="0" smtClean="0">
                <a:solidFill>
                  <a:schemeClr val="accent3"/>
                </a:solidFill>
              </a:rPr>
              <a:t>Chojnice, Starogard Gd., Kościerzyna, Kwidzyn, Malbork</a:t>
            </a:r>
          </a:p>
        </p:txBody>
      </p:sp>
    </p:spTree>
    <p:extLst>
      <p:ext uri="{BB962C8B-B14F-4D97-AF65-F5344CB8AC3E}">
        <p14:creationId xmlns:p14="http://schemas.microsoft.com/office/powerpoint/2010/main" val="124169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2205732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9 Mobilność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1008000"/>
            <a:ext cx="1080000" cy="1080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27797" y="2576570"/>
            <a:ext cx="821595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solidFill>
                  <a:schemeClr val="accent5"/>
                </a:solidFill>
              </a:rPr>
              <a:t>Działanie </a:t>
            </a:r>
            <a:r>
              <a:rPr lang="pl-PL" sz="2400" dirty="0" smtClean="0">
                <a:solidFill>
                  <a:schemeClr val="accent5"/>
                </a:solidFill>
              </a:rPr>
              <a:t>9.2 Regionalna infrastruktura kolejowa:</a:t>
            </a:r>
            <a:endParaRPr lang="pl-PL" sz="2400" dirty="0">
              <a:solidFill>
                <a:schemeClr val="accent5"/>
              </a:solidFill>
            </a:endParaRP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i="1" dirty="0">
                <a:solidFill>
                  <a:schemeClr val="accent3"/>
                </a:solidFill>
              </a:rPr>
              <a:t>„Budowa zintegrowanego systemu monitorowania bezpieczeństwa oraz zarządzania informacją na linii kolejowej nr 250 wraz z modernizacją budynku Dworca Podmiejskiego w Gdyni Głównej oraz peronów na linii kolejowej nr </a:t>
            </a:r>
            <a:r>
              <a:rPr lang="pl-PL" sz="2000" i="1" dirty="0" smtClean="0">
                <a:solidFill>
                  <a:schemeClr val="accent3"/>
                </a:solidFill>
              </a:rPr>
              <a:t>250” </a:t>
            </a:r>
            <a:r>
              <a:rPr lang="pl-PL" sz="2000" dirty="0" smtClean="0">
                <a:solidFill>
                  <a:schemeClr val="accent5"/>
                </a:solidFill>
              </a:rPr>
              <a:t>(kwota EFRR 62 mln PLN)</a:t>
            </a:r>
            <a:endParaRPr lang="pl-PL" sz="2000" i="1" dirty="0" smtClean="0">
              <a:solidFill>
                <a:schemeClr val="accent5"/>
              </a:solidFill>
            </a:endParaRP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i="1" dirty="0">
                <a:solidFill>
                  <a:schemeClr val="accent3"/>
                </a:solidFill>
              </a:rPr>
              <a:t>„Rewitalizacja linii kolejowej nr 207 odcinek granica województwa – Malbork</a:t>
            </a:r>
            <a:r>
              <a:rPr lang="pl-PL" sz="2000" i="1" dirty="0" smtClean="0">
                <a:solidFill>
                  <a:schemeClr val="accent3"/>
                </a:solidFill>
              </a:rPr>
              <a:t>” </a:t>
            </a:r>
            <a:r>
              <a:rPr lang="pl-PL" sz="2000" dirty="0" smtClean="0">
                <a:solidFill>
                  <a:schemeClr val="accent5"/>
                </a:solidFill>
              </a:rPr>
              <a:t>(kwota EFRR 180 mln PLN)</a:t>
            </a:r>
            <a:endParaRPr lang="pl-PL" sz="2000" i="1" dirty="0" smtClean="0">
              <a:solidFill>
                <a:schemeClr val="accent5"/>
              </a:solidFill>
            </a:endParaRP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i="1" dirty="0">
                <a:solidFill>
                  <a:schemeClr val="accent3"/>
                </a:solidFill>
              </a:rPr>
              <a:t>"Rewitalizacja linii kolejowej nr 405 odcinek granica województwa -Słupsk - </a:t>
            </a:r>
            <a:r>
              <a:rPr lang="pl-PL" sz="2000" i="1" dirty="0" smtClean="0">
                <a:solidFill>
                  <a:schemeClr val="accent3"/>
                </a:solidFill>
              </a:rPr>
              <a:t>Ustka„</a:t>
            </a:r>
            <a:r>
              <a:rPr lang="pl-PL" sz="2000" dirty="0" smtClean="0">
                <a:solidFill>
                  <a:schemeClr val="accent3"/>
                </a:solidFill>
              </a:rPr>
              <a:t> </a:t>
            </a:r>
            <a:r>
              <a:rPr lang="pl-PL" sz="2000" dirty="0" smtClean="0">
                <a:solidFill>
                  <a:schemeClr val="accent5"/>
                </a:solidFill>
              </a:rPr>
              <a:t>(kwota EFRR 172 mln PLN)</a:t>
            </a:r>
            <a:endParaRPr lang="pl-PL" sz="2000" i="1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8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2205732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9 Mobilność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74" y="401186"/>
            <a:ext cx="1080000" cy="1080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05271" y="1568887"/>
            <a:ext cx="8215952" cy="510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solidFill>
                  <a:schemeClr val="accent5"/>
                </a:solidFill>
              </a:rPr>
              <a:t>Działanie </a:t>
            </a:r>
            <a:r>
              <a:rPr lang="pl-PL" sz="2400" dirty="0" smtClean="0">
                <a:solidFill>
                  <a:schemeClr val="accent5"/>
                </a:solidFill>
              </a:rPr>
              <a:t>9.3 Regionalna infrastruktura drogowa:</a:t>
            </a:r>
            <a:endParaRPr lang="pl-PL" sz="2400" dirty="0">
              <a:solidFill>
                <a:schemeClr val="accent5"/>
              </a:solidFill>
            </a:endParaRP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chemeClr val="accent3"/>
                </a:solidFill>
              </a:rPr>
              <a:t>DW 222 i DW 229 </a:t>
            </a:r>
            <a:r>
              <a:rPr lang="pl-PL" sz="1600" dirty="0" smtClean="0">
                <a:solidFill>
                  <a:schemeClr val="accent3"/>
                </a:solidFill>
              </a:rPr>
              <a:t>Starogard Gdański – Jabłonowo – węzeł autostrady A1 (Ogółem 35 mln PLN, kwota EFRR 28 mln PLN)</a:t>
            </a: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chemeClr val="accent3"/>
                </a:solidFill>
              </a:rPr>
              <a:t>DW 224 </a:t>
            </a:r>
            <a:r>
              <a:rPr lang="pl-PL" sz="1600" dirty="0" smtClean="0">
                <a:solidFill>
                  <a:schemeClr val="accent3"/>
                </a:solidFill>
              </a:rPr>
              <a:t>Godziszewo - węzeł autostrady A1 Stanisławie</a:t>
            </a:r>
            <a:br>
              <a:rPr lang="pl-PL" sz="1600" dirty="0" smtClean="0">
                <a:solidFill>
                  <a:schemeClr val="accent3"/>
                </a:solidFill>
              </a:rPr>
            </a:br>
            <a:r>
              <a:rPr lang="pl-PL" sz="1600" dirty="0" smtClean="0">
                <a:solidFill>
                  <a:schemeClr val="accent3"/>
                </a:solidFill>
              </a:rPr>
              <a:t>(Ogółem 29 mln PLN, kwota EFRR 24 mln PLN)</a:t>
            </a: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chemeClr val="accent3"/>
                </a:solidFill>
              </a:rPr>
              <a:t>DW 221 i DW 224</a:t>
            </a:r>
            <a:r>
              <a:rPr lang="pl-PL" sz="1600" dirty="0" smtClean="0">
                <a:solidFill>
                  <a:schemeClr val="accent3"/>
                </a:solidFill>
              </a:rPr>
              <a:t> obwodnica miasta Kartuzy</a:t>
            </a:r>
            <a:br>
              <a:rPr lang="pl-PL" sz="1600" dirty="0" smtClean="0">
                <a:solidFill>
                  <a:schemeClr val="accent3"/>
                </a:solidFill>
              </a:rPr>
            </a:br>
            <a:r>
              <a:rPr lang="pl-PL" sz="1600" dirty="0" smtClean="0">
                <a:solidFill>
                  <a:schemeClr val="accent3"/>
                </a:solidFill>
              </a:rPr>
              <a:t>(Ogółem 22 mln PLN, kwota EFRR 18 mln PLN)</a:t>
            </a: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chemeClr val="accent3"/>
                </a:solidFill>
              </a:rPr>
              <a:t>DW 226 </a:t>
            </a:r>
            <a:r>
              <a:rPr lang="pl-PL" sz="1600" dirty="0" smtClean="0">
                <a:solidFill>
                  <a:schemeClr val="accent3"/>
                </a:solidFill>
              </a:rPr>
              <a:t>węzeł ,,Rusocin” autostrady A1 – Pruszcz Gdański oraz Pruszcz Gdański – Przejazdowo (Ogółem 46 mln PLN, kwota EFRR 37 mln PLN)</a:t>
            </a: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chemeClr val="accent3"/>
                </a:solidFill>
              </a:rPr>
              <a:t>DW 521 </a:t>
            </a:r>
            <a:r>
              <a:rPr lang="pl-PL" sz="1600" dirty="0" smtClean="0">
                <a:solidFill>
                  <a:schemeClr val="accent3"/>
                </a:solidFill>
              </a:rPr>
              <a:t>Kwidzyn - Prabuty (Ogółem 57 mln PLN, kwota EFRR 46 mln PLN)</a:t>
            </a: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chemeClr val="accent3"/>
                </a:solidFill>
              </a:rPr>
              <a:t>DW 188 </a:t>
            </a:r>
            <a:r>
              <a:rPr lang="pl-PL" sz="1600" dirty="0" smtClean="0">
                <a:solidFill>
                  <a:schemeClr val="accent3"/>
                </a:solidFill>
              </a:rPr>
              <a:t>Człuchów – Debrzno (Ogółem 60 mln PLN, kwota EFRR 48 mln PLN)</a:t>
            </a: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chemeClr val="accent3"/>
                </a:solidFill>
              </a:rPr>
              <a:t>DW 214 </a:t>
            </a:r>
            <a:r>
              <a:rPr lang="pl-PL" sz="1600" dirty="0" smtClean="0">
                <a:solidFill>
                  <a:schemeClr val="accent3"/>
                </a:solidFill>
              </a:rPr>
              <a:t>Łeba – Białogarda (wraz z budową obwodnicy m. Wicko)</a:t>
            </a:r>
            <a:br>
              <a:rPr lang="pl-PL" sz="1600" dirty="0" smtClean="0">
                <a:solidFill>
                  <a:schemeClr val="accent3"/>
                </a:solidFill>
              </a:rPr>
            </a:br>
            <a:r>
              <a:rPr lang="pl-PL" sz="1600" dirty="0" smtClean="0">
                <a:solidFill>
                  <a:schemeClr val="accent3"/>
                </a:solidFill>
              </a:rPr>
              <a:t>(Ogółem 65 mln PLN, kwota EFRR 51 mln PLN)</a:t>
            </a: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chemeClr val="accent3"/>
                </a:solidFill>
              </a:rPr>
              <a:t>DW 222 </a:t>
            </a:r>
            <a:r>
              <a:rPr lang="pl-PL" sz="1600" dirty="0" smtClean="0">
                <a:solidFill>
                  <a:schemeClr val="accent3"/>
                </a:solidFill>
              </a:rPr>
              <a:t>Gdańsk – Starogard Gdański (Ogółem 97 mln PLN, kwota EFRR 80 mln PLN)</a:t>
            </a:r>
          </a:p>
        </p:txBody>
      </p:sp>
    </p:spTree>
    <p:extLst>
      <p:ext uri="{BB962C8B-B14F-4D97-AF65-F5344CB8AC3E}">
        <p14:creationId xmlns:p14="http://schemas.microsoft.com/office/powerpoint/2010/main" val="118783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4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285"/>
            <a:ext cx="9144000" cy="513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2188163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</a:t>
            </a:r>
            <a:r>
              <a:rPr lang="pl-PL" sz="2700" dirty="0">
                <a:solidFill>
                  <a:schemeClr val="accent3"/>
                </a:solidFill>
              </a:rPr>
              <a:t>9 Mobilność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83774" y="757738"/>
            <a:ext cx="7929349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5"/>
                </a:solidFill>
              </a:rPr>
              <a:t>Ramy wykonania: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949413"/>
              </p:ext>
            </p:extLst>
          </p:nvPr>
        </p:nvGraphicFramePr>
        <p:xfrm>
          <a:off x="283774" y="1425146"/>
          <a:ext cx="8543500" cy="52993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9554">
                  <a:extLst>
                    <a:ext uri="{9D8B030D-6E8A-4147-A177-3AD203B41FA5}">
                      <a16:colId xmlns:a16="http://schemas.microsoft.com/office/drawing/2014/main" val="3237651229"/>
                    </a:ext>
                  </a:extLst>
                </a:gridCol>
                <a:gridCol w="2204113">
                  <a:extLst>
                    <a:ext uri="{9D8B030D-6E8A-4147-A177-3AD203B41FA5}">
                      <a16:colId xmlns:a16="http://schemas.microsoft.com/office/drawing/2014/main" val="2049039060"/>
                    </a:ext>
                  </a:extLst>
                </a:gridCol>
                <a:gridCol w="2204113">
                  <a:extLst>
                    <a:ext uri="{9D8B030D-6E8A-4147-A177-3AD203B41FA5}">
                      <a16:colId xmlns:a16="http://schemas.microsoft.com/office/drawing/2014/main" val="1997104461"/>
                    </a:ext>
                  </a:extLst>
                </a:gridCol>
                <a:gridCol w="1405720">
                  <a:extLst>
                    <a:ext uri="{9D8B030D-6E8A-4147-A177-3AD203B41FA5}">
                      <a16:colId xmlns:a16="http://schemas.microsoft.com/office/drawing/2014/main" val="2631036545"/>
                    </a:ext>
                  </a:extLst>
                </a:gridCol>
              </a:tblGrid>
              <a:tr h="85862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Element</a:t>
                      </a:r>
                    </a:p>
                  </a:txBody>
                  <a:tcPr marT="14400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Cel 2018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Wykonanie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Postęp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893243"/>
                  </a:ext>
                </a:extLst>
              </a:tr>
              <a:tr h="871318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Całkowita długość przebudowanych lub zmodernizowanych dróg</a:t>
                      </a: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20 km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0 km</a:t>
                      </a: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0,0%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157419"/>
                  </a:ext>
                </a:extLst>
              </a:tr>
              <a:tr h="1037473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Całkowita długość przebudowanych lub zmodernizowanych linii kolejowych</a:t>
                      </a: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-</a:t>
                      </a:r>
                      <a:r>
                        <a:rPr lang="pl-PL" sz="1600" dirty="0" smtClean="0"/>
                        <a:t> </a:t>
                      </a:r>
                      <a:endParaRPr lang="pl-PL" sz="1600" dirty="0"/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-</a:t>
                      </a:r>
                      <a:r>
                        <a:rPr lang="pl-PL" sz="1600" dirty="0" smtClean="0"/>
                        <a:t> </a:t>
                      </a:r>
                      <a:endParaRPr lang="pl-PL" sz="1600" dirty="0"/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-</a:t>
                      </a: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7671915"/>
                  </a:ext>
                </a:extLst>
              </a:tr>
              <a:tr h="94545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Liczba projektów dot. przebudowy lub modernizacji linii kolejowych, dla których podpisano umowy o dofinansowanie</a:t>
                      </a: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2 szt.</a:t>
                      </a: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2 szt.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100,0%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545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Całkowita kwota certyfikowanych wydatków kwalifikowalnych</a:t>
                      </a: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92 455 210 EUR</a:t>
                      </a: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9 550 880 EUR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10,3%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524" y="26681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7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1960537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10 Energia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28572"/>
              </p:ext>
            </p:extLst>
          </p:nvPr>
        </p:nvGraphicFramePr>
        <p:xfrm>
          <a:off x="720000" y="2361061"/>
          <a:ext cx="7707600" cy="4121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6800">
                  <a:extLst>
                    <a:ext uri="{9D8B030D-6E8A-4147-A177-3AD203B41FA5}">
                      <a16:colId xmlns:a16="http://schemas.microsoft.com/office/drawing/2014/main" val="3237651229"/>
                    </a:ext>
                  </a:extLst>
                </a:gridCol>
                <a:gridCol w="3427200">
                  <a:extLst>
                    <a:ext uri="{9D8B030D-6E8A-4147-A177-3AD203B41FA5}">
                      <a16:colId xmlns:a16="http://schemas.microsoft.com/office/drawing/2014/main" val="4139790359"/>
                    </a:ext>
                  </a:extLst>
                </a:gridCol>
                <a:gridCol w="1983600">
                  <a:extLst>
                    <a:ext uri="{9D8B030D-6E8A-4147-A177-3AD203B41FA5}">
                      <a16:colId xmlns:a16="http://schemas.microsoft.com/office/drawing/2014/main" val="2049039060"/>
                    </a:ext>
                  </a:extLst>
                </a:gridCol>
              </a:tblGrid>
              <a:tr h="137387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Kontraktacja:</a:t>
                      </a:r>
                      <a:endParaRPr lang="pl-PL" sz="2400" dirty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643 352 999</a:t>
                      </a:r>
                      <a:r>
                        <a:rPr lang="pl-PL" sz="3200" baseline="0" dirty="0" smtClean="0">
                          <a:solidFill>
                            <a:schemeClr val="accent3"/>
                          </a:solidFill>
                        </a:rPr>
                        <a:t> 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75,9%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3870486"/>
                  </a:ext>
                </a:extLst>
              </a:tr>
              <a:tr h="1373875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Środki wypłacone:</a:t>
                      </a:r>
                      <a:endParaRPr lang="pl-PL" sz="2400" dirty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55 620 719</a:t>
                      </a:r>
                      <a:r>
                        <a:rPr lang="pl-PL" sz="3200" baseline="0" dirty="0" smtClean="0">
                          <a:solidFill>
                            <a:schemeClr val="accent3"/>
                          </a:solidFill>
                        </a:rPr>
                        <a:t> 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6,6%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9732671"/>
                  </a:ext>
                </a:extLst>
              </a:tr>
              <a:tr h="1373875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Certyfikacja:</a:t>
                      </a:r>
                      <a:endParaRPr lang="pl-PL" sz="2400" dirty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51 333 499</a:t>
                      </a:r>
                      <a:r>
                        <a:rPr lang="pl-PL" sz="3200" baseline="0" dirty="0" smtClean="0">
                          <a:solidFill>
                            <a:schemeClr val="accent3"/>
                          </a:solidFill>
                        </a:rPr>
                        <a:t> 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6,1%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5494602"/>
                  </a:ext>
                </a:extLst>
              </a:tr>
            </a:tbl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0" y="1008000"/>
            <a:ext cx="1080000" cy="10800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258102" y="1255612"/>
            <a:ext cx="331640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pl-PL" sz="2400" dirty="0" smtClean="0">
                <a:solidFill>
                  <a:schemeClr val="accent3"/>
                </a:solidFill>
              </a:rPr>
              <a:t>Liczba umów: </a:t>
            </a:r>
            <a:r>
              <a:rPr lang="pl-PL" sz="3200" dirty="0" smtClean="0">
                <a:solidFill>
                  <a:schemeClr val="accent3"/>
                </a:solidFill>
              </a:rPr>
              <a:t>84</a:t>
            </a:r>
            <a:endParaRPr lang="pl-PL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79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1960537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10 Energia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35341" y="1393618"/>
            <a:ext cx="792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5"/>
                </a:solidFill>
              </a:rPr>
              <a:t>Alokacja Poddziałania 10.3.2 i Działania 10.5 (IF):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610" y="311681"/>
            <a:ext cx="1080000" cy="1080000"/>
          </a:xfrm>
          <a:prstGeom prst="rect">
            <a:avLst/>
          </a:prstGeom>
        </p:spPr>
      </p:pic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722027"/>
              </p:ext>
            </p:extLst>
          </p:nvPr>
        </p:nvGraphicFramePr>
        <p:xfrm>
          <a:off x="1275790" y="2019300"/>
          <a:ext cx="6648450" cy="483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624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1960537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10 Energia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1008000"/>
            <a:ext cx="1080000" cy="10800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627797" y="2576570"/>
            <a:ext cx="8215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5"/>
                </a:solidFill>
              </a:rPr>
              <a:t>10.1 i 10.2 Efektywność energetyczna:</a:t>
            </a:r>
            <a:endParaRPr lang="pl-PL" sz="2400" dirty="0">
              <a:solidFill>
                <a:schemeClr val="accent5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W ramach ZIT podpisano 29 umów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Wartość ogółem: 212 mln PLN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Kwota dofinansowania EFRR: 114 mln PLN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Poza ZIT podpisano 28 umów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Wartość ogółem: 347 mln PLN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Kwota dofinansowania: 245 mln PLN</a:t>
            </a:r>
          </a:p>
        </p:txBody>
      </p:sp>
    </p:spTree>
    <p:extLst>
      <p:ext uri="{BB962C8B-B14F-4D97-AF65-F5344CB8AC3E}">
        <p14:creationId xmlns:p14="http://schemas.microsoft.com/office/powerpoint/2010/main" val="23968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1960537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10 Energia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1008000"/>
            <a:ext cx="1080000" cy="10800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627797" y="2576570"/>
            <a:ext cx="8215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5"/>
                </a:solidFill>
              </a:rPr>
              <a:t>W trakcie oceny 10.3.1 Odnawialne źródła energii:</a:t>
            </a:r>
            <a:endParaRPr lang="pl-PL" sz="2400" dirty="0">
              <a:solidFill>
                <a:schemeClr val="accent5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Złożono 262 wnioski o dofinansowanie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Kwota wnioskowana EFRR złożonych wniosków wynosi 452 mln PLN, co stanowi 383% alokacji Poddziałania 10.3.1</a:t>
            </a:r>
          </a:p>
        </p:txBody>
      </p:sp>
    </p:spTree>
    <p:extLst>
      <p:ext uri="{BB962C8B-B14F-4D97-AF65-F5344CB8AC3E}">
        <p14:creationId xmlns:p14="http://schemas.microsoft.com/office/powerpoint/2010/main" val="33627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4014625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</a:t>
            </a:r>
            <a:r>
              <a:rPr lang="pl-PL" sz="2700" dirty="0">
                <a:solidFill>
                  <a:schemeClr val="accent3"/>
                </a:solidFill>
              </a:rPr>
              <a:t>1 Komercjalizacja Wiedzy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35341" y="1393618"/>
            <a:ext cx="792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5"/>
                </a:solidFill>
              </a:rPr>
              <a:t>Alokacja Poddziałania 1.1.2 (Instrumenty finansowe):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337" y="311681"/>
            <a:ext cx="1080914" cy="1080000"/>
          </a:xfrm>
          <a:prstGeom prst="rect">
            <a:avLst/>
          </a:prstGeom>
        </p:spPr>
      </p:pic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073685"/>
              </p:ext>
            </p:extLst>
          </p:nvPr>
        </p:nvGraphicFramePr>
        <p:xfrm>
          <a:off x="1456765" y="2265869"/>
          <a:ext cx="6286500" cy="43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6730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2999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6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1960537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</a:t>
            </a:r>
            <a:r>
              <a:rPr lang="pl-PL" sz="2700" dirty="0">
                <a:solidFill>
                  <a:schemeClr val="accent3"/>
                </a:solidFill>
              </a:rPr>
              <a:t>10 Energia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69573" y="1877496"/>
            <a:ext cx="7929349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5"/>
                </a:solidFill>
              </a:rPr>
              <a:t>Ramy wykonania: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077422"/>
              </p:ext>
            </p:extLst>
          </p:nvPr>
        </p:nvGraphicFramePr>
        <p:xfrm>
          <a:off x="344021" y="2569103"/>
          <a:ext cx="8543500" cy="31287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9554">
                  <a:extLst>
                    <a:ext uri="{9D8B030D-6E8A-4147-A177-3AD203B41FA5}">
                      <a16:colId xmlns:a16="http://schemas.microsoft.com/office/drawing/2014/main" val="3237651229"/>
                    </a:ext>
                  </a:extLst>
                </a:gridCol>
                <a:gridCol w="2204113">
                  <a:extLst>
                    <a:ext uri="{9D8B030D-6E8A-4147-A177-3AD203B41FA5}">
                      <a16:colId xmlns:a16="http://schemas.microsoft.com/office/drawing/2014/main" val="2049039060"/>
                    </a:ext>
                  </a:extLst>
                </a:gridCol>
                <a:gridCol w="2204113">
                  <a:extLst>
                    <a:ext uri="{9D8B030D-6E8A-4147-A177-3AD203B41FA5}">
                      <a16:colId xmlns:a16="http://schemas.microsoft.com/office/drawing/2014/main" val="1997104461"/>
                    </a:ext>
                  </a:extLst>
                </a:gridCol>
                <a:gridCol w="1405720">
                  <a:extLst>
                    <a:ext uri="{9D8B030D-6E8A-4147-A177-3AD203B41FA5}">
                      <a16:colId xmlns:a16="http://schemas.microsoft.com/office/drawing/2014/main" val="2631036545"/>
                    </a:ext>
                  </a:extLst>
                </a:gridCol>
              </a:tblGrid>
              <a:tr h="85862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Element</a:t>
                      </a:r>
                    </a:p>
                  </a:txBody>
                  <a:tcPr marT="14400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Cel 2018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Wykonanie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Postęp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893243"/>
                  </a:ext>
                </a:extLst>
              </a:tr>
              <a:tr h="113507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Liczba zmodernizowanych energetycznie budynków</a:t>
                      </a: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70 szt.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aseline="0" dirty="0" smtClean="0">
                          <a:solidFill>
                            <a:schemeClr val="accent3"/>
                          </a:solidFill>
                        </a:rPr>
                        <a:t>8 szt.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11,4%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157419"/>
                  </a:ext>
                </a:extLst>
              </a:tr>
              <a:tr h="113507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Całkowita kwota certyfikowanych wydatków kwalifikowalnych</a:t>
                      </a: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50 576 706 EUR</a:t>
                      </a: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13 671 103 EUR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27,0%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7671915"/>
                  </a:ext>
                </a:extLst>
              </a:tr>
            </a:tbl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810" y="69496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8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2523768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11 Środowisko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372127"/>
              </p:ext>
            </p:extLst>
          </p:nvPr>
        </p:nvGraphicFramePr>
        <p:xfrm>
          <a:off x="720000" y="2361061"/>
          <a:ext cx="7707600" cy="4121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6800">
                  <a:extLst>
                    <a:ext uri="{9D8B030D-6E8A-4147-A177-3AD203B41FA5}">
                      <a16:colId xmlns:a16="http://schemas.microsoft.com/office/drawing/2014/main" val="3237651229"/>
                    </a:ext>
                  </a:extLst>
                </a:gridCol>
                <a:gridCol w="3427200">
                  <a:extLst>
                    <a:ext uri="{9D8B030D-6E8A-4147-A177-3AD203B41FA5}">
                      <a16:colId xmlns:a16="http://schemas.microsoft.com/office/drawing/2014/main" val="4139790359"/>
                    </a:ext>
                  </a:extLst>
                </a:gridCol>
                <a:gridCol w="1983600">
                  <a:extLst>
                    <a:ext uri="{9D8B030D-6E8A-4147-A177-3AD203B41FA5}">
                      <a16:colId xmlns:a16="http://schemas.microsoft.com/office/drawing/2014/main" val="2049039060"/>
                    </a:ext>
                  </a:extLst>
                </a:gridCol>
              </a:tblGrid>
              <a:tr h="137387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Kontraktacja:</a:t>
                      </a:r>
                      <a:endParaRPr lang="pl-PL" sz="2400" dirty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205 690 411</a:t>
                      </a:r>
                      <a:r>
                        <a:rPr lang="pl-PL" sz="3200" baseline="0" dirty="0" smtClean="0">
                          <a:solidFill>
                            <a:schemeClr val="accent3"/>
                          </a:solidFill>
                        </a:rPr>
                        <a:t> 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43,3%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3870486"/>
                  </a:ext>
                </a:extLst>
              </a:tr>
              <a:tr h="1373875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Środki wypłacone:</a:t>
                      </a:r>
                      <a:endParaRPr lang="pl-PL" sz="2400" dirty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7 145 295</a:t>
                      </a:r>
                      <a:r>
                        <a:rPr lang="pl-PL" sz="3200" baseline="0" dirty="0" smtClean="0">
                          <a:solidFill>
                            <a:schemeClr val="accent3"/>
                          </a:solidFill>
                        </a:rPr>
                        <a:t> 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1,5%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9732671"/>
                  </a:ext>
                </a:extLst>
              </a:tr>
              <a:tr h="1373875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Certyfikacja:</a:t>
                      </a:r>
                      <a:endParaRPr lang="pl-PL" sz="2400" dirty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8 177 402</a:t>
                      </a:r>
                      <a:r>
                        <a:rPr lang="pl-PL" sz="3200" baseline="0" dirty="0" smtClean="0">
                          <a:solidFill>
                            <a:schemeClr val="accent3"/>
                          </a:solidFill>
                        </a:rPr>
                        <a:t> 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1,7%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5494602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0" y="1008000"/>
            <a:ext cx="1080000" cy="10800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258102" y="1255612"/>
            <a:ext cx="331640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pl-PL" sz="2400" dirty="0" smtClean="0">
                <a:solidFill>
                  <a:schemeClr val="accent3"/>
                </a:solidFill>
              </a:rPr>
              <a:t>Liczba umów: </a:t>
            </a:r>
            <a:r>
              <a:rPr lang="pl-PL" sz="3200" dirty="0" smtClean="0">
                <a:solidFill>
                  <a:schemeClr val="accent3"/>
                </a:solidFill>
              </a:rPr>
              <a:t>53</a:t>
            </a:r>
            <a:endParaRPr lang="pl-PL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2523768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11 Środowisko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1008000"/>
            <a:ext cx="1080000" cy="1080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27797" y="2576570"/>
            <a:ext cx="8215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5"/>
                </a:solidFill>
              </a:rPr>
              <a:t>W trakcie oceny 11.1 Ograniczanie zagrożeń naturalnych:</a:t>
            </a:r>
            <a:endParaRPr lang="pl-PL" sz="2400" dirty="0">
              <a:solidFill>
                <a:schemeClr val="accent5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Złożono 25 wniosków o dofinansowanie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Kwota EFRR złożonych wniosków wynosi 232 mln PLN, co stanowi 181% alokacji Działania 11.1.</a:t>
            </a:r>
          </a:p>
        </p:txBody>
      </p:sp>
    </p:spTree>
    <p:extLst>
      <p:ext uri="{BB962C8B-B14F-4D97-AF65-F5344CB8AC3E}">
        <p14:creationId xmlns:p14="http://schemas.microsoft.com/office/powerpoint/2010/main" val="187921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2523768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>
                <a:solidFill>
                  <a:schemeClr val="accent3"/>
                </a:solidFill>
              </a:rPr>
              <a:t>OP 11 Środowisko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80197" y="4675552"/>
            <a:ext cx="8215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5"/>
                </a:solidFill>
              </a:rPr>
              <a:t>Planowany drugi nabór:</a:t>
            </a:r>
            <a:endParaRPr lang="pl-PL" sz="2400" dirty="0">
              <a:solidFill>
                <a:schemeClr val="accent5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3"/>
                </a:solidFill>
              </a:rPr>
              <a:t>O</a:t>
            </a:r>
            <a:r>
              <a:rPr lang="pl-PL" sz="2000" dirty="0" smtClean="0">
                <a:solidFill>
                  <a:schemeClr val="accent3"/>
                </a:solidFill>
              </a:rPr>
              <a:t>d 1 do 22 grudnia 2017 r.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Alokacja konkursu wynosi 85 mln PLN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80197" y="2728970"/>
            <a:ext cx="8215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solidFill>
                  <a:schemeClr val="accent5"/>
                </a:solidFill>
              </a:rPr>
              <a:t>Działanie </a:t>
            </a:r>
            <a:r>
              <a:rPr lang="pl-PL" sz="2400" dirty="0" smtClean="0">
                <a:solidFill>
                  <a:schemeClr val="accent5"/>
                </a:solidFill>
              </a:rPr>
              <a:t>11.2 Gospodarka odpadami:</a:t>
            </a:r>
            <a:endParaRPr lang="pl-PL" sz="2400" dirty="0">
              <a:solidFill>
                <a:schemeClr val="accent5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Podpisano 9 umów o dofinansowanie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Wartość ogółem: 9,2 mln PLN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Kwota dofinansowania EFRR podpisanych umów wynosi 7,2 mln PLN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1008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6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2523768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>
                <a:solidFill>
                  <a:schemeClr val="accent3"/>
                </a:solidFill>
              </a:rPr>
              <a:t>OP 11 Środowisko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80197" y="2728970"/>
            <a:ext cx="8215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solidFill>
                  <a:schemeClr val="accent5"/>
                </a:solidFill>
              </a:rPr>
              <a:t>Działanie </a:t>
            </a:r>
            <a:r>
              <a:rPr lang="pl-PL" sz="2400" dirty="0" smtClean="0">
                <a:solidFill>
                  <a:schemeClr val="accent5"/>
                </a:solidFill>
              </a:rPr>
              <a:t>11.3 Gospodarka wodno-ściekowa:</a:t>
            </a:r>
            <a:endParaRPr lang="pl-PL" sz="2400" dirty="0">
              <a:solidFill>
                <a:schemeClr val="accent5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Podpisano 26 umów o dofinansowanie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Wartość ogółem 240 mln PLN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Kwota dofinansowania EFRR podpisanych umów wynosi 139 mln PLN</a:t>
            </a:r>
            <a:endParaRPr lang="pl-PL" sz="2000" dirty="0">
              <a:solidFill>
                <a:schemeClr val="accent3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1008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6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2523768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>
                <a:solidFill>
                  <a:schemeClr val="accent3"/>
                </a:solidFill>
              </a:rPr>
              <a:t>OP 11 Środowisko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80197" y="2728970"/>
            <a:ext cx="8215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solidFill>
                  <a:schemeClr val="accent5"/>
                </a:solidFill>
              </a:rPr>
              <a:t>Działanie </a:t>
            </a:r>
            <a:r>
              <a:rPr lang="pl-PL" sz="2400" dirty="0" smtClean="0">
                <a:solidFill>
                  <a:schemeClr val="accent5"/>
                </a:solidFill>
              </a:rPr>
              <a:t>11.4 </a:t>
            </a:r>
            <a:r>
              <a:rPr lang="pl-PL" sz="2400" dirty="0">
                <a:solidFill>
                  <a:schemeClr val="accent5"/>
                </a:solidFill>
              </a:rPr>
              <a:t>Ochrona różnorodności biologicznej: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Podpisano 18 umów o dofinansowanie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Wartość ogółem 90 mln PLN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Kwota dofinansowania EFRR podpisanych umów wynosi 59 mln PLN</a:t>
            </a:r>
          </a:p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5"/>
                </a:solidFill>
              </a:rPr>
              <a:t>W trakcie oceny drugi nabór:</a:t>
            </a:r>
            <a:endParaRPr lang="pl-PL" sz="2400" dirty="0">
              <a:solidFill>
                <a:schemeClr val="accent5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3"/>
                </a:solidFill>
              </a:rPr>
              <a:t>Złożono </a:t>
            </a:r>
            <a:r>
              <a:rPr lang="pl-PL" sz="2000" dirty="0" smtClean="0">
                <a:solidFill>
                  <a:schemeClr val="accent3"/>
                </a:solidFill>
              </a:rPr>
              <a:t>19 </a:t>
            </a:r>
            <a:r>
              <a:rPr lang="pl-PL" sz="2000" dirty="0">
                <a:solidFill>
                  <a:schemeClr val="accent3"/>
                </a:solidFill>
              </a:rPr>
              <a:t>wniosków o dofinansowanie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3"/>
                </a:solidFill>
              </a:rPr>
              <a:t>Kwota EFRR złożonych wniosków wynosi </a:t>
            </a:r>
            <a:r>
              <a:rPr lang="pl-PL" sz="2000" dirty="0" smtClean="0">
                <a:solidFill>
                  <a:schemeClr val="accent3"/>
                </a:solidFill>
              </a:rPr>
              <a:t>50,3 </a:t>
            </a:r>
            <a:r>
              <a:rPr lang="pl-PL" sz="2000" dirty="0">
                <a:solidFill>
                  <a:schemeClr val="accent3"/>
                </a:solidFill>
              </a:rPr>
              <a:t>mln PLN, co stanowi </a:t>
            </a:r>
            <a:r>
              <a:rPr lang="pl-PL" sz="2000" dirty="0" smtClean="0">
                <a:solidFill>
                  <a:schemeClr val="accent3"/>
                </a:solidFill>
              </a:rPr>
              <a:t>332% alokacji przeznaczonej na konkurs (15 mln PLN).</a:t>
            </a:r>
            <a:endParaRPr lang="pl-PL" sz="2000" dirty="0">
              <a:solidFill>
                <a:schemeClr val="accent3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1008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2523768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</a:t>
            </a:r>
            <a:r>
              <a:rPr lang="pl-PL" sz="2700" dirty="0">
                <a:solidFill>
                  <a:schemeClr val="accent3"/>
                </a:solidFill>
              </a:rPr>
              <a:t>11 Środowisko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4618" y="1494163"/>
            <a:ext cx="7929349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5"/>
                </a:solidFill>
              </a:rPr>
              <a:t>Ramy wykonania: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100139"/>
              </p:ext>
            </p:extLst>
          </p:nvPr>
        </p:nvGraphicFramePr>
        <p:xfrm>
          <a:off x="327542" y="2239589"/>
          <a:ext cx="8543500" cy="4263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9554">
                  <a:extLst>
                    <a:ext uri="{9D8B030D-6E8A-4147-A177-3AD203B41FA5}">
                      <a16:colId xmlns:a16="http://schemas.microsoft.com/office/drawing/2014/main" val="3237651229"/>
                    </a:ext>
                  </a:extLst>
                </a:gridCol>
                <a:gridCol w="2204113">
                  <a:extLst>
                    <a:ext uri="{9D8B030D-6E8A-4147-A177-3AD203B41FA5}">
                      <a16:colId xmlns:a16="http://schemas.microsoft.com/office/drawing/2014/main" val="2049039060"/>
                    </a:ext>
                  </a:extLst>
                </a:gridCol>
                <a:gridCol w="2204113">
                  <a:extLst>
                    <a:ext uri="{9D8B030D-6E8A-4147-A177-3AD203B41FA5}">
                      <a16:colId xmlns:a16="http://schemas.microsoft.com/office/drawing/2014/main" val="1997104461"/>
                    </a:ext>
                  </a:extLst>
                </a:gridCol>
                <a:gridCol w="1405720">
                  <a:extLst>
                    <a:ext uri="{9D8B030D-6E8A-4147-A177-3AD203B41FA5}">
                      <a16:colId xmlns:a16="http://schemas.microsoft.com/office/drawing/2014/main" val="2631036545"/>
                    </a:ext>
                  </a:extLst>
                </a:gridCol>
              </a:tblGrid>
              <a:tr h="85862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Element</a:t>
                      </a:r>
                    </a:p>
                  </a:txBody>
                  <a:tcPr marT="14400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Cel 2018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Wykonanie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Postęp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893243"/>
                  </a:ext>
                </a:extLst>
              </a:tr>
              <a:tr h="113507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Liczba wspartych obiektów gospodarowania odpadami</a:t>
                      </a: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5 szt.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0</a:t>
                      </a:r>
                      <a:r>
                        <a:rPr lang="pl-PL" sz="1600" baseline="0" dirty="0" smtClean="0">
                          <a:solidFill>
                            <a:schemeClr val="accent3"/>
                          </a:solidFill>
                        </a:rPr>
                        <a:t> szt.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0,0%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157419"/>
                  </a:ext>
                </a:extLst>
              </a:tr>
              <a:tr h="113507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Długość sieci kanalizacji sanitarnej</a:t>
                      </a: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40 km</a:t>
                      </a: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0 km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0,0%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7671915"/>
                  </a:ext>
                </a:extLst>
              </a:tr>
              <a:tr h="113507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Całkowita kwota certyfikowanych wydatków kwalifikowalnych</a:t>
                      </a: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28 449 397 EUR</a:t>
                      </a: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2 212 474 EUR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solidFill>
                            <a:schemeClr val="accent3"/>
                          </a:solidFill>
                        </a:rPr>
                        <a:t>7,8%</a:t>
                      </a:r>
                      <a:endParaRPr lang="pl-PL" sz="16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293" y="537391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6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3480889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12 Pomoc Techniczna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552765"/>
              </p:ext>
            </p:extLst>
          </p:nvPr>
        </p:nvGraphicFramePr>
        <p:xfrm>
          <a:off x="720000" y="2361061"/>
          <a:ext cx="7707600" cy="4121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6800">
                  <a:extLst>
                    <a:ext uri="{9D8B030D-6E8A-4147-A177-3AD203B41FA5}">
                      <a16:colId xmlns:a16="http://schemas.microsoft.com/office/drawing/2014/main" val="3237651229"/>
                    </a:ext>
                  </a:extLst>
                </a:gridCol>
                <a:gridCol w="3427200">
                  <a:extLst>
                    <a:ext uri="{9D8B030D-6E8A-4147-A177-3AD203B41FA5}">
                      <a16:colId xmlns:a16="http://schemas.microsoft.com/office/drawing/2014/main" val="4139790359"/>
                    </a:ext>
                  </a:extLst>
                </a:gridCol>
                <a:gridCol w="1983600">
                  <a:extLst>
                    <a:ext uri="{9D8B030D-6E8A-4147-A177-3AD203B41FA5}">
                      <a16:colId xmlns:a16="http://schemas.microsoft.com/office/drawing/2014/main" val="2049039060"/>
                    </a:ext>
                  </a:extLst>
                </a:gridCol>
              </a:tblGrid>
              <a:tr h="137387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Kontraktacja:</a:t>
                      </a:r>
                      <a:endParaRPr lang="pl-PL" sz="2400" dirty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74 969 804</a:t>
                      </a:r>
                      <a:r>
                        <a:rPr lang="pl-PL" sz="3200" baseline="0" dirty="0" smtClean="0">
                          <a:solidFill>
                            <a:schemeClr val="accent3"/>
                          </a:solidFill>
                        </a:rPr>
                        <a:t> 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27,2%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3870486"/>
                  </a:ext>
                </a:extLst>
              </a:tr>
              <a:tr h="1373875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Środki wypłacone:</a:t>
                      </a:r>
                      <a:endParaRPr lang="pl-PL" sz="2400" dirty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28 815 362</a:t>
                      </a:r>
                      <a:r>
                        <a:rPr lang="pl-PL" sz="3200" baseline="0" dirty="0" smtClean="0">
                          <a:solidFill>
                            <a:schemeClr val="accent3"/>
                          </a:solidFill>
                        </a:rPr>
                        <a:t> 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10,4%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9732671"/>
                  </a:ext>
                </a:extLst>
              </a:tr>
              <a:tr h="1373875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accent3"/>
                          </a:solidFill>
                        </a:rPr>
                        <a:t>Certyfikacja:</a:t>
                      </a:r>
                      <a:endParaRPr lang="pl-PL" sz="2400" dirty="0">
                        <a:solidFill>
                          <a:schemeClr val="accent3"/>
                        </a:solidFill>
                      </a:endParaRPr>
                    </a:p>
                  </a:txBody>
                  <a:tcPr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24 818 768</a:t>
                      </a:r>
                      <a:r>
                        <a:rPr lang="pl-PL" sz="3200" baseline="0" dirty="0" smtClean="0">
                          <a:solidFill>
                            <a:schemeClr val="accent3"/>
                          </a:solidFill>
                        </a:rPr>
                        <a:t> PLN</a:t>
                      </a:r>
                      <a:endParaRPr lang="pl-PL" sz="3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R="18000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 smtClean="0">
                          <a:solidFill>
                            <a:schemeClr val="accent3"/>
                          </a:solidFill>
                        </a:rPr>
                        <a:t>9,0%</a:t>
                      </a:r>
                      <a:endParaRPr lang="pl-PL" sz="3200" dirty="0">
                        <a:solidFill>
                          <a:schemeClr val="accent3"/>
                        </a:solidFill>
                      </a:endParaRPr>
                    </a:p>
                  </a:txBody>
                  <a:tcPr marR="180000" marT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5494602"/>
                  </a:ext>
                </a:extLst>
              </a:tr>
            </a:tbl>
          </a:graphicData>
        </a:graphic>
      </p:graphicFrame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0" y="1008000"/>
            <a:ext cx="1080000" cy="10800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258102" y="1255612"/>
            <a:ext cx="331640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pl-PL" sz="2400" dirty="0" smtClean="0">
                <a:solidFill>
                  <a:schemeClr val="accent3"/>
                </a:solidFill>
              </a:rPr>
              <a:t>Liczba umów: </a:t>
            </a:r>
            <a:r>
              <a:rPr lang="pl-PL" sz="3200" dirty="0" smtClean="0">
                <a:solidFill>
                  <a:schemeClr val="accent3"/>
                </a:solidFill>
              </a:rPr>
              <a:t>2</a:t>
            </a:r>
            <a:endParaRPr lang="pl-PL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5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3480889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12 Pomoc Techniczna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81" y="957200"/>
            <a:ext cx="1080000" cy="1080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96483" y="2343212"/>
            <a:ext cx="84173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>
                <a:solidFill>
                  <a:schemeClr val="accent3"/>
                </a:solidFill>
              </a:rPr>
              <a:t>Wdrażane Projektów Pomocy Technicznej pozwala na finansowanie kosztów administracyjnych wynikających z wdrażania RPO WP 2014-2020, jak również ewaluacji i badań oraz kosztów informacji i promocji.</a:t>
            </a:r>
          </a:p>
          <a:p>
            <a:pPr algn="just"/>
            <a:endParaRPr lang="pl-PL" sz="2000" dirty="0">
              <a:solidFill>
                <a:schemeClr val="accent3"/>
              </a:solidFill>
            </a:endParaRPr>
          </a:p>
          <a:p>
            <a:pPr algn="just"/>
            <a:r>
              <a:rPr lang="pl-PL" sz="2000" dirty="0">
                <a:solidFill>
                  <a:schemeClr val="accent3"/>
                </a:solidFill>
              </a:rPr>
              <a:t>Ze środków Pomocy Technicznej finansowane są również koszty wdrażania RPO WP 2014-20 ponoszone przez Instytucje Pośredniczące tj.: Agencję Rozwoju Pomorza S.A. oraz Wojewódzki Urząd Pracy w Gdańsku.</a:t>
            </a:r>
          </a:p>
          <a:p>
            <a:pPr algn="just"/>
            <a:endParaRPr lang="pl-PL" sz="2000" dirty="0">
              <a:solidFill>
                <a:schemeClr val="accent3"/>
              </a:solidFill>
            </a:endParaRPr>
          </a:p>
          <a:p>
            <a:pPr algn="just"/>
            <a:r>
              <a:rPr lang="pl-PL" sz="2000" dirty="0">
                <a:solidFill>
                  <a:schemeClr val="accent3"/>
                </a:solidFill>
              </a:rPr>
              <a:t>Projekt Pomocy Technicznej wdrażany jest w partnerstwie z Wojewódzkim Funduszem Ochrony Środowiska i Gospodarki Wodnej w Gdańsku. </a:t>
            </a:r>
          </a:p>
          <a:p>
            <a:pPr algn="just"/>
            <a:endParaRPr lang="pl-PL" sz="2000" dirty="0">
              <a:solidFill>
                <a:schemeClr val="accent3"/>
              </a:solidFill>
            </a:endParaRPr>
          </a:p>
          <a:p>
            <a:pPr algn="just"/>
            <a:r>
              <a:rPr lang="pl-PL" sz="2000" dirty="0">
                <a:solidFill>
                  <a:schemeClr val="accent3"/>
                </a:solidFill>
              </a:rPr>
              <a:t>Realizacja Projektów PT przebiega zgodnie z założonym harmonogramem tj. według stanu na koniec I kwartału 2017 r. realizacja wydatków wynosi 38%.</a:t>
            </a:r>
          </a:p>
        </p:txBody>
      </p:sp>
    </p:spTree>
    <p:extLst>
      <p:ext uri="{BB962C8B-B14F-4D97-AF65-F5344CB8AC3E}">
        <p14:creationId xmlns:p14="http://schemas.microsoft.com/office/powerpoint/2010/main" val="14739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4014625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1 Komercjalizacja Wiedzy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1008000"/>
            <a:ext cx="1080914" cy="1080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27797" y="2576570"/>
            <a:ext cx="79293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5"/>
                </a:solidFill>
              </a:rPr>
              <a:t>Inteligentne specjalizacje Pomorza: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000" dirty="0">
                <a:solidFill>
                  <a:schemeClr val="accent3"/>
                </a:solidFill>
              </a:rPr>
              <a:t>Technologie offshore i </a:t>
            </a:r>
            <a:r>
              <a:rPr lang="pl-PL" sz="2000" dirty="0" smtClean="0">
                <a:solidFill>
                  <a:schemeClr val="accent3"/>
                </a:solidFill>
              </a:rPr>
              <a:t>portowo-logistyczne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000" dirty="0">
                <a:solidFill>
                  <a:schemeClr val="accent3"/>
                </a:solidFill>
              </a:rPr>
              <a:t>Technologie interaktywne w środowisku nasyconym </a:t>
            </a:r>
            <a:r>
              <a:rPr lang="pl-PL" sz="2000" dirty="0" smtClean="0">
                <a:solidFill>
                  <a:schemeClr val="accent3"/>
                </a:solidFill>
              </a:rPr>
              <a:t>informacyjnie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000" dirty="0">
                <a:solidFill>
                  <a:schemeClr val="accent3"/>
                </a:solidFill>
              </a:rPr>
              <a:t>Technologie ekoefektywne w produkcji, przesyle, dystrybucji i zużyciu energii i paliw oraz w </a:t>
            </a:r>
            <a:r>
              <a:rPr lang="pl-PL" sz="2000" dirty="0" smtClean="0">
                <a:solidFill>
                  <a:schemeClr val="accent3"/>
                </a:solidFill>
              </a:rPr>
              <a:t>budownictwie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000" dirty="0">
                <a:solidFill>
                  <a:schemeClr val="accent3"/>
                </a:solidFill>
              </a:rPr>
              <a:t>Technologie medyczne w zakresie chorób cywilizacyjnych i okresu starzenia</a:t>
            </a:r>
          </a:p>
        </p:txBody>
      </p:sp>
    </p:spTree>
    <p:extLst>
      <p:ext uri="{BB962C8B-B14F-4D97-AF65-F5344CB8AC3E}">
        <p14:creationId xmlns:p14="http://schemas.microsoft.com/office/powerpoint/2010/main" val="41261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5243615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rgbClr val="454B4B"/>
                </a:solidFill>
              </a:rPr>
              <a:t>Zintegrowane Inwestycje Terytorialne</a:t>
            </a:r>
            <a:endParaRPr lang="pl-PL" sz="2700" i="1" dirty="0">
              <a:solidFill>
                <a:schemeClr val="accent5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360096"/>
              </p:ext>
            </p:extLst>
          </p:nvPr>
        </p:nvGraphicFramePr>
        <p:xfrm>
          <a:off x="183601" y="884825"/>
          <a:ext cx="8728386" cy="58554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8787">
                  <a:extLst>
                    <a:ext uri="{9D8B030D-6E8A-4147-A177-3AD203B41FA5}">
                      <a16:colId xmlns:a16="http://schemas.microsoft.com/office/drawing/2014/main" val="68889985"/>
                    </a:ext>
                  </a:extLst>
                </a:gridCol>
                <a:gridCol w="3930555">
                  <a:extLst>
                    <a:ext uri="{9D8B030D-6E8A-4147-A177-3AD203B41FA5}">
                      <a16:colId xmlns:a16="http://schemas.microsoft.com/office/drawing/2014/main" val="136638122"/>
                    </a:ext>
                  </a:extLst>
                </a:gridCol>
                <a:gridCol w="1419367">
                  <a:extLst>
                    <a:ext uri="{9D8B030D-6E8A-4147-A177-3AD203B41FA5}">
                      <a16:colId xmlns:a16="http://schemas.microsoft.com/office/drawing/2014/main" val="2144653607"/>
                    </a:ext>
                  </a:extLst>
                </a:gridCol>
                <a:gridCol w="682389">
                  <a:extLst>
                    <a:ext uri="{9D8B030D-6E8A-4147-A177-3AD203B41FA5}">
                      <a16:colId xmlns:a16="http://schemas.microsoft.com/office/drawing/2014/main" val="2932240106"/>
                    </a:ext>
                  </a:extLst>
                </a:gridCol>
                <a:gridCol w="1437960">
                  <a:extLst>
                    <a:ext uri="{9D8B030D-6E8A-4147-A177-3AD203B41FA5}">
                      <a16:colId xmlns:a16="http://schemas.microsoft.com/office/drawing/2014/main" val="96718766"/>
                    </a:ext>
                  </a:extLst>
                </a:gridCol>
                <a:gridCol w="759328">
                  <a:extLst>
                    <a:ext uri="{9D8B030D-6E8A-4147-A177-3AD203B41FA5}">
                      <a16:colId xmlns:a16="http://schemas.microsoft.com/office/drawing/2014/main" val="2613025469"/>
                    </a:ext>
                  </a:extLst>
                </a:gridCol>
              </a:tblGrid>
              <a:tr h="3965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</a:t>
                      </a:r>
                      <a:endParaRPr lang="pl-PL" sz="13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45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</a:t>
                      </a:r>
                      <a:r>
                        <a:rPr lang="pl-PL" sz="13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Poddziałania</a:t>
                      </a:r>
                      <a:endParaRPr lang="pl-PL" sz="13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45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Alokacja </a:t>
                      </a:r>
                      <a:br>
                        <a:rPr lang="pl-PL" sz="13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3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[PLN]</a:t>
                      </a:r>
                      <a:endParaRPr lang="pl-PL" sz="13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73A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Liczba Umów</a:t>
                      </a:r>
                      <a:endParaRPr lang="pl-PL" sz="13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89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Dofinansowanie</a:t>
                      </a:r>
                      <a:r>
                        <a:rPr lang="pl-PL" sz="13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UE [PLN]</a:t>
                      </a:r>
                      <a:endParaRPr lang="pl-PL" sz="13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89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Udział</a:t>
                      </a:r>
                      <a:endParaRPr lang="pl-PL" sz="13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8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378348"/>
                  </a:ext>
                </a:extLst>
              </a:tr>
              <a:tr h="34118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u="none" strike="noStrike" baseline="0" dirty="0" smtClean="0">
                          <a:effectLst/>
                          <a:latin typeface="+mn-lt"/>
                        </a:rPr>
                        <a:t>Wsparcie IOB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31 519 263</a:t>
                      </a:r>
                    </a:p>
                  </a:txBody>
                  <a:tcPr marL="9525" marR="85725" marT="9525" marB="0" anchor="ctr"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85725" marT="9525" marB="0" anchor="ctr"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85725" marT="9525" marB="0" anchor="ctr"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9127456"/>
                  </a:ext>
                </a:extLst>
              </a:tr>
              <a:tr h="34118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u="none" strike="noStrike" dirty="0" smtClean="0">
                          <a:effectLst/>
                          <a:latin typeface="+mn-lt"/>
                        </a:rPr>
                        <a:t>Aktywizacja</a:t>
                      </a:r>
                      <a:r>
                        <a:rPr lang="pl-PL" sz="1300" u="none" strike="noStrike" baseline="0" dirty="0" smtClean="0">
                          <a:effectLst/>
                          <a:latin typeface="+mn-lt"/>
                        </a:rPr>
                        <a:t> osób bezrobotnych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105 610 678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19 220 510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148588"/>
                  </a:ext>
                </a:extLst>
              </a:tr>
              <a:tr h="34118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u="none" strike="noStrike" dirty="0" smtClean="0">
                          <a:effectLst/>
                          <a:latin typeface="+mn-lt"/>
                        </a:rPr>
                        <a:t>Aktywizacja zawodowa osób pozostających bez pracy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50 186 355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119989"/>
                  </a:ext>
                </a:extLst>
              </a:tr>
              <a:tr h="34118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u="none" strike="noStrike" dirty="0" smtClean="0">
                          <a:effectLst/>
                          <a:latin typeface="+mn-lt"/>
                        </a:rPr>
                        <a:t>Zdrowie na rynku pracy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7 081 683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727355"/>
                  </a:ext>
                </a:extLst>
              </a:tr>
              <a:tr h="34118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u="none" strike="noStrike" dirty="0" smtClean="0">
                          <a:effectLst/>
                          <a:latin typeface="+mn-lt"/>
                        </a:rPr>
                        <a:t>Aktywizacja społeczno-zawodowa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58 341 288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39 056 571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9460492"/>
                  </a:ext>
                </a:extLst>
              </a:tr>
              <a:tr h="34118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u="none" strike="noStrike" dirty="0" smtClean="0">
                          <a:effectLst/>
                          <a:latin typeface="+mn-lt"/>
                        </a:rPr>
                        <a:t>Rozwój usług społecznych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19 746 285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13 406 329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400682"/>
                  </a:ext>
                </a:extLst>
              </a:tr>
              <a:tr h="34118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u="none" strike="noStrike" dirty="0" smtClean="0">
                          <a:effectLst/>
                          <a:latin typeface="+mn-lt"/>
                        </a:rPr>
                        <a:t>Podmioty ekonomii społecznej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17 502 386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18 207 898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441159"/>
                  </a:ext>
                </a:extLst>
              </a:tr>
              <a:tr h="34118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u="none" strike="noStrike" dirty="0" smtClean="0">
                          <a:effectLst/>
                          <a:latin typeface="+mn-lt"/>
                        </a:rPr>
                        <a:t>Zasoby ochrony zdrowia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27 786 419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19 203 009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5527011"/>
                  </a:ext>
                </a:extLst>
              </a:tr>
              <a:tr h="34118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u="none" strike="noStrike" dirty="0" smtClean="0">
                          <a:effectLst/>
                          <a:latin typeface="+mn-lt"/>
                        </a:rPr>
                        <a:t>Przedsięwzięcia rewitalizacyjne w miastach OMT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165 808 714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78 093 811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768159"/>
                  </a:ext>
                </a:extLst>
              </a:tr>
              <a:tr h="34118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u="none" strike="noStrike" dirty="0" smtClean="0">
                          <a:effectLst/>
                          <a:latin typeface="+mn-lt"/>
                        </a:rPr>
                        <a:t>Transport miejski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231 684 887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204 296 795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88,2%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0647515"/>
                  </a:ext>
                </a:extLst>
              </a:tr>
              <a:tr h="34118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u="none" strike="noStrike" dirty="0" smtClean="0">
                          <a:effectLst/>
                          <a:latin typeface="+mn-lt"/>
                        </a:rPr>
                        <a:t>Regionalna infrastruktura kolejowa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60 585 879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61 923 429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102,2%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948655"/>
                  </a:ext>
                </a:extLst>
              </a:tr>
              <a:tr h="34118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u="none" strike="noStrike" dirty="0" smtClean="0">
                          <a:effectLst/>
                          <a:latin typeface="+mn-lt"/>
                        </a:rPr>
                        <a:t>Efektywność energetyczna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197 929 889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113 797 222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9525" marR="857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186227"/>
                  </a:ext>
                </a:extLst>
              </a:tr>
              <a:tr h="34118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Efektywność energetyczna (instrumenty</a:t>
                      </a:r>
                      <a:r>
                        <a:rPr lang="pl-PL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finansowe)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49 482 472</a:t>
                      </a:r>
                    </a:p>
                  </a:txBody>
                  <a:tcPr marL="9525" marR="857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55 704 369</a:t>
                      </a:r>
                    </a:p>
                  </a:txBody>
                  <a:tcPr marL="9525" marR="857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112,6%</a:t>
                      </a:r>
                    </a:p>
                  </a:txBody>
                  <a:tcPr marL="9525" marR="857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702918"/>
                  </a:ext>
                </a:extLst>
              </a:tr>
              <a:tr h="341183">
                <a:tc>
                  <a:txBody>
                    <a:bodyPr/>
                    <a:lstStyle/>
                    <a:p>
                      <a:pPr algn="r" fontAlgn="ctr"/>
                      <a:endParaRPr lang="pl-PL" sz="13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10800" marR="0" marT="108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SUMA</a:t>
                      </a:r>
                      <a:endParaRPr lang="pl-PL" sz="13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10800" marR="0" marT="108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1 023 266 199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622 909 943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625457"/>
                  </a:ext>
                </a:extLst>
              </a:tr>
              <a:tr h="341183">
                <a:tc>
                  <a:txBody>
                    <a:bodyPr/>
                    <a:lstStyle/>
                    <a:p>
                      <a:pPr algn="r" fontAlgn="ctr"/>
                      <a:endParaRPr lang="pl-PL" sz="13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10800" marR="0" marT="108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EFRR</a:t>
                      </a:r>
                      <a:endParaRPr lang="pl-PL" sz="13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10800" marR="0" marT="108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764 797 523</a:t>
                      </a:r>
                      <a:endParaRPr lang="pl-PL" sz="13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  <a:endParaRPr lang="pl-PL" sz="13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533 018 635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  <a:endParaRPr lang="pl-PL" sz="13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055860"/>
                  </a:ext>
                </a:extLst>
              </a:tr>
              <a:tr h="341183">
                <a:tc>
                  <a:txBody>
                    <a:bodyPr/>
                    <a:lstStyle/>
                    <a:p>
                      <a:pPr algn="r" fontAlgn="ctr"/>
                      <a:endParaRPr lang="pl-PL" sz="13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10800" marR="0" marT="108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EFS</a:t>
                      </a:r>
                      <a:endParaRPr lang="pl-PL" sz="13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10800" marR="0" marT="108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258 468 676</a:t>
                      </a:r>
                      <a:endParaRPr lang="pl-PL" sz="13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pl-PL" sz="13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89 891</a:t>
                      </a:r>
                      <a:r>
                        <a:rPr lang="pl-PL" sz="1300" b="0" i="0" u="none" strike="noStrike" baseline="0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 307</a:t>
                      </a:r>
                      <a:endParaRPr lang="pl-PL" sz="13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  <a:endParaRPr lang="pl-PL" sz="13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7973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5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2959272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rgbClr val="454B4B"/>
                </a:solidFill>
              </a:rPr>
              <a:t>Problemy w realizacji</a:t>
            </a:r>
            <a:endParaRPr lang="pl-PL" sz="2700" i="1" dirty="0">
              <a:solidFill>
                <a:schemeClr val="accent5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46233" y="1587062"/>
            <a:ext cx="688286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3"/>
                </a:solidFill>
              </a:rPr>
              <a:t>e</a:t>
            </a:r>
            <a:r>
              <a:rPr lang="pl-PL" sz="2000" dirty="0" smtClean="0">
                <a:solidFill>
                  <a:schemeClr val="accent3"/>
                </a:solidFill>
              </a:rPr>
              <a:t>x-</a:t>
            </a:r>
            <a:r>
              <a:rPr lang="pl-PL" sz="2000" dirty="0" err="1" smtClean="0">
                <a:solidFill>
                  <a:schemeClr val="accent3"/>
                </a:solidFill>
              </a:rPr>
              <a:t>ante</a:t>
            </a:r>
            <a:r>
              <a:rPr lang="pl-PL" sz="2000" dirty="0" smtClean="0">
                <a:solidFill>
                  <a:schemeClr val="accent3"/>
                </a:solidFill>
              </a:rPr>
              <a:t> odpady i gospodarka wodna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3"/>
                </a:solidFill>
              </a:rPr>
              <a:t>u</a:t>
            </a:r>
            <a:r>
              <a:rPr lang="pl-PL" sz="2000" dirty="0" smtClean="0">
                <a:solidFill>
                  <a:schemeClr val="accent3"/>
                </a:solidFill>
              </a:rPr>
              <a:t>zgodnienia z PKP PLK projektów węzłowych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Regionalna Dyrekcja Ochrony Środowiska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Regionalny Zarząd Gospodarki Wodnej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3"/>
                </a:solidFill>
              </a:rPr>
              <a:t>b</a:t>
            </a:r>
            <a:r>
              <a:rPr lang="pl-PL" sz="2000" dirty="0" smtClean="0">
                <a:solidFill>
                  <a:schemeClr val="accent3"/>
                </a:solidFill>
              </a:rPr>
              <a:t>rak oszczędności w przetargach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3"/>
                </a:solidFill>
              </a:rPr>
              <a:t>b</a:t>
            </a:r>
            <a:r>
              <a:rPr lang="pl-PL" sz="2000" dirty="0" smtClean="0">
                <a:solidFill>
                  <a:schemeClr val="accent3"/>
                </a:solidFill>
              </a:rPr>
              <a:t>rak wykonawców (efektywność energetyczna)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3"/>
                </a:solidFill>
              </a:rPr>
              <a:t>e</a:t>
            </a:r>
            <a:r>
              <a:rPr lang="pl-PL" sz="2000" dirty="0" smtClean="0">
                <a:solidFill>
                  <a:schemeClr val="accent3"/>
                </a:solidFill>
              </a:rPr>
              <a:t>-</a:t>
            </a:r>
            <a:r>
              <a:rPr lang="pl-PL" sz="2000" dirty="0" err="1" smtClean="0">
                <a:solidFill>
                  <a:schemeClr val="accent3"/>
                </a:solidFill>
              </a:rPr>
              <a:t>cohesion</a:t>
            </a:r>
            <a:endParaRPr lang="pl-PL" sz="2000" dirty="0" smtClean="0">
              <a:solidFill>
                <a:schemeClr val="accent3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3"/>
                </a:solidFill>
              </a:rPr>
              <a:t>i</a:t>
            </a:r>
            <a:r>
              <a:rPr lang="pl-PL" sz="2000" dirty="0" smtClean="0">
                <a:solidFill>
                  <a:schemeClr val="accent3"/>
                </a:solidFill>
              </a:rPr>
              <a:t>nne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80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4954754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rgbClr val="454B4B"/>
                </a:solidFill>
              </a:rPr>
              <a:t>Realizacja n+3 (przeliczenie na PLN)</a:t>
            </a:r>
            <a:endParaRPr lang="pl-PL" sz="2700" i="1" dirty="0">
              <a:solidFill>
                <a:schemeClr val="accent5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370793"/>
              </p:ext>
            </p:extLst>
          </p:nvPr>
        </p:nvGraphicFramePr>
        <p:xfrm>
          <a:off x="183077" y="1260000"/>
          <a:ext cx="8772331" cy="3175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3043">
                  <a:extLst>
                    <a:ext uri="{9D8B030D-6E8A-4147-A177-3AD203B41FA5}">
                      <a16:colId xmlns:a16="http://schemas.microsoft.com/office/drawing/2014/main" val="2144653607"/>
                    </a:ext>
                  </a:extLst>
                </a:gridCol>
                <a:gridCol w="2493096">
                  <a:extLst>
                    <a:ext uri="{9D8B030D-6E8A-4147-A177-3AD203B41FA5}">
                      <a16:colId xmlns:a16="http://schemas.microsoft.com/office/drawing/2014/main" val="2932240106"/>
                    </a:ext>
                  </a:extLst>
                </a:gridCol>
                <a:gridCol w="2493096">
                  <a:extLst>
                    <a:ext uri="{9D8B030D-6E8A-4147-A177-3AD203B41FA5}">
                      <a16:colId xmlns:a16="http://schemas.microsoft.com/office/drawing/2014/main" val="96718766"/>
                    </a:ext>
                  </a:extLst>
                </a:gridCol>
                <a:gridCol w="2493096">
                  <a:extLst>
                    <a:ext uri="{9D8B030D-6E8A-4147-A177-3AD203B41FA5}">
                      <a16:colId xmlns:a16="http://schemas.microsoft.com/office/drawing/2014/main" val="2613025469"/>
                    </a:ext>
                  </a:extLst>
                </a:gridCol>
              </a:tblGrid>
              <a:tr h="120382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Fundusz</a:t>
                      </a:r>
                      <a:endParaRPr lang="pl-PL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Minimalna</a:t>
                      </a:r>
                      <a:r>
                        <a:rPr lang="pl-PL" sz="18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br>
                        <a:rPr lang="pl-PL" sz="18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pl-PL" sz="18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kwota n+3</a:t>
                      </a:r>
                      <a:endParaRPr lang="pl-PL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Dofinansowanie</a:t>
                      </a:r>
                      <a:r>
                        <a:rPr lang="pl-PL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z </a:t>
                      </a:r>
                      <a:br>
                        <a:rPr lang="pl-PL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Wniosków do KE</a:t>
                      </a:r>
                      <a:endParaRPr lang="pl-PL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Procent realizacji</a:t>
                      </a:r>
                      <a:br>
                        <a:rPr lang="pl-PL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pl-PL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zasady n+3</a:t>
                      </a:r>
                      <a:endParaRPr lang="pl-PL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378348"/>
                  </a:ext>
                </a:extLst>
              </a:tr>
              <a:tr h="98585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EFRR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2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1 026 866 315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  <a:r>
                        <a:rPr lang="pl-PL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288 704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20,5%</a:t>
                      </a:r>
                      <a:endParaRPr lang="pl-PL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9127456"/>
                  </a:ext>
                </a:extLst>
              </a:tr>
              <a:tr h="98585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EFS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8572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401 907</a:t>
                      </a:r>
                      <a:r>
                        <a:rPr lang="pl-PL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051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115 179 964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28,7%</a:t>
                      </a:r>
                      <a:endParaRPr lang="pl-PL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148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91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0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8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6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8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0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1192" y="103932"/>
            <a:ext cx="4014625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700" dirty="0" smtClean="0">
                <a:solidFill>
                  <a:schemeClr val="accent3"/>
                </a:solidFill>
              </a:rPr>
              <a:t>OP 1 Komercjalizacja Wiedzy</a:t>
            </a:r>
            <a:endParaRPr lang="pl-PL" sz="2700" i="1" dirty="0">
              <a:solidFill>
                <a:schemeClr val="accent3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1008000"/>
            <a:ext cx="1080914" cy="1080000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627797" y="2576570"/>
            <a:ext cx="792934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solidFill>
                  <a:schemeClr val="accent5"/>
                </a:solidFill>
              </a:rPr>
              <a:t>Wynik naboru 1.1.1 Ekspansja przez Innowacje: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Wybrano 30 projektów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Przyznano dofinansowanie EFRR w łącznej kwocie 78,3 mln PLN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/>
                </a:solidFill>
              </a:rPr>
              <a:t>Powyższa kwota stanowi:</a:t>
            </a:r>
          </a:p>
          <a:p>
            <a:pPr marL="1371600" lvl="2" indent="-4572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pl-PL" sz="2000" dirty="0" smtClean="0">
                <a:solidFill>
                  <a:schemeClr val="accent3"/>
                </a:solidFill>
              </a:rPr>
              <a:t>23,4% alokacji dla Poddziałania 1.1.1 (bez RW)</a:t>
            </a:r>
          </a:p>
          <a:p>
            <a:pPr marL="1371600" lvl="2" indent="-4572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pl-PL" sz="2000" dirty="0" smtClean="0">
                <a:solidFill>
                  <a:schemeClr val="accent3"/>
                </a:solidFill>
              </a:rPr>
              <a:t>13,9% alokacji dla Osi Priorytetowej 1</a:t>
            </a:r>
            <a:endParaRPr lang="pl-PL" sz="2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9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244928" y="3246429"/>
            <a:ext cx="8625600" cy="60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3000"/>
              </a:spcAft>
            </a:pPr>
            <a:r>
              <a:rPr lang="pl-PL" sz="3200" i="1" dirty="0" smtClean="0">
                <a:solidFill>
                  <a:schemeClr val="bg1"/>
                </a:solidFill>
              </a:rPr>
              <a:t>Dziękuję za uwagę</a:t>
            </a:r>
            <a:endParaRPr lang="pl-PL" sz="3200" dirty="0" smtClean="0">
              <a:solidFill>
                <a:schemeClr val="bg1"/>
              </a:solidFill>
            </a:endParaRPr>
          </a:p>
        </p:txBody>
      </p:sp>
      <p:pic>
        <p:nvPicPr>
          <p:cNvPr id="9" name="Picture 7" descr="D:\POMORSKIE W UNII_SIW_NSS_ZNAKI_UNIJNE\NSS-NOWY-2014-2020\FE-2014-2020-PREZENTACJA PP\listownik-monoKONTRA-PASEK-Pomorskie-FE-UMWP-UE-EFSI-20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8" y="260648"/>
            <a:ext cx="8647552" cy="74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93296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 smtClean="0">
                <a:solidFill>
                  <a:schemeClr val="bg1"/>
                </a:solidFill>
                <a:latin typeface="Calibri" pitchFamily="34" charset="0"/>
              </a:rPr>
              <a:t>Regionalny Program Operacyjny Województwa Pomorskiego na lata 2014-2020</a:t>
            </a:r>
            <a:endParaRPr lang="pl-PL" altLang="pl-PL" sz="1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93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nitoring DP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D44024"/>
      </a:accent2>
      <a:accent3>
        <a:srgbClr val="454B4B"/>
      </a:accent3>
      <a:accent4>
        <a:srgbClr val="FB8734"/>
      </a:accent4>
      <a:accent5>
        <a:srgbClr val="0089B3"/>
      </a:accent5>
      <a:accent6>
        <a:srgbClr val="73A000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7655</TotalTime>
  <Words>3932</Words>
  <Application>Microsoft Office PowerPoint</Application>
  <PresentationFormat>Pokaz na ekranie (4:3)</PresentationFormat>
  <Paragraphs>979</Paragraphs>
  <Slides>90</Slides>
  <Notes>89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90</vt:i4>
      </vt:variant>
    </vt:vector>
  </HeadingPairs>
  <TitlesOfParts>
    <vt:vector size="96" baseType="lpstr">
      <vt:lpstr>Arial</vt:lpstr>
      <vt:lpstr>Calibri</vt:lpstr>
      <vt:lpstr>Calibri Light</vt:lpstr>
      <vt:lpstr>Symbol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umwp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Erhard Marcin</dc:creator>
  <cp:lastModifiedBy>Szymański Jan</cp:lastModifiedBy>
  <cp:revision>352</cp:revision>
  <cp:lastPrinted>2017-06-21T06:41:16Z</cp:lastPrinted>
  <dcterms:created xsi:type="dcterms:W3CDTF">2016-11-23T09:07:16Z</dcterms:created>
  <dcterms:modified xsi:type="dcterms:W3CDTF">2017-06-21T08:53:20Z</dcterms:modified>
</cp:coreProperties>
</file>