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4BC99-95E4-40DE-8B19-BC478A40ABF3}" type="doc">
      <dgm:prSet loTypeId="urn:microsoft.com/office/officeart/2005/8/layout/process4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4146A5E-3D05-46AD-ACD9-E952DE17D9F6}">
      <dgm:prSet phldrT="[Tekst]"/>
      <dgm:spPr/>
      <dgm:t>
        <a:bodyPr/>
        <a:lstStyle/>
        <a:p>
          <a:r>
            <a:rPr lang="pl-PL" b="1" dirty="0" smtClean="0"/>
            <a:t>WNIOSKODAWCA</a:t>
          </a:r>
          <a:endParaRPr lang="pl-PL" b="1" dirty="0"/>
        </a:p>
      </dgm:t>
    </dgm:pt>
    <dgm:pt modelId="{84EBFEF7-FE8E-413C-A72D-F7D138DEFE51}" type="parTrans" cxnId="{64EA2555-38A1-4221-B6D3-774FA231D622}">
      <dgm:prSet/>
      <dgm:spPr/>
      <dgm:t>
        <a:bodyPr/>
        <a:lstStyle/>
        <a:p>
          <a:endParaRPr lang="pl-PL"/>
        </a:p>
      </dgm:t>
    </dgm:pt>
    <dgm:pt modelId="{B710050C-8F85-4A61-9786-359691AD6D17}" type="sibTrans" cxnId="{64EA2555-38A1-4221-B6D3-774FA231D622}">
      <dgm:prSet/>
      <dgm:spPr/>
      <dgm:t>
        <a:bodyPr/>
        <a:lstStyle/>
        <a:p>
          <a:endParaRPr lang="pl-PL"/>
        </a:p>
      </dgm:t>
    </dgm:pt>
    <dgm:pt modelId="{06176171-2B34-4897-8C7B-6F00544A2D89}">
      <dgm:prSet phldrT="[Tekst]"/>
      <dgm:spPr/>
      <dgm:t>
        <a:bodyPr/>
        <a:lstStyle/>
        <a:p>
          <a:r>
            <a:rPr lang="pl-PL" b="1" dirty="0" smtClean="0"/>
            <a:t>Marszałek Województwa</a:t>
          </a:r>
          <a:endParaRPr lang="pl-PL" b="1" dirty="0"/>
        </a:p>
      </dgm:t>
    </dgm:pt>
    <dgm:pt modelId="{13E0379C-CC14-439A-8AD5-B61982E40A27}" type="parTrans" cxnId="{2F644B4C-EE17-47F6-ADD8-3B5C31B48F90}">
      <dgm:prSet/>
      <dgm:spPr/>
      <dgm:t>
        <a:bodyPr/>
        <a:lstStyle/>
        <a:p>
          <a:endParaRPr lang="pl-PL"/>
        </a:p>
      </dgm:t>
    </dgm:pt>
    <dgm:pt modelId="{B60B80FE-8FDF-4BD3-976E-7CF2C3E6C6CF}" type="sibTrans" cxnId="{2F644B4C-EE17-47F6-ADD8-3B5C31B48F90}">
      <dgm:prSet/>
      <dgm:spPr/>
      <dgm:t>
        <a:bodyPr/>
        <a:lstStyle/>
        <a:p>
          <a:endParaRPr lang="pl-PL"/>
        </a:p>
      </dgm:t>
    </dgm:pt>
    <dgm:pt modelId="{75AD5765-B6EA-4882-AAEC-EB2042B9945F}">
      <dgm:prSet phldrT="[Tekst]"/>
      <dgm:spPr/>
      <dgm:t>
        <a:bodyPr/>
        <a:lstStyle/>
        <a:p>
          <a:r>
            <a:rPr lang="pl-PL" b="1" dirty="0" smtClean="0"/>
            <a:t>Wojewoda</a:t>
          </a:r>
          <a:endParaRPr lang="pl-PL" b="1" dirty="0"/>
        </a:p>
      </dgm:t>
    </dgm:pt>
    <dgm:pt modelId="{0AB13ED0-9435-4FEA-A129-768A83278E07}" type="parTrans" cxnId="{27823B55-C28C-4F75-9677-5C634EB50683}">
      <dgm:prSet/>
      <dgm:spPr/>
      <dgm:t>
        <a:bodyPr/>
        <a:lstStyle/>
        <a:p>
          <a:endParaRPr lang="pl-PL"/>
        </a:p>
      </dgm:t>
    </dgm:pt>
    <dgm:pt modelId="{A9C19918-8667-4F69-8B99-B257A861212E}" type="sibTrans" cxnId="{27823B55-C28C-4F75-9677-5C634EB50683}">
      <dgm:prSet/>
      <dgm:spPr/>
      <dgm:t>
        <a:bodyPr/>
        <a:lstStyle/>
        <a:p>
          <a:endParaRPr lang="pl-PL"/>
        </a:p>
      </dgm:t>
    </dgm:pt>
    <dgm:pt modelId="{F563247C-E748-4E77-AA27-335EA1655C61}">
      <dgm:prSet phldrT="[Tekst]"/>
      <dgm:spPr/>
      <dgm:t>
        <a:bodyPr/>
        <a:lstStyle/>
        <a:p>
          <a:r>
            <a:rPr lang="pl-PL" b="1" dirty="0" smtClean="0"/>
            <a:t>Dyrektor Oddziału Wojewódzkiego </a:t>
          </a:r>
        </a:p>
        <a:p>
          <a:r>
            <a:rPr lang="pl-PL" b="1" dirty="0" smtClean="0"/>
            <a:t>Narodowego Funduszu Zdrowia</a:t>
          </a:r>
          <a:endParaRPr lang="pl-PL" b="1" dirty="0"/>
        </a:p>
      </dgm:t>
    </dgm:pt>
    <dgm:pt modelId="{408434D3-0F46-4767-9E52-7DD296AE7B39}" type="parTrans" cxnId="{3714963E-8AD2-487F-B407-7144B42404F6}">
      <dgm:prSet/>
      <dgm:spPr/>
      <dgm:t>
        <a:bodyPr/>
        <a:lstStyle/>
        <a:p>
          <a:endParaRPr lang="pl-PL"/>
        </a:p>
      </dgm:t>
    </dgm:pt>
    <dgm:pt modelId="{3999D984-E7BA-4FCE-A009-83AB968689D3}" type="sibTrans" cxnId="{3714963E-8AD2-487F-B407-7144B42404F6}">
      <dgm:prSet/>
      <dgm:spPr/>
      <dgm:t>
        <a:bodyPr/>
        <a:lstStyle/>
        <a:p>
          <a:endParaRPr lang="pl-PL"/>
        </a:p>
      </dgm:t>
    </dgm:pt>
    <dgm:pt modelId="{5838222C-6AEC-46FE-B882-6EBC7D45939D}">
      <dgm:prSet phldrT="[Tekst]"/>
      <dgm:spPr/>
      <dgm:t>
        <a:bodyPr/>
        <a:lstStyle/>
        <a:p>
          <a:r>
            <a:rPr lang="pl-PL" b="1" dirty="0" smtClean="0"/>
            <a:t>Wojewoda</a:t>
          </a:r>
          <a:endParaRPr lang="pl-PL" b="1" dirty="0"/>
        </a:p>
      </dgm:t>
    </dgm:pt>
    <dgm:pt modelId="{78E57BBC-FC65-4F39-A5A1-712A403DF7C4}" type="parTrans" cxnId="{F75CD5F2-D37E-448D-A87A-602CB71A41C4}">
      <dgm:prSet/>
      <dgm:spPr/>
    </dgm:pt>
    <dgm:pt modelId="{69AD8834-7C97-4AC4-B4A3-941E98C81EC9}" type="sibTrans" cxnId="{F75CD5F2-D37E-448D-A87A-602CB71A41C4}">
      <dgm:prSet/>
      <dgm:spPr/>
    </dgm:pt>
    <dgm:pt modelId="{A2783DEB-3099-4900-868E-9CDA9DBE0E13}" type="pres">
      <dgm:prSet presAssocID="{7344BC99-95E4-40DE-8B19-BC478A40AB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8DF18AB-9C1C-4473-9A9D-DC959CC0D3C4}" type="pres">
      <dgm:prSet presAssocID="{75AD5765-B6EA-4882-AAEC-EB2042B9945F}" presName="boxAndChildren" presStyleCnt="0"/>
      <dgm:spPr/>
    </dgm:pt>
    <dgm:pt modelId="{2057741A-0AB3-4A64-8BDE-F72F401E477A}" type="pres">
      <dgm:prSet presAssocID="{75AD5765-B6EA-4882-AAEC-EB2042B9945F}" presName="parentTextBox" presStyleLbl="node1" presStyleIdx="0" presStyleCnt="5" custLinFactNeighborX="-749" custLinFactNeighborY="13273"/>
      <dgm:spPr/>
      <dgm:t>
        <a:bodyPr/>
        <a:lstStyle/>
        <a:p>
          <a:endParaRPr lang="pl-PL"/>
        </a:p>
      </dgm:t>
    </dgm:pt>
    <dgm:pt modelId="{2B299DF7-37AE-4F68-8761-DCE99B305EA6}" type="pres">
      <dgm:prSet presAssocID="{B60B80FE-8FDF-4BD3-976E-7CF2C3E6C6CF}" presName="sp" presStyleCnt="0"/>
      <dgm:spPr/>
    </dgm:pt>
    <dgm:pt modelId="{3AF3A5B8-FA6A-4B7C-B626-5CD1ED1706B7}" type="pres">
      <dgm:prSet presAssocID="{06176171-2B34-4897-8C7B-6F00544A2D89}" presName="arrowAndChildren" presStyleCnt="0"/>
      <dgm:spPr/>
    </dgm:pt>
    <dgm:pt modelId="{4ED51A85-9C97-4D58-B90F-7F475B0CFBC9}" type="pres">
      <dgm:prSet presAssocID="{06176171-2B34-4897-8C7B-6F00544A2D89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EB1224C2-13C0-4C3F-973F-56CD3F71D2FD}" type="pres">
      <dgm:prSet presAssocID="{3999D984-E7BA-4FCE-A009-83AB968689D3}" presName="sp" presStyleCnt="0"/>
      <dgm:spPr/>
    </dgm:pt>
    <dgm:pt modelId="{13A0AA87-D0E3-4E56-BA1D-BF8CAEC11AAE}" type="pres">
      <dgm:prSet presAssocID="{F563247C-E748-4E77-AA27-335EA1655C61}" presName="arrowAndChildren" presStyleCnt="0"/>
      <dgm:spPr/>
    </dgm:pt>
    <dgm:pt modelId="{E7862818-8DB9-41C5-A5E3-A7DCC40CB160}" type="pres">
      <dgm:prSet presAssocID="{F563247C-E748-4E77-AA27-335EA1655C61}" presName="parentTextArrow" presStyleLbl="node1" presStyleIdx="2" presStyleCnt="5" custLinFactNeighborX="-7749" custLinFactNeighborY="4911"/>
      <dgm:spPr/>
      <dgm:t>
        <a:bodyPr/>
        <a:lstStyle/>
        <a:p>
          <a:endParaRPr lang="pl-PL"/>
        </a:p>
      </dgm:t>
    </dgm:pt>
    <dgm:pt modelId="{547795E7-11ED-4474-97A7-412DCC110A00}" type="pres">
      <dgm:prSet presAssocID="{69AD8834-7C97-4AC4-B4A3-941E98C81EC9}" presName="sp" presStyleCnt="0"/>
      <dgm:spPr/>
    </dgm:pt>
    <dgm:pt modelId="{E4C2F137-D2FD-408F-B257-434DF4520F70}" type="pres">
      <dgm:prSet presAssocID="{5838222C-6AEC-46FE-B882-6EBC7D45939D}" presName="arrowAndChildren" presStyleCnt="0"/>
      <dgm:spPr/>
    </dgm:pt>
    <dgm:pt modelId="{17E92B79-190B-4016-8B60-BE4A74F7055E}" type="pres">
      <dgm:prSet presAssocID="{5838222C-6AEC-46FE-B882-6EBC7D45939D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5AEC4C0B-12D3-495A-84FD-176C8EE6CECD}" type="pres">
      <dgm:prSet presAssocID="{B710050C-8F85-4A61-9786-359691AD6D17}" presName="sp" presStyleCnt="0"/>
      <dgm:spPr/>
    </dgm:pt>
    <dgm:pt modelId="{FCF212BC-AFC8-4055-B27A-08CCDCC70BF2}" type="pres">
      <dgm:prSet presAssocID="{74146A5E-3D05-46AD-ACD9-E952DE17D9F6}" presName="arrowAndChildren" presStyleCnt="0"/>
      <dgm:spPr/>
    </dgm:pt>
    <dgm:pt modelId="{59981EF7-AF8B-49AE-9EF6-62DA74251707}" type="pres">
      <dgm:prSet presAssocID="{74146A5E-3D05-46AD-ACD9-E952DE17D9F6}" presName="parentTextArrow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27823B55-C28C-4F75-9677-5C634EB50683}" srcId="{7344BC99-95E4-40DE-8B19-BC478A40ABF3}" destId="{75AD5765-B6EA-4882-AAEC-EB2042B9945F}" srcOrd="4" destOrd="0" parTransId="{0AB13ED0-9435-4FEA-A129-768A83278E07}" sibTransId="{A9C19918-8667-4F69-8B99-B257A861212E}"/>
    <dgm:cxn modelId="{D754A608-4309-426E-9F41-488B336353EB}" type="presOf" srcId="{74146A5E-3D05-46AD-ACD9-E952DE17D9F6}" destId="{59981EF7-AF8B-49AE-9EF6-62DA74251707}" srcOrd="0" destOrd="0" presId="urn:microsoft.com/office/officeart/2005/8/layout/process4"/>
    <dgm:cxn modelId="{F75CD5F2-D37E-448D-A87A-602CB71A41C4}" srcId="{7344BC99-95E4-40DE-8B19-BC478A40ABF3}" destId="{5838222C-6AEC-46FE-B882-6EBC7D45939D}" srcOrd="1" destOrd="0" parTransId="{78E57BBC-FC65-4F39-A5A1-712A403DF7C4}" sibTransId="{69AD8834-7C97-4AC4-B4A3-941E98C81EC9}"/>
    <dgm:cxn modelId="{EFFE0486-2277-4325-AADB-202B90BD48C6}" type="presOf" srcId="{5838222C-6AEC-46FE-B882-6EBC7D45939D}" destId="{17E92B79-190B-4016-8B60-BE4A74F7055E}" srcOrd="0" destOrd="0" presId="urn:microsoft.com/office/officeart/2005/8/layout/process4"/>
    <dgm:cxn modelId="{2F644B4C-EE17-47F6-ADD8-3B5C31B48F90}" srcId="{7344BC99-95E4-40DE-8B19-BC478A40ABF3}" destId="{06176171-2B34-4897-8C7B-6F00544A2D89}" srcOrd="3" destOrd="0" parTransId="{13E0379C-CC14-439A-8AD5-B61982E40A27}" sibTransId="{B60B80FE-8FDF-4BD3-976E-7CF2C3E6C6CF}"/>
    <dgm:cxn modelId="{64EA2555-38A1-4221-B6D3-774FA231D622}" srcId="{7344BC99-95E4-40DE-8B19-BC478A40ABF3}" destId="{74146A5E-3D05-46AD-ACD9-E952DE17D9F6}" srcOrd="0" destOrd="0" parTransId="{84EBFEF7-FE8E-413C-A72D-F7D138DEFE51}" sibTransId="{B710050C-8F85-4A61-9786-359691AD6D17}"/>
    <dgm:cxn modelId="{3714963E-8AD2-487F-B407-7144B42404F6}" srcId="{7344BC99-95E4-40DE-8B19-BC478A40ABF3}" destId="{F563247C-E748-4E77-AA27-335EA1655C61}" srcOrd="2" destOrd="0" parTransId="{408434D3-0F46-4767-9E52-7DD296AE7B39}" sibTransId="{3999D984-E7BA-4FCE-A009-83AB968689D3}"/>
    <dgm:cxn modelId="{3BD06BA5-AFF9-40BF-9547-5D7D7DA4258A}" type="presOf" srcId="{75AD5765-B6EA-4882-AAEC-EB2042B9945F}" destId="{2057741A-0AB3-4A64-8BDE-F72F401E477A}" srcOrd="0" destOrd="0" presId="urn:microsoft.com/office/officeart/2005/8/layout/process4"/>
    <dgm:cxn modelId="{4EB72A04-02C5-4E6E-BC29-D46188496D2D}" type="presOf" srcId="{06176171-2B34-4897-8C7B-6F00544A2D89}" destId="{4ED51A85-9C97-4D58-B90F-7F475B0CFBC9}" srcOrd="0" destOrd="0" presId="urn:microsoft.com/office/officeart/2005/8/layout/process4"/>
    <dgm:cxn modelId="{237A33D9-4681-4989-9466-AC73388F5C32}" type="presOf" srcId="{7344BC99-95E4-40DE-8B19-BC478A40ABF3}" destId="{A2783DEB-3099-4900-868E-9CDA9DBE0E13}" srcOrd="0" destOrd="0" presId="urn:microsoft.com/office/officeart/2005/8/layout/process4"/>
    <dgm:cxn modelId="{5C693236-5D30-4A0B-A1BB-C6BCDAA48813}" type="presOf" srcId="{F563247C-E748-4E77-AA27-335EA1655C61}" destId="{E7862818-8DB9-41C5-A5E3-A7DCC40CB160}" srcOrd="0" destOrd="0" presId="urn:microsoft.com/office/officeart/2005/8/layout/process4"/>
    <dgm:cxn modelId="{7C159DD5-BF1E-4DB9-A986-2A8D4EEF5C50}" type="presParOf" srcId="{A2783DEB-3099-4900-868E-9CDA9DBE0E13}" destId="{58DF18AB-9C1C-4473-9A9D-DC959CC0D3C4}" srcOrd="0" destOrd="0" presId="urn:microsoft.com/office/officeart/2005/8/layout/process4"/>
    <dgm:cxn modelId="{D931E888-846B-4117-9BF9-9C7C13ED2A54}" type="presParOf" srcId="{58DF18AB-9C1C-4473-9A9D-DC959CC0D3C4}" destId="{2057741A-0AB3-4A64-8BDE-F72F401E477A}" srcOrd="0" destOrd="0" presId="urn:microsoft.com/office/officeart/2005/8/layout/process4"/>
    <dgm:cxn modelId="{09D01240-591B-4E8A-9E2B-F7762A4F74A5}" type="presParOf" srcId="{A2783DEB-3099-4900-868E-9CDA9DBE0E13}" destId="{2B299DF7-37AE-4F68-8761-DCE99B305EA6}" srcOrd="1" destOrd="0" presId="urn:microsoft.com/office/officeart/2005/8/layout/process4"/>
    <dgm:cxn modelId="{915208DA-D755-4685-885C-79415C5F3893}" type="presParOf" srcId="{A2783DEB-3099-4900-868E-9CDA9DBE0E13}" destId="{3AF3A5B8-FA6A-4B7C-B626-5CD1ED1706B7}" srcOrd="2" destOrd="0" presId="urn:microsoft.com/office/officeart/2005/8/layout/process4"/>
    <dgm:cxn modelId="{58862E51-E6E6-4F7E-8833-B24D15F5A5A7}" type="presParOf" srcId="{3AF3A5B8-FA6A-4B7C-B626-5CD1ED1706B7}" destId="{4ED51A85-9C97-4D58-B90F-7F475B0CFBC9}" srcOrd="0" destOrd="0" presId="urn:microsoft.com/office/officeart/2005/8/layout/process4"/>
    <dgm:cxn modelId="{ACAE16F9-57DF-4456-A4BF-C2C90C3ACC76}" type="presParOf" srcId="{A2783DEB-3099-4900-868E-9CDA9DBE0E13}" destId="{EB1224C2-13C0-4C3F-973F-56CD3F71D2FD}" srcOrd="3" destOrd="0" presId="urn:microsoft.com/office/officeart/2005/8/layout/process4"/>
    <dgm:cxn modelId="{4F2AF594-18EC-499B-81AC-84DF7F5EC222}" type="presParOf" srcId="{A2783DEB-3099-4900-868E-9CDA9DBE0E13}" destId="{13A0AA87-D0E3-4E56-BA1D-BF8CAEC11AAE}" srcOrd="4" destOrd="0" presId="urn:microsoft.com/office/officeart/2005/8/layout/process4"/>
    <dgm:cxn modelId="{0265E38C-B02C-4809-AC33-5FA443D0AB6C}" type="presParOf" srcId="{13A0AA87-D0E3-4E56-BA1D-BF8CAEC11AAE}" destId="{E7862818-8DB9-41C5-A5E3-A7DCC40CB160}" srcOrd="0" destOrd="0" presId="urn:microsoft.com/office/officeart/2005/8/layout/process4"/>
    <dgm:cxn modelId="{38CD57B2-C995-4F15-813D-ED2920A52DF4}" type="presParOf" srcId="{A2783DEB-3099-4900-868E-9CDA9DBE0E13}" destId="{547795E7-11ED-4474-97A7-412DCC110A00}" srcOrd="5" destOrd="0" presId="urn:microsoft.com/office/officeart/2005/8/layout/process4"/>
    <dgm:cxn modelId="{D14617A6-7F6E-4276-B9EE-A274E595D58B}" type="presParOf" srcId="{A2783DEB-3099-4900-868E-9CDA9DBE0E13}" destId="{E4C2F137-D2FD-408F-B257-434DF4520F70}" srcOrd="6" destOrd="0" presId="urn:microsoft.com/office/officeart/2005/8/layout/process4"/>
    <dgm:cxn modelId="{3D20EFFD-4B13-483B-BC83-D5731AF2F6D0}" type="presParOf" srcId="{E4C2F137-D2FD-408F-B257-434DF4520F70}" destId="{17E92B79-190B-4016-8B60-BE4A74F7055E}" srcOrd="0" destOrd="0" presId="urn:microsoft.com/office/officeart/2005/8/layout/process4"/>
    <dgm:cxn modelId="{D33C9474-E57A-41E2-81BE-2D9FB61A8099}" type="presParOf" srcId="{A2783DEB-3099-4900-868E-9CDA9DBE0E13}" destId="{5AEC4C0B-12D3-495A-84FD-176C8EE6CECD}" srcOrd="7" destOrd="0" presId="urn:microsoft.com/office/officeart/2005/8/layout/process4"/>
    <dgm:cxn modelId="{4E68B88C-8962-4C8C-9AFC-5C0C86926162}" type="presParOf" srcId="{A2783DEB-3099-4900-868E-9CDA9DBE0E13}" destId="{FCF212BC-AFC8-4055-B27A-08CCDCC70BF2}" srcOrd="8" destOrd="0" presId="urn:microsoft.com/office/officeart/2005/8/layout/process4"/>
    <dgm:cxn modelId="{45DF99C9-2CC7-4687-BC1D-C35192C0CA7E}" type="presParOf" srcId="{FCF212BC-AFC8-4055-B27A-08CCDCC70BF2}" destId="{59981EF7-AF8B-49AE-9EF6-62DA7425170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7741A-0AB3-4A64-8BDE-F72F401E477A}">
      <dsp:nvSpPr>
        <dsp:cNvPr id="0" name=""/>
        <dsp:cNvSpPr/>
      </dsp:nvSpPr>
      <dsp:spPr>
        <a:xfrm>
          <a:off x="0" y="3888393"/>
          <a:ext cx="8229600" cy="637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Wojewoda</a:t>
          </a:r>
          <a:endParaRPr lang="pl-PL" sz="1100" b="1" kern="1200" dirty="0"/>
        </a:p>
      </dsp:txBody>
      <dsp:txXfrm>
        <a:off x="0" y="3888393"/>
        <a:ext cx="8229600" cy="637568"/>
      </dsp:txXfrm>
    </dsp:sp>
    <dsp:sp modelId="{4ED51A85-9C97-4D58-B90F-7F475B0CFBC9}">
      <dsp:nvSpPr>
        <dsp:cNvPr id="0" name=""/>
        <dsp:cNvSpPr/>
      </dsp:nvSpPr>
      <dsp:spPr>
        <a:xfrm rot="10800000">
          <a:off x="0" y="2915213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Marszałek Województwa</a:t>
          </a:r>
          <a:endParaRPr lang="pl-PL" sz="1100" b="1" kern="1200" dirty="0"/>
        </a:p>
      </dsp:txBody>
      <dsp:txXfrm rot="10800000">
        <a:off x="0" y="2915213"/>
        <a:ext cx="8229600" cy="980580"/>
      </dsp:txXfrm>
    </dsp:sp>
    <dsp:sp modelId="{E7862818-8DB9-41C5-A5E3-A7DCC40CB160}">
      <dsp:nvSpPr>
        <dsp:cNvPr id="0" name=""/>
        <dsp:cNvSpPr/>
      </dsp:nvSpPr>
      <dsp:spPr>
        <a:xfrm rot="10800000">
          <a:off x="0" y="1992353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Dyrektor Oddziału Wojewódzkiego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Narodowego Funduszu Zdrowia</a:t>
          </a:r>
          <a:endParaRPr lang="pl-PL" sz="1100" b="1" kern="1200" dirty="0"/>
        </a:p>
      </dsp:txBody>
      <dsp:txXfrm rot="10800000">
        <a:off x="0" y="1992353"/>
        <a:ext cx="8229600" cy="980580"/>
      </dsp:txXfrm>
    </dsp:sp>
    <dsp:sp modelId="{17E92B79-190B-4016-8B60-BE4A74F7055E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Wojewoda</a:t>
          </a:r>
          <a:endParaRPr lang="pl-PL" sz="1100" b="1" kern="1200" dirty="0"/>
        </a:p>
      </dsp:txBody>
      <dsp:txXfrm rot="10800000">
        <a:off x="0" y="973180"/>
        <a:ext cx="8229600" cy="980580"/>
      </dsp:txXfrm>
    </dsp:sp>
    <dsp:sp modelId="{59981EF7-AF8B-49AE-9EF6-62DA74251707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WNIOSKODAWCA</a:t>
          </a:r>
          <a:endParaRPr lang="pl-PL" sz="1100" b="1" kern="1200" dirty="0"/>
        </a:p>
      </dsp:txBody>
      <dsp:txXfrm rot="10800000">
        <a:off x="0" y="2163"/>
        <a:ext cx="8229600" cy="980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9F807-A299-4F83-8A6A-315C981C2465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CF72-4C8C-4D2B-AAF7-00CA7C2CA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62064-2A29-4BCF-A773-F3EFFD10DA66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E9023-3DB0-4D5E-B02F-E0DD420CBB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61ED35-F4FF-40B0-BA94-3565114B5771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F4B87-892E-4FEC-A155-670DC6F211B0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30065-4A3C-44B4-9E9D-B9A8F5B725AF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79B0-47A6-45C3-A433-A7AE0C3E6DFC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5FF96-77B2-4987-8832-24758B111548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7DA5-0FF0-42AA-9938-574EAB1234DC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3808C-9C1E-4B29-8E92-65E485A0394B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C3351-76F3-4CA9-9F4D-00C59D3EE04F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6C181-D26E-4834-A4FD-2BAA22406DA0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99BEB4-E21C-4F83-B0FA-ABE434D5675F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26D17-E20B-4FFE-B092-9A3C52A0ABFA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F6D850-3670-40F2-8AC6-FD8D344CB829}" type="datetime1">
              <a:rPr lang="pl-PL" smtClean="0"/>
              <a:pPr/>
              <a:t>2016-05-18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Departament Zdrowia UMWP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97254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8000" dirty="0" smtClean="0"/>
              <a:t>IOWISZ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Instrument Oceny Wniosków Inwestycyjnych w Sektorze Zdrowia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481138"/>
          <a:ext cx="8219256" cy="3646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939750">
                <a:tc gridSpan="3"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IOWISZ</a:t>
                      </a:r>
                      <a:endParaRPr lang="pl-PL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6327">
                <a:tc>
                  <a:txBody>
                    <a:bodyPr/>
                    <a:lstStyle/>
                    <a:p>
                      <a:pPr algn="ctr"/>
                      <a:r>
                        <a:rPr lang="pl-PL" sz="1800" u="sng" dirty="0" smtClean="0"/>
                        <a:t>Środki unijne</a:t>
                      </a:r>
                      <a:r>
                        <a:rPr lang="pl-PL" sz="1800" u="sng" baseline="0" dirty="0" smtClean="0"/>
                        <a:t> </a:t>
                      </a:r>
                    </a:p>
                    <a:p>
                      <a:pPr algn="ctr"/>
                      <a:r>
                        <a:rPr lang="pl-PL" sz="1800" baseline="0" dirty="0" smtClean="0"/>
                        <a:t>(PO </a:t>
                      </a:r>
                      <a:r>
                        <a:rPr lang="pl-PL" sz="1800" baseline="0" dirty="0" err="1" smtClean="0"/>
                        <a:t>IiŚ</a:t>
                      </a:r>
                      <a:r>
                        <a:rPr lang="pl-PL" sz="1800" baseline="0" dirty="0" smtClean="0"/>
                        <a:t>, PO WER, RPO)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u="sng" dirty="0" smtClean="0"/>
                        <a:t>Środki budżetowe krajowe </a:t>
                      </a:r>
                    </a:p>
                    <a:p>
                      <a:pPr algn="ctr"/>
                      <a:r>
                        <a:rPr lang="pl-PL" dirty="0" smtClean="0"/>
                        <a:t>(Zespół ds. opiniowania wniosków inwestycyjnych</a:t>
                      </a:r>
                      <a:r>
                        <a:rPr lang="pl-PL" baseline="0" dirty="0" smtClean="0"/>
                        <a:t> w MZ)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u="sng" dirty="0" smtClean="0"/>
                        <a:t>Opinia o celowości inwestycji </a:t>
                      </a:r>
                    </a:p>
                    <a:p>
                      <a:pPr algn="ctr"/>
                      <a:r>
                        <a:rPr lang="pl-PL" dirty="0" smtClean="0"/>
                        <a:t>(art.</a:t>
                      </a:r>
                      <a:r>
                        <a:rPr lang="pl-PL" baseline="0" dirty="0" smtClean="0"/>
                        <a:t> 95d ustawy o świadczeniach)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Na potrzeby utworzenia na obszarze województwa nowego podmiotu leczniczego lub nowych jednostek lub komórek organizacyjnych przedsiębiorstwa podmiotu leczniczego lub realizacji inwestycji</a:t>
            </a:r>
          </a:p>
          <a:p>
            <a:r>
              <a:rPr lang="pl-PL" sz="2400" u="sng" dirty="0" smtClean="0"/>
              <a:t>LZ</a:t>
            </a:r>
            <a:r>
              <a:rPr lang="pl-PL" sz="2400" dirty="0" smtClean="0"/>
              <a:t>- wartość powyżej </a:t>
            </a:r>
            <a:r>
              <a:rPr lang="pl-PL" sz="2400" b="1" dirty="0" smtClean="0"/>
              <a:t>3 mln PLN </a:t>
            </a:r>
            <a:r>
              <a:rPr lang="pl-PL" sz="2400" dirty="0" smtClean="0"/>
              <a:t>w ciągu 2 lat</a:t>
            </a:r>
          </a:p>
          <a:p>
            <a:r>
              <a:rPr lang="pl-PL" sz="2400" u="sng" dirty="0" smtClean="0"/>
              <a:t>AOS</a:t>
            </a:r>
            <a:r>
              <a:rPr lang="pl-PL" sz="2400" dirty="0" smtClean="0"/>
              <a:t>- wartość powyżej </a:t>
            </a:r>
            <a:r>
              <a:rPr lang="pl-PL" sz="2400" b="1" dirty="0" smtClean="0"/>
              <a:t>2 mln PLN </a:t>
            </a:r>
            <a:r>
              <a:rPr lang="pl-PL" sz="2400" dirty="0" smtClean="0"/>
              <a:t>w ciągu 2 lat</a:t>
            </a:r>
          </a:p>
          <a:p>
            <a:r>
              <a:rPr lang="pl-PL" sz="2400" dirty="0" smtClean="0"/>
              <a:t>Na potrzeby </a:t>
            </a:r>
            <a:r>
              <a:rPr lang="pl-PL" sz="2400" u="sng" dirty="0" smtClean="0"/>
              <a:t>środków unijnych- </a:t>
            </a:r>
            <a:r>
              <a:rPr lang="pl-PL" sz="2400" b="1" dirty="0" smtClean="0"/>
              <a:t>bez ograniczeń</a:t>
            </a:r>
          </a:p>
          <a:p>
            <a:r>
              <a:rPr lang="pl-PL" sz="2400" dirty="0" smtClean="0"/>
              <a:t>Decyzja wydawana w oparciu o IOWISZ </a:t>
            </a:r>
            <a:r>
              <a:rPr lang="pl-PL" sz="2400" dirty="0" err="1" smtClean="0"/>
              <a:t>po</a:t>
            </a:r>
            <a:r>
              <a:rPr lang="pl-PL" sz="2400" dirty="0" smtClean="0"/>
              <a:t> zasięgnięciu opinii Oddziału NFZ oraz Urzędu Marszałkowskiego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Opinia o celowości inwestycji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Opinia o celowości inwestycji</a:t>
            </a:r>
            <a:br>
              <a:rPr lang="pl-PL" dirty="0" smtClean="0"/>
            </a:br>
            <a:r>
              <a:rPr lang="pl-PL" dirty="0" smtClean="0"/>
              <a:t>-OPINIOWANIE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Formularz Oceny Inwestycji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229600" cy="406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347864" y="2060848"/>
            <a:ext cx="1800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Wnioskodawca</a:t>
            </a:r>
            <a:endParaRPr lang="pl-PL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716016" y="220486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Urząd Marszałkowski</a:t>
            </a:r>
            <a:endParaRPr lang="pl-PL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660232" y="242088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Urząd Wojewódzki</a:t>
            </a:r>
            <a:endParaRPr lang="pl-PL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4067944" y="2420888"/>
            <a:ext cx="144016" cy="50405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5292080" y="2420888"/>
            <a:ext cx="144016" cy="50405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7092280" y="2636912"/>
            <a:ext cx="288032" cy="36004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899592" y="5733256"/>
            <a:ext cx="259228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Kryteria oceny inwestycji</a:t>
            </a:r>
            <a:endParaRPr lang="pl-PL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Łącznik prosty ze strzałką 15"/>
          <p:cNvCxnSpPr/>
          <p:nvPr/>
        </p:nvCxnSpPr>
        <p:spPr>
          <a:xfrm flipH="1" flipV="1">
            <a:off x="1475656" y="3501008"/>
            <a:ext cx="576064" cy="223224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2699792" y="6021288"/>
            <a:ext cx="15841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Waga kryterium</a:t>
            </a:r>
            <a:endParaRPr lang="pl-PL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4355976" y="6165304"/>
            <a:ext cx="115212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OCENA</a:t>
            </a:r>
            <a:endParaRPr lang="pl-PL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5652120" y="5949280"/>
            <a:ext cx="15841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Uzasadnienie</a:t>
            </a:r>
            <a:endParaRPr lang="pl-PL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6804248" y="6237312"/>
            <a:ext cx="187220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Wynik na kryterium</a:t>
            </a:r>
            <a:endParaRPr lang="pl-PL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4" name="Łącznik prosty ze strzałką 23"/>
          <p:cNvCxnSpPr/>
          <p:nvPr/>
        </p:nvCxnSpPr>
        <p:spPr>
          <a:xfrm flipH="1" flipV="1">
            <a:off x="3203848" y="4293096"/>
            <a:ext cx="360040" cy="172819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 flipV="1">
            <a:off x="3563888" y="3645024"/>
            <a:ext cx="1224136" cy="237626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 flipV="1">
            <a:off x="5868144" y="3717032"/>
            <a:ext cx="576064" cy="223224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flipV="1">
            <a:off x="8316416" y="3501008"/>
            <a:ext cx="0" cy="266429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137</Words>
  <Application>Microsoft Office PowerPoint</Application>
  <PresentationFormat>Pokaz na ekranie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Hol</vt:lpstr>
      <vt:lpstr>IOWISZ Instrument Oceny Wniosków Inwestycyjnych w Sektorze Zdrowia</vt:lpstr>
      <vt:lpstr>Zastosowanie</vt:lpstr>
      <vt:lpstr>Opinia o celowości inwestycji</vt:lpstr>
      <vt:lpstr>Opinia o celowości inwestycji -OPINIOWANIE</vt:lpstr>
      <vt:lpstr>Formularz Oceny Inwestycji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IOWISZ Instrument Oceny Wniosków Inwestycyjnych w Sektorze</dc:title>
  <dc:creator>Traczyk Kaja</dc:creator>
  <cp:lastModifiedBy>mowczarczyk</cp:lastModifiedBy>
  <cp:revision>11</cp:revision>
  <dcterms:created xsi:type="dcterms:W3CDTF">2016-05-17T08:06:44Z</dcterms:created>
  <dcterms:modified xsi:type="dcterms:W3CDTF">2016-05-18T06:50:01Z</dcterms:modified>
</cp:coreProperties>
</file>