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61" r:id="rId3"/>
    <p:sldId id="455" r:id="rId4"/>
    <p:sldId id="477" r:id="rId5"/>
    <p:sldId id="478" r:id="rId6"/>
    <p:sldId id="454" r:id="rId7"/>
    <p:sldId id="480" r:id="rId8"/>
    <p:sldId id="464" r:id="rId9"/>
    <p:sldId id="470" r:id="rId10"/>
    <p:sldId id="472" r:id="rId11"/>
    <p:sldId id="479" r:id="rId12"/>
    <p:sldId id="474" r:id="rId13"/>
    <p:sldId id="465" r:id="rId14"/>
    <p:sldId id="466" r:id="rId15"/>
    <p:sldId id="467" r:id="rId16"/>
    <p:sldId id="337" r:id="rId17"/>
  </p:sldIdLst>
  <p:sldSz cx="9144000" cy="6858000" type="screen4x3"/>
  <p:notesSz cx="6784975" cy="9906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udo Agnieszka" initials="S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FF99"/>
    <a:srgbClr val="003399"/>
    <a:srgbClr val="006600"/>
    <a:srgbClr val="33CC33"/>
    <a:srgbClr val="3366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78" autoAdjust="0"/>
    <p:restoredTop sz="82435" autoAdjust="0"/>
  </p:normalViewPr>
  <p:slideViewPr>
    <p:cSldViewPr snapToGrid="0">
      <p:cViewPr varScale="1">
        <p:scale>
          <a:sx n="109" d="100"/>
          <a:sy n="109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gridSpacing cx="252031" cy="25203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0FEB57DC-17ED-409D-8A89-05D439636FA1}" type="datetimeFigureOut">
              <a:rPr lang="pl-PL" smtClean="0"/>
              <a:t>2016-10-12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13D0C2C-EE65-4AD2-92A6-4703104073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20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903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6" y="4705074"/>
            <a:ext cx="5428303" cy="4457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90A814-9CE8-4A6B-82F1-55D396705FC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2550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7" tIns="45629" rIns="91257" bIns="45629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/>
              <a:pPr algn="r" eaLnBrk="1" hangingPunct="1"/>
              <a:t>15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417771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B45E-F67C-4C2E-9D31-B55F62518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58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A2B6-CDDC-4B38-AA45-F318ACD3D4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3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EF-B57D-4C36-8C04-06D4F64E5C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89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D2C35-92C5-466D-B452-4C2F91DB09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761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5305-02B8-4D31-8EE1-E7B664F9B0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2655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B45E-F67C-4C2E-9D31-B55F6251841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9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1797-9064-4493-BE07-7980183196AF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64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ABE6-B6B8-4FB2-8884-F8B2E982A35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5AEE-45E2-4FA3-93EC-F1A7D9782FC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13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142E-2F36-4D8C-838A-A29014A2CC5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25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787F-8E95-4FEA-B4F3-7C50336B25DB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9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1797-9064-4493-BE07-7980183196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0403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BA5E-6CA3-4F53-9D3A-EF22ED92E0A3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93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EDDE-FD7A-459F-969D-B370C8896C1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5F75-E439-42DC-9406-ACA7753F214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46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A2B6-CDDC-4B38-AA45-F318ACD3D415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44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EF-B57D-4C36-8C04-06D4F64E5C0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77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D2C35-92C5-466D-B452-4C2F91DB097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0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5305-02B8-4D31-8EE1-E7B664F9B0B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9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ABE6-B6B8-4FB2-8884-F8B2E982A3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86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5AEE-45E2-4FA3-93EC-F1A7D9782F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18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142E-2F36-4D8C-838A-A29014A2CC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74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787F-8E95-4FEA-B4F3-7C50336B25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266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BA5E-6CA3-4F53-9D3A-EF22ED92E0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31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EDDE-FD7A-459F-969D-B370C8896C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64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5F75-E439-42DC-9406-ACA7753F214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875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38311-A240-475D-B3AF-BF6742BE4F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38311-A240-475D-B3AF-BF6742BE4F6F}" type="slidenum">
              <a:rPr lang="pl-PL" altLang="pl-PL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84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rpo.pomorskie.e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1962185" y="5251032"/>
            <a:ext cx="6022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Posiedzenie Komitetu Monitorującego RPO WP 2014-2020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Gdańsk, 13 października 2016r.</a:t>
            </a:r>
            <a:endParaRPr lang="pl-PL" altLang="pl-PL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ytuł 1"/>
          <p:cNvSpPr>
            <a:spLocks noGrp="1"/>
          </p:cNvSpPr>
          <p:nvPr>
            <p:ph type="title"/>
          </p:nvPr>
        </p:nvSpPr>
        <p:spPr>
          <a:xfrm>
            <a:off x="460850" y="1183750"/>
            <a:ext cx="8441059" cy="3672408"/>
          </a:xfrm>
        </p:spPr>
        <p:txBody>
          <a:bodyPr/>
          <a:lstStyle/>
          <a:p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>Kryteria wyboru projektów </a:t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>w zakresie zdrowia </a:t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  <a:t>w ramach RPO WP 2014-2020</a:t>
            </a:r>
            <a:br>
              <a:rPr lang="pl-PL" altLang="pl-PL" sz="25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pl-PL" altLang="pl-PL" sz="15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589088" y="6186199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</a:t>
            </a:r>
            <a:r>
              <a:rPr lang="pl-PL" altLang="pl-PL" sz="1200" b="1" dirty="0" smtClean="0">
                <a:solidFill>
                  <a:schemeClr val="bg1"/>
                </a:solidFill>
                <a:latin typeface="Calibri" pitchFamily="34" charset="0"/>
              </a:rPr>
              <a:t>Operacyjny Województwa </a:t>
            </a: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Pomorskiego na lata 2014-2020</a:t>
            </a:r>
          </a:p>
        </p:txBody>
      </p:sp>
      <p:pic>
        <p:nvPicPr>
          <p:cNvPr id="2054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18885" y="172859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wykonalności (2)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129550"/>
              </p:ext>
            </p:extLst>
          </p:nvPr>
        </p:nvGraphicFramePr>
        <p:xfrm>
          <a:off x="367048" y="1167274"/>
          <a:ext cx="8229599" cy="4732020"/>
        </p:xfrm>
        <a:graphic>
          <a:graphicData uri="http://schemas.openxmlformats.org/drawingml/2006/table">
            <a:tbl>
              <a:tblPr/>
              <a:tblGrid>
                <a:gridCol w="2843144"/>
                <a:gridCol w="5386455"/>
              </a:tblGrid>
              <a:tr h="3301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A.3. Zakres rzeczowy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pozostałe uwarunkowania określonych w SzOOP na podstawie rekomendacji Komitetu Sterującego ds. </a:t>
                      </a:r>
                      <a:r>
                        <a:rPr lang="pl-PL" sz="1400" i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koordynacji interwencji EFSI w sektorze zdrowia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II.9.</a:t>
                      </a: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Projekty dotyczące oddziałów o charakterze zabiegowym mogą być realizowane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wyłącznie na rzecz oddziału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w którym udział świadczeń zabiegowych we wszystkich świadczeniach udzielanych na tym oddziale wynosi co najmniej 50%.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II.10.</a:t>
                      </a: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Projekty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nie zakładają zwiększenia liczby łóżek szpitalnych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chyba, że: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taka potrzeba wynika z danych, o których mowa w pkt I.5 (tj.</a:t>
                      </a: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A.11</a:t>
                      </a: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zakłada konsolidację dwóch lub więcej oddziałów szpitalnych/ szpitali, przy czym liczba łóżek szpitalnych w skonsolidowanej jednostce nie może być większa niż  suma łóżek w konsolidowanych oddziałach szpitalnych/ szpitalach (chyba, że spełniony jest warunek, o którym mowa w </a:t>
                      </a:r>
                      <a:r>
                        <a:rPr lang="pl-PL" sz="16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tirecie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pierwszym) – dotyczy szpitali.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19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18885" y="172859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wykonalności (4)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77199"/>
              </p:ext>
            </p:extLst>
          </p:nvPr>
        </p:nvGraphicFramePr>
        <p:xfrm>
          <a:off x="457200" y="1516943"/>
          <a:ext cx="8229599" cy="4767072"/>
        </p:xfrm>
        <a:graphic>
          <a:graphicData uri="http://schemas.openxmlformats.org/drawingml/2006/table">
            <a:tbl>
              <a:tblPr/>
              <a:tblGrid>
                <a:gridCol w="2843144"/>
                <a:gridCol w="5386455"/>
              </a:tblGrid>
              <a:tr h="1292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B.5. Trwałość instytucjonalno-finansowa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Weryfikacja opisu sposobu zarządzania majątkiem, który powstanie w wyniku realizacji projektu (jeśli dotyczy), a także jego eksploatacji z uwzględnieniem utrzymania celów projektu. Analiza stabilności finansowej oraz zdolności instytucjonalnej wnioskodawcy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l-PL" sz="1600" b="0" strike="sng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także wpływu projektu na racjonalne zasady gospodarowania i efektywność podmiotu wykonującego działalność </a:t>
                      </a:r>
                      <a:r>
                        <a:rPr lang="pl-PL" sz="1600" b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leczniczą.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przypadku projektów z zakresu kariologii weryfikacja deklaracji, wnioskodawcy dotyczącej zapewnienia po zakończeniu realizacji projektu lub najpóźniej w kolejnym okresie kontraktowania świadczeń opieki zdrowotnej po zakończeniu realizacji projektu, </a:t>
                      </a:r>
                      <a:r>
                        <a:rPr lang="pl-PL" sz="1600" b="0" strike="sng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kompleksowej opieki kardiologicznej rozumianej jako </a:t>
                      </a:r>
                      <a:r>
                        <a:rPr lang="pl-PL" sz="1600" b="0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 </a:t>
                      </a:r>
                      <a:r>
                        <a:rPr lang="pl-PL" sz="1600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udzielania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świadczeń opieki zdrowotnej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finansowanych ze środków publicznych w ramach oddziałów szpitalnych i AOS, szpitalnego oddziału ratunkowego lub izby przyjęć oraz oddziału anestezjologii i intensywnej terapii.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5168" y="1016735"/>
            <a:ext cx="86087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A. wkład projektu w realizację programu </a:t>
            </a:r>
            <a:endParaRPr lang="pl-PL" sz="18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A.1. Profil projektu na tle zapisów Programu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wpływ na zwiększenie dostępności specjalistycznych usług zdrowotnych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zwiększenie znaczenia podstawowej i ambulatoryjnej opieki zdrowotnej  (w ramach opieki koordynowanej)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A.2. Potrzeba realizacji projektu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pilność działań i mapy potrzeb zdrowotnych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A.3. Wkład w zakładane efekty realizacji Programu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wskaźniki, w tym ramy wykonania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A.4. Oddziaływanie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przestrzenny zasięg obsługi na tle innych projektów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wypełnienie oczekiwań Komitetu Sterującego odnośnie zakresu usług (wz. onkologii, kardiologii, chorób układu oddechowego)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B. METODYKA PROJEKTU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B.1. Kompleksowość projektu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wieloaspektowość i kompleksowość działań w świetle zdefiniowanego problemu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wykorzystanie mechanizmu elastyczności (tworzenie interdyscyplinarnych zespołów diagnostycznych, podnoszenie kwalifikacji i kompetencji kadr)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B.2. Komplementarność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związek z innymi projektami z zakresu specjalistycznych usług zdrowotnych</a:t>
            </a:r>
          </a:p>
          <a:p>
            <a:pPr marL="457200" lvl="1" indent="0" algn="just">
              <a:buNone/>
            </a:pPr>
            <a:endParaRPr lang="pl-PL" sz="1400" dirty="0">
              <a:latin typeface="Garamond" panose="02020404030301010803" pitchFamily="18" charset="0"/>
            </a:endParaRPr>
          </a:p>
          <a:p>
            <a:pPr algn="just"/>
            <a:endParaRPr lang="pl-PL" sz="1800" dirty="0">
              <a:latin typeface="Garamond" panose="02020404030301010803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strategiczne (1)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087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C. Specyficzne uwarunkowania projektu</a:t>
            </a:r>
            <a:endParaRPr lang="pl-PL" sz="18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.1. Stopień referencyjności podmiotu leczniczego (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zmiana dot. kwestii weryfikujących)</a:t>
            </a:r>
            <a:endParaRPr lang="pl-PL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wpływ na podwyższenie stopnia referencyjności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akredytacja , wizyta akredytacyjna, certyfikat EN 15224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C.2. Rozwój wolontariatu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działania przyczyniające się do rozwoju wolontariatu, zwłaszcza na oddziałach szpitalnych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C.3. Partnerstwo i współpraca podmiotów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sieciowa współpraca podmiotów leczniczych, JST, organizacji pozarządowych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działania konsolidacyjne  lub inne formy współpracy podmiotów leczniczych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C.4. Partnerstwo publiczno-prywatne </a:t>
            </a:r>
            <a:r>
              <a:rPr lang="pl-PL" sz="1400" dirty="0" smtClean="0">
                <a:latin typeface="Calibri" panose="020F0502020204030204" pitchFamily="34" charset="0"/>
              </a:rPr>
              <a:t>(w rozumieniu ustawy o PP)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C.5. Lokalizacja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OMT, w szczególności Gdańsk, Gdynia, Sopot, Wejherowo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Słupsk, Ustka, Chojnice, Człuchów, Kwidzyn, Malbork, Starogard Gdańsk, Lębork, Kościerzyna, Prabuty, Bytów</a:t>
            </a:r>
          </a:p>
          <a:p>
            <a:pPr marL="457200" lvl="1" indent="0" algn="just">
              <a:buNone/>
            </a:pPr>
            <a:endParaRPr lang="pl-PL" sz="1400" dirty="0">
              <a:latin typeface="Garamond" panose="02020404030301010803" pitchFamily="18" charset="0"/>
            </a:endParaRPr>
          </a:p>
          <a:p>
            <a:pPr algn="just"/>
            <a:endParaRPr lang="pl-PL" sz="1800" dirty="0">
              <a:latin typeface="Garamond" panose="02020404030301010803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strategiczne (2)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659" y="1268760"/>
            <a:ext cx="86087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D. kryteria dodatkowe</a:t>
            </a:r>
            <a:endParaRPr lang="pl-PL" sz="18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D.1. Program restrukturyzacji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D.2. Średni czas hospitalizacji </a:t>
            </a:r>
            <a:r>
              <a:rPr lang="pl-PL" sz="1800" strike="sng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i poziom wykorzystania łóżek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skrócenie średniego czasu hospitalizacji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strike="sng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wysoki poziom wykorzystania łóżek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D.3. Efektywność finansowa wnioskodawcy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wskaźniki efektywności finansowej wnioskodawcy powyżej średniej dla wszystkich podmiotów uczestniczących w naborze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D.4. Kompleksowość </a:t>
            </a: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 koncentracja </a:t>
            </a:r>
            <a:r>
              <a:rPr lang="pl-PL" sz="1800" dirty="0" smtClean="0">
                <a:latin typeface="Calibri" panose="020F0502020204030204" pitchFamily="34" charset="0"/>
              </a:rPr>
              <a:t>świadczeń opieki zdrowotnej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latin typeface="Calibri" panose="020F0502020204030204" pitchFamily="34" charset="0"/>
              </a:rPr>
              <a:t>zapewnienie przez podmiot realizujący projekt kompleksowej opieki specjalistycznej (zgodnie z rekomendacjami Komitetu Sterującego wz. kompleksowej opieki onkologicznej, kompleksowej opieki kardiologicznej, ilości realizowanych zabiegów kompleksowych)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zapewnienie koncentracji wykonywania zabiegów kompleksowych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D.5. Charakter oddziałów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pl-PL" sz="14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dotyczy projektów objętych mapą dla szpitali)</a:t>
            </a: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przypadku oddziałów o charakterze zabiegowym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– udział świadczeń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zabiegowych w liczbie wszystkich świadczeń udzielanych na tym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oddziale</a:t>
            </a: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przypadku oddziałów o charakterze zapobiegawczym – udział przyjęć w trybie nagłym we wszystkich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przyjęciach</a:t>
            </a: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pl-PL" sz="1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sz="1400" dirty="0">
              <a:latin typeface="Garamond" panose="02020404030301010803" pitchFamily="18" charset="0"/>
            </a:endParaRPr>
          </a:p>
          <a:p>
            <a:pPr algn="just"/>
            <a:endParaRPr lang="pl-PL" sz="1800" dirty="0">
              <a:latin typeface="Garamond" panose="02020404030301010803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strategiczne (3)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40494" y="1476375"/>
            <a:ext cx="88026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  <a:hlinkClick r:id="rId4"/>
              </a:rPr>
              <a:t>www.rpo.pomorskie.eu</a:t>
            </a:r>
            <a:endParaRPr lang="pl-PL" altLang="pl-PL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1298" y="1138738"/>
            <a:ext cx="8642350" cy="38472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rgbClr val="000099"/>
                </a:solidFill>
                <a:latin typeface="Calibri" pitchFamily="34" charset="0"/>
              </a:rPr>
              <a:t>OŚ PRIORYTETOWA </a:t>
            </a:r>
            <a:r>
              <a:rPr lang="pl-PL" altLang="pl-PL" sz="2000" b="1" dirty="0" smtClean="0">
                <a:solidFill>
                  <a:srgbClr val="000099"/>
                </a:solidFill>
                <a:latin typeface="Calibri" pitchFamily="34" charset="0"/>
              </a:rPr>
              <a:t>7 </a:t>
            </a:r>
            <a:r>
              <a:rPr lang="pl-PL" sz="2000" b="1" cap="all" dirty="0" smtClean="0">
                <a:solidFill>
                  <a:srgbClr val="000099"/>
                </a:solidFill>
                <a:latin typeface="Calibri" pitchFamily="34" charset="0"/>
              </a:rPr>
              <a:t>ZDROWIE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b="1" cap="all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  <a:r>
              <a:rPr lang="pl-PL" sz="2000" b="1" cap="all" dirty="0" smtClean="0">
                <a:solidFill>
                  <a:srgbClr val="000099"/>
                </a:solidFill>
                <a:latin typeface="Calibri" pitchFamily="34" charset="0"/>
              </a:rPr>
              <a:t>działanie </a:t>
            </a:r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7.1</a:t>
            </a:r>
            <a:r>
              <a:rPr lang="pl-PL" sz="2000" b="1" cap="all" dirty="0" smtClean="0">
                <a:solidFill>
                  <a:srgbClr val="000099"/>
                </a:solidFill>
                <a:latin typeface="Calibri" pitchFamily="34" charset="0"/>
              </a:rPr>
              <a:t>. </a:t>
            </a:r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Zasoby ochrony zdrowia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sz="2000" b="1" cap="all" dirty="0">
                <a:latin typeface="Calibri" pitchFamily="34" charset="0"/>
              </a:rPr>
              <a:t>Poddziałanie 7.1.1. Zasoby ochrony zdrowia – mechanizm ZIT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sz="2000" b="1" cap="all" dirty="0">
                <a:latin typeface="Calibri" pitchFamily="34" charset="0"/>
              </a:rPr>
              <a:t>Poddziałanie 7.1.2. Zasoby ochrony </a:t>
            </a:r>
            <a:r>
              <a:rPr lang="pl-PL" sz="2000" b="1" cap="all" dirty="0" smtClean="0">
                <a:latin typeface="Calibri" pitchFamily="34" charset="0"/>
              </a:rPr>
              <a:t>zdrowia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sz="2000" b="1" cap="all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16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16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16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0513" y="1651715"/>
            <a:ext cx="8229600" cy="4525963"/>
          </a:xfrm>
        </p:spPr>
        <p:txBody>
          <a:bodyPr/>
          <a:lstStyle/>
          <a:p>
            <a:pPr algn="just"/>
            <a:r>
              <a:rPr lang="pl-PL" sz="1800" dirty="0" smtClean="0">
                <a:latin typeface="Calibri" panose="020F0502020204030204" pitchFamily="34" charset="0"/>
              </a:rPr>
              <a:t>Realizowane będą wyłącznie przedsięwzięcia wynikające z określonych w skali regionu deficytów i potrzeb zidentyfikowanych na podstawie analizy sytuacji demograficznej i epidemiologicznej, a także faktycznego zapotrzebowania oraz dostępności infrastruktury ochrony zdrowia, z uwzględnieniem </a:t>
            </a:r>
            <a:r>
              <a:rPr lang="pl-PL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map potrzeb zdrowotnych opracowanych przez Ministerstwo Zdrowia zgodnie z planem działań dla spełnienia warunku ex-</a:t>
            </a:r>
            <a:r>
              <a:rPr lang="pl-PL" sz="1800" b="1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ante</a:t>
            </a:r>
            <a:r>
              <a:rPr lang="pl-PL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9.3, </a:t>
            </a:r>
            <a:r>
              <a:rPr lang="pl-PL" sz="1800" dirty="0" smtClean="0">
                <a:latin typeface="Calibri" panose="020F0502020204030204" pitchFamily="34" charset="0"/>
              </a:rPr>
              <a:t>z zastrzeżeniem zasad opisanych w kierunkowych zasadach wyboru projektów.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</a:rPr>
              <a:t>Finansowane będą </a:t>
            </a:r>
            <a:r>
              <a:rPr lang="pl-PL" sz="1800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wyłącznie projekty wynikające z map potrzeb zdrowotnych</a:t>
            </a:r>
            <a:r>
              <a:rPr lang="pl-PL" sz="1800" dirty="0" smtClean="0">
                <a:latin typeface="Calibri" panose="020F0502020204030204" pitchFamily="34" charset="0"/>
              </a:rPr>
              <a:t> i zgodne z </a:t>
            </a:r>
            <a:r>
              <a:rPr lang="pl-PL" sz="1800" i="1" dirty="0" smtClean="0">
                <a:latin typeface="Calibri" panose="020F0502020204030204" pitchFamily="34" charset="0"/>
              </a:rPr>
              <a:t>Planem działań w sektorze zdrowia </a:t>
            </a:r>
            <a:r>
              <a:rPr lang="pl-PL" sz="1800" dirty="0" smtClean="0">
                <a:latin typeface="Calibri" panose="020F0502020204030204" pitchFamily="34" charset="0"/>
              </a:rPr>
              <a:t>akceptowanym przez </a:t>
            </a:r>
            <a:r>
              <a:rPr lang="pl-PL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Komitet Sterujący ds. koordynacji EFSI w sektorze zdrowia</a:t>
            </a:r>
            <a:r>
              <a:rPr lang="pl-PL" sz="1800" dirty="0" smtClean="0">
                <a:latin typeface="Calibri" panose="020F0502020204030204" pitchFamily="34" charset="0"/>
              </a:rPr>
              <a:t>. Plan działań uwzględni inwestycje podejmowane ze środków krajowych oraz obejmie m.in. zasady wyboru projektów, listę potencjalnych przedsięwzięć realizowanych na poziomach krajowym i regionalnym oraz działania planowane do podjęcia na poziomie krajowym.</a:t>
            </a: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01520" y="1122816"/>
            <a:ext cx="618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działanie 7.1. Zasoby ochrony zdrowia</a:t>
            </a:r>
          </a:p>
        </p:txBody>
      </p:sp>
    </p:spTree>
    <p:extLst>
      <p:ext uri="{BB962C8B-B14F-4D97-AF65-F5344CB8AC3E}">
        <p14:creationId xmlns:p14="http://schemas.microsoft.com/office/powerpoint/2010/main" val="391130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0513" y="1548684"/>
            <a:ext cx="8570152" cy="4903631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latin typeface="Calibri" panose="020F0502020204030204" pitchFamily="34" charset="0"/>
              </a:rPr>
              <a:t>Wsparcie </a:t>
            </a:r>
            <a:r>
              <a:rPr lang="pl-PL" sz="18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regionalnej bazy szpitalnej prowadzącej specjalistyczne usługi zdrowotne</a:t>
            </a:r>
            <a:r>
              <a:rPr lang="pl-PL" sz="1800" b="1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w zakresie diagnostyki i leczenia chorób cywilizacyjnych dotyczyć będzie przede wszystkim: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uporządkowania i rozwoju oddziałów </a:t>
            </a:r>
            <a:r>
              <a:rPr lang="pl-PL" sz="1600" b="1" dirty="0">
                <a:solidFill>
                  <a:srgbClr val="000099"/>
                </a:solidFill>
                <a:latin typeface="Calibri" panose="020F0502020204030204" pitchFamily="34" charset="0"/>
              </a:rPr>
              <a:t>kardiologicznych, neurologicznych, onkologicznych, pneumonologicznych, diabetologicznych</a:t>
            </a:r>
            <a:r>
              <a:rPr lang="pl-PL" sz="1600" dirty="0">
                <a:latin typeface="Calibri" panose="020F0502020204030204" pitchFamily="34" charset="0"/>
              </a:rPr>
              <a:t>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poprawy dostępności do oddziałów z deficytami łóżek, w tym oddziałów chorób wewnętrznych, ośrodków opieki geriatrycznej, ośrodków opieki długoterminowej, ośrodków rehabilitacji, w szczególności kardiologicznej, neurologicznej i pneumonologicznej,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restrukturyzacji lecznictwa psychiatrycznego, w tym utworzenia sieci centrów zdrowia psychicznego,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utworzenia sieci referencyjnych placówek w zakresie oddziałów chirurgii urazowo-ortopedycznej.</a:t>
            </a:r>
          </a:p>
          <a:p>
            <a:pPr marL="0" indent="0" algn="just">
              <a:buNone/>
            </a:pPr>
            <a:r>
              <a:rPr lang="pl-PL" sz="1800" dirty="0">
                <a:latin typeface="Calibri" panose="020F0502020204030204" pitchFamily="34" charset="0"/>
              </a:rPr>
              <a:t>Dodatkowo wsparciem objęte będą przedsięwzięcia ukierunkowane na </a:t>
            </a:r>
            <a:r>
              <a:rPr lang="pl-PL" sz="1800" b="1" dirty="0">
                <a:solidFill>
                  <a:srgbClr val="000099"/>
                </a:solidFill>
                <a:latin typeface="Calibri" panose="020F0502020204030204" pitchFamily="34" charset="0"/>
              </a:rPr>
              <a:t>tworzenie poradni specjalistycznych </a:t>
            </a:r>
            <a:r>
              <a:rPr lang="pl-PL" sz="1800" dirty="0">
                <a:latin typeface="Calibri" panose="020F0502020204030204" pitchFamily="34" charset="0"/>
              </a:rPr>
              <a:t>m.in. w zakresie: </a:t>
            </a:r>
            <a:r>
              <a:rPr lang="pl-PL" sz="1800" dirty="0">
                <a:solidFill>
                  <a:srgbClr val="000099"/>
                </a:solidFill>
                <a:latin typeface="Calibri" panose="020F0502020204030204" pitchFamily="34" charset="0"/>
              </a:rPr>
              <a:t>diabetologii, onkologii, pneumonologii, gastroenterologii, endokrynologii, reumatologii i geriatrii</a:t>
            </a:r>
            <a:r>
              <a:rPr lang="pl-PL" sz="1800" dirty="0">
                <a:latin typeface="Calibri" panose="020F0502020204030204" pitchFamily="34" charset="0"/>
              </a:rPr>
              <a:t>.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Planowana </a:t>
            </a:r>
            <a:r>
              <a:rPr lang="pl-PL" sz="1800" dirty="0">
                <a:latin typeface="Calibri" panose="020F0502020204030204" pitchFamily="34" charset="0"/>
              </a:rPr>
              <a:t>interwencja obejmie także rozwój ośrodków kompleksowej rehabilitacji oraz kompleksowej opieki długoterminowej, w szczególności opieki domowej (np.: w neurologii i pneumonologii).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14399" y="1010771"/>
            <a:ext cx="618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l-PL" sz="2000" b="1" cap="all" dirty="0">
                <a:solidFill>
                  <a:srgbClr val="000099"/>
                </a:solidFill>
                <a:latin typeface="Calibri" pitchFamily="34" charset="0"/>
              </a:rPr>
              <a:t>działanie 7.1. Zasoby ochrony zdrowia</a:t>
            </a:r>
          </a:p>
        </p:txBody>
      </p:sp>
    </p:spTree>
    <p:extLst>
      <p:ext uri="{BB962C8B-B14F-4D97-AF65-F5344CB8AC3E}">
        <p14:creationId xmlns:p14="http://schemas.microsoft.com/office/powerpoint/2010/main" val="193214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1298" y="1349754"/>
            <a:ext cx="8642350" cy="53245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rgbClr val="000099"/>
                </a:solidFill>
                <a:latin typeface="Calibri" pitchFamily="34" charset="0"/>
              </a:rPr>
              <a:t>Zakres interwencji w ramach OP 7 </a:t>
            </a:r>
            <a:r>
              <a:rPr lang="pl-PL" altLang="pl-PL" sz="2000" b="1" i="1" dirty="0" smtClean="0">
                <a:solidFill>
                  <a:srgbClr val="000099"/>
                </a:solidFill>
                <a:latin typeface="Calibri" pitchFamily="34" charset="0"/>
              </a:rPr>
              <a:t>Zdrowie </a:t>
            </a:r>
            <a:r>
              <a:rPr lang="pl-PL" altLang="pl-PL" sz="2000" b="1" dirty="0" smtClean="0">
                <a:solidFill>
                  <a:srgbClr val="000099"/>
                </a:solidFill>
                <a:latin typeface="Calibri" pitchFamily="34" charset="0"/>
              </a:rPr>
              <a:t>determinują w szczególności: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b="1" dirty="0">
                <a:latin typeface="Calibri" pitchFamily="34" charset="0"/>
              </a:rPr>
              <a:t>Zapisy Umowy Partnerstwa z dnia 21 maja 2014 r</a:t>
            </a:r>
            <a:r>
              <a:rPr lang="pl-PL" altLang="pl-PL" sz="2000" b="1" dirty="0" smtClean="0">
                <a:latin typeface="Calibri" pitchFamily="34" charset="0"/>
              </a:rPr>
              <a:t>.  (Programowanie perspektywy finansowej na lata 2014-2020 – Umowa Partnerstwa);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b="1" dirty="0" smtClean="0">
                <a:latin typeface="Calibri" pitchFamily="34" charset="0"/>
              </a:rPr>
              <a:t>Zapisy Regionalnego Programu Operacyjnego Województwa Pomorskiego na lata 2014-2020 (m.in. </a:t>
            </a:r>
            <a:r>
              <a:rPr lang="pl-PL" altLang="pl-PL" sz="2000" b="1" i="1" dirty="0" smtClean="0">
                <a:latin typeface="Calibri" pitchFamily="34" charset="0"/>
              </a:rPr>
              <a:t>Planowany zakres wsparcia</a:t>
            </a:r>
            <a:r>
              <a:rPr lang="pl-PL" altLang="pl-PL" sz="2000" b="1" dirty="0" smtClean="0">
                <a:latin typeface="Calibri" pitchFamily="34" charset="0"/>
              </a:rPr>
              <a:t>, </a:t>
            </a:r>
            <a:r>
              <a:rPr lang="pl-PL" altLang="pl-PL" sz="2000" b="1" i="1" dirty="0" smtClean="0">
                <a:latin typeface="Calibri" pitchFamily="34" charset="0"/>
              </a:rPr>
              <a:t>preferencje</a:t>
            </a:r>
            <a:r>
              <a:rPr lang="pl-PL" altLang="pl-PL" sz="2000" b="1" dirty="0" smtClean="0">
                <a:latin typeface="Calibri" pitchFamily="34" charset="0"/>
              </a:rPr>
              <a:t>);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b="1" dirty="0">
                <a:latin typeface="Calibri" pitchFamily="34" charset="0"/>
              </a:rPr>
              <a:t>Krajowe ramy strategiczne</a:t>
            </a:r>
            <a:r>
              <a:rPr lang="pl-PL" altLang="pl-PL" sz="2000" b="1" i="1" dirty="0">
                <a:latin typeface="Calibri" pitchFamily="34" charset="0"/>
              </a:rPr>
              <a:t>. Policy </a:t>
            </a:r>
            <a:r>
              <a:rPr lang="pl-PL" altLang="pl-PL" sz="2000" b="1" i="1" dirty="0" err="1">
                <a:latin typeface="Calibri" pitchFamily="34" charset="0"/>
              </a:rPr>
              <a:t>paper</a:t>
            </a:r>
            <a:r>
              <a:rPr lang="pl-PL" altLang="pl-PL" sz="2000" b="1" i="1" dirty="0">
                <a:latin typeface="Calibri" pitchFamily="34" charset="0"/>
              </a:rPr>
              <a:t> </a:t>
            </a:r>
            <a:r>
              <a:rPr lang="pl-PL" altLang="pl-PL" sz="2000" b="1" dirty="0">
                <a:latin typeface="Calibri" pitchFamily="34" charset="0"/>
              </a:rPr>
              <a:t>dla obszaru zdrowia na lata 2014-2020; </a:t>
            </a: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rgbClr val="FF0000"/>
                </a:solidFill>
                <a:latin typeface="Calibri" pitchFamily="34" charset="0"/>
              </a:rPr>
              <a:t>Rekomendacje Komitetu Sterujący ds</a:t>
            </a:r>
            <a:r>
              <a:rPr lang="pl-PL" altLang="pl-PL" sz="2000" b="1" i="1" dirty="0">
                <a:solidFill>
                  <a:srgbClr val="FF0000"/>
                </a:solidFill>
                <a:latin typeface="Calibri" pitchFamily="34" charset="0"/>
              </a:rPr>
              <a:t>. koordynacji EFSI w sektorze zdrowia – </a:t>
            </a:r>
            <a:r>
              <a:rPr lang="pl-PL" altLang="pl-PL" sz="2000" b="1" dirty="0">
                <a:latin typeface="Calibri" pitchFamily="34" charset="0"/>
              </a:rPr>
              <a:t>zmiany dot. PI 9a w zakresie uwzględnienia „szpitalnej” mapy potrzeb zdrowotnych przyjęte zostały 29 </a:t>
            </a:r>
            <a:r>
              <a:rPr lang="pl-PL" altLang="pl-PL" sz="2000" b="1" dirty="0" smtClean="0">
                <a:latin typeface="Calibri" pitchFamily="34" charset="0"/>
              </a:rPr>
              <a:t>lipca oraz </a:t>
            </a:r>
            <a:r>
              <a:rPr lang="pl-PL" altLang="pl-PL" sz="2000" b="1" dirty="0">
                <a:latin typeface="Calibri" pitchFamily="34" charset="0"/>
              </a:rPr>
              <a:t>5 </a:t>
            </a:r>
            <a:r>
              <a:rPr lang="pl-PL" altLang="pl-PL" sz="2000" b="1" dirty="0" smtClean="0">
                <a:latin typeface="Calibri" pitchFamily="34" charset="0"/>
              </a:rPr>
              <a:t>października br.</a:t>
            </a:r>
            <a:endParaRPr lang="pl-PL" altLang="pl-PL" sz="2000" b="1" dirty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1298" y="1349754"/>
            <a:ext cx="8642350" cy="38472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pl-PL" altLang="pl-PL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pl-PL" altLang="pl-PL" sz="2400" b="1" dirty="0">
                <a:latin typeface="Calibri" pitchFamily="34" charset="0"/>
              </a:rPr>
              <a:t>Komitet Sterujący </a:t>
            </a:r>
            <a:r>
              <a:rPr lang="pl-PL" altLang="pl-PL" sz="2400" b="1" i="1" dirty="0">
                <a:latin typeface="Calibri" pitchFamily="34" charset="0"/>
              </a:rPr>
              <a:t>ds. koordynacji EFSI w sektorze </a:t>
            </a:r>
            <a:r>
              <a:rPr lang="pl-PL" altLang="pl-PL" sz="2400" b="1" i="1" dirty="0" smtClean="0">
                <a:latin typeface="Calibri" pitchFamily="34" charset="0"/>
              </a:rPr>
              <a:t>zdrowia</a:t>
            </a:r>
            <a:br>
              <a:rPr lang="pl-PL" altLang="pl-PL" sz="2400" b="1" i="1" dirty="0" smtClean="0">
                <a:latin typeface="Calibri" pitchFamily="34" charset="0"/>
              </a:rPr>
            </a:br>
            <a:r>
              <a:rPr lang="pl-PL" altLang="pl-PL" sz="2400" b="1" dirty="0" smtClean="0">
                <a:latin typeface="Calibri" pitchFamily="34" charset="0"/>
              </a:rPr>
              <a:t>5 października br. przyjął </a:t>
            </a:r>
            <a:r>
              <a:rPr lang="pl-PL" altLang="pl-PL" sz="2400" b="1" dirty="0">
                <a:solidFill>
                  <a:srgbClr val="000099"/>
                </a:solidFill>
                <a:latin typeface="Calibri" pitchFamily="34" charset="0"/>
              </a:rPr>
              <a:t>uchwałę </a:t>
            </a:r>
            <a:r>
              <a:rPr lang="pl-PL" sz="2400" b="1" dirty="0">
                <a:solidFill>
                  <a:srgbClr val="000099"/>
                </a:solidFill>
                <a:latin typeface="Calibri" pitchFamily="34" charset="0"/>
              </a:rPr>
              <a:t>w sprawie </a:t>
            </a:r>
            <a:r>
              <a:rPr lang="pl-PL" sz="2400" b="1" i="1" dirty="0">
                <a:solidFill>
                  <a:srgbClr val="000099"/>
                </a:solidFill>
                <a:latin typeface="Calibri" pitchFamily="34" charset="0"/>
              </a:rPr>
              <a:t>przyjęcia Planu działań w sektorze zdrowia na rok 2016 w zakresie Regionalnego Programu Operacyjnego Województwa </a:t>
            </a:r>
            <a:r>
              <a:rPr lang="pl-PL" sz="2400" b="1" i="1" dirty="0" smtClean="0">
                <a:solidFill>
                  <a:srgbClr val="000099"/>
                </a:solidFill>
                <a:latin typeface="Calibri" pitchFamily="34" charset="0"/>
              </a:rPr>
              <a:t>Pomorskiego</a:t>
            </a:r>
            <a:r>
              <a:rPr lang="pl-PL" sz="2400" b="1" dirty="0" smtClean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pl-PL" sz="2400" b="1" dirty="0" smtClean="0">
                <a:latin typeface="Calibri" pitchFamily="34" charset="0"/>
              </a:rPr>
              <a:t>co oznacza, że</a:t>
            </a:r>
            <a:r>
              <a:rPr lang="pl-PL" altLang="pl-PL" sz="2400" b="1" dirty="0" smtClean="0">
                <a:latin typeface="Calibri" pitchFamily="34" charset="0"/>
              </a:rPr>
              <a:t> </a:t>
            </a:r>
            <a:r>
              <a:rPr lang="pl-PL" altLang="pl-PL" sz="2400" b="1" dirty="0">
                <a:solidFill>
                  <a:srgbClr val="FF0000"/>
                </a:solidFill>
                <a:latin typeface="Calibri" pitchFamily="34" charset="0"/>
              </a:rPr>
              <a:t>zaopiniował pozytywnie projekt kryteriów </a:t>
            </a:r>
            <a:r>
              <a:rPr lang="pl-PL" altLang="pl-PL" sz="2400" b="1" dirty="0" smtClean="0">
                <a:latin typeface="Calibri" pitchFamily="34" charset="0"/>
              </a:rPr>
              <a:t>przygotowany przez IZ RPO WP.</a:t>
            </a:r>
            <a:endParaRPr lang="pl-PL" altLang="pl-PL" sz="2400" b="1" dirty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20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13708"/>
              </p:ext>
            </p:extLst>
          </p:nvPr>
        </p:nvGraphicFramePr>
        <p:xfrm>
          <a:off x="321971" y="1248555"/>
          <a:ext cx="8570912" cy="4767072"/>
        </p:xfrm>
        <a:graphic>
          <a:graphicData uri="http://schemas.openxmlformats.org/drawingml/2006/table">
            <a:tbl>
              <a:tblPr/>
              <a:tblGrid>
                <a:gridCol w="3062197"/>
                <a:gridCol w="5508715"/>
              </a:tblGrid>
              <a:tr h="476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A.3. Kwalifikowalność wnioskodawcy oraz partnerów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192" marR="4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Kontrakt z NFZ na etapie składania wniosku lub zobowiązanie do uzyskania w kolejnym</a:t>
                      </a:r>
                      <a:r>
                        <a:rPr lang="pl-PL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okresie kontraktowania świadczeń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przypadku projektu z zakresu onkologii, w szczególności dotyczącego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operacyjnych związanego z rozwojem usług medycznych lecznictwa onkologicznego w zakresie zabiegów chirurgicznych, może być on realizowany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wyłącznie przez podmiot leczniczy, który przekroczył wartość progową (próg odcięcia) 60 zrealizowanych radykalnych</a:t>
                      </a:r>
                      <a:r>
                        <a:rPr lang="pl-PL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oszczędzających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zabiegów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chirurgicznych rocznie dla nowotworów danej grupy narządowej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zgodnie z  właściwą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mapą 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(o ile jest to uzasadnione) przy wykorzystaniu danych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zawartych w platformie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 na podstawie sprawozdawczości Narodowego Funduszu Zdrowia za ostatni rok sprawozdawczy. Radykalne zabiegi chirurgiczne rozumiane są zgodnie z dokumentem pn. Lista procedur (wg klasyfikacji ICD9 zaklasyfikowanych jako zabiegi radykalne w wybranych grupach nowotworów w prognozie z zakresu onkologii) 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192" marR="4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18885" y="172859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formalne (1)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0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18885" y="172859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formalne (2)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972860"/>
              </p:ext>
            </p:extLst>
          </p:nvPr>
        </p:nvGraphicFramePr>
        <p:xfrm>
          <a:off x="418564" y="1393625"/>
          <a:ext cx="8229600" cy="4206240"/>
        </p:xfrm>
        <a:graphic>
          <a:graphicData uri="http://schemas.openxmlformats.org/drawingml/2006/table">
            <a:tbl>
              <a:tblPr/>
              <a:tblGrid>
                <a:gridCol w="2940179"/>
                <a:gridCol w="5289421"/>
              </a:tblGrid>
              <a:tr h="1436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A.11. Zgodność z wymaganiami formalno-prawnymi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szczególności weryfikacja, czy: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interwencji jest zgodny odpowiednim narzędziem zdefiniowanym w dokumencie </a:t>
                      </a: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Krajowe ramy strategiczne.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</a:t>
                      </a:r>
                      <a:r>
                        <a:rPr lang="pl-PL" sz="1600" b="1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</a:t>
                      </a:r>
                      <a:r>
                        <a:rPr lang="pl-PL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obszaru zdrowia </a:t>
                      </a: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lata 2014-2020;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projektu uzyskano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pozytywną opinię o celowości inwestycji;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jest zgodny z danymi zawartymi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właściwej mapie potrzeb zdrowotnych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powstałej na potrzeby realizacji warunku ex-</a:t>
                      </a:r>
                      <a:r>
                        <a:rPr lang="pl-PL" sz="16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9.3 lub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danymi źródłowymi do ww. mapy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dostępnymi na internetowej platformie danych Baza Analiz Systemowych i Wdrożeniowych udostępnionej przez Ministerstwo Zdrowia  lub na podstawie sprawozdawczości Narodowego Funduszu Zdrowia za ostatni rok sprawozdawczy, o ile dane wymagane do oceny projektu nie zostały uwzględnione w obowiązującej mapie</a:t>
                      </a:r>
                      <a:r>
                        <a:rPr lang="pl-PL" sz="1600" dirty="0" smtClean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07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818885" y="172859"/>
            <a:ext cx="548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Działanie 7.1. Zasoby ochrony zdrowia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Kryteria wykonalności (2)</a:t>
            </a:r>
            <a:endParaRPr lang="pl-PL" altLang="pl-PL" sz="2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42123"/>
              </p:ext>
            </p:extLst>
          </p:nvPr>
        </p:nvGraphicFramePr>
        <p:xfrm>
          <a:off x="367048" y="1167274"/>
          <a:ext cx="8229599" cy="5152644"/>
        </p:xfrm>
        <a:graphic>
          <a:graphicData uri="http://schemas.openxmlformats.org/drawingml/2006/table">
            <a:tbl>
              <a:tblPr/>
              <a:tblGrid>
                <a:gridCol w="2843144"/>
                <a:gridCol w="5386455"/>
              </a:tblGrid>
              <a:tr h="15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A.3. Zakres rzeczowy 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469" marR="404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Weryfikacja zakresu rzeczowego projektu  (w tym zasadności cross-financingu – jeśli występuje) w kontekście jego celów, wskazanych problemów </a:t>
                      </a:r>
                      <a:r>
                        <a:rPr lang="pl-PL" sz="1400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 tym potrzeb i deficytów w zakresie sytuacji </a:t>
                      </a:r>
                      <a:r>
                        <a:rPr lang="pl-PL" sz="1400" strike="sng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epidemiologiczno</a:t>
                      </a:r>
                      <a:r>
                        <a:rPr lang="pl-PL" sz="1400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demograficznej),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lokalizacji, konstrukcji budżetu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l-PL" sz="1400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oraz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osiągnięcia deklarowanych wskaźników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oraz 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pozostałych uwarunkowań określonych w SzOOP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podstawie rekomendacji Komitetu Sterującego ds. koordynacji interwencji EFSI w sektorze zdrowia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Ocena przyjętych rozwiązań technicznych i technologicznych pod kątem spełniania obowiązujących norm i standardów, ich innowacyjności oraz efektywnego wykorzystania zasobów.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Ocenie podlega także celowość i adekwatność skali i zakresu inwestycji (w tym zakupu  aparatury i specjalistycznego sprzętu medycznego) z punktu widzenia zapotrzebowania na daną infrastrukturę oraz zakresu udzielanych przez podmiot świadczeń opieki zdrowotnej lub, w przypadku poszerzenia oferty medycznej, zidentyfikowanych deficytów podaży świadczeń.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szczególności weryfikacja, czy projekt uwzględnia konieczność dostosowania placówki do obowiązujących przepisów prawa lub spełnienia bądź przewyższenia wymogów płatnika w zakresie udzielanych świadczeń opieki zdrowotnej finansowanych w ramach publicznego systemu ubezpieczeń zdrowotnych.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09560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8329</TotalTime>
  <Words>1578</Words>
  <Application>Microsoft Office PowerPoint</Application>
  <PresentationFormat>Pokaz na ekranie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Projekt domyślny</vt:lpstr>
      <vt:lpstr>1_Projekt domyślny</vt:lpstr>
      <vt:lpstr>Kryteria wyboru projektów  w zakresie zdrowia  w ramach RPO WP 2014-2020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Tarwacka Katarzyna</cp:lastModifiedBy>
  <cp:revision>729</cp:revision>
  <cp:lastPrinted>2015-11-30T08:28:54Z</cp:lastPrinted>
  <dcterms:created xsi:type="dcterms:W3CDTF">2008-01-08T07:52:50Z</dcterms:created>
  <dcterms:modified xsi:type="dcterms:W3CDTF">2016-10-12T12:42:22Z</dcterms:modified>
</cp:coreProperties>
</file>