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sldIdLst>
    <p:sldId id="262" r:id="rId4"/>
    <p:sldId id="263" r:id="rId5"/>
    <p:sldId id="261" r:id="rId6"/>
    <p:sldId id="268" r:id="rId7"/>
    <p:sldId id="267" r:id="rId8"/>
    <p:sldId id="269" r:id="rId9"/>
    <p:sldId id="260" r:id="rId10"/>
    <p:sldId id="265" r:id="rId11"/>
    <p:sldId id="266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udo Agnieszka" initials="SA" lastIdx="4" clrIdx="0">
    <p:extLst>
      <p:ext uri="{19B8F6BF-5375-455C-9EA6-DF929625EA0E}">
        <p15:presenceInfo xmlns:p15="http://schemas.microsoft.com/office/powerpoint/2012/main" userId="S-1-5-21-352459600-126056257-345019615-1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654" autoAdjust="0"/>
  </p:normalViewPr>
  <p:slideViewPr>
    <p:cSldViewPr snapToGrid="0">
      <p:cViewPr varScale="1">
        <p:scale>
          <a:sx n="80" d="100"/>
          <a:sy n="80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BB45E-F67C-4C2E-9D31-B55F6251841D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6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2A2B6-CDDC-4B38-AA45-F318ACD3D415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9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69EF-B57D-4C36-8C04-06D4F64E5C00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2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2C35-92C5-466D-B452-4C2F91DB0970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2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5305-02B8-4D31-8EE1-E7B664F9B0B0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948F3-A20C-428D-8238-E46A4378A43B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36A79-A53C-483D-B19F-580661191AE3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0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21CC-2662-405C-B47E-44A8BE977AD3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61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222F2-16B5-4074-9117-686803EB048C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8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586F0-1A11-40D0-8BD2-DBD9BC99FB15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94D07-2227-486E-9F60-53E74C7D6D9D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1797-9064-4493-BE07-7980183196AF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1BB60-581C-4AE7-9523-8F9827A8F57D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2A99C-6A2E-46EB-8627-E5B77D7B6666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42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B207E-5F9A-473B-804C-85AC4AB57671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8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41884-77E1-40A2-9528-56FA8F07CB41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4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0B47B-5615-49FA-B531-23A63CB5257A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4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2BB2C-9F51-4E9E-B3D1-8DA4DC911AA2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95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04B0F-BD87-4818-ABB7-FA4D99DDBB05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948F3-A20C-428D-8238-E46A4378A43B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22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36A79-A53C-483D-B19F-580661191AE3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88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21CC-2662-405C-B47E-44A8BE977AD3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5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ABE6-B6B8-4FB2-8884-F8B2E982A350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9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222F2-16B5-4074-9117-686803EB048C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22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586F0-1A11-40D0-8BD2-DBD9BC99FB15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56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94D07-2227-486E-9F60-53E74C7D6D9D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4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1BB60-581C-4AE7-9523-8F9827A8F57D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5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2A99C-6A2E-46EB-8627-E5B77D7B6666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29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B207E-5F9A-473B-804C-85AC4AB57671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79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41884-77E1-40A2-9528-56FA8F07CB41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11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0B47B-5615-49FA-B531-23A63CB5257A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99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2BB2C-9F51-4E9E-B3D1-8DA4DC911AA2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5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04B0F-BD87-4818-ABB7-FA4D99DDBB05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5AEE-45E2-4FA3-93EC-F1A7D9782FCC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142E-2F36-4D8C-838A-A29014A2CC5C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1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787F-8E95-4FEA-B4F3-7C50336B25DB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0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BA5E-6CA3-4F53-9D3A-EF22ED92E0A3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EDDE-FD7A-459F-969D-B370C8896C14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5F75-E439-42DC-9406-ACA7753F2144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38311-A240-475D-B3AF-BF6742BE4F6F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06D7F3-2FF9-4834-91DA-C6B2DFA88B55}" type="slidenum">
              <a:rPr lang="pl-PL" altLang="pl-P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2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06D7F3-2FF9-4834-91DA-C6B2DFA88B55}" type="slidenum">
              <a:rPr lang="pl-PL" altLang="pl-P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1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>
          <a:xfrm>
            <a:off x="1048669" y="1593433"/>
            <a:ext cx="10034337" cy="4608512"/>
          </a:xfrm>
        </p:spPr>
        <p:txBody>
          <a:bodyPr/>
          <a:lstStyle/>
          <a:p>
            <a:r>
              <a:rPr lang="pl-PL" altLang="pl-PL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Informacja nt. wyników dyskusji </a:t>
            </a:r>
            <a:r>
              <a:rPr lang="pl-PL" altLang="pl-PL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panelowej</a:t>
            </a:r>
            <a:br>
              <a:rPr lang="pl-PL" altLang="pl-PL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KM RPO WP 2014-2020 poświęconej </a:t>
            </a:r>
            <a:r>
              <a:rPr lang="pl-PL" altLang="pl-PL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efektywności funduszy </a:t>
            </a:r>
            <a:r>
              <a:rPr lang="pl-PL" altLang="pl-PL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UE, która odbyła się 20 lutego 2017 r.</a:t>
            </a:r>
            <a:r>
              <a:rPr lang="pl-PL" altLang="pl-PL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pl-PL" altLang="pl-PL" sz="36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pl-PL" altLang="pl-PL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l-PL" altLang="pl-PL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pl-PL" altLang="pl-PL" sz="36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l-PL" altLang="pl-PL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Komitet Monitorujący </a:t>
            </a:r>
            <a:r>
              <a:rPr lang="pl-PL" altLang="pl-PL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pl-PL" altLang="pl-PL" sz="28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l-PL" altLang="pl-PL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Regionalny Program Operacyjny Województwa </a:t>
            </a:r>
            <a:r>
              <a:rPr lang="pl-PL" altLang="pl-PL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Pomorskiego</a:t>
            </a:r>
            <a:br>
              <a:rPr lang="pl-PL" altLang="pl-PL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pl-PL" altLang="pl-PL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na </a:t>
            </a:r>
            <a:r>
              <a:rPr lang="pl-PL" altLang="pl-PL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lata </a:t>
            </a:r>
            <a:r>
              <a:rPr lang="pl-PL" altLang="pl-PL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2014–2020</a:t>
            </a:r>
            <a:endParaRPr lang="pl-PL" altLang="pl-PL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7" descr="D:\POMORSKIE W UNII_SIW_NSS_ZNAKI_UNIJNE\NSS-NOWY-2014-2020\FE-2014-2020-PREZENTACJA PP\listownik-monoKONTRA-PASEK-Pomorskie-FE-UMWP-UE-EFSI-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60350"/>
            <a:ext cx="8337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7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1789" y="1322046"/>
            <a:ext cx="10515600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</a:rPr>
              <a:t>PROPOZYCJA PODJĘCIA PRZEZ KOMITET MONITORUJĄCY RPO WP 2014-2020 UCHWAŁY W SPRAWIE EFEKTYWNOŚCI WYKORZYSTANIA FUNDUSZY UE</a:t>
            </a:r>
            <a:endParaRPr lang="pl-PL" sz="2400" b="1" cap="all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525379" y="2123285"/>
            <a:ext cx="11141242" cy="40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l-PL" sz="2000" dirty="0" smtClean="0">
              <a:latin typeface="Calibri" panose="020F0502020204030204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1789" y="2123285"/>
            <a:ext cx="10828421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Mając na względzie efektywność realizacji Regionalnego Programu Operacyjnego Województwa Pomorskiego na lata 2014 – 2020 oraz skuteczne osiąganie jego planowanych celów z korzyścią dla regionu i jego mieszkańców, Komitet Monitorujący stoi na stanowisku, iż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pl-P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Koordynacja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funduszy unijnych na poziomie Umowy Partnerstwa powinna być prowadzona w sposób w większym stopniu zgodny z zasadą subsydiarności, zapewniając wsparcie dla Instytucji Zarządzających Regionalnymi Programami Operacyjnymi w tych obszarach, w których niezbędne są odpowiednie rozwiązania na poziomie centralnym, jednocześnie pozostawiając im odpowiednią elastyczność w zarządzaniu w pozostałych obszarach. W tym kontekście powinny funkcjonować instrumenty faktycznej koordynacji w obszarze zdrowia w celu zapewnienia finansowania usług zdrowotnych ze środków publicznych dla inwestycji finansowanych ze środków UE. Powinien zostać ograniczony zakres obciążenia Instytucji Zarządzających obowiązkiem przekazywania danych na temat bieżącego planowania i zarządzania realizacją programu. 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1405825"/>
            <a:ext cx="10515600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</a:rPr>
              <a:t>PROPOZYCJA PODJĘCIA PRZEZ KOMITET MONITORUJĄCY RPO WP 2014-2020 UCHWAŁY W SPRAWIE EFEKTYWNOŚCI WYKORZYSTANIA FUNDUSZY UE</a:t>
            </a:r>
            <a:endParaRPr lang="pl-PL" sz="2400" b="1" cap="all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525379" y="2123285"/>
            <a:ext cx="11141242" cy="40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l-PL" sz="2000" dirty="0" smtClean="0">
              <a:latin typeface="Calibri" panose="020F0502020204030204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38200" y="2704824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2) W </a:t>
            </a:r>
            <a:r>
              <a:rPr lang="pl-PL" dirty="0"/>
              <a:t>ramach planowanej </a:t>
            </a:r>
            <a:r>
              <a:rPr lang="pl-PL" b="1" dirty="0"/>
              <a:t>zmiany ustawy </a:t>
            </a:r>
            <a:r>
              <a:rPr lang="pl-PL" dirty="0"/>
              <a:t>z dnia 11 lipca 2014 r. o zasadach realizacji programów w zakresie polityki spójności finansowanych w perspektywie finansowej 2014-2020 nie powinno się wprowadzać kolejnej nowej instytucji Rzecznika Funduszy Europejskich o nieprecyzyjnych zadaniach nakładających się częściowo na zadania Instytucji Zarządzającej i Komitetu Monitorującego. Nie należy również likwidować wytycznych programowych, które pozwalają dostosować horyzontalne zasady do specyficznych rozwiązań wynegocjowanych w danym programie operacyjnym, a także nie powinien ulec znacznemu skróceniu termin na rozpatrzenie protestu, gdyż może to zagrozić wydolności instytucji w tym obszarze, skutkując przerzuceniem ciężaru procedury odwoławczej na sądy.</a:t>
            </a:r>
          </a:p>
        </p:txBody>
      </p:sp>
    </p:spTree>
    <p:extLst>
      <p:ext uri="{BB962C8B-B14F-4D97-AF65-F5344CB8AC3E}">
        <p14:creationId xmlns:p14="http://schemas.microsoft.com/office/powerpoint/2010/main" val="23934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1272308"/>
            <a:ext cx="10515600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</a:rPr>
              <a:t>PROPOZYCJA PODJĘCIA PRZEZ KOMITET MONITORUJĄCY RPO WP 2014-2020 UCHWAŁY W SPRAWIE EFEKTYWNOŚCI WYKORZYSTANIA FUNDUSZY UE</a:t>
            </a:r>
            <a:endParaRPr lang="pl-PL" sz="2400" b="1" cap="all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525379" y="2440130"/>
            <a:ext cx="11141242" cy="231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l-PL" sz="2000" dirty="0" smtClean="0">
              <a:latin typeface="Calibri" panose="020F0502020204030204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38200" y="2131601"/>
            <a:ext cx="105436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Audyty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</a:rPr>
              <a:t>i kontrole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programów operacyjnych powinny być prowadzone w sposób, który nie będzie powodował dla instytucji nadmiernego obciążenia ponad to, które jest bezwzględnie konieczne. W szczególności Centralne Biuro Antykorupcyjne powinno zaprzestać prowadzenia intensywnych i długotrwałych kontroli w Urzędach Marszałkowskich, które w znacznym stopniu powielają zakres audytów dokonywanych regularnie przez Instytucję Audytową i stanowią istotne oraz nieplanowane wcześniej obciążenie dla Instytucji Zarządzających Regionalnymi Programami Operacyjnymi, mogące doprowadzić do poważnego zaburzenia w skutecznym i szybkim wdrażaniu tych programów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. W przepisach stanowiących podstawę realizacji programów operacyjnych nie została dla CBA przewidziana rola podmiotu prowadzącego kontrole systemowe o szerokim zasięgu. Ustawa z dnia 11 lipca 2014 roku o zasadach realizacji programów w zakresie polityki spójności finansowanych w perspektywie finansowej 2014 – 2020 przewiduje dla CBA jedynie miejsce w komitecie ds. desygnacji stanowiącym organ doradczy ministra właściwego do spraw rozwoju regionalnego. Wynikające z ustawy z 9 czerwca 2006 r. o CBA uprawnienie funkcjonariuszy tej służby do wykonywania czynności kontrolnych w celu ujawniania przypadków korupcji i nadużyć nie powinno być traktowane jako podstawa prawna do prowadzenia w Instytucjach Zarządzających planowych kontroli na dużą skalę.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9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1368561"/>
            <a:ext cx="10515600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</a:rPr>
              <a:t>PROPOZYCJA PODJĘCIA PRZEZ KOMITET MONITORUJĄCY RPO WP 2014-2020 UCHWAŁY W SPRAWIE EFEKTYWNOŚCI WYKORZYSTANIA FUNDUSZY UE</a:t>
            </a:r>
            <a:endParaRPr lang="pl-PL" sz="2400" b="1" cap="all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525379" y="2440130"/>
            <a:ext cx="11141242" cy="231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l-PL" sz="2000" dirty="0" smtClean="0">
              <a:latin typeface="Calibri" panose="020F0502020204030204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38200" y="2819845"/>
            <a:ext cx="1031507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</a:rPr>
              <a:t>4) W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związku z planowaną reformą edukacji polegającą na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</a:rPr>
              <a:t>likwidacji gimnazjów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należy wziąć pod uwagę skutki, jakie spowoduje to w realizacji przez szkoły projektów dofinansowanych  w ramach Regionalnych Programach Operacyjnych. W szczególności na obszarach wiejskich powstanie problem sfinansowania kosztów związanych z przekwalifikowaniem nauczycieli i dostosowaniem infrastruktury szkół, a środki z RPO nie zawsze będą mogły zostać przekierowane na te cele. Problemem będzie zapewnienie ciągłości projektów realizowanych przez szkoły po zmianie ich struktury.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77516" y="1172996"/>
            <a:ext cx="11141242" cy="550741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Stosując się do rekomendacji </a:t>
            </a:r>
            <a:r>
              <a:rPr lang="pl-PL" sz="2000" i="1" dirty="0" smtClean="0">
                <a:latin typeface="Calibri" panose="020F0502020204030204" pitchFamily="34" charset="0"/>
              </a:rPr>
              <a:t>Komitetu </a:t>
            </a:r>
            <a:r>
              <a:rPr lang="pl-PL" sz="2000" i="1" dirty="0">
                <a:latin typeface="Calibri" panose="020F0502020204030204" pitchFamily="34" charset="0"/>
              </a:rPr>
              <a:t>do spraw Umowy </a:t>
            </a:r>
            <a:r>
              <a:rPr lang="pl-PL" sz="2000" i="1" dirty="0" smtClean="0">
                <a:latin typeface="Calibri" panose="020F0502020204030204" pitchFamily="34" charset="0"/>
              </a:rPr>
              <a:t>Partnerstwa</a:t>
            </a:r>
            <a:r>
              <a:rPr lang="pl-PL" sz="2000" dirty="0" smtClean="0">
                <a:latin typeface="Calibri" panose="020F0502020204030204" pitchFamily="34" charset="0"/>
              </a:rPr>
              <a:t>, Instytucja Zarządzająca zorganizowała </a:t>
            </a:r>
            <a:r>
              <a:rPr lang="pl-PL" sz="2000" b="1" dirty="0" smtClean="0">
                <a:latin typeface="Calibri" panose="020F0502020204030204" pitchFamily="34" charset="0"/>
              </a:rPr>
              <a:t>20 lutego 2017 r. pierwszą dyskusję </a:t>
            </a:r>
            <a:r>
              <a:rPr lang="pl-PL" sz="2000" b="1" dirty="0">
                <a:latin typeface="Calibri" panose="020F0502020204030204" pitchFamily="34" charset="0"/>
              </a:rPr>
              <a:t>panelową </a:t>
            </a:r>
            <a:r>
              <a:rPr lang="pl-PL" sz="2000" dirty="0">
                <a:latin typeface="Calibri" panose="020F0502020204030204" pitchFamily="34" charset="0"/>
              </a:rPr>
              <a:t>członków, zastępców i obserwatorów w Komitecie </a:t>
            </a:r>
            <a:r>
              <a:rPr lang="pl-PL" sz="2000" dirty="0" smtClean="0">
                <a:latin typeface="Calibri" panose="020F0502020204030204" pitchFamily="34" charset="0"/>
              </a:rPr>
              <a:t>Monitorującym RPO WP 2014-2020, poświęconą efektywności </a:t>
            </a:r>
            <a:r>
              <a:rPr lang="pl-PL" sz="2000" dirty="0">
                <a:latin typeface="Calibri" panose="020F0502020204030204" pitchFamily="34" charset="0"/>
              </a:rPr>
              <a:t>funduszy </a:t>
            </a:r>
            <a:r>
              <a:rPr lang="pl-PL" sz="2000" dirty="0" smtClean="0">
                <a:latin typeface="Calibri" panose="020F0502020204030204" pitchFamily="34" charset="0"/>
              </a:rPr>
              <a:t>UE.</a:t>
            </a:r>
            <a:endParaRPr lang="pl-PL" sz="2000" dirty="0">
              <a:latin typeface="Calibri" panose="020F0502020204030204" pitchFamily="34" charset="0"/>
            </a:endParaRPr>
          </a:p>
          <a:p>
            <a:pPr marL="1257300" lvl="3" indent="0" algn="just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l-PL" dirty="0" smtClean="0">
                <a:latin typeface="Calibri" panose="020F0502020204030204" pitchFamily="34" charset="0"/>
              </a:rPr>
              <a:t>Celem planowanych cyklicznych dyskusji jest rozpatrywanie wszelkich kwestii</a:t>
            </a:r>
          </a:p>
          <a:p>
            <a:pPr marL="1257300" lvl="3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dirty="0" smtClean="0">
                <a:latin typeface="Calibri" panose="020F0502020204030204" pitchFamily="34" charset="0"/>
              </a:rPr>
              <a:t>związanych z </a:t>
            </a:r>
            <a:r>
              <a:rPr lang="pl-PL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efektywnością wykorzystania </a:t>
            </a:r>
            <a:r>
              <a:rPr lang="pl-PL" b="1" dirty="0">
                <a:solidFill>
                  <a:srgbClr val="0000CC"/>
                </a:solidFill>
                <a:latin typeface="Calibri" panose="020F0502020204030204" pitchFamily="34" charset="0"/>
              </a:rPr>
              <a:t>funduszy unijnych</a:t>
            </a:r>
            <a:r>
              <a:rPr lang="pl-PL" dirty="0">
                <a:latin typeface="Calibri" panose="020F0502020204030204" pitchFamily="34" charset="0"/>
              </a:rPr>
              <a:t>, w szczególności </a:t>
            </a:r>
            <a:r>
              <a:rPr lang="pl-PL" dirty="0" smtClean="0">
                <a:latin typeface="Calibri" panose="020F0502020204030204" pitchFamily="34" charset="0"/>
              </a:rPr>
              <a:t>takich </a:t>
            </a:r>
            <a:r>
              <a:rPr lang="pl-PL" dirty="0">
                <a:latin typeface="Calibri" panose="020F0502020204030204" pitchFamily="34" charset="0"/>
              </a:rPr>
              <a:t>jak: 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latin typeface="Calibri" panose="020F0502020204030204" pitchFamily="34" charset="0"/>
              </a:rPr>
              <a:t>czynniki mogące </a:t>
            </a:r>
            <a:r>
              <a:rPr lang="pl-PL" dirty="0">
                <a:latin typeface="Calibri" panose="020F0502020204030204" pitchFamily="34" charset="0"/>
              </a:rPr>
              <a:t>powodować opóźnienia i </a:t>
            </a:r>
            <a:r>
              <a:rPr lang="pl-PL" dirty="0" smtClean="0">
                <a:latin typeface="Calibri" panose="020F0502020204030204" pitchFamily="34" charset="0"/>
              </a:rPr>
              <a:t>przeszkody oraz sposoby ich usunięcia</a:t>
            </a:r>
            <a:endParaRPr lang="pl-PL" dirty="0">
              <a:latin typeface="Calibri" panose="020F0502020204030204" pitchFamily="34" charset="0"/>
            </a:endParaRP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Calibri" panose="020F0502020204030204" pitchFamily="34" charset="0"/>
              </a:rPr>
              <a:t>wypracowywanie propozycji </a:t>
            </a:r>
            <a:r>
              <a:rPr lang="pl-PL" dirty="0" smtClean="0">
                <a:latin typeface="Calibri" panose="020F0502020204030204" pitchFamily="34" charset="0"/>
              </a:rPr>
              <a:t>usprawnień/uproszczeń/ułatwień</a:t>
            </a:r>
            <a:endParaRPr lang="pl-PL" dirty="0"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W dyskusji wzięło udział </a:t>
            </a:r>
            <a:r>
              <a:rPr lang="pl-PL" sz="2000" b="1" dirty="0" smtClean="0">
                <a:latin typeface="Calibri" panose="020F0502020204030204" pitchFamily="34" charset="0"/>
              </a:rPr>
              <a:t>13 członków Komitetu Monitorującego </a:t>
            </a:r>
            <a:r>
              <a:rPr lang="pl-PL" sz="2000" dirty="0" smtClean="0">
                <a:latin typeface="Calibri" panose="020F0502020204030204" pitchFamily="34" charset="0"/>
              </a:rPr>
              <a:t>(lub zastępców) oraz goście i pracownicy Instytucji Zarządzającej.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3075" name="pole tekstowe 1"/>
          <p:cNvSpPr txBox="1">
            <a:spLocks noChangeArrowheads="1"/>
          </p:cNvSpPr>
          <p:nvPr/>
        </p:nvSpPr>
        <p:spPr bwMode="auto">
          <a:xfrm>
            <a:off x="4307723" y="188914"/>
            <a:ext cx="612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80" r="3194" b="2342"/>
          <a:stretch/>
        </p:blipFill>
        <p:spPr>
          <a:xfrm>
            <a:off x="3668802" y="4343400"/>
            <a:ext cx="4397169" cy="23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1076147"/>
            <a:ext cx="10972800" cy="728590"/>
          </a:xfrm>
        </p:spPr>
        <p:txBody>
          <a:bodyPr/>
          <a:lstStyle/>
          <a:p>
            <a:r>
              <a:rPr lang="pl-PL" sz="2400" b="1" kern="1200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PRZEBIEG SPOTKANIA</a:t>
            </a:r>
            <a:endParaRPr lang="pl-PL" sz="2400" b="1" kern="1200" cap="all" dirty="0">
              <a:solidFill>
                <a:srgbClr val="000099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7620" y="1804737"/>
            <a:ext cx="10964779" cy="4692316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Calibri" panose="020F0502020204030204" pitchFamily="34" charset="0"/>
              </a:rPr>
              <a:t>Instytucja Zarządzająca przedstawiła/przypomniała </a:t>
            </a:r>
            <a:r>
              <a:rPr lang="pl-PL" sz="2000" b="1" dirty="0" smtClean="0">
                <a:latin typeface="Calibri" panose="020F0502020204030204" pitchFamily="34" charset="0"/>
              </a:rPr>
              <a:t>etap wdrażania</a:t>
            </a:r>
            <a:r>
              <a:rPr lang="pl-PL" sz="2000" dirty="0" smtClean="0">
                <a:latin typeface="Calibri" panose="020F0502020204030204" pitchFamily="34" charset="0"/>
              </a:rPr>
              <a:t>, na jakim znajduje się obecnie RPO WP 2014-2020 oraz </a:t>
            </a:r>
            <a:r>
              <a:rPr lang="pl-PL" sz="2000" b="1" dirty="0" smtClean="0">
                <a:latin typeface="Calibri" panose="020F0502020204030204" pitchFamily="34" charset="0"/>
              </a:rPr>
              <a:t>kontekst (tło) prawne, instytucjonalne i proceduralne</a:t>
            </a:r>
            <a:r>
              <a:rPr lang="pl-PL" sz="2000" dirty="0" smtClean="0">
                <a:latin typeface="Calibri" panose="020F0502020204030204" pitchFamily="34" charset="0"/>
              </a:rPr>
              <a:t>, które trzeba uwzględniać analizując efektywność i jej potencjalne zwiększenie.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Calibri" panose="020F0502020204030204" pitchFamily="34" charset="0"/>
              </a:rPr>
              <a:t>Uczestnicy zgodzili się, że </a:t>
            </a:r>
            <a:r>
              <a:rPr lang="pl-PL" sz="2000" b="1" dirty="0" smtClean="0">
                <a:latin typeface="Calibri" panose="020F0502020204030204" pitchFamily="34" charset="0"/>
              </a:rPr>
              <a:t>system wdrażania jest rozbudowany i skomplikowany</a:t>
            </a:r>
            <a:r>
              <a:rPr lang="pl-PL" sz="2000" dirty="0" smtClean="0">
                <a:latin typeface="Calibri" panose="020F0502020204030204" pitchFamily="34" charset="0"/>
              </a:rPr>
              <a:t>, co wynika w dużym stopniu z wielkiej skali i zróżnicowania tematycznego funduszy UE i współistnienia uregulowań na poziomie UE, krajowym i regionalnym (zasada subsydiarności) oraz krzyżowania się z politykami i przepisami z innych dziedzin (np. prawa budowlanego, zamówień publicznych itd.)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Pole do potencjalnych uproszczeń nie jest duże</a:t>
            </a:r>
            <a:r>
              <a:rPr lang="pl-PL" sz="2000" dirty="0" smtClean="0">
                <a:latin typeface="Calibri" panose="020F0502020204030204" pitchFamily="34" charset="0"/>
              </a:rPr>
              <a:t>, w RPO WP 2014-2020 od początku kształtowano system na tyle prosto, na ile pozwalały zewnętrzne uwarunkowania. </a:t>
            </a:r>
            <a:r>
              <a:rPr 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Ważne, żeby nie stwarzać dalszych utrudnień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Calibri" panose="020F0502020204030204" pitchFamily="34" charset="0"/>
              </a:rPr>
              <a:t>Uczestnicy wymienili się opiniami, uwagami, postulatami o różnym charakterze i zróżnicowanym potencjale pod kątem ewentualnych uproszczeń/zmian.</a:t>
            </a:r>
            <a:endParaRPr lang="pl-PL" sz="2000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</p:spTree>
    <p:extLst>
      <p:ext uri="{BB962C8B-B14F-4D97-AF65-F5344CB8AC3E}">
        <p14:creationId xmlns:p14="http://schemas.microsoft.com/office/powerpoint/2010/main" val="165471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99" y="1076147"/>
            <a:ext cx="10972800" cy="728590"/>
          </a:xfrm>
        </p:spPr>
        <p:txBody>
          <a:bodyPr/>
          <a:lstStyle/>
          <a:p>
            <a:r>
              <a:rPr lang="pl-PL" sz="2400" b="1" kern="1200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JAK UPROŚCIĆ SYSTEM W TRAKCIE jego PRACY NA PEŁNYCH OBROTACH…</a:t>
            </a:r>
            <a:endParaRPr lang="pl-PL" sz="2400" b="1" kern="1200" cap="all" dirty="0">
              <a:solidFill>
                <a:srgbClr val="000099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72" y="1924503"/>
            <a:ext cx="7292477" cy="43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821" y="1199131"/>
            <a:ext cx="10972800" cy="854242"/>
          </a:xfrm>
        </p:spPr>
        <p:txBody>
          <a:bodyPr/>
          <a:lstStyle/>
          <a:p>
            <a:pPr algn="l"/>
            <a:r>
              <a:rPr lang="pl-PL" sz="2400" b="1" kern="1200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ZAGADNIENIA WPŁYWAJĄCE NA EFEKTYWNOŚĆ – ZWIĄZANE Z Koordynacją</a:t>
            </a:r>
            <a:br>
              <a:rPr lang="pl-PL" sz="2400" b="1" kern="1200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pl-PL" sz="2400" b="1" kern="1200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funduszy UE NA POZIOMIE KRAJU</a:t>
            </a:r>
            <a:endParaRPr lang="pl-PL" sz="2400" b="1" kern="1200" cap="all" dirty="0">
              <a:solidFill>
                <a:srgbClr val="000099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390" y="2482566"/>
            <a:ext cx="10996863" cy="3832737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latin typeface="Calibri" panose="020F0502020204030204" pitchFamily="34" charset="0"/>
              </a:rPr>
              <a:t>Komitet Sterujący ds. koordynacji EFSI w sektorze </a:t>
            </a:r>
            <a:r>
              <a:rPr lang="pl-PL" sz="2000" b="1" dirty="0" smtClean="0">
                <a:latin typeface="Calibri" panose="020F0502020204030204" pitchFamily="34" charset="0"/>
              </a:rPr>
              <a:t>zdrowia </a:t>
            </a:r>
            <a:r>
              <a:rPr lang="pl-PL" sz="2000" dirty="0" smtClean="0">
                <a:latin typeface="Calibri" panose="020F0502020204030204" pitchFamily="34" charset="0"/>
              </a:rPr>
              <a:t>– nie spełnia założonej roli, jaką miało być zapewnienie finansowania usług zdrowotnych ze środków publicznych dla inwestycji finansowanych ze środków UE (powoduje natomiast spowalnianie wdrażania).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Calibri" panose="020F0502020204030204" pitchFamily="34" charset="0"/>
              </a:rPr>
              <a:t>Plany </a:t>
            </a:r>
            <a:r>
              <a:rPr lang="pl-PL" sz="2000" b="1" dirty="0" smtClean="0">
                <a:latin typeface="Calibri" panose="020F0502020204030204" pitchFamily="34" charset="0"/>
              </a:rPr>
              <a:t>przyspieszenia i wynikające z nich obowiązki sprawozdawcze </a:t>
            </a:r>
            <a:r>
              <a:rPr lang="pl-PL" sz="2000" dirty="0" smtClean="0">
                <a:latin typeface="Calibri" panose="020F0502020204030204" pitchFamily="34" charset="0"/>
              </a:rPr>
              <a:t>(tzw. „plan trzyletni”, plan przyspieszenia realizacji ZIT) – ujednolicanie z poziomu Ministerstwa Rozwoju sposobu planowania wdrażania programów regionalnych powoduje powielanie pracy w Instytucjach Zarządzających, które stosują swoje własne metody i systemy planowania, dostosowane do specyfiki programów.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Wytyczne horyzontalne w zakresie Europejskiego Funduszu </a:t>
            </a:r>
            <a:r>
              <a:rPr lang="pl-PL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Społecznego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– konieczność uelastycznienia, dostosowania do zmieniającej się rzeczywistości, skorelowania wytycznych i prawa krajowego (np. brak aktualnego systemu uznawania kwalifikacji dostosowanego do nowych zawodów).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</p:spTree>
    <p:extLst>
      <p:ext uri="{BB962C8B-B14F-4D97-AF65-F5344CB8AC3E}">
        <p14:creationId xmlns:p14="http://schemas.microsoft.com/office/powerpoint/2010/main" val="70109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821" y="1328811"/>
            <a:ext cx="10972800" cy="704527"/>
          </a:xfrm>
        </p:spPr>
        <p:txBody>
          <a:bodyPr/>
          <a:lstStyle/>
          <a:p>
            <a:pPr algn="l"/>
            <a:r>
              <a:rPr lang="pl-PL" sz="2400" b="1" kern="1200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Przykłady Problemów, które widzą członkowie komitetu/beneficjenci</a:t>
            </a:r>
            <a:endParaRPr lang="pl-PL" sz="2400" b="1" kern="1200" cap="all" dirty="0">
              <a:solidFill>
                <a:srgbClr val="000099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485" y="2231263"/>
            <a:ext cx="10996863" cy="371775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Calibri" panose="020F0502020204030204" pitchFamily="34" charset="0"/>
              </a:rPr>
              <a:t>W projektach EFS pojawia się i będzie narastał problem z pozyskaniem uczestników projektów, a także z wnioskodawcami, którzy mieliby realizować projekty </a:t>
            </a:r>
            <a:r>
              <a:rPr lang="pl-PL" sz="2000" dirty="0" smtClean="0">
                <a:latin typeface="Calibri" panose="020F0502020204030204" pitchFamily="34" charset="0"/>
              </a:rPr>
              <a:t>(trudność z osiągnięciem wskaźników).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Calibri" panose="020F0502020204030204" pitchFamily="34" charset="0"/>
              </a:rPr>
              <a:t>Problemem jest konieczność realizowania przez beneficjentów wielu projektów jednocześnie </a:t>
            </a:r>
            <a:r>
              <a:rPr lang="pl-PL" sz="2000" dirty="0" smtClean="0">
                <a:latin typeface="Calibri" panose="020F0502020204030204" pitchFamily="34" charset="0"/>
              </a:rPr>
              <a:t>(brak środków na wkład własny). Jest to swoisty skutek uboczny szybkiej realizacji programu.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Calibri" panose="020F0502020204030204" pitchFamily="34" charset="0"/>
              </a:rPr>
              <a:t>Planowana </a:t>
            </a:r>
            <a:r>
              <a:rPr lang="pl-PL" sz="2000" b="1" dirty="0">
                <a:latin typeface="Calibri" panose="020F0502020204030204" pitchFamily="34" charset="0"/>
              </a:rPr>
              <a:t>reforma edukacji (likwidacja gimnazjów) spowoduje problemy na obszarach wiejskich </a:t>
            </a:r>
            <a:r>
              <a:rPr lang="pl-PL" sz="2000" dirty="0">
                <a:latin typeface="Calibri" panose="020F0502020204030204" pitchFamily="34" charset="0"/>
              </a:rPr>
              <a:t>– środki z RPO WP 2014-2020 powinny być przekierowane na przekwalifikowanie nauczycieli i zmiany infrastruktury szkół. Konieczne są rozwiązania zapewniające ciągłość projektów realizowanych przez szkoły po zmianie ich struktury. </a:t>
            </a:r>
            <a:endParaRPr lang="pl-PL" sz="20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latin typeface="Calibri" panose="020F0502020204030204" pitchFamily="34" charset="0"/>
              </a:rPr>
              <a:t>Wskazane jest uproszczenie języka używanego w dokumentach </a:t>
            </a:r>
            <a:r>
              <a:rPr lang="pl-PL" sz="2000" dirty="0">
                <a:latin typeface="Calibri" panose="020F0502020204030204" pitchFamily="34" charset="0"/>
              </a:rPr>
              <a:t>– wnioskodawcy, w szczególności z obszarów wiejskich, mają problem z ich </a:t>
            </a:r>
            <a:r>
              <a:rPr lang="pl-PL" sz="2000" dirty="0" smtClean="0">
                <a:latin typeface="Calibri" panose="020F0502020204030204" pitchFamily="34" charset="0"/>
              </a:rPr>
              <a:t>rozumieniem.</a:t>
            </a:r>
            <a:endParaRPr lang="pl-PL" sz="20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20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</p:spTree>
    <p:extLst>
      <p:ext uri="{BB962C8B-B14F-4D97-AF65-F5344CB8AC3E}">
        <p14:creationId xmlns:p14="http://schemas.microsoft.com/office/powerpoint/2010/main" val="381120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1272308"/>
            <a:ext cx="10515600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Zmiany w ustawie wdrożeniowej</a:t>
            </a:r>
            <a:endParaRPr lang="pl-PL" sz="2400" b="1" cap="all" dirty="0">
              <a:solidFill>
                <a:srgbClr val="000099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838200" y="195484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korzystne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uelastycznienie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partnerstw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projektach;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udostępniania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dokumentów;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poprawianie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wniosku o dofinansowanie na etapie oceny;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wprowadzanie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zmian w projekcie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etapie oceny;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zmiany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umowie o dofinansowaniu;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>
          <a:xfrm>
            <a:off x="6141077" y="2042194"/>
            <a:ext cx="56180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pl-P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niekorzystne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rezygnacja z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Wytycznych programowych</a:t>
            </a:r>
            <a:r>
              <a:rPr kumimoji="0" lang="pl-PL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nowa instytucja </a:t>
            </a:r>
            <a:r>
              <a:rPr kumimoji="0" lang="pl-P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Rzecznika Funduszy Europejskich;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uregulowania dot. </a:t>
            </a:r>
            <a:r>
              <a:rPr kumimoji="0" lang="pl-P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instrumentów finansowych;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rozstrzyganie </a:t>
            </a:r>
            <a:r>
              <a:rPr kumimoji="0" lang="pl-P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protestów</a:t>
            </a:r>
            <a:r>
              <a:rPr kumimoji="0" lang="pl-PL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(skrócenie terminów);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1272308"/>
            <a:ext cx="10515600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Kontrole prowadzone </a:t>
            </a:r>
            <a:r>
              <a:rPr lang="pl-PL" sz="2400" b="1" cap="all" dirty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przez instytucje </a:t>
            </a:r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zewnętrzne</a:t>
            </a:r>
            <a:endParaRPr lang="pl-PL" sz="2400" b="1" cap="all" dirty="0">
              <a:solidFill>
                <a:srgbClr val="000099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525379" y="2135316"/>
            <a:ext cx="11141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Prawidłowość wydatkowania środków RPO WP 2014-2020 kontroluje przede wszystkim </a:t>
            </a:r>
            <a:r>
              <a:rPr lang="pl-PL" sz="2000" u="heavy" dirty="0" smtClean="0">
                <a:solidFill>
                  <a:srgbClr val="0000CC"/>
                </a:solidFill>
                <a:latin typeface="Calibri" panose="020F0502020204030204"/>
              </a:rPr>
              <a:t>Instytucja Audytowa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, której funkcję pełni Generalny Inspektor Kontroli Skarbowej (od 1 marca 2017 r. Szef Krajowej Administracji Skarbowej) podlegający ministrowi właściwemu do spraw finansów publicznych (audyty prowadzi Urząd Kontroli Skarbowej).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Sposób przeprowadzania audytów </a:t>
            </a:r>
            <a:r>
              <a:rPr lang="pl-PL" sz="2000" b="1" u="heavy" dirty="0" smtClean="0">
                <a:latin typeface="Calibri" panose="020F0502020204030204"/>
              </a:rPr>
              <a:t>ma wpływ</a:t>
            </a:r>
            <a:r>
              <a:rPr lang="pl-PL" sz="2000" b="1" dirty="0" smtClean="0">
                <a:latin typeface="Calibri" panose="020F0502020204030204"/>
              </a:rPr>
              <a:t>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na sprawność realizacji RPO WP 2014-2020: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audytorzy powinni koncentrować się na rzeczywiście istotnych zagadnieniach, a nie nieistotnych szczegółach (przestrzeganie </a:t>
            </a:r>
            <a:r>
              <a:rPr lang="pl-PL" sz="2000" i="1" dirty="0" smtClean="0">
                <a:solidFill>
                  <a:sysClr val="windowText" lastClr="000000"/>
                </a:solidFill>
                <a:latin typeface="Calibri" panose="020F0502020204030204"/>
              </a:rPr>
              <a:t>zasady proporcjonalności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, właściwa analiza ryzyka)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stawiane zarzuty powinny być zawsze bardzo dobrze zweryfikowane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(składanie wyjaśnień angażuje czas pracowników odrywając ich od innych zadań, nawet jeśli ostatecznie IA i tak się z nich wycofuje)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skoro promuje się „kulturę oświadczeń a nie zaświadczeń”, to IA też powinna respektować to podejście</a:t>
            </a:r>
            <a:endParaRPr lang="pl-PL" sz="20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lvl="0" indent="0">
              <a:buNone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56125" y="185738"/>
            <a:ext cx="548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Regionalny Program Operacyjny </a:t>
            </a:r>
            <a:b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pl-PL" altLang="pl-PL" sz="1600" b="1" dirty="0">
                <a:solidFill>
                  <a:prstClr val="white"/>
                </a:solidFill>
                <a:latin typeface="Arial Black" pitchFamily="34" charset="0"/>
              </a:rPr>
              <a:t>Województwa Pomorskiego na lata 2014-2020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1272308"/>
            <a:ext cx="10515600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</a:rPr>
              <a:t>Kontrole prowadzone </a:t>
            </a:r>
            <a:r>
              <a:rPr lang="pl-PL" sz="2400" b="1" cap="all" dirty="0">
                <a:solidFill>
                  <a:srgbClr val="000099"/>
                </a:solidFill>
                <a:latin typeface="Calibri" pitchFamily="34" charset="0"/>
              </a:rPr>
              <a:t>przez instytucje </a:t>
            </a:r>
            <a:r>
              <a:rPr lang="pl-PL" sz="2400" b="1" cap="all" dirty="0" smtClean="0">
                <a:solidFill>
                  <a:srgbClr val="000099"/>
                </a:solidFill>
                <a:latin typeface="Calibri" pitchFamily="34" charset="0"/>
              </a:rPr>
              <a:t>zewnętrzne</a:t>
            </a:r>
            <a:endParaRPr lang="pl-PL" sz="2400" b="1" cap="all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525379" y="2123285"/>
            <a:ext cx="11141242" cy="40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l-PL" sz="2000" b="1" u="heavy" dirty="0" smtClean="0">
                <a:latin typeface="Calibri" panose="020F0502020204030204"/>
              </a:rPr>
              <a:t>Centralne Biuro Antykorupcyjne</a:t>
            </a:r>
            <a:r>
              <a:rPr lang="pl-PL" sz="2000" b="1" dirty="0" smtClean="0">
                <a:latin typeface="Calibri" panose="020F0502020204030204"/>
              </a:rPr>
              <a:t>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zaczęło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prowadzić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intensywne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i długotrwałe kontrole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we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wszystkich Urzędach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Marszałkowskich (w tym w IZ RPO WP 2014-2020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),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mające na celu sprawdzenie </a:t>
            </a:r>
            <a:r>
              <a:rPr lang="pl-PL" sz="2000" u="heavy" dirty="0">
                <a:solidFill>
                  <a:sysClr val="windowText" lastClr="000000"/>
                </a:solidFill>
                <a:latin typeface="Calibri" panose="020F0502020204030204"/>
              </a:rPr>
              <a:t>funkcjonowania systemu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 dystrybucji funduszy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UE.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audyty systemu przeprowadza Instytucja Audytowa, dla CBA nie przewidziano takiej roli (jest to swoiste powielanie funkcji IA)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tego rodzaju kontrole nie są zgodne z </a:t>
            </a:r>
            <a:r>
              <a:rPr lang="pl-PL" sz="2000" i="1" dirty="0" smtClean="0">
                <a:solidFill>
                  <a:sysClr val="windowText" lastClr="000000"/>
                </a:solidFill>
                <a:latin typeface="Calibri" panose="020F0502020204030204"/>
              </a:rPr>
              <a:t>zasadą proporcjonalności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(ich skala i sposób prowadzenia polegający w szczególności na zwracaniu się o przekazywanie bardzo dużej ilości dokumentów bez ich sprofilowanego doboru) nie jest adekwatna do potencjalnego zagrożenia nieprawidłowościami 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obsługa kontroli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CBA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powoduje znaczne </a:t>
            </a:r>
            <a:r>
              <a:rPr lang="pl-PL" sz="2000" u="sng" dirty="0">
                <a:solidFill>
                  <a:sysClr val="windowText" lastClr="000000"/>
                </a:solidFill>
                <a:latin typeface="Calibri" panose="020F0502020204030204"/>
              </a:rPr>
              <a:t>dodatkowe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 obciążenie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pracowników IZ,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które może doprowadzić do poważnego zaburzenia w skutecznym i szybkim wdrażaniu </a:t>
            </a:r>
            <a:r>
              <a:rPr lang="pl-PL" sz="2000" dirty="0" smtClean="0">
                <a:solidFill>
                  <a:sysClr val="windowText" lastClr="000000"/>
                </a:solidFill>
                <a:latin typeface="Calibri" panose="020F0502020204030204"/>
              </a:rPr>
              <a:t>RPO WP 2014-2020 (ze względu na skalę i czas trwania tego obciążenia, które nie było przewidywane na etapie planowania systemu wdrażania i oceny potrzebnych do tego zasobów ludzkich)</a:t>
            </a:r>
          </a:p>
        </p:txBody>
      </p:sp>
    </p:spTree>
    <p:extLst>
      <p:ext uri="{BB962C8B-B14F-4D97-AF65-F5344CB8AC3E}">
        <p14:creationId xmlns:p14="http://schemas.microsoft.com/office/powerpoint/2010/main" val="15806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1463</Words>
  <Application>Microsoft Office PowerPoint</Application>
  <PresentationFormat>Panoramiczny</PresentationFormat>
  <Paragraphs>68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Projekt domyślny</vt:lpstr>
      <vt:lpstr>1_Projekt domyślny</vt:lpstr>
      <vt:lpstr>2_Projekt domyślny</vt:lpstr>
      <vt:lpstr>Informacja nt. wyników dyskusji panelowej KM RPO WP 2014-2020 poświęconej efektywności funduszy UE, która odbyła się 20 lutego 2017 r.   Komitet Monitorujący  Regionalny Program Operacyjny Województwa Pomorskiego na lata 2014–2020</vt:lpstr>
      <vt:lpstr>Prezentacja programu PowerPoint</vt:lpstr>
      <vt:lpstr>PRZEBIEG SPOTKANIA</vt:lpstr>
      <vt:lpstr>JAK UPROŚCIĆ SYSTEM W TRAKCIE jego PRACY NA PEŁNYCH OBROTACH…</vt:lpstr>
      <vt:lpstr>ZAGADNIENIA WPŁYWAJĄCE NA EFEKTYWNOŚĆ – ZWIĄZANE Z Koordynacją funduszy UE NA POZIOMIE KRAJU</vt:lpstr>
      <vt:lpstr>Przykłady Problemów, które widzą członkowie komitetu/beneficjenci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Surudo Agnieszka</dc:creator>
  <cp:lastModifiedBy>Hutyra Anna</cp:lastModifiedBy>
  <cp:revision>62</cp:revision>
  <dcterms:created xsi:type="dcterms:W3CDTF">2017-02-16T14:56:22Z</dcterms:created>
  <dcterms:modified xsi:type="dcterms:W3CDTF">2017-02-23T13:22:06Z</dcterms:modified>
</cp:coreProperties>
</file>