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61" r:id="rId2"/>
    <p:sldId id="483" r:id="rId3"/>
    <p:sldId id="517" r:id="rId4"/>
    <p:sldId id="538" r:id="rId5"/>
    <p:sldId id="537" r:id="rId6"/>
    <p:sldId id="458" r:id="rId7"/>
    <p:sldId id="530" r:id="rId8"/>
    <p:sldId id="543" r:id="rId9"/>
    <p:sldId id="544" r:id="rId10"/>
    <p:sldId id="550" r:id="rId11"/>
    <p:sldId id="548" r:id="rId12"/>
    <p:sldId id="545" r:id="rId13"/>
    <p:sldId id="546" r:id="rId14"/>
    <p:sldId id="547" r:id="rId15"/>
    <p:sldId id="542" r:id="rId16"/>
  </p:sldIdLst>
  <p:sldSz cx="9144000" cy="6858000" type="screen4x3"/>
  <p:notesSz cx="6797675" cy="9926638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łynarczyk Konrad" initials="MK" lastIdx="10" clrIdx="0">
    <p:extLst/>
  </p:cmAuthor>
  <p:cmAuthor id="2" name="Kaniewska Magdalena" initials="KM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02F5D"/>
    <a:srgbClr val="29527B"/>
    <a:srgbClr val="003399"/>
    <a:srgbClr val="FFFF99"/>
    <a:srgbClr val="336699"/>
    <a:srgbClr val="224568"/>
    <a:srgbClr val="006600"/>
    <a:srgbClr val="33CC33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pośredni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868" autoAdjust="0"/>
    <p:restoredTop sz="99263" autoAdjust="0"/>
  </p:normalViewPr>
  <p:slideViewPr>
    <p:cSldViewPr>
      <p:cViewPr varScale="1">
        <p:scale>
          <a:sx n="74" d="100"/>
          <a:sy n="74" d="100"/>
        </p:scale>
        <p:origin x="1374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924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50166" y="1"/>
            <a:ext cx="2945923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C52C49-C043-495A-9A19-BBDD36032C2F}" type="datetimeFigureOut">
              <a:rPr lang="pl-PL" smtClean="0"/>
              <a:pPr/>
              <a:t>19.05.2016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8562"/>
            <a:ext cx="2945924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50166" y="9428562"/>
            <a:ext cx="2945923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C4F4B3-D01F-4A50-B79A-DF02518757C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580988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4957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217" tIns="46109" rIns="92217" bIns="4610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099" y="0"/>
            <a:ext cx="2944957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217" tIns="46109" rIns="92217" bIns="4610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606" y="4714877"/>
            <a:ext cx="5438463" cy="44672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217" tIns="46109" rIns="92217" bIns="4610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28164"/>
            <a:ext cx="2944957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217" tIns="46109" rIns="92217" bIns="4610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099" y="9428164"/>
            <a:ext cx="2944957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217" tIns="46109" rIns="92217" bIns="4610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7F3F16C-C56F-4631-A8B5-6731301A015A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9365448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3F16C-C56F-4631-A8B5-6731301A015A}" type="slidenum">
              <a:rPr lang="pl-PL" altLang="pl-PL" smtClean="0"/>
              <a:pPr>
                <a:defRPr/>
              </a:pPr>
              <a:t>1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2407694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baseline="0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3F16C-C56F-4631-A8B5-6731301A015A}" type="slidenum">
              <a:rPr lang="pl-PL" altLang="pl-PL" smtClean="0"/>
              <a:pPr>
                <a:defRPr/>
              </a:pPr>
              <a:t>2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6187530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i="0" baseline="0" dirty="0" smtClean="0"/>
          </a:p>
          <a:p>
            <a:endParaRPr lang="pl-PL" i="0" baseline="0" dirty="0" smtClean="0"/>
          </a:p>
          <a:p>
            <a:endParaRPr lang="pl-PL" baseline="0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3F16C-C56F-4631-A8B5-6731301A015A}" type="slidenum">
              <a:rPr lang="pl-PL" altLang="pl-PL" smtClean="0"/>
              <a:pPr>
                <a:defRPr/>
              </a:pPr>
              <a:t>6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1470692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i="0" baseline="0" dirty="0" smtClean="0"/>
          </a:p>
          <a:p>
            <a:endParaRPr lang="pl-PL" i="0" baseline="0" dirty="0" smtClean="0"/>
          </a:p>
          <a:p>
            <a:endParaRPr lang="pl-PL" baseline="0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3F16C-C56F-4631-A8B5-6731301A015A}" type="slidenum">
              <a:rPr lang="pl-PL" altLang="pl-PL" smtClean="0"/>
              <a:pPr>
                <a:defRPr/>
              </a:pPr>
              <a:t>7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1470692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3F16C-C56F-4631-A8B5-6731301A015A}" type="slidenum">
              <a:rPr lang="pl-PL" altLang="pl-PL" smtClean="0"/>
              <a:pPr>
                <a:defRPr/>
              </a:pPr>
              <a:t>15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2407694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9632C2-6371-4C5E-98F4-6E643656C0E9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081978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CB01B0-CC05-4F9D-8AC4-C71469255686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187392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319D30-08FD-4139-82A6-51CD8238EE9F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4791321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ytuł i diagram lub schemat organizacyjn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iektu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pl-PL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AF1861-2D38-49CF-A96E-4152268B865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9360757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>
  <p:cSld name="Tytuł, tekst i klip multimedialn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obiektu multimediów 3"/>
          <p:cNvSpPr>
            <a:spLocks noGrp="1"/>
          </p:cNvSpPr>
          <p:nvPr>
            <p:ph type="media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pl-PL" noProof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594BA4-49FC-4C16-8FFD-8B7EA2CD17F7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213856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787415-57E6-43A7-A0D2-8B7DAF8444CC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646571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B88613-7990-436A-9679-3AB84D662C9F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806828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827F22-4254-462D-B62F-85BF0961A83A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557283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6C3DFD-EA56-406C-B9EA-589B968C1614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89686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7F1EF-B192-4D58-956B-F02DE1C20BE4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760841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A0CF4-BEBD-43EC-98EC-7492878D2069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395460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A62E37-1724-49FD-8DC6-9095286FE2A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513885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E95869-E3E3-4173-B82A-309AC286392C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014020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 wzorca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4ED7375E-280A-4CC7-9D24-FD119A84CF9D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2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www.google.pl/url?sa=i&amp;rct=j&amp;q=&amp;esrc=s&amp;source=images&amp;cd=&amp;cad=rja&amp;uact=8&amp;ved=0CAcQjRxqFQoTCKORtqy5sMgCFYaNLAodyAIGwA&amp;url=http://www.swietochlowice.pl/program-rewitalizacji-%C5%9Bwi%C4%99toch%C5%82owic-warsztaty.html&amp;psig=AFQjCNFjLN51SAyE1iy5D5tR2xcCiniRbQ&amp;ust=1444310043051201" TargetMode="External"/><Relationship Id="rId5" Type="http://schemas.openxmlformats.org/officeDocument/2006/relationships/image" Target="../media/image4.jpeg"/><Relationship Id="rId4" Type="http://schemas.openxmlformats.org/officeDocument/2006/relationships/image" Target="../media/image3.png"/><Relationship Id="rId9" Type="http://schemas.openxmlformats.org/officeDocument/2006/relationships/image" Target="../media/image7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3.pn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jpeg"/><Relationship Id="rId5" Type="http://schemas.openxmlformats.org/officeDocument/2006/relationships/hyperlink" Target="http://www.google.pl/url?sa=i&amp;rct=j&amp;q=&amp;esrc=s&amp;source=images&amp;cd=&amp;cad=rja&amp;uact=8&amp;ved=0CAcQjRxqFQoTCKORtqy5sMgCFYaNLAodyAIGwA&amp;url=http://www.swietochlowice.pl/program-rewitalizacji-%C5%9Bwi%C4%99toch%C5%82owic-warsztaty.html&amp;psig=AFQjCNFjLN51SAyE1iy5D5tR2xcCiniRbQ&amp;ust=1444310043051201" TargetMode="Externa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0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ytuł 1"/>
          <p:cNvSpPr>
            <a:spLocks noGrp="1"/>
          </p:cNvSpPr>
          <p:nvPr>
            <p:ph type="title"/>
          </p:nvPr>
        </p:nvSpPr>
        <p:spPr>
          <a:xfrm>
            <a:off x="700647" y="2204864"/>
            <a:ext cx="7937958" cy="1728192"/>
          </a:xfrm>
        </p:spPr>
        <p:txBody>
          <a:bodyPr anchor="t"/>
          <a:lstStyle/>
          <a:p>
            <a:r>
              <a:rPr lang="pl-PL" altLang="pl-PL" sz="3200" dirty="0">
                <a:solidFill>
                  <a:schemeClr val="bg1"/>
                </a:solidFill>
                <a:latin typeface="Calibri" pitchFamily="34" charset="0"/>
              </a:rPr>
              <a:t>Zintegrowane projekty rewitalizacyjne </a:t>
            </a:r>
            <a:br>
              <a:rPr lang="pl-PL" altLang="pl-PL" sz="3200" dirty="0">
                <a:solidFill>
                  <a:schemeClr val="bg1"/>
                </a:solidFill>
                <a:latin typeface="Calibri" pitchFamily="34" charset="0"/>
              </a:rPr>
            </a:br>
            <a:r>
              <a:rPr lang="pl-PL" altLang="pl-PL" sz="3200" dirty="0">
                <a:solidFill>
                  <a:schemeClr val="bg1"/>
                </a:solidFill>
                <a:latin typeface="Calibri" pitchFamily="34" charset="0"/>
              </a:rPr>
              <a:t>w </a:t>
            </a:r>
            <a:r>
              <a:rPr lang="pl-PL" altLang="pl-PL" sz="3200" dirty="0" smtClean="0">
                <a:solidFill>
                  <a:schemeClr val="bg1"/>
                </a:solidFill>
                <a:latin typeface="Calibri" pitchFamily="34" charset="0"/>
              </a:rPr>
              <a:t>ramach </a:t>
            </a:r>
            <a:r>
              <a:rPr lang="pl-PL" altLang="pl-PL" sz="3200" dirty="0">
                <a:solidFill>
                  <a:schemeClr val="bg1"/>
                </a:solidFill>
                <a:latin typeface="Calibri" pitchFamily="34" charset="0"/>
              </a:rPr>
              <a:t>RPO WP 2014-2020</a:t>
            </a:r>
            <a:r>
              <a:rPr lang="pl-PL" altLang="pl-PL" sz="3600" dirty="0" smtClean="0">
                <a:solidFill>
                  <a:schemeClr val="bg1"/>
                </a:solidFill>
                <a:latin typeface="Calibri" pitchFamily="34" charset="0"/>
              </a:rPr>
              <a:t/>
            </a:r>
            <a:br>
              <a:rPr lang="pl-PL" altLang="pl-PL" sz="3600" dirty="0" smtClean="0">
                <a:solidFill>
                  <a:schemeClr val="bg1"/>
                </a:solidFill>
                <a:latin typeface="Calibri" pitchFamily="34" charset="0"/>
              </a:rPr>
            </a:br>
            <a:r>
              <a:rPr lang="pl-PL" altLang="pl-PL" sz="2300" dirty="0" smtClean="0">
                <a:solidFill>
                  <a:schemeClr val="bg1"/>
                </a:solidFill>
                <a:latin typeface="Calibri" pitchFamily="34" charset="0"/>
              </a:rPr>
              <a:t/>
            </a:r>
            <a:br>
              <a:rPr lang="pl-PL" altLang="pl-PL" sz="2300" dirty="0" smtClean="0">
                <a:solidFill>
                  <a:schemeClr val="bg1"/>
                </a:solidFill>
                <a:latin typeface="Calibri" pitchFamily="34" charset="0"/>
              </a:rPr>
            </a:br>
            <a:r>
              <a:rPr lang="pl-PL" altLang="pl-PL" sz="2200" dirty="0" smtClean="0">
                <a:solidFill>
                  <a:schemeClr val="bg1"/>
                </a:solidFill>
                <a:latin typeface="Calibri" pitchFamily="34" charset="0"/>
              </a:rPr>
              <a:t/>
            </a:r>
            <a:br>
              <a:rPr lang="pl-PL" altLang="pl-PL" sz="2200" dirty="0" smtClean="0">
                <a:solidFill>
                  <a:schemeClr val="bg1"/>
                </a:solidFill>
                <a:latin typeface="Calibri" pitchFamily="34" charset="0"/>
              </a:rPr>
            </a:br>
            <a:r>
              <a:rPr lang="pl-PL" altLang="pl-PL" sz="2200" dirty="0">
                <a:solidFill>
                  <a:schemeClr val="bg1"/>
                </a:solidFill>
                <a:latin typeface="Calibri" pitchFamily="34" charset="0"/>
              </a:rPr>
              <a:t/>
            </a:r>
            <a:br>
              <a:rPr lang="pl-PL" altLang="pl-PL" sz="2200" dirty="0">
                <a:solidFill>
                  <a:schemeClr val="bg1"/>
                </a:solidFill>
                <a:latin typeface="Calibri" pitchFamily="34" charset="0"/>
              </a:rPr>
            </a:br>
            <a:r>
              <a:rPr lang="pl-PL" sz="2400" dirty="0"/>
              <a:t/>
            </a:r>
            <a:br>
              <a:rPr lang="pl-PL" sz="2400" dirty="0"/>
            </a:br>
            <a:r>
              <a:rPr lang="pl-PL" altLang="pl-PL" sz="2200" dirty="0" smtClean="0">
                <a:solidFill>
                  <a:schemeClr val="bg1"/>
                </a:solidFill>
                <a:latin typeface="Calibri" pitchFamily="34" charset="0"/>
              </a:rPr>
              <a:t/>
            </a:r>
            <a:br>
              <a:rPr lang="pl-PL" altLang="pl-PL" sz="2200" dirty="0" smtClean="0">
                <a:solidFill>
                  <a:schemeClr val="bg1"/>
                </a:solidFill>
                <a:latin typeface="Calibri" pitchFamily="34" charset="0"/>
              </a:rPr>
            </a:br>
            <a:r>
              <a:rPr lang="pl-PL" altLang="pl-PL" sz="2200" dirty="0" smtClean="0">
                <a:solidFill>
                  <a:schemeClr val="bg1"/>
                </a:solidFill>
                <a:latin typeface="Calibri" pitchFamily="34" charset="0"/>
              </a:rPr>
              <a:t/>
            </a:r>
            <a:br>
              <a:rPr lang="pl-PL" altLang="pl-PL" sz="2200" dirty="0" smtClean="0">
                <a:solidFill>
                  <a:schemeClr val="bg1"/>
                </a:solidFill>
                <a:latin typeface="Calibri" pitchFamily="34" charset="0"/>
              </a:rPr>
            </a:br>
            <a:r>
              <a:rPr lang="pl-PL" altLang="pl-PL" sz="2200" dirty="0">
                <a:solidFill>
                  <a:schemeClr val="bg1"/>
                </a:solidFill>
                <a:latin typeface="Calibri" pitchFamily="34" charset="0"/>
              </a:rPr>
              <a:t/>
            </a:r>
            <a:br>
              <a:rPr lang="pl-PL" altLang="pl-PL" sz="2200" dirty="0">
                <a:solidFill>
                  <a:schemeClr val="bg1"/>
                </a:solidFill>
                <a:latin typeface="Calibri" pitchFamily="34" charset="0"/>
              </a:rPr>
            </a:br>
            <a:r>
              <a:rPr lang="pl-PL" altLang="pl-PL" sz="2000" dirty="0" smtClean="0">
                <a:solidFill>
                  <a:schemeClr val="bg1"/>
                </a:solidFill>
                <a:latin typeface="Calibri" pitchFamily="34" charset="0"/>
              </a:rPr>
              <a:t/>
            </a:r>
            <a:br>
              <a:rPr lang="pl-PL" altLang="pl-PL" sz="2000" dirty="0" smtClean="0">
                <a:solidFill>
                  <a:schemeClr val="bg1"/>
                </a:solidFill>
                <a:latin typeface="Calibri" pitchFamily="34" charset="0"/>
              </a:rPr>
            </a:br>
            <a:r>
              <a:rPr lang="pl-PL" altLang="pl-PL" sz="2400" dirty="0">
                <a:solidFill>
                  <a:schemeClr val="bg1"/>
                </a:solidFill>
                <a:latin typeface="Calibri" pitchFamily="34" charset="0"/>
              </a:rPr>
              <a:t/>
            </a:r>
            <a:br>
              <a:rPr lang="pl-PL" altLang="pl-PL" sz="2400" dirty="0">
                <a:solidFill>
                  <a:schemeClr val="bg1"/>
                </a:solidFill>
                <a:latin typeface="Calibri" pitchFamily="34" charset="0"/>
              </a:rPr>
            </a:br>
            <a:r>
              <a:rPr lang="pl-PL" altLang="pl-PL" sz="2400" dirty="0" smtClean="0">
                <a:solidFill>
                  <a:schemeClr val="bg1"/>
                </a:solidFill>
                <a:latin typeface="Calibri" pitchFamily="34" charset="0"/>
              </a:rPr>
              <a:t/>
            </a:r>
            <a:br>
              <a:rPr lang="pl-PL" altLang="pl-PL" sz="2400" dirty="0" smtClean="0">
                <a:solidFill>
                  <a:schemeClr val="bg1"/>
                </a:solidFill>
                <a:latin typeface="Calibri" pitchFamily="34" charset="0"/>
              </a:rPr>
            </a:br>
            <a:r>
              <a:rPr lang="pl-PL" altLang="pl-PL" sz="2400" dirty="0" smtClean="0">
                <a:solidFill>
                  <a:schemeClr val="bg1"/>
                </a:solidFill>
                <a:latin typeface="Calibri" pitchFamily="34" charset="0"/>
              </a:rPr>
              <a:t/>
            </a:r>
            <a:br>
              <a:rPr lang="pl-PL" altLang="pl-PL" sz="2400" dirty="0" smtClean="0">
                <a:solidFill>
                  <a:schemeClr val="bg1"/>
                </a:solidFill>
                <a:latin typeface="Calibri" pitchFamily="34" charset="0"/>
              </a:rPr>
            </a:br>
            <a:r>
              <a:rPr lang="pl-PL" altLang="pl-PL" sz="2400" dirty="0" smtClean="0">
                <a:solidFill>
                  <a:schemeClr val="bg1"/>
                </a:solidFill>
                <a:latin typeface="Calibri" pitchFamily="34" charset="0"/>
              </a:rPr>
              <a:t/>
            </a:r>
            <a:br>
              <a:rPr lang="pl-PL" altLang="pl-PL" sz="2400" dirty="0" smtClean="0">
                <a:solidFill>
                  <a:schemeClr val="bg1"/>
                </a:solidFill>
                <a:latin typeface="Calibri" pitchFamily="34" charset="0"/>
              </a:rPr>
            </a:br>
            <a:r>
              <a:rPr lang="pl-PL" altLang="pl-PL" sz="2400" dirty="0">
                <a:solidFill>
                  <a:schemeClr val="bg1"/>
                </a:solidFill>
                <a:latin typeface="Calibri" pitchFamily="34" charset="0"/>
              </a:rPr>
              <a:t/>
            </a:r>
            <a:br>
              <a:rPr lang="pl-PL" altLang="pl-PL" sz="2400" dirty="0">
                <a:solidFill>
                  <a:schemeClr val="bg1"/>
                </a:solidFill>
                <a:latin typeface="Calibri" pitchFamily="34" charset="0"/>
              </a:rPr>
            </a:br>
            <a:r>
              <a:rPr lang="pl-PL" altLang="pl-PL" sz="2200" dirty="0" smtClean="0">
                <a:solidFill>
                  <a:schemeClr val="bg1"/>
                </a:solidFill>
                <a:latin typeface="Calibri" pitchFamily="34" charset="0"/>
              </a:rPr>
              <a:t/>
            </a:r>
            <a:br>
              <a:rPr lang="pl-PL" altLang="pl-PL" sz="2200" dirty="0" smtClean="0">
                <a:solidFill>
                  <a:schemeClr val="bg1"/>
                </a:solidFill>
                <a:latin typeface="Calibri" pitchFamily="34" charset="0"/>
              </a:rPr>
            </a:br>
            <a:endParaRPr lang="pl-PL" altLang="pl-PL" sz="2200" dirty="0" smtClean="0">
              <a:solidFill>
                <a:schemeClr val="bg1"/>
              </a:solidFill>
              <a:latin typeface="Calibri" pitchFamily="34" charset="0"/>
            </a:endParaRPr>
          </a:p>
        </p:txBody>
      </p:sp>
      <p:pic>
        <p:nvPicPr>
          <p:cNvPr id="2052" name="Picture 7" descr="D:\POMORSKIE W UNII_SIW_NSS_ZNAKI_UNIJNE\NSS-NOWY-2014-2020\FE-2014-2020-PREZENTACJA PP\listownik-monoKONTRA-PASEK-Pomorskie-FE-UMWP-UE-EFSI-2015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04664"/>
            <a:ext cx="7811021" cy="6737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Obraz 3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776"/>
          <a:stretch/>
        </p:blipFill>
        <p:spPr>
          <a:xfrm>
            <a:off x="0" y="4769918"/>
            <a:ext cx="3388255" cy="2088084"/>
          </a:xfrm>
          <a:prstGeom prst="rect">
            <a:avLst/>
          </a:prstGeom>
          <a:effectLst>
            <a:softEdge rad="317500"/>
          </a:effectLst>
        </p:spPr>
      </p:pic>
      <p:pic>
        <p:nvPicPr>
          <p:cNvPr id="5" name="Picture 4" descr="http://www.swietochlowice.pl/files/news/z_miasta/2014/08/Projekt-%20ma%C5%82y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4769916"/>
            <a:ext cx="2996788" cy="2088083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1838" y="4769917"/>
            <a:ext cx="2846916" cy="2088084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Obraz 6"/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8321" b="10098"/>
          <a:stretch/>
        </p:blipFill>
        <p:spPr>
          <a:xfrm>
            <a:off x="6804249" y="4769918"/>
            <a:ext cx="2339752" cy="2088083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1931486" y="4074486"/>
            <a:ext cx="6022715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1500" b="1" dirty="0" smtClean="0">
                <a:solidFill>
                  <a:schemeClr val="bg1"/>
                </a:solidFill>
                <a:latin typeface="Calibri" pitchFamily="34" charset="0"/>
              </a:rPr>
              <a:t>Posiedzenie Komitetu Monitorującego RPO WP 2014-2020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1500" b="1" dirty="0" smtClean="0">
                <a:solidFill>
                  <a:schemeClr val="bg1"/>
                </a:solidFill>
                <a:latin typeface="Calibri" pitchFamily="34" charset="0"/>
              </a:rPr>
              <a:t>Gdańsk, 20 maja 2016r.</a:t>
            </a:r>
            <a:endParaRPr lang="pl-PL" altLang="pl-PL" sz="1500" b="1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268760"/>
            <a:ext cx="8784976" cy="4525963"/>
          </a:xfrm>
        </p:spPr>
        <p:txBody>
          <a:bodyPr/>
          <a:lstStyle/>
          <a:p>
            <a:pPr marL="0" indent="0" algn="just">
              <a:buNone/>
            </a:pPr>
            <a:r>
              <a:rPr lang="pl-PL" sz="2000" b="1" cap="all" dirty="0" smtClean="0">
                <a:solidFill>
                  <a:srgbClr val="000099"/>
                </a:solidFill>
                <a:latin typeface="Calibri" panose="020F0502020204030204" pitchFamily="34" charset="0"/>
              </a:rPr>
              <a:t>Działanie 6.1. aktywna integracja</a:t>
            </a:r>
          </a:p>
          <a:p>
            <a:pPr marL="0" indent="0" algn="just">
              <a:buNone/>
            </a:pPr>
            <a:r>
              <a:rPr lang="pl-PL" sz="2000" b="1" cap="all" dirty="0">
                <a:solidFill>
                  <a:srgbClr val="000099"/>
                </a:solidFill>
                <a:latin typeface="Calibri" panose="020F0502020204030204" pitchFamily="34" charset="0"/>
              </a:rPr>
              <a:t>Działanie </a:t>
            </a:r>
            <a:r>
              <a:rPr lang="pl-PL" sz="2000" b="1" cap="all" dirty="0" smtClean="0">
                <a:solidFill>
                  <a:srgbClr val="000099"/>
                </a:solidFill>
                <a:latin typeface="Calibri" panose="020F0502020204030204" pitchFamily="34" charset="0"/>
              </a:rPr>
              <a:t>6.2. usługi społeczne</a:t>
            </a:r>
            <a:endParaRPr lang="pl-PL" sz="2000" b="1" cap="all" dirty="0">
              <a:solidFill>
                <a:srgbClr val="000099"/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pl-PL" sz="1800" dirty="0" smtClean="0">
                <a:latin typeface="Calibri" panose="020F0502020204030204" pitchFamily="34" charset="0"/>
              </a:rPr>
              <a:t>Status projektu zintegrowanego: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pl-PL" sz="1600" dirty="0" smtClean="0">
                <a:latin typeface="Calibri" panose="020F0502020204030204" pitchFamily="34" charset="0"/>
              </a:rPr>
              <a:t>Na etapie złożenia wniosku  - </a:t>
            </a:r>
            <a:r>
              <a:rPr lang="pl-PL" sz="1800" b="1" i="1" dirty="0">
                <a:solidFill>
                  <a:srgbClr val="000099"/>
                </a:solidFill>
                <a:latin typeface="Calibri" panose="020F0502020204030204" pitchFamily="34" charset="0"/>
                <a:ea typeface="+mn-ea"/>
                <a:cs typeface="+mn-cs"/>
              </a:rPr>
              <a:t>A.1. Poprawność złożenia wniosku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pl-PL" sz="1600" dirty="0" smtClean="0">
                <a:latin typeface="Calibri" panose="020F0502020204030204" pitchFamily="34" charset="0"/>
              </a:rPr>
              <a:t>Na zakończenie oceny formalnej </a:t>
            </a:r>
            <a:r>
              <a:rPr lang="pl-PL" sz="1800" b="1" i="1" dirty="0" smtClean="0">
                <a:solidFill>
                  <a:srgbClr val="000099"/>
                </a:solidFill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lang="pl-PL" sz="1800" b="1" i="1" smtClean="0">
                <a:solidFill>
                  <a:srgbClr val="000099"/>
                </a:solidFill>
                <a:latin typeface="Calibri" panose="020F0502020204030204" pitchFamily="34" charset="0"/>
                <a:ea typeface="+mn-ea"/>
                <a:cs typeface="+mn-cs"/>
              </a:rPr>
              <a:t>- B.4./B.3. </a:t>
            </a:r>
            <a:r>
              <a:rPr lang="pl-PL" sz="1800" b="1" i="1" dirty="0">
                <a:solidFill>
                  <a:srgbClr val="000099"/>
                </a:solidFill>
                <a:latin typeface="Calibri" panose="020F0502020204030204" pitchFamily="34" charset="0"/>
                <a:ea typeface="+mn-ea"/>
                <a:cs typeface="+mn-cs"/>
              </a:rPr>
              <a:t>Status projektu </a:t>
            </a:r>
            <a:r>
              <a:rPr lang="pl-PL" sz="1800" b="1" i="1" dirty="0" smtClean="0">
                <a:solidFill>
                  <a:srgbClr val="000099"/>
                </a:solidFill>
                <a:latin typeface="Calibri" panose="020F0502020204030204" pitchFamily="34" charset="0"/>
                <a:ea typeface="+mn-ea"/>
                <a:cs typeface="+mn-cs"/>
              </a:rPr>
              <a:t>zintegrowanego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pl-PL" sz="1600" dirty="0">
                <a:latin typeface="Calibri" panose="020F0502020204030204" pitchFamily="34" charset="0"/>
              </a:rPr>
              <a:t>W ramach oceny </a:t>
            </a:r>
            <a:r>
              <a:rPr lang="pl-PL" sz="1600" dirty="0" smtClean="0">
                <a:latin typeface="Calibri" panose="020F0502020204030204" pitchFamily="34" charset="0"/>
              </a:rPr>
              <a:t>strategicznej </a:t>
            </a:r>
            <a:r>
              <a:rPr lang="pl-PL" sz="1600" dirty="0">
                <a:latin typeface="Calibri" panose="020F0502020204030204" pitchFamily="34" charset="0"/>
              </a:rPr>
              <a:t>I stopnia </a:t>
            </a:r>
            <a:r>
              <a:rPr lang="pl-PL" sz="1600" dirty="0" smtClean="0">
                <a:latin typeface="Calibri" panose="020F0502020204030204" pitchFamily="34" charset="0"/>
              </a:rPr>
              <a:t> - </a:t>
            </a:r>
            <a:r>
              <a:rPr lang="pl-PL" sz="1800" b="1" i="1" dirty="0" smtClean="0">
                <a:solidFill>
                  <a:srgbClr val="000099"/>
                </a:solidFill>
                <a:latin typeface="Calibri" panose="020F0502020204030204" pitchFamily="34" charset="0"/>
                <a:ea typeface="+mn-ea"/>
                <a:cs typeface="+mn-cs"/>
              </a:rPr>
              <a:t>D.1</a:t>
            </a:r>
            <a:r>
              <a:rPr lang="pl-PL" sz="1800" b="1" i="1" dirty="0">
                <a:solidFill>
                  <a:srgbClr val="000099"/>
                </a:solidFill>
                <a:latin typeface="Calibri" panose="020F0502020204030204" pitchFamily="34" charset="0"/>
                <a:ea typeface="+mn-ea"/>
                <a:cs typeface="+mn-cs"/>
              </a:rPr>
              <a:t>. Status projektu zintegrowanego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800" dirty="0" smtClean="0">
                <a:solidFill>
                  <a:srgbClr val="000099"/>
                </a:solidFill>
                <a:latin typeface="Calibri" panose="020F0502020204030204" pitchFamily="34" charset="0"/>
              </a:rPr>
              <a:t>A.11</a:t>
            </a:r>
            <a:r>
              <a:rPr lang="pl-PL" sz="1800" dirty="0">
                <a:solidFill>
                  <a:srgbClr val="000099"/>
                </a:solidFill>
                <a:latin typeface="Calibri" panose="020F0502020204030204" pitchFamily="34" charset="0"/>
              </a:rPr>
              <a:t>. Zgodność z wymaganiami </a:t>
            </a:r>
            <a:r>
              <a:rPr lang="pl-PL" sz="1800" dirty="0" smtClean="0">
                <a:solidFill>
                  <a:srgbClr val="000099"/>
                </a:solidFill>
                <a:latin typeface="Calibri" panose="020F0502020204030204" pitchFamily="34" charset="0"/>
              </a:rPr>
              <a:t>formalno-prawnymi: </a:t>
            </a:r>
          </a:p>
          <a:p>
            <a:pPr marL="914400" lvl="2" indent="0" algn="just">
              <a:buNone/>
            </a:pPr>
            <a:r>
              <a:rPr lang="pl-PL" sz="1800" i="1" dirty="0">
                <a:latin typeface="Calibri" panose="020F0502020204030204" pitchFamily="34" charset="0"/>
              </a:rPr>
              <a:t>W szczególności weryfikacja, czy zakres projektu jest zgodny z:</a:t>
            </a:r>
          </a:p>
          <a:p>
            <a:pPr lvl="3" algn="just">
              <a:buFont typeface="Wingdings" panose="05000000000000000000" pitchFamily="2" charset="2"/>
              <a:buChar char="§"/>
            </a:pPr>
            <a:r>
              <a:rPr lang="pl-PL" sz="1600" i="1" dirty="0">
                <a:latin typeface="Calibri" panose="020F0502020204030204" pitchFamily="34" charset="0"/>
              </a:rPr>
              <a:t>zapisami </a:t>
            </a:r>
            <a:r>
              <a:rPr lang="pl-PL" sz="1600" b="1" i="1" dirty="0">
                <a:solidFill>
                  <a:srgbClr val="000099"/>
                </a:solidFill>
                <a:latin typeface="Calibri" panose="020F0502020204030204" pitchFamily="34" charset="0"/>
              </a:rPr>
              <a:t>właściwego Programu Rewitalizacji </a:t>
            </a:r>
          </a:p>
          <a:p>
            <a:pPr lvl="3" algn="just">
              <a:buFont typeface="Wingdings" panose="05000000000000000000" pitchFamily="2" charset="2"/>
              <a:buChar char="§"/>
            </a:pPr>
            <a:r>
              <a:rPr lang="pl-PL" sz="1600" b="1" i="1" dirty="0">
                <a:solidFill>
                  <a:srgbClr val="000099"/>
                </a:solidFill>
                <a:latin typeface="Calibri" panose="020F0502020204030204" pitchFamily="34" charset="0"/>
              </a:rPr>
              <a:t>treścią uzgodnień</a:t>
            </a:r>
            <a:r>
              <a:rPr lang="pl-PL" sz="1600" i="1" dirty="0">
                <a:solidFill>
                  <a:srgbClr val="000099"/>
                </a:solidFill>
                <a:latin typeface="Calibri" panose="020F0502020204030204" pitchFamily="34" charset="0"/>
              </a:rPr>
              <a:t> </a:t>
            </a:r>
            <a:r>
              <a:rPr lang="pl-PL" sz="1600" i="1" dirty="0">
                <a:latin typeface="Calibri" panose="020F0502020204030204" pitchFamily="34" charset="0"/>
              </a:rPr>
              <a:t>pomiędzy IZ RPO WP a </a:t>
            </a:r>
            <a:r>
              <a:rPr lang="pl-PL" sz="1600" i="1" dirty="0" smtClean="0">
                <a:latin typeface="Calibri" panose="020F0502020204030204" pitchFamily="34" charset="0"/>
              </a:rPr>
              <a:t>wnioskodawcą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800" dirty="0">
                <a:latin typeface="Calibri" panose="020F0502020204030204" pitchFamily="34" charset="0"/>
              </a:rPr>
              <a:t>W </a:t>
            </a:r>
            <a:r>
              <a:rPr lang="pl-PL" sz="1800" dirty="0" smtClean="0">
                <a:latin typeface="Calibri" panose="020F0502020204030204" pitchFamily="34" charset="0"/>
              </a:rPr>
              <a:t>przypadku Poddziałania objętego mechanizmem ZIT – dodatkowe kwestie weryfikujące: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pl-PL" sz="1800" dirty="0" smtClean="0">
                <a:latin typeface="Calibri" panose="020F0502020204030204" pitchFamily="34" charset="0"/>
              </a:rPr>
              <a:t>Ocena formalna - </a:t>
            </a:r>
            <a:r>
              <a:rPr lang="pl-PL" sz="1800" b="1" i="1" dirty="0" smtClean="0">
                <a:solidFill>
                  <a:srgbClr val="000099"/>
                </a:solidFill>
                <a:latin typeface="Calibri" panose="020F0502020204030204" pitchFamily="34" charset="0"/>
              </a:rPr>
              <a:t>A.14</a:t>
            </a:r>
            <a:r>
              <a:rPr lang="pl-PL" sz="1800" b="1" i="1" dirty="0">
                <a:solidFill>
                  <a:srgbClr val="000099"/>
                </a:solidFill>
                <a:latin typeface="Calibri" panose="020F0502020204030204" pitchFamily="34" charset="0"/>
              </a:rPr>
              <a:t>. Zgodność ze Strategią ZIT </a:t>
            </a:r>
            <a:endParaRPr lang="pl-PL" sz="1800" b="1" i="1" dirty="0" smtClean="0">
              <a:solidFill>
                <a:srgbClr val="000099"/>
              </a:solidFill>
              <a:latin typeface="Calibri" panose="020F0502020204030204" pitchFamily="34" charset="0"/>
            </a:endParaRP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pl-PL" sz="1800" dirty="0">
                <a:latin typeface="Calibri" panose="020F0502020204030204" pitchFamily="34" charset="0"/>
              </a:rPr>
              <a:t>Ocena strategiczna I stopnia </a:t>
            </a:r>
            <a:r>
              <a:rPr lang="pl-PL" sz="1800" b="1" i="1" dirty="0" smtClean="0">
                <a:solidFill>
                  <a:srgbClr val="000099"/>
                </a:solidFill>
                <a:latin typeface="Calibri" panose="020F0502020204030204" pitchFamily="34" charset="0"/>
              </a:rPr>
              <a:t>- A.4. </a:t>
            </a:r>
            <a:r>
              <a:rPr lang="pl-PL" sz="1800" b="1" i="1" dirty="0">
                <a:solidFill>
                  <a:srgbClr val="000099"/>
                </a:solidFill>
                <a:latin typeface="Calibri" panose="020F0502020204030204" pitchFamily="34" charset="0"/>
              </a:rPr>
              <a:t>Wpływ projektu na realizację Strategii ZIT</a:t>
            </a:r>
          </a:p>
        </p:txBody>
      </p:sp>
      <p:sp>
        <p:nvSpPr>
          <p:cNvPr id="5" name="Text Box 19"/>
          <p:cNvSpPr txBox="1">
            <a:spLocks noChangeArrowheads="1"/>
          </p:cNvSpPr>
          <p:nvPr/>
        </p:nvSpPr>
        <p:spPr bwMode="auto">
          <a:xfrm>
            <a:off x="2175891" y="188640"/>
            <a:ext cx="668441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pl-PL" altLang="pl-PL" sz="1400" b="1" dirty="0" smtClean="0">
                <a:solidFill>
                  <a:prstClr val="white"/>
                </a:solidFill>
                <a:latin typeface="Calibri" panose="020F0502020204030204" pitchFamily="34" charset="0"/>
              </a:rPr>
              <a:t>Kompleksowe przedsięwzięcia rewitalizacyjne 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pl-PL" altLang="pl-PL" sz="1400" b="1" dirty="0" smtClean="0">
                <a:solidFill>
                  <a:prstClr val="white"/>
                </a:solidFill>
                <a:latin typeface="Calibri" panose="020F0502020204030204" pitchFamily="34" charset="0"/>
              </a:rPr>
              <a:t>Projekty zintegrowane - kryteria wyboru projektów</a:t>
            </a:r>
            <a:endParaRPr lang="pl-PL" altLang="pl-PL" sz="1400" b="1" dirty="0">
              <a:solidFill>
                <a:prstClr val="white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3621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268760"/>
            <a:ext cx="8784976" cy="4525963"/>
          </a:xfrm>
        </p:spPr>
        <p:txBody>
          <a:bodyPr/>
          <a:lstStyle/>
          <a:p>
            <a:pPr marL="0" indent="0" algn="just">
              <a:buNone/>
            </a:pPr>
            <a:r>
              <a:rPr lang="pl-PL" sz="2000" b="1" cap="all" dirty="0" smtClean="0">
                <a:solidFill>
                  <a:srgbClr val="000099"/>
                </a:solidFill>
                <a:latin typeface="Calibri" panose="020F0502020204030204" pitchFamily="34" charset="0"/>
              </a:rPr>
              <a:t>Działanie 8.1. Kompleksowe przedsięwzięcia rewitalizacyjne – 							wsparcie dotacyjne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800" dirty="0" smtClean="0">
                <a:latin typeface="Calibri" panose="020F0502020204030204" pitchFamily="34" charset="0"/>
              </a:rPr>
              <a:t>Status projektu zintegrowanego: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pl-PL" sz="1600" dirty="0" smtClean="0">
                <a:latin typeface="Calibri" panose="020F0502020204030204" pitchFamily="34" charset="0"/>
              </a:rPr>
              <a:t>Na etapie złożenia wniosku  - </a:t>
            </a:r>
            <a:r>
              <a:rPr lang="pl-PL" sz="1800" b="1" i="1" dirty="0">
                <a:solidFill>
                  <a:srgbClr val="000099"/>
                </a:solidFill>
                <a:latin typeface="Calibri" panose="020F0502020204030204" pitchFamily="34" charset="0"/>
                <a:ea typeface="+mn-ea"/>
                <a:cs typeface="+mn-cs"/>
              </a:rPr>
              <a:t>A.1. Poprawność złożenia wniosku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pl-PL" sz="1600" dirty="0" smtClean="0">
                <a:latin typeface="Calibri" panose="020F0502020204030204" pitchFamily="34" charset="0"/>
              </a:rPr>
              <a:t>Na zakończenie oceny formalnej </a:t>
            </a:r>
            <a:r>
              <a:rPr lang="pl-PL" sz="1800" b="1" i="1" dirty="0" smtClean="0">
                <a:solidFill>
                  <a:srgbClr val="000099"/>
                </a:solidFill>
                <a:latin typeface="Calibri" panose="020F0502020204030204" pitchFamily="34" charset="0"/>
                <a:ea typeface="+mn-ea"/>
                <a:cs typeface="+mn-cs"/>
              </a:rPr>
              <a:t> - B.1</a:t>
            </a:r>
            <a:r>
              <a:rPr lang="pl-PL" sz="1800" b="1" i="1" dirty="0">
                <a:solidFill>
                  <a:srgbClr val="000099"/>
                </a:solidFill>
                <a:latin typeface="Calibri" panose="020F0502020204030204" pitchFamily="34" charset="0"/>
                <a:ea typeface="+mn-ea"/>
                <a:cs typeface="+mn-cs"/>
              </a:rPr>
              <a:t>. Status projektu </a:t>
            </a:r>
            <a:r>
              <a:rPr lang="pl-PL" sz="1800" b="1" i="1" dirty="0" smtClean="0">
                <a:solidFill>
                  <a:srgbClr val="000099"/>
                </a:solidFill>
                <a:latin typeface="Calibri" panose="020F0502020204030204" pitchFamily="34" charset="0"/>
                <a:ea typeface="+mn-ea"/>
                <a:cs typeface="+mn-cs"/>
              </a:rPr>
              <a:t>zintegrowanego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pl-PL" sz="1600" dirty="0">
                <a:latin typeface="Calibri" panose="020F0502020204030204" pitchFamily="34" charset="0"/>
              </a:rPr>
              <a:t>W ramach oceny </a:t>
            </a:r>
            <a:r>
              <a:rPr lang="pl-PL" sz="1600" dirty="0" smtClean="0">
                <a:latin typeface="Calibri" panose="020F0502020204030204" pitchFamily="34" charset="0"/>
              </a:rPr>
              <a:t>strategicznej </a:t>
            </a:r>
            <a:r>
              <a:rPr lang="pl-PL" sz="1600" dirty="0">
                <a:latin typeface="Calibri" panose="020F0502020204030204" pitchFamily="34" charset="0"/>
              </a:rPr>
              <a:t>I stopnia </a:t>
            </a:r>
            <a:r>
              <a:rPr lang="pl-PL" sz="1600" dirty="0" smtClean="0">
                <a:latin typeface="Calibri" panose="020F0502020204030204" pitchFamily="34" charset="0"/>
              </a:rPr>
              <a:t> - </a:t>
            </a:r>
            <a:r>
              <a:rPr lang="pl-PL" sz="1800" b="1" i="1" dirty="0" smtClean="0">
                <a:solidFill>
                  <a:srgbClr val="000099"/>
                </a:solidFill>
                <a:latin typeface="Calibri" panose="020F0502020204030204" pitchFamily="34" charset="0"/>
                <a:ea typeface="+mn-ea"/>
                <a:cs typeface="+mn-cs"/>
              </a:rPr>
              <a:t>D.1</a:t>
            </a:r>
            <a:r>
              <a:rPr lang="pl-PL" sz="1800" b="1" i="1" dirty="0">
                <a:solidFill>
                  <a:srgbClr val="000099"/>
                </a:solidFill>
                <a:latin typeface="Calibri" panose="020F0502020204030204" pitchFamily="34" charset="0"/>
                <a:ea typeface="+mn-ea"/>
                <a:cs typeface="+mn-cs"/>
              </a:rPr>
              <a:t>. Status projektu zintegrowanego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800" dirty="0" smtClean="0">
                <a:latin typeface="Calibri" panose="020F0502020204030204" pitchFamily="34" charset="0"/>
              </a:rPr>
              <a:t>Obowiązkowe kryterium </a:t>
            </a:r>
            <a:r>
              <a:rPr lang="pl-PL" sz="1800" b="1" i="1" dirty="0">
                <a:solidFill>
                  <a:srgbClr val="000099"/>
                </a:solidFill>
                <a:latin typeface="Calibri" panose="020F0502020204030204" pitchFamily="34" charset="0"/>
              </a:rPr>
              <a:t>A.9. Cross-</a:t>
            </a:r>
            <a:r>
              <a:rPr lang="pl-PL" sz="1800" b="1" i="1" dirty="0" err="1">
                <a:solidFill>
                  <a:srgbClr val="000099"/>
                </a:solidFill>
                <a:latin typeface="Calibri" panose="020F0502020204030204" pitchFamily="34" charset="0"/>
              </a:rPr>
              <a:t>financing</a:t>
            </a:r>
            <a:r>
              <a:rPr lang="pl-PL" sz="1800" b="1" i="1" dirty="0">
                <a:solidFill>
                  <a:srgbClr val="000099"/>
                </a:solidFill>
                <a:latin typeface="Calibri" panose="020F0502020204030204" pitchFamily="34" charset="0"/>
              </a:rPr>
              <a:t> </a:t>
            </a:r>
            <a:endParaRPr lang="pl-PL" sz="1800" b="1" i="1" dirty="0" smtClean="0">
              <a:solidFill>
                <a:srgbClr val="000099"/>
              </a:solidFill>
              <a:latin typeface="Calibri" panose="020F0502020204030204" pitchFamily="34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800" dirty="0">
                <a:solidFill>
                  <a:srgbClr val="000099"/>
                </a:solidFill>
                <a:latin typeface="Calibri" panose="020F0502020204030204" pitchFamily="34" charset="0"/>
              </a:rPr>
              <a:t>A.11. Zgodność z wymaganiami </a:t>
            </a:r>
            <a:r>
              <a:rPr lang="pl-PL" sz="1800" dirty="0" smtClean="0">
                <a:solidFill>
                  <a:srgbClr val="000099"/>
                </a:solidFill>
                <a:latin typeface="Calibri" panose="020F0502020204030204" pitchFamily="34" charset="0"/>
              </a:rPr>
              <a:t>formalno-prawnymi: </a:t>
            </a:r>
          </a:p>
          <a:p>
            <a:pPr marL="914400" lvl="2" indent="0" algn="just">
              <a:buNone/>
            </a:pPr>
            <a:r>
              <a:rPr lang="pl-PL" sz="1800" i="1" dirty="0">
                <a:latin typeface="Calibri" panose="020F0502020204030204" pitchFamily="34" charset="0"/>
              </a:rPr>
              <a:t>W szczególności weryfikacja, czy zakres projektu jest zgodny z:</a:t>
            </a:r>
          </a:p>
          <a:p>
            <a:pPr lvl="3" algn="just">
              <a:buFont typeface="Wingdings" panose="05000000000000000000" pitchFamily="2" charset="2"/>
              <a:buChar char="§"/>
            </a:pPr>
            <a:r>
              <a:rPr lang="pl-PL" sz="1600" i="1" dirty="0">
                <a:latin typeface="Calibri" panose="020F0502020204030204" pitchFamily="34" charset="0"/>
              </a:rPr>
              <a:t>zapisami </a:t>
            </a:r>
            <a:r>
              <a:rPr lang="pl-PL" sz="1600" b="1" i="1" dirty="0">
                <a:solidFill>
                  <a:srgbClr val="000099"/>
                </a:solidFill>
                <a:latin typeface="Calibri" panose="020F0502020204030204" pitchFamily="34" charset="0"/>
              </a:rPr>
              <a:t>właściwego Programu Rewitalizacji </a:t>
            </a:r>
          </a:p>
          <a:p>
            <a:pPr lvl="3" algn="just">
              <a:buFont typeface="Wingdings" panose="05000000000000000000" pitchFamily="2" charset="2"/>
              <a:buChar char="§"/>
            </a:pPr>
            <a:r>
              <a:rPr lang="pl-PL" sz="1600" b="1" i="1" dirty="0">
                <a:solidFill>
                  <a:srgbClr val="000099"/>
                </a:solidFill>
                <a:latin typeface="Calibri" panose="020F0502020204030204" pitchFamily="34" charset="0"/>
              </a:rPr>
              <a:t>treścią uzgodnień</a:t>
            </a:r>
            <a:r>
              <a:rPr lang="pl-PL" sz="1600" i="1" dirty="0">
                <a:solidFill>
                  <a:srgbClr val="000099"/>
                </a:solidFill>
                <a:latin typeface="Calibri" panose="020F0502020204030204" pitchFamily="34" charset="0"/>
              </a:rPr>
              <a:t> </a:t>
            </a:r>
            <a:r>
              <a:rPr lang="pl-PL" sz="1600" i="1" dirty="0">
                <a:latin typeface="Calibri" panose="020F0502020204030204" pitchFamily="34" charset="0"/>
              </a:rPr>
              <a:t>pomiędzy IZ RPO WP a </a:t>
            </a:r>
            <a:r>
              <a:rPr lang="pl-PL" sz="1600" i="1" dirty="0" smtClean="0">
                <a:latin typeface="Calibri" panose="020F0502020204030204" pitchFamily="34" charset="0"/>
              </a:rPr>
              <a:t>wnioskodawcą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800" dirty="0">
                <a:latin typeface="Calibri" panose="020F0502020204030204" pitchFamily="34" charset="0"/>
              </a:rPr>
              <a:t>W </a:t>
            </a:r>
            <a:r>
              <a:rPr lang="pl-PL" sz="1800" dirty="0" smtClean="0">
                <a:latin typeface="Calibri" panose="020F0502020204030204" pitchFamily="34" charset="0"/>
              </a:rPr>
              <a:t>przypadku Poddziałania objętego mechanizmem ZIT – dodatkowe kwestie weryfikujące: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pl-PL" sz="1800" dirty="0" smtClean="0">
                <a:latin typeface="Calibri" panose="020F0502020204030204" pitchFamily="34" charset="0"/>
              </a:rPr>
              <a:t>Ocena formalna - </a:t>
            </a:r>
            <a:r>
              <a:rPr lang="pl-PL" sz="1800" b="1" i="1" dirty="0" smtClean="0">
                <a:solidFill>
                  <a:srgbClr val="000099"/>
                </a:solidFill>
                <a:latin typeface="Calibri" panose="020F0502020204030204" pitchFamily="34" charset="0"/>
              </a:rPr>
              <a:t>A.14</a:t>
            </a:r>
            <a:r>
              <a:rPr lang="pl-PL" sz="1800" b="1" i="1" dirty="0">
                <a:solidFill>
                  <a:srgbClr val="000099"/>
                </a:solidFill>
                <a:latin typeface="Calibri" panose="020F0502020204030204" pitchFamily="34" charset="0"/>
              </a:rPr>
              <a:t>. Zgodność ze Strategią ZIT </a:t>
            </a:r>
            <a:endParaRPr lang="pl-PL" sz="1800" b="1" i="1" dirty="0" smtClean="0">
              <a:solidFill>
                <a:srgbClr val="000099"/>
              </a:solidFill>
              <a:latin typeface="Calibri" panose="020F0502020204030204" pitchFamily="34" charset="0"/>
            </a:endParaRP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pl-PL" sz="1800" dirty="0">
                <a:latin typeface="Calibri" panose="020F0502020204030204" pitchFamily="34" charset="0"/>
              </a:rPr>
              <a:t>Ocena strategiczna I stopnia </a:t>
            </a:r>
            <a:r>
              <a:rPr lang="pl-PL" sz="1800" b="1" i="1" dirty="0" smtClean="0">
                <a:solidFill>
                  <a:srgbClr val="000099"/>
                </a:solidFill>
                <a:latin typeface="Calibri" panose="020F0502020204030204" pitchFamily="34" charset="0"/>
              </a:rPr>
              <a:t>- </a:t>
            </a:r>
            <a:r>
              <a:rPr lang="pl-PL" sz="1800" b="1" i="1" dirty="0">
                <a:solidFill>
                  <a:srgbClr val="000099"/>
                </a:solidFill>
                <a:latin typeface="Calibri" panose="020F0502020204030204" pitchFamily="34" charset="0"/>
              </a:rPr>
              <a:t>A.5. Wpływ projektu na realizację Strategii ZIT</a:t>
            </a:r>
          </a:p>
        </p:txBody>
      </p:sp>
      <p:sp>
        <p:nvSpPr>
          <p:cNvPr id="5" name="Text Box 19"/>
          <p:cNvSpPr txBox="1">
            <a:spLocks noChangeArrowheads="1"/>
          </p:cNvSpPr>
          <p:nvPr/>
        </p:nvSpPr>
        <p:spPr bwMode="auto">
          <a:xfrm>
            <a:off x="2175891" y="188640"/>
            <a:ext cx="668441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pl-PL" altLang="pl-PL" sz="1400" b="1" dirty="0" smtClean="0">
                <a:solidFill>
                  <a:prstClr val="white"/>
                </a:solidFill>
                <a:latin typeface="Calibri" panose="020F0502020204030204" pitchFamily="34" charset="0"/>
              </a:rPr>
              <a:t>Kompleksowe przedsięwzięcia rewitalizacyjne 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pl-PL" altLang="pl-PL" sz="1400" b="1" dirty="0" smtClean="0">
                <a:solidFill>
                  <a:prstClr val="white"/>
                </a:solidFill>
                <a:latin typeface="Calibri" panose="020F0502020204030204" pitchFamily="34" charset="0"/>
              </a:rPr>
              <a:t>Projekty zintegrowane - kryteria wyboru projektów</a:t>
            </a:r>
            <a:endParaRPr lang="pl-PL" altLang="pl-PL" sz="1400" b="1" dirty="0">
              <a:solidFill>
                <a:prstClr val="white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5976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23928" y="116632"/>
            <a:ext cx="4824536" cy="782960"/>
          </a:xfrm>
        </p:spPr>
        <p:txBody>
          <a:bodyPr/>
          <a:lstStyle/>
          <a:p>
            <a:r>
              <a:rPr lang="pl-PL" sz="14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Zasady oceny zintegrowanych projektów rewitalizacyjnych</a:t>
            </a:r>
            <a:endParaRPr lang="pl-PL" sz="14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467544" y="1124744"/>
            <a:ext cx="8064896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l-PL" sz="2000" b="1" cap="all" dirty="0">
                <a:solidFill>
                  <a:srgbClr val="000099"/>
                </a:solidFill>
                <a:latin typeface="Calibri" panose="020F0502020204030204" pitchFamily="34" charset="0"/>
              </a:rPr>
              <a:t>Ocena strategiczna II </a:t>
            </a:r>
            <a:r>
              <a:rPr lang="pl-PL" sz="2000" b="1" cap="all" dirty="0" smtClean="0">
                <a:solidFill>
                  <a:srgbClr val="000099"/>
                </a:solidFill>
                <a:latin typeface="Calibri" panose="020F0502020204030204" pitchFamily="34" charset="0"/>
              </a:rPr>
              <a:t>stopnia</a:t>
            </a:r>
          </a:p>
          <a:p>
            <a:pPr lvl="0"/>
            <a:endParaRPr lang="pl-PL" sz="2000" cap="all" dirty="0">
              <a:solidFill>
                <a:srgbClr val="000099"/>
              </a:solidFill>
              <a:latin typeface="Calibri" panose="020F050202020403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l-PL" sz="2000" dirty="0">
                <a:latin typeface="Calibri" panose="020F0502020204030204" pitchFamily="34" charset="0"/>
              </a:rPr>
              <a:t>Ocena strategiczna II stopnia ma na celu potwierdzenie </a:t>
            </a:r>
            <a:r>
              <a:rPr lang="pl-PL" sz="2000" b="1" dirty="0">
                <a:solidFill>
                  <a:srgbClr val="000099"/>
                </a:solidFill>
                <a:latin typeface="Calibri" panose="020F0502020204030204" pitchFamily="34" charset="0"/>
              </a:rPr>
              <a:t>strategicznego charakteru zintegrowanych projektów rewitalizacyjnych</a:t>
            </a:r>
            <a:r>
              <a:rPr lang="pl-PL" sz="2000" dirty="0">
                <a:latin typeface="Calibri" panose="020F0502020204030204" pitchFamily="34" charset="0"/>
              </a:rPr>
              <a:t>, w oparciu o zestaw kryteriów obejmujących m.in. planowane efekty projektu zintegrowanego, jego trwałość, spójność, priorytetowość oraz komplementarność, a także wpisywanie się w założenia i preferencje wynikające z treści RPO WP oraz Umowy Partnerstwa</a:t>
            </a:r>
            <a:r>
              <a:rPr lang="pl-PL" sz="2000" dirty="0" smtClean="0">
                <a:latin typeface="Calibri" panose="020F0502020204030204" pitchFamily="34" charset="0"/>
              </a:rPr>
              <a:t>.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pl-PL" sz="2000" dirty="0">
              <a:latin typeface="Calibri" panose="020F050202020403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l-PL" sz="2000" dirty="0">
                <a:latin typeface="Calibri" panose="020F0502020204030204" pitchFamily="34" charset="0"/>
              </a:rPr>
              <a:t>Ocena strategiczna II stopnia jest </a:t>
            </a:r>
            <a:r>
              <a:rPr lang="pl-PL" sz="2000" b="1" dirty="0">
                <a:solidFill>
                  <a:srgbClr val="000099"/>
                </a:solidFill>
                <a:latin typeface="Calibri" panose="020F0502020204030204" pitchFamily="34" charset="0"/>
              </a:rPr>
              <a:t>oceną wspólną porównawczą</a:t>
            </a:r>
            <a:r>
              <a:rPr lang="pl-PL" sz="2000" dirty="0">
                <a:solidFill>
                  <a:srgbClr val="000099"/>
                </a:solidFill>
                <a:latin typeface="Calibri" panose="020F0502020204030204" pitchFamily="34" charset="0"/>
              </a:rPr>
              <a:t> </a:t>
            </a:r>
            <a:r>
              <a:rPr lang="pl-PL" sz="2000" dirty="0">
                <a:latin typeface="Calibri" panose="020F0502020204030204" pitchFamily="34" charset="0"/>
              </a:rPr>
              <a:t>dokonywaną w oparciu o właściwy </a:t>
            </a:r>
            <a:r>
              <a:rPr lang="pl-PL" sz="2000" u="sng" dirty="0">
                <a:solidFill>
                  <a:srgbClr val="000099"/>
                </a:solidFill>
                <a:latin typeface="Calibri" panose="020F0502020204030204" pitchFamily="34" charset="0"/>
              </a:rPr>
              <a:t>jeden zestaw kryteriów strategicznych II </a:t>
            </a:r>
            <a:r>
              <a:rPr lang="pl-PL" sz="2000" u="sng" dirty="0" smtClean="0">
                <a:solidFill>
                  <a:srgbClr val="000099"/>
                </a:solidFill>
                <a:latin typeface="Calibri" panose="020F0502020204030204" pitchFamily="34" charset="0"/>
              </a:rPr>
              <a:t>stopnia</a:t>
            </a:r>
            <a:endParaRPr lang="pl-PL" sz="2000" dirty="0" smtClean="0">
              <a:latin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pl-PL" sz="2000" dirty="0" smtClean="0">
              <a:latin typeface="Calibri" panose="020F050202020403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l-PL" sz="2000" dirty="0" smtClean="0">
                <a:latin typeface="Calibri" panose="020F0502020204030204" pitchFamily="34" charset="0"/>
              </a:rPr>
              <a:t>Oceny </a:t>
            </a:r>
            <a:r>
              <a:rPr lang="pl-PL" sz="2000" dirty="0">
                <a:latin typeface="Calibri" panose="020F0502020204030204" pitchFamily="34" charset="0"/>
              </a:rPr>
              <a:t>dokonywać będą członkowie Zespołu ds. rewitalizacji jako członkowie KOP</a:t>
            </a:r>
            <a:r>
              <a:rPr lang="pl-PL" sz="2000" dirty="0" smtClean="0">
                <a:latin typeface="Calibri" panose="020F0502020204030204" pitchFamily="34" charset="0"/>
              </a:rPr>
              <a:t>.</a:t>
            </a:r>
            <a:endParaRPr lang="pl-PL" sz="20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111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268760"/>
            <a:ext cx="8608788" cy="4525963"/>
          </a:xfrm>
        </p:spPr>
        <p:txBody>
          <a:bodyPr/>
          <a:lstStyle/>
          <a:p>
            <a:pPr marL="0" indent="0" algn="just">
              <a:buNone/>
            </a:pPr>
            <a:r>
              <a:rPr lang="pl-PL" sz="1800" b="1" cap="all" dirty="0" smtClean="0">
                <a:solidFill>
                  <a:srgbClr val="000099"/>
                </a:solidFill>
                <a:latin typeface="Calibri" panose="020F0502020204030204" pitchFamily="34" charset="0"/>
              </a:rPr>
              <a:t>obszar A. oddziaływanie strategiczne projektu zintegrowanego </a:t>
            </a:r>
            <a:r>
              <a:rPr lang="pl-PL" sz="1800" cap="all" dirty="0" smtClean="0">
                <a:latin typeface="Calibri" panose="020F0502020204030204" pitchFamily="34" charset="0"/>
              </a:rPr>
              <a:t>(85 </a:t>
            </a:r>
            <a:r>
              <a:rPr lang="pl-PL" sz="1800" dirty="0" smtClean="0">
                <a:latin typeface="Calibri" panose="020F0502020204030204" pitchFamily="34" charset="0"/>
              </a:rPr>
              <a:t>pkt</a:t>
            </a:r>
            <a:r>
              <a:rPr lang="pl-PL" sz="1800" cap="all" dirty="0" smtClean="0">
                <a:latin typeface="Calibri" panose="020F0502020204030204" pitchFamily="34" charset="0"/>
              </a:rPr>
              <a:t>)</a:t>
            </a:r>
            <a:endParaRPr lang="pl-PL" sz="18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800" b="1" dirty="0" smtClean="0">
                <a:latin typeface="Calibri" panose="020F0502020204030204" pitchFamily="34" charset="0"/>
              </a:rPr>
              <a:t>A.1. Efekt rewitalizacyjny projektu zintegrowanego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pl-PL" sz="1600" dirty="0" smtClean="0">
                <a:latin typeface="Calibri" panose="020F0502020204030204" pitchFamily="34" charset="0"/>
              </a:rPr>
              <a:t>osiągnięcie efektów rewitalizacyjnych na obszarze zdegradowanym 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pl-PL" sz="1600" dirty="0" smtClean="0">
                <a:latin typeface="Calibri" panose="020F0502020204030204" pitchFamily="34" charset="0"/>
              </a:rPr>
              <a:t>efektywność i celowość partnerstwa oraz realnego zaangażowania pracodawców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pl-PL" sz="1600" dirty="0">
                <a:latin typeface="Calibri" panose="020F0502020204030204" pitchFamily="34" charset="0"/>
              </a:rPr>
              <a:t>t</a:t>
            </a:r>
            <a:r>
              <a:rPr lang="pl-PL" sz="1600" dirty="0" smtClean="0">
                <a:latin typeface="Calibri" panose="020F0502020204030204" pitchFamily="34" charset="0"/>
              </a:rPr>
              <a:t>rwałość zaplanowanych efektów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800" b="1" dirty="0" smtClean="0">
                <a:latin typeface="Calibri" panose="020F0502020204030204" pitchFamily="34" charset="0"/>
              </a:rPr>
              <a:t>A.2. Spójność projektu zintegrowanego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pl-PL" sz="1600" dirty="0">
                <a:latin typeface="Calibri" panose="020F0502020204030204" pitchFamily="34" charset="0"/>
              </a:rPr>
              <a:t>p</a:t>
            </a:r>
            <a:r>
              <a:rPr lang="pl-PL" sz="1600" dirty="0" smtClean="0">
                <a:latin typeface="Calibri" panose="020F0502020204030204" pitchFamily="34" charset="0"/>
              </a:rPr>
              <a:t>owiązanie działań infrastrukturalnych z działaniami w obszarze aktywizacji społeczno-zawodowej/usług społecznych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pl-PL" sz="1600" dirty="0">
                <a:latin typeface="Calibri" panose="020F0502020204030204" pitchFamily="34" charset="0"/>
              </a:rPr>
              <a:t>n</a:t>
            </a:r>
            <a:r>
              <a:rPr lang="pl-PL" sz="1600" dirty="0" smtClean="0">
                <a:latin typeface="Calibri" panose="020F0502020204030204" pitchFamily="34" charset="0"/>
              </a:rPr>
              <a:t>adrzędność działań „miękkich” nad infrastrukturalnymi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800" b="1" dirty="0" smtClean="0">
                <a:latin typeface="Calibri" panose="020F0502020204030204" pitchFamily="34" charset="0"/>
              </a:rPr>
              <a:t>A.3. Wkład projektu zintegrowanego w zakładane efekty realizacji Programu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pl-PL" sz="1600" dirty="0" smtClean="0">
                <a:latin typeface="Calibri" panose="020F0502020204030204" pitchFamily="34" charset="0"/>
              </a:rPr>
              <a:t>wskaźniki, w tym ramy wykonania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pl-PL" sz="1600" dirty="0">
                <a:latin typeface="Calibri" panose="020F0502020204030204" pitchFamily="34" charset="0"/>
              </a:rPr>
              <a:t>s</a:t>
            </a:r>
            <a:r>
              <a:rPr lang="pl-PL" sz="1600" dirty="0" smtClean="0">
                <a:latin typeface="Calibri" panose="020F0502020204030204" pitchFamily="34" charset="0"/>
              </a:rPr>
              <a:t>tosunek dofinansowania do planowanych efektów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800" b="1" dirty="0" smtClean="0">
                <a:latin typeface="Calibri" panose="020F0502020204030204" pitchFamily="34" charset="0"/>
              </a:rPr>
              <a:t>A.4. Priorytetowość realizacji projektu zintegrowanego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pl-PL" sz="1600" dirty="0" smtClean="0">
                <a:latin typeface="Calibri" panose="020F0502020204030204" pitchFamily="34" charset="0"/>
              </a:rPr>
              <a:t>pilność realizacji w kontekście skali negatywnych zjawisk społecznych na obszarze zdegradowanym (na podstawie porównania wartości wskaźników na etapie delimitacji)</a:t>
            </a:r>
          </a:p>
          <a:p>
            <a:pPr algn="just"/>
            <a:endParaRPr lang="pl-PL" sz="1800" dirty="0">
              <a:latin typeface="Calibri" panose="020F0502020204030204" pitchFamily="34" charset="0"/>
            </a:endParaRPr>
          </a:p>
        </p:txBody>
      </p:sp>
      <p:sp>
        <p:nvSpPr>
          <p:cNvPr id="5" name="Text Box 19"/>
          <p:cNvSpPr txBox="1">
            <a:spLocks noChangeArrowheads="1"/>
          </p:cNvSpPr>
          <p:nvPr/>
        </p:nvSpPr>
        <p:spPr bwMode="auto">
          <a:xfrm>
            <a:off x="2175891" y="188640"/>
            <a:ext cx="668441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pl-PL" altLang="pl-PL" sz="1400" b="1" dirty="0" smtClean="0">
                <a:solidFill>
                  <a:prstClr val="white"/>
                </a:solidFill>
                <a:latin typeface="Calibri" panose="020F0502020204030204" pitchFamily="34" charset="0"/>
              </a:rPr>
              <a:t>Kompleksowe przedsięwzięcia rewitalizacyjne 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pl-PL" altLang="pl-PL" sz="1400" b="1" dirty="0" smtClean="0">
                <a:solidFill>
                  <a:prstClr val="white"/>
                </a:solidFill>
                <a:latin typeface="Calibri" panose="020F0502020204030204" pitchFamily="34" charset="0"/>
              </a:rPr>
              <a:t>Projekty zintegrowane - kryteria strategiczne II stopnia (1)</a:t>
            </a:r>
            <a:endParaRPr lang="pl-PL" altLang="pl-PL" sz="1400" b="1" dirty="0">
              <a:solidFill>
                <a:prstClr val="white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2948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907468"/>
            <a:ext cx="8608788" cy="4525963"/>
          </a:xfrm>
        </p:spPr>
        <p:txBody>
          <a:bodyPr/>
          <a:lstStyle/>
          <a:p>
            <a:pPr marL="0" indent="0" algn="just">
              <a:buNone/>
            </a:pPr>
            <a:r>
              <a:rPr lang="pl-PL" sz="1800" b="1" cap="all" dirty="0" smtClean="0">
                <a:solidFill>
                  <a:srgbClr val="000099"/>
                </a:solidFill>
                <a:latin typeface="Calibri" panose="020F0502020204030204" pitchFamily="34" charset="0"/>
              </a:rPr>
              <a:t>obszar B. Kontekst projektu zintegrowanego </a:t>
            </a:r>
            <a:r>
              <a:rPr lang="pl-PL" sz="1800" cap="all" dirty="0" smtClean="0">
                <a:latin typeface="Calibri" panose="020F0502020204030204" pitchFamily="34" charset="0"/>
              </a:rPr>
              <a:t>(10 </a:t>
            </a:r>
            <a:r>
              <a:rPr lang="pl-PL" sz="1800" dirty="0" smtClean="0">
                <a:latin typeface="Calibri" panose="020F0502020204030204" pitchFamily="34" charset="0"/>
              </a:rPr>
              <a:t>pkt)</a:t>
            </a:r>
            <a:endParaRPr lang="pl-PL" sz="18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800" b="1" dirty="0">
                <a:latin typeface="Calibri" panose="020F0502020204030204" pitchFamily="34" charset="0"/>
              </a:rPr>
              <a:t>B</a:t>
            </a:r>
            <a:r>
              <a:rPr lang="pl-PL" sz="1800" b="1" dirty="0" smtClean="0">
                <a:latin typeface="Calibri" panose="020F0502020204030204" pitchFamily="34" charset="0"/>
              </a:rPr>
              <a:t>.1. Komplementarność projektu zintegrowanego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pl-PL" sz="1600" dirty="0">
                <a:latin typeface="Calibri" panose="020F0502020204030204" pitchFamily="34" charset="0"/>
              </a:rPr>
              <a:t>z</a:t>
            </a:r>
            <a:r>
              <a:rPr lang="pl-PL" sz="1600" dirty="0" smtClean="0">
                <a:latin typeface="Calibri" panose="020F0502020204030204" pitchFamily="34" charset="0"/>
              </a:rPr>
              <a:t>wiązek z innymi przedsięwzięciami o charakterze rewitalizacyjnym w mieście (w szczególności zaplanowanymi w Programie Rewitalizacji)</a:t>
            </a:r>
          </a:p>
          <a:p>
            <a:pPr marL="0" indent="0" algn="just">
              <a:buNone/>
            </a:pPr>
            <a:r>
              <a:rPr lang="pl-PL" sz="1800" b="1" dirty="0" smtClean="0">
                <a:solidFill>
                  <a:srgbClr val="000099"/>
                </a:solidFill>
                <a:latin typeface="Calibri" panose="020F0502020204030204" pitchFamily="34" charset="0"/>
              </a:rPr>
              <a:t>OBSZAR C. WARTOŚĆ DODANA PROJEKTU ZINTEGROWANEGO</a:t>
            </a:r>
            <a:r>
              <a:rPr lang="pl-PL" sz="1800" dirty="0" smtClean="0">
                <a:solidFill>
                  <a:srgbClr val="000099"/>
                </a:solidFill>
                <a:latin typeface="Calibri" panose="020F0502020204030204" pitchFamily="34" charset="0"/>
              </a:rPr>
              <a:t> </a:t>
            </a:r>
            <a:r>
              <a:rPr lang="pl-PL" sz="1800" dirty="0" smtClean="0">
                <a:latin typeface="Calibri" panose="020F0502020204030204" pitchFamily="34" charset="0"/>
              </a:rPr>
              <a:t>(15 pkt)</a:t>
            </a:r>
            <a:endParaRPr lang="pl-PL" sz="1800" b="1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800" b="1" dirty="0" smtClean="0">
                <a:latin typeface="Calibri" panose="020F0502020204030204" pitchFamily="34" charset="0"/>
              </a:rPr>
              <a:t>C.1. Lokalizacja projektu zintegrowanego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pl-PL" sz="1600" dirty="0" smtClean="0">
                <a:latin typeface="Calibri" panose="020F0502020204030204" pitchFamily="34" charset="0"/>
              </a:rPr>
              <a:t>lokalizacja na terenie miasta rdzeniowego MOF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800" b="1" dirty="0" smtClean="0">
                <a:latin typeface="Calibri" panose="020F0502020204030204" pitchFamily="34" charset="0"/>
              </a:rPr>
              <a:t>C.2. Partnerstwo publiczno-prywatne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pl-PL" sz="1600" dirty="0">
                <a:latin typeface="Calibri" panose="020F0502020204030204" pitchFamily="34" charset="0"/>
              </a:rPr>
              <a:t>f</a:t>
            </a:r>
            <a:r>
              <a:rPr lang="pl-PL" sz="1600" dirty="0" smtClean="0">
                <a:latin typeface="Calibri" panose="020F0502020204030204" pitchFamily="34" charset="0"/>
              </a:rPr>
              <a:t>ormuła PPP i stopień w jakim przyczyni się do osiągnięcia wskaźników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800" b="1" dirty="0" smtClean="0">
                <a:latin typeface="Calibri" panose="020F0502020204030204" pitchFamily="34" charset="0"/>
              </a:rPr>
              <a:t>C.3. Innowacyjne podejście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pl-PL" sz="1600" dirty="0" smtClean="0">
                <a:latin typeface="Calibri" panose="020F0502020204030204" pitchFamily="34" charset="0"/>
              </a:rPr>
              <a:t>zastosowanie ponadstandardowych narzędzi/metod w zakresie kształtowania postaw społecznych i włączania lokalnej społeczności w działania rewitalizacyjne (instrument elastyczności)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2000" b="1" dirty="0" smtClean="0">
                <a:latin typeface="Calibri" panose="020F0502020204030204" pitchFamily="34" charset="0"/>
              </a:rPr>
              <a:t>C.4. Ład przestrzenny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pl-PL" sz="1600" dirty="0">
                <a:latin typeface="Calibri" panose="020F0502020204030204" pitchFamily="34" charset="0"/>
              </a:rPr>
              <a:t>n</a:t>
            </a:r>
            <a:r>
              <a:rPr lang="pl-PL" sz="1600" dirty="0" smtClean="0">
                <a:latin typeface="Calibri" panose="020F0502020204030204" pitchFamily="34" charset="0"/>
              </a:rPr>
              <a:t>awiązywanie działań infrastrukturalnych do historii, tradycji i tożsamości tkanki miejskiej obszaru zdegradowanego i projektowanie przy wykorzystaniu formuły konkursu urbanistyczno-architektonicznego lub urbanistycznego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2000" b="1" dirty="0" smtClean="0">
                <a:latin typeface="Calibri" panose="020F0502020204030204" pitchFamily="34" charset="0"/>
              </a:rPr>
              <a:t>C.5. Funkcje ponadlokalne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pl-PL" sz="1600" dirty="0">
                <a:latin typeface="Calibri" panose="020F0502020204030204" pitchFamily="34" charset="0"/>
              </a:rPr>
              <a:t>p</a:t>
            </a:r>
            <a:r>
              <a:rPr lang="pl-PL" sz="1600" dirty="0" smtClean="0">
                <a:latin typeface="Calibri" panose="020F0502020204030204" pitchFamily="34" charset="0"/>
              </a:rPr>
              <a:t>rzyczynianie się działań w projekcie do tworzenia warunków rozwoju funkcji miejskich o oddziaływaniu ponadlokalnym</a:t>
            </a:r>
          </a:p>
          <a:p>
            <a:pPr algn="just"/>
            <a:endParaRPr lang="pl-PL" sz="1800" dirty="0">
              <a:latin typeface="Garamond" panose="02020404030301010803" pitchFamily="18" charset="0"/>
            </a:endParaRPr>
          </a:p>
        </p:txBody>
      </p:sp>
      <p:sp>
        <p:nvSpPr>
          <p:cNvPr id="5" name="Text Box 19"/>
          <p:cNvSpPr txBox="1">
            <a:spLocks noChangeArrowheads="1"/>
          </p:cNvSpPr>
          <p:nvPr/>
        </p:nvSpPr>
        <p:spPr bwMode="auto">
          <a:xfrm>
            <a:off x="1835696" y="185738"/>
            <a:ext cx="668441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pl-PL" altLang="pl-PL" sz="1400" b="1" dirty="0" smtClean="0">
                <a:solidFill>
                  <a:prstClr val="white"/>
                </a:solidFill>
                <a:latin typeface="Calibri" panose="020F0502020204030204" pitchFamily="34" charset="0"/>
              </a:rPr>
              <a:t>Kompleksowe przedsięwzięcia rewitalizacyjne 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pl-PL" altLang="pl-PL" sz="1400" b="1" dirty="0" smtClean="0">
                <a:solidFill>
                  <a:prstClr val="white"/>
                </a:solidFill>
                <a:latin typeface="Calibri" panose="020F0502020204030204" pitchFamily="34" charset="0"/>
              </a:rPr>
              <a:t>Projekty zintegrowane - kryteria strategiczne II stopnia (2)</a:t>
            </a:r>
            <a:endParaRPr lang="pl-PL" altLang="pl-PL" sz="1400" b="1" dirty="0">
              <a:solidFill>
                <a:prstClr val="white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1343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2F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050" name="Tytuł 1"/>
          <p:cNvSpPr>
            <a:spLocks noGrp="1"/>
          </p:cNvSpPr>
          <p:nvPr>
            <p:ph type="title"/>
          </p:nvPr>
        </p:nvSpPr>
        <p:spPr>
          <a:xfrm>
            <a:off x="683568" y="2492896"/>
            <a:ext cx="7937958" cy="1152128"/>
          </a:xfrm>
        </p:spPr>
        <p:txBody>
          <a:bodyPr anchor="t"/>
          <a:lstStyle/>
          <a:p>
            <a:r>
              <a:rPr lang="pl-PL" altLang="pl-PL" sz="3200" b="1" dirty="0" smtClean="0">
                <a:solidFill>
                  <a:schemeClr val="bg1"/>
                </a:solidFill>
                <a:latin typeface="Calibri" pitchFamily="34" charset="0"/>
              </a:rPr>
              <a:t>Dziękuję za uwagę </a:t>
            </a:r>
            <a:r>
              <a:rPr lang="pl-PL" altLang="pl-PL" sz="3600" dirty="0" smtClean="0">
                <a:solidFill>
                  <a:schemeClr val="bg1"/>
                </a:solidFill>
                <a:latin typeface="Calibri" pitchFamily="34" charset="0"/>
              </a:rPr>
              <a:t/>
            </a:r>
            <a:br>
              <a:rPr lang="pl-PL" altLang="pl-PL" sz="3600" dirty="0" smtClean="0">
                <a:solidFill>
                  <a:schemeClr val="bg1"/>
                </a:solidFill>
                <a:latin typeface="Calibri" pitchFamily="34" charset="0"/>
              </a:rPr>
            </a:br>
            <a:r>
              <a:rPr lang="pl-PL" altLang="pl-PL" sz="2300" dirty="0" smtClean="0">
                <a:solidFill>
                  <a:schemeClr val="bg1"/>
                </a:solidFill>
                <a:latin typeface="Calibri" pitchFamily="34" charset="0"/>
              </a:rPr>
              <a:t/>
            </a:r>
            <a:br>
              <a:rPr lang="pl-PL" altLang="pl-PL" sz="2300" dirty="0" smtClean="0">
                <a:solidFill>
                  <a:schemeClr val="bg1"/>
                </a:solidFill>
                <a:latin typeface="Calibri" pitchFamily="34" charset="0"/>
              </a:rPr>
            </a:br>
            <a:r>
              <a:rPr lang="pl-PL" altLang="pl-PL" sz="2200" dirty="0" smtClean="0">
                <a:solidFill>
                  <a:schemeClr val="bg1"/>
                </a:solidFill>
                <a:latin typeface="Calibri" pitchFamily="34" charset="0"/>
              </a:rPr>
              <a:t/>
            </a:r>
            <a:br>
              <a:rPr lang="pl-PL" altLang="pl-PL" sz="2200" dirty="0" smtClean="0">
                <a:solidFill>
                  <a:schemeClr val="bg1"/>
                </a:solidFill>
                <a:latin typeface="Calibri" pitchFamily="34" charset="0"/>
              </a:rPr>
            </a:br>
            <a:r>
              <a:rPr lang="pl-PL" altLang="pl-PL" sz="2200" dirty="0">
                <a:solidFill>
                  <a:schemeClr val="bg1"/>
                </a:solidFill>
                <a:latin typeface="Calibri" pitchFamily="34" charset="0"/>
              </a:rPr>
              <a:t/>
            </a:r>
            <a:br>
              <a:rPr lang="pl-PL" altLang="pl-PL" sz="2200" dirty="0">
                <a:solidFill>
                  <a:schemeClr val="bg1"/>
                </a:solidFill>
                <a:latin typeface="Calibri" pitchFamily="34" charset="0"/>
              </a:rPr>
            </a:br>
            <a:r>
              <a:rPr lang="pl-PL" sz="2400" dirty="0"/>
              <a:t/>
            </a:r>
            <a:br>
              <a:rPr lang="pl-PL" sz="2400" dirty="0"/>
            </a:br>
            <a:r>
              <a:rPr lang="pl-PL" altLang="pl-PL" sz="2200" dirty="0" smtClean="0">
                <a:solidFill>
                  <a:schemeClr val="bg1"/>
                </a:solidFill>
                <a:latin typeface="Calibri" pitchFamily="34" charset="0"/>
              </a:rPr>
              <a:t/>
            </a:r>
            <a:br>
              <a:rPr lang="pl-PL" altLang="pl-PL" sz="2200" dirty="0" smtClean="0">
                <a:solidFill>
                  <a:schemeClr val="bg1"/>
                </a:solidFill>
                <a:latin typeface="Calibri" pitchFamily="34" charset="0"/>
              </a:rPr>
            </a:br>
            <a:r>
              <a:rPr lang="pl-PL" altLang="pl-PL" sz="2200" dirty="0" smtClean="0">
                <a:solidFill>
                  <a:schemeClr val="bg1"/>
                </a:solidFill>
                <a:latin typeface="Calibri" pitchFamily="34" charset="0"/>
              </a:rPr>
              <a:t/>
            </a:r>
            <a:br>
              <a:rPr lang="pl-PL" altLang="pl-PL" sz="2200" dirty="0" smtClean="0">
                <a:solidFill>
                  <a:schemeClr val="bg1"/>
                </a:solidFill>
                <a:latin typeface="Calibri" pitchFamily="34" charset="0"/>
              </a:rPr>
            </a:br>
            <a:r>
              <a:rPr lang="pl-PL" altLang="pl-PL" sz="2200" dirty="0">
                <a:solidFill>
                  <a:schemeClr val="bg1"/>
                </a:solidFill>
                <a:latin typeface="Calibri" pitchFamily="34" charset="0"/>
              </a:rPr>
              <a:t/>
            </a:r>
            <a:br>
              <a:rPr lang="pl-PL" altLang="pl-PL" sz="2200" dirty="0">
                <a:solidFill>
                  <a:schemeClr val="bg1"/>
                </a:solidFill>
                <a:latin typeface="Calibri" pitchFamily="34" charset="0"/>
              </a:rPr>
            </a:br>
            <a:r>
              <a:rPr lang="pl-PL" altLang="pl-PL" sz="2000" dirty="0" smtClean="0">
                <a:solidFill>
                  <a:schemeClr val="bg1"/>
                </a:solidFill>
                <a:latin typeface="Calibri" pitchFamily="34" charset="0"/>
              </a:rPr>
              <a:t/>
            </a:r>
            <a:br>
              <a:rPr lang="pl-PL" altLang="pl-PL" sz="2000" dirty="0" smtClean="0">
                <a:solidFill>
                  <a:schemeClr val="bg1"/>
                </a:solidFill>
                <a:latin typeface="Calibri" pitchFamily="34" charset="0"/>
              </a:rPr>
            </a:br>
            <a:r>
              <a:rPr lang="pl-PL" altLang="pl-PL" sz="2400" dirty="0">
                <a:solidFill>
                  <a:schemeClr val="bg1"/>
                </a:solidFill>
                <a:latin typeface="Calibri" pitchFamily="34" charset="0"/>
              </a:rPr>
              <a:t/>
            </a:r>
            <a:br>
              <a:rPr lang="pl-PL" altLang="pl-PL" sz="2400" dirty="0">
                <a:solidFill>
                  <a:schemeClr val="bg1"/>
                </a:solidFill>
                <a:latin typeface="Calibri" pitchFamily="34" charset="0"/>
              </a:rPr>
            </a:br>
            <a:r>
              <a:rPr lang="pl-PL" altLang="pl-PL" sz="2400" dirty="0" smtClean="0">
                <a:solidFill>
                  <a:schemeClr val="bg1"/>
                </a:solidFill>
                <a:latin typeface="Calibri" pitchFamily="34" charset="0"/>
              </a:rPr>
              <a:t/>
            </a:r>
            <a:br>
              <a:rPr lang="pl-PL" altLang="pl-PL" sz="2400" dirty="0" smtClean="0">
                <a:solidFill>
                  <a:schemeClr val="bg1"/>
                </a:solidFill>
                <a:latin typeface="Calibri" pitchFamily="34" charset="0"/>
              </a:rPr>
            </a:br>
            <a:r>
              <a:rPr lang="pl-PL" altLang="pl-PL" sz="2400" dirty="0" smtClean="0">
                <a:solidFill>
                  <a:schemeClr val="bg1"/>
                </a:solidFill>
                <a:latin typeface="Calibri" pitchFamily="34" charset="0"/>
              </a:rPr>
              <a:t/>
            </a:r>
            <a:br>
              <a:rPr lang="pl-PL" altLang="pl-PL" sz="2400" dirty="0" smtClean="0">
                <a:solidFill>
                  <a:schemeClr val="bg1"/>
                </a:solidFill>
                <a:latin typeface="Calibri" pitchFamily="34" charset="0"/>
              </a:rPr>
            </a:br>
            <a:r>
              <a:rPr lang="pl-PL" altLang="pl-PL" sz="2400" dirty="0" smtClean="0">
                <a:solidFill>
                  <a:schemeClr val="bg1"/>
                </a:solidFill>
                <a:latin typeface="Calibri" pitchFamily="34" charset="0"/>
              </a:rPr>
              <a:t/>
            </a:r>
            <a:br>
              <a:rPr lang="pl-PL" altLang="pl-PL" sz="2400" dirty="0" smtClean="0">
                <a:solidFill>
                  <a:schemeClr val="bg1"/>
                </a:solidFill>
                <a:latin typeface="Calibri" pitchFamily="34" charset="0"/>
              </a:rPr>
            </a:br>
            <a:r>
              <a:rPr lang="pl-PL" altLang="pl-PL" sz="2400" dirty="0">
                <a:solidFill>
                  <a:schemeClr val="bg1"/>
                </a:solidFill>
                <a:latin typeface="Calibri" pitchFamily="34" charset="0"/>
              </a:rPr>
              <a:t/>
            </a:r>
            <a:br>
              <a:rPr lang="pl-PL" altLang="pl-PL" sz="2400" dirty="0">
                <a:solidFill>
                  <a:schemeClr val="bg1"/>
                </a:solidFill>
                <a:latin typeface="Calibri" pitchFamily="34" charset="0"/>
              </a:rPr>
            </a:br>
            <a:r>
              <a:rPr lang="pl-PL" altLang="pl-PL" sz="2200" dirty="0" smtClean="0">
                <a:solidFill>
                  <a:schemeClr val="bg1"/>
                </a:solidFill>
                <a:latin typeface="Calibri" pitchFamily="34" charset="0"/>
              </a:rPr>
              <a:t/>
            </a:r>
            <a:br>
              <a:rPr lang="pl-PL" altLang="pl-PL" sz="2200" dirty="0" smtClean="0">
                <a:solidFill>
                  <a:schemeClr val="bg1"/>
                </a:solidFill>
                <a:latin typeface="Calibri" pitchFamily="34" charset="0"/>
              </a:rPr>
            </a:br>
            <a:endParaRPr lang="pl-PL" altLang="pl-PL" sz="2200" dirty="0" smtClean="0">
              <a:solidFill>
                <a:schemeClr val="bg1"/>
              </a:solidFill>
              <a:latin typeface="Calibri" pitchFamily="34" charset="0"/>
            </a:endParaRPr>
          </a:p>
        </p:txBody>
      </p:sp>
      <p:pic>
        <p:nvPicPr>
          <p:cNvPr id="2052" name="Picture 7" descr="D:\POMORSKIE W UNII_SIW_NSS_ZNAKI_UNIJNE\NSS-NOWY-2014-2020\FE-2014-2020-PREZENTACJA PP\listownik-monoKONTRA-PASEK-Pomorskie-FE-UMWP-UE-EFSI-2015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60648"/>
            <a:ext cx="7811021" cy="6737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Obraz 3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776"/>
          <a:stretch/>
        </p:blipFill>
        <p:spPr>
          <a:xfrm>
            <a:off x="0" y="4769918"/>
            <a:ext cx="3388255" cy="2088084"/>
          </a:xfrm>
          <a:prstGeom prst="rect">
            <a:avLst/>
          </a:prstGeom>
          <a:effectLst>
            <a:softEdge rad="317500"/>
          </a:effectLst>
        </p:spPr>
      </p:pic>
      <p:pic>
        <p:nvPicPr>
          <p:cNvPr id="5" name="Picture 4" descr="http://www.swietochlowice.pl/files/news/z_miasta/2014/08/Projekt-%20ma%C5%82y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4769916"/>
            <a:ext cx="2996788" cy="2088083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1838" y="4769917"/>
            <a:ext cx="2846916" cy="2088084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Obraz 6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8321" b="10098"/>
          <a:stretch/>
        </p:blipFill>
        <p:spPr>
          <a:xfrm>
            <a:off x="6804249" y="4769918"/>
            <a:ext cx="2339752" cy="2088083"/>
          </a:xfrm>
          <a:prstGeom prst="rect">
            <a:avLst/>
          </a:prstGeom>
          <a:effectLst>
            <a:softEdge rad="317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0"/>
          <p:cNvSpPr txBox="1">
            <a:spLocks noChangeArrowheads="1"/>
          </p:cNvSpPr>
          <p:nvPr/>
        </p:nvSpPr>
        <p:spPr bwMode="auto">
          <a:xfrm>
            <a:off x="468313" y="5671399"/>
            <a:ext cx="8109239" cy="50482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spcBef>
                <a:spcPts val="0"/>
              </a:spcBef>
              <a:defRPr/>
            </a:pPr>
            <a:r>
              <a:rPr lang="pl-PL" sz="1200" b="1" dirty="0">
                <a:solidFill>
                  <a:schemeClr val="bg1"/>
                </a:solidFill>
                <a:latin typeface="Calibri" panose="020F0502020204030204" pitchFamily="34" charset="0"/>
              </a:rPr>
              <a:t>REGIONALNY PROGRAM OPERACYJNY WOJEWÓDZTWA POMORSKIEGO NA LATA </a:t>
            </a:r>
            <a:r>
              <a:rPr lang="pl-PL" sz="12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2014-2020</a:t>
            </a:r>
          </a:p>
        </p:txBody>
      </p:sp>
      <p:sp>
        <p:nvSpPr>
          <p:cNvPr id="7" name="Text Box 20"/>
          <p:cNvSpPr txBox="1">
            <a:spLocks noChangeArrowheads="1"/>
          </p:cNvSpPr>
          <p:nvPr/>
        </p:nvSpPr>
        <p:spPr bwMode="auto">
          <a:xfrm>
            <a:off x="428625" y="2252159"/>
            <a:ext cx="3286125" cy="357188"/>
          </a:xfrm>
          <a:prstGeom prst="rect">
            <a:avLst/>
          </a:prstGeom>
          <a:solidFill>
            <a:srgbClr val="254B7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pl-PL" altLang="pl-PL" sz="1200" b="1" dirty="0">
                <a:solidFill>
                  <a:schemeClr val="bg1"/>
                </a:solidFill>
                <a:latin typeface="Calibri" panose="020F0502020204030204" pitchFamily="34" charset="0"/>
              </a:rPr>
              <a:t>STRATEGIA 2020</a:t>
            </a:r>
          </a:p>
        </p:txBody>
      </p:sp>
      <p:sp>
        <p:nvSpPr>
          <p:cNvPr id="8" name="Text Box 20"/>
          <p:cNvSpPr txBox="1">
            <a:spLocks noChangeArrowheads="1"/>
          </p:cNvSpPr>
          <p:nvPr/>
        </p:nvSpPr>
        <p:spPr bwMode="auto">
          <a:xfrm>
            <a:off x="428625" y="3875429"/>
            <a:ext cx="3357563" cy="361950"/>
          </a:xfrm>
          <a:prstGeom prst="rect">
            <a:avLst/>
          </a:prstGeom>
          <a:solidFill>
            <a:srgbClr val="254B7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pl-PL" altLang="pl-PL" sz="1200" b="1" dirty="0">
                <a:solidFill>
                  <a:schemeClr val="bg1"/>
                </a:solidFill>
                <a:latin typeface="Calibri" panose="020F0502020204030204" pitchFamily="34" charset="0"/>
              </a:rPr>
              <a:t>REGIONALNY PROGRAM STRATEGICZNY</a:t>
            </a:r>
          </a:p>
        </p:txBody>
      </p:sp>
      <p:pic>
        <p:nvPicPr>
          <p:cNvPr id="10" name="Picture 29" descr="http://strategia2020.pomorskie.eu/res/strategia2020/grafika/logo/logo_strategia_2020_2.jpg"/>
          <p:cNvPicPr>
            <a:picLocks noChangeAspect="1" noChangeArrowheads="1"/>
          </p:cNvPicPr>
          <p:nvPr/>
        </p:nvPicPr>
        <p:blipFill>
          <a:blip r:embed="rId3" cstate="print">
            <a:lum bright="54000" contrast="-3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13" y="2823659"/>
            <a:ext cx="2500312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48" descr="C:\Users\pbojko\Desktop\_Ostateczne2\Aktywni pomorzanie_LOGO\Aktywni pomorzanie_Logo.png"/>
          <p:cNvPicPr>
            <a:picLocks noChangeAspect="1" noChangeArrowheads="1"/>
          </p:cNvPicPr>
          <p:nvPr/>
        </p:nvPicPr>
        <p:blipFill>
          <a:blip r:embed="rId4" cstate="print">
            <a:lum bright="33000" contrast="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0" y="4538159"/>
            <a:ext cx="2571750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 Box 20"/>
          <p:cNvSpPr txBox="1">
            <a:spLocks noChangeArrowheads="1"/>
          </p:cNvSpPr>
          <p:nvPr/>
        </p:nvSpPr>
        <p:spPr bwMode="auto">
          <a:xfrm>
            <a:off x="4286250" y="1537784"/>
            <a:ext cx="2071688" cy="357188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pl-PL" sz="1200" b="1" dirty="0">
                <a:solidFill>
                  <a:schemeClr val="bg1"/>
                </a:solidFill>
                <a:latin typeface="Calibri" panose="020F0502020204030204" pitchFamily="34" charset="0"/>
              </a:rPr>
              <a:t>EUROPA 2020</a:t>
            </a:r>
          </a:p>
        </p:txBody>
      </p:sp>
      <p:sp>
        <p:nvSpPr>
          <p:cNvPr id="13" name="Text Box 20"/>
          <p:cNvSpPr txBox="1">
            <a:spLocks noChangeArrowheads="1"/>
          </p:cNvSpPr>
          <p:nvPr/>
        </p:nvSpPr>
        <p:spPr bwMode="auto">
          <a:xfrm>
            <a:off x="4286250" y="2252159"/>
            <a:ext cx="4286250" cy="923925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pl-PL" sz="1400" b="1" dirty="0">
                <a:solidFill>
                  <a:schemeClr val="bg1"/>
                </a:solidFill>
                <a:latin typeface="Calibri" panose="020F0502020204030204" pitchFamily="34" charset="0"/>
              </a:rPr>
              <a:t>UMOWA </a:t>
            </a:r>
            <a:r>
              <a:rPr lang="pl-PL" sz="14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PARTNERSTWA</a:t>
            </a:r>
          </a:p>
          <a:p>
            <a:pPr algn="ctr" eaLnBrk="1" hangingPunct="1">
              <a:spcBef>
                <a:spcPts val="0"/>
              </a:spcBef>
              <a:defRPr/>
            </a:pPr>
            <a:r>
              <a:rPr lang="pl-PL" sz="1400" b="1" dirty="0" smtClean="0">
                <a:latin typeface="Calibri" panose="020F0502020204030204" pitchFamily="34" charset="0"/>
              </a:rPr>
              <a:t>Cel tematyczny </a:t>
            </a:r>
          </a:p>
          <a:p>
            <a:pPr algn="ctr" eaLnBrk="1" hangingPunct="1">
              <a:spcBef>
                <a:spcPts val="0"/>
              </a:spcBef>
              <a:defRPr/>
            </a:pPr>
            <a:r>
              <a:rPr lang="pl-PL" altLang="pl-PL" sz="1400" b="1" dirty="0" smtClean="0">
                <a:latin typeface="Calibri" panose="020F0502020204030204" pitchFamily="34" charset="0"/>
              </a:rPr>
              <a:t>Wspieranie </a:t>
            </a:r>
            <a:r>
              <a:rPr lang="pl-PL" altLang="pl-PL" sz="1400" b="1" dirty="0">
                <a:latin typeface="Calibri" panose="020F0502020204030204" pitchFamily="34" charset="0"/>
              </a:rPr>
              <a:t>włączenia społecznego i walka z </a:t>
            </a:r>
            <a:r>
              <a:rPr lang="pl-PL" altLang="pl-PL" sz="1400" b="1" dirty="0" smtClean="0">
                <a:latin typeface="Calibri" panose="020F0502020204030204" pitchFamily="34" charset="0"/>
              </a:rPr>
              <a:t>ubóstwem</a:t>
            </a:r>
            <a:endParaRPr lang="pl-PL" sz="1400" b="1" dirty="0">
              <a:latin typeface="Calibri" panose="020F0502020204030204" pitchFamily="34" charset="0"/>
            </a:endParaRPr>
          </a:p>
        </p:txBody>
      </p:sp>
      <p:sp>
        <p:nvSpPr>
          <p:cNvPr id="14" name="Text Box 20"/>
          <p:cNvSpPr txBox="1">
            <a:spLocks noChangeArrowheads="1"/>
          </p:cNvSpPr>
          <p:nvPr/>
        </p:nvSpPr>
        <p:spPr bwMode="auto">
          <a:xfrm>
            <a:off x="6500813" y="1537784"/>
            <a:ext cx="2071687" cy="357188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pl-PL" altLang="pl-PL" sz="12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KSRR 2020 / KPZK 2030</a:t>
            </a:r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357188" y="1842585"/>
            <a:ext cx="3429000" cy="2725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108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pl-PL" altLang="pl-PL" sz="1400" dirty="0">
                <a:latin typeface="Calibri" panose="020F0502020204030204" pitchFamily="34" charset="0"/>
              </a:rPr>
              <a:t>polityka rozwoju województwa pomorskiego</a:t>
            </a: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4191460" y="1285875"/>
            <a:ext cx="2261268" cy="2725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tIns="108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pl-PL" altLang="pl-PL" sz="1400" dirty="0">
                <a:latin typeface="Calibri" panose="020F0502020204030204" pitchFamily="34" charset="0"/>
              </a:rPr>
              <a:t>polityka</a:t>
            </a:r>
            <a:r>
              <a:rPr lang="pl-PL" altLang="pl-PL" sz="900" dirty="0">
                <a:latin typeface="Calibri" panose="020F0502020204030204" pitchFamily="34" charset="0"/>
              </a:rPr>
              <a:t> </a:t>
            </a:r>
            <a:r>
              <a:rPr lang="pl-PL" altLang="pl-PL" sz="1400" dirty="0">
                <a:latin typeface="Calibri" panose="020F0502020204030204" pitchFamily="34" charset="0"/>
              </a:rPr>
              <a:t>rozwoju Wspólnoty</a:t>
            </a:r>
          </a:p>
        </p:txBody>
      </p:sp>
      <p:sp>
        <p:nvSpPr>
          <p:cNvPr id="17" name="Text Box 12"/>
          <p:cNvSpPr txBox="1">
            <a:spLocks noChangeArrowheads="1"/>
          </p:cNvSpPr>
          <p:nvPr/>
        </p:nvSpPr>
        <p:spPr bwMode="auto">
          <a:xfrm>
            <a:off x="6500960" y="1295813"/>
            <a:ext cx="2143125" cy="2725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108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pl-PL" altLang="pl-PL" sz="1400" dirty="0">
                <a:latin typeface="Calibri" panose="020F0502020204030204" pitchFamily="34" charset="0"/>
              </a:rPr>
              <a:t>polityka rozwoju kraju</a:t>
            </a:r>
          </a:p>
        </p:txBody>
      </p:sp>
      <p:sp>
        <p:nvSpPr>
          <p:cNvPr id="18" name="Text Box 12"/>
          <p:cNvSpPr txBox="1">
            <a:spLocks noChangeArrowheads="1"/>
          </p:cNvSpPr>
          <p:nvPr/>
        </p:nvSpPr>
        <p:spPr bwMode="auto">
          <a:xfrm>
            <a:off x="4211960" y="1979643"/>
            <a:ext cx="3408569" cy="2725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tIns="108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pl-PL" altLang="pl-PL" sz="1400" dirty="0">
                <a:latin typeface="Calibri" panose="020F0502020204030204" pitchFamily="34" charset="0"/>
              </a:rPr>
              <a:t>strategia interwencji funduszy w Polsce</a:t>
            </a:r>
          </a:p>
        </p:txBody>
      </p:sp>
      <p:sp>
        <p:nvSpPr>
          <p:cNvPr id="19" name="Text Box 20"/>
          <p:cNvSpPr txBox="1">
            <a:spLocks noChangeArrowheads="1"/>
          </p:cNvSpPr>
          <p:nvPr/>
        </p:nvSpPr>
        <p:spPr bwMode="auto">
          <a:xfrm>
            <a:off x="4298788" y="3873680"/>
            <a:ext cx="4286250" cy="357188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pl-PL" sz="1200" b="1" dirty="0">
                <a:solidFill>
                  <a:schemeClr val="bg1"/>
                </a:solidFill>
                <a:latin typeface="Calibri" panose="020F0502020204030204" pitchFamily="34" charset="0"/>
              </a:rPr>
              <a:t>NARODOWY PLAN REWITALIZACJI</a:t>
            </a:r>
          </a:p>
        </p:txBody>
      </p:sp>
      <p:sp>
        <p:nvSpPr>
          <p:cNvPr id="20" name="Text Box 12"/>
          <p:cNvSpPr txBox="1">
            <a:spLocks noChangeArrowheads="1"/>
          </p:cNvSpPr>
          <p:nvPr/>
        </p:nvSpPr>
        <p:spPr bwMode="auto">
          <a:xfrm>
            <a:off x="4214813" y="3609472"/>
            <a:ext cx="4357687" cy="2725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108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pl-PL" altLang="pl-PL" sz="1400" dirty="0">
                <a:latin typeface="Calibri" panose="020F0502020204030204" pitchFamily="34" charset="0"/>
              </a:rPr>
              <a:t>zasady interwencji </a:t>
            </a:r>
            <a:r>
              <a:rPr lang="pl-PL" altLang="pl-PL" sz="1400" dirty="0" smtClean="0">
                <a:latin typeface="Calibri" panose="020F0502020204030204" pitchFamily="34" charset="0"/>
              </a:rPr>
              <a:t>EFSI w </a:t>
            </a:r>
            <a:r>
              <a:rPr lang="pl-PL" altLang="pl-PL" sz="1400" dirty="0">
                <a:latin typeface="Calibri" panose="020F0502020204030204" pitchFamily="34" charset="0"/>
              </a:rPr>
              <a:t>zakresie rewitalizacji</a:t>
            </a:r>
          </a:p>
        </p:txBody>
      </p:sp>
      <p:grpSp>
        <p:nvGrpSpPr>
          <p:cNvPr id="24" name="Grupa 22"/>
          <p:cNvGrpSpPr/>
          <p:nvPr/>
        </p:nvGrpSpPr>
        <p:grpSpPr>
          <a:xfrm rot="5400000">
            <a:off x="8426348" y="2002128"/>
            <a:ext cx="102099" cy="142876"/>
            <a:chOff x="2853918" y="464346"/>
            <a:chExt cx="408396" cy="571505"/>
          </a:xfrm>
          <a:solidFill>
            <a:schemeClr val="tx2">
              <a:lumMod val="10000"/>
              <a:lumOff val="90000"/>
            </a:schemeClr>
          </a:solidFill>
        </p:grpSpPr>
        <p:sp>
          <p:nvSpPr>
            <p:cNvPr id="25" name="Strzałka w prawo 24"/>
            <p:cNvSpPr/>
            <p:nvPr/>
          </p:nvSpPr>
          <p:spPr>
            <a:xfrm>
              <a:off x="2853918" y="464346"/>
              <a:ext cx="408396" cy="571505"/>
            </a:xfrm>
            <a:prstGeom prst="rightArrow">
              <a:avLst>
                <a:gd name="adj1" fmla="val 60000"/>
                <a:gd name="adj2" fmla="val 50000"/>
              </a:avLst>
            </a:prstGeom>
            <a:grpFill/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6" name="Strzałka w prawo 4"/>
            <p:cNvSpPr/>
            <p:nvPr/>
          </p:nvSpPr>
          <p:spPr>
            <a:xfrm>
              <a:off x="2853918" y="578647"/>
              <a:ext cx="285877" cy="342903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0" tIns="0" rIns="0" bIns="0" spcCol="1270" anchor="ctr"/>
            <a:lstStyle/>
            <a:p>
              <a:pPr algn="ctr" defTabSz="1155700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pl-PL" sz="2600"/>
            </a:p>
          </p:txBody>
        </p:sp>
      </p:grpSp>
      <p:grpSp>
        <p:nvGrpSpPr>
          <p:cNvPr id="27" name="Grupa 22"/>
          <p:cNvGrpSpPr/>
          <p:nvPr/>
        </p:nvGrpSpPr>
        <p:grpSpPr>
          <a:xfrm rot="5400000">
            <a:off x="8412495" y="3636740"/>
            <a:ext cx="102099" cy="142876"/>
            <a:chOff x="2853918" y="464346"/>
            <a:chExt cx="408396" cy="571505"/>
          </a:xfrm>
          <a:solidFill>
            <a:schemeClr val="tx2">
              <a:lumMod val="10000"/>
              <a:lumOff val="90000"/>
            </a:schemeClr>
          </a:solidFill>
        </p:grpSpPr>
        <p:sp>
          <p:nvSpPr>
            <p:cNvPr id="28" name="Strzałka w prawo 27"/>
            <p:cNvSpPr/>
            <p:nvPr/>
          </p:nvSpPr>
          <p:spPr>
            <a:xfrm>
              <a:off x="2853918" y="464346"/>
              <a:ext cx="408396" cy="571505"/>
            </a:xfrm>
            <a:prstGeom prst="rightArrow">
              <a:avLst>
                <a:gd name="adj1" fmla="val 60000"/>
                <a:gd name="adj2" fmla="val 50000"/>
              </a:avLst>
            </a:prstGeom>
            <a:grpFill/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9" name="Strzałka w prawo 4"/>
            <p:cNvSpPr/>
            <p:nvPr/>
          </p:nvSpPr>
          <p:spPr>
            <a:xfrm>
              <a:off x="2853918" y="578647"/>
              <a:ext cx="285877" cy="342903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0" tIns="0" rIns="0" bIns="0" spcCol="1270" anchor="ctr"/>
            <a:lstStyle/>
            <a:p>
              <a:pPr algn="ctr" defTabSz="1155700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pl-PL" sz="2600"/>
            </a:p>
          </p:txBody>
        </p:sp>
      </p:grpSp>
      <p:grpSp>
        <p:nvGrpSpPr>
          <p:cNvPr id="30" name="Grupa 22"/>
          <p:cNvGrpSpPr/>
          <p:nvPr/>
        </p:nvGrpSpPr>
        <p:grpSpPr>
          <a:xfrm rot="5400000">
            <a:off x="8416968" y="4332327"/>
            <a:ext cx="102099" cy="142876"/>
            <a:chOff x="2853918" y="464346"/>
            <a:chExt cx="408396" cy="571505"/>
          </a:xfrm>
          <a:solidFill>
            <a:schemeClr val="tx2">
              <a:lumMod val="10000"/>
              <a:lumOff val="90000"/>
            </a:schemeClr>
          </a:solidFill>
        </p:grpSpPr>
        <p:sp>
          <p:nvSpPr>
            <p:cNvPr id="31" name="Strzałka w prawo 30"/>
            <p:cNvSpPr/>
            <p:nvPr/>
          </p:nvSpPr>
          <p:spPr>
            <a:xfrm>
              <a:off x="2853918" y="464346"/>
              <a:ext cx="408396" cy="571505"/>
            </a:xfrm>
            <a:prstGeom prst="rightArrow">
              <a:avLst>
                <a:gd name="adj1" fmla="val 60000"/>
                <a:gd name="adj2" fmla="val 50000"/>
              </a:avLst>
            </a:prstGeom>
            <a:grpFill/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2" name="Strzałka w prawo 4"/>
            <p:cNvSpPr/>
            <p:nvPr/>
          </p:nvSpPr>
          <p:spPr>
            <a:xfrm>
              <a:off x="2853918" y="578647"/>
              <a:ext cx="285877" cy="342903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0" tIns="0" rIns="0" bIns="0" spcCol="1270" anchor="ctr"/>
            <a:lstStyle/>
            <a:p>
              <a:pPr algn="ctr" defTabSz="1155700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pl-PL" sz="2600"/>
            </a:p>
          </p:txBody>
        </p:sp>
      </p:grpSp>
      <p:grpSp>
        <p:nvGrpSpPr>
          <p:cNvPr id="36" name="Grupa 22"/>
          <p:cNvGrpSpPr/>
          <p:nvPr/>
        </p:nvGrpSpPr>
        <p:grpSpPr>
          <a:xfrm rot="5400000">
            <a:off x="4311691" y="4317012"/>
            <a:ext cx="102099" cy="142876"/>
            <a:chOff x="2853918" y="464346"/>
            <a:chExt cx="408396" cy="571505"/>
          </a:xfrm>
          <a:solidFill>
            <a:schemeClr val="tx2">
              <a:lumMod val="10000"/>
              <a:lumOff val="90000"/>
            </a:schemeClr>
          </a:solidFill>
        </p:grpSpPr>
        <p:sp>
          <p:nvSpPr>
            <p:cNvPr id="37" name="Strzałka w prawo 36"/>
            <p:cNvSpPr/>
            <p:nvPr/>
          </p:nvSpPr>
          <p:spPr>
            <a:xfrm>
              <a:off x="2853918" y="464346"/>
              <a:ext cx="408396" cy="571505"/>
            </a:xfrm>
            <a:prstGeom prst="rightArrow">
              <a:avLst>
                <a:gd name="adj1" fmla="val 60000"/>
                <a:gd name="adj2" fmla="val 50000"/>
              </a:avLst>
            </a:prstGeom>
            <a:grpFill/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8" name="Strzałka w prawo 4"/>
            <p:cNvSpPr/>
            <p:nvPr/>
          </p:nvSpPr>
          <p:spPr>
            <a:xfrm>
              <a:off x="2853918" y="578647"/>
              <a:ext cx="285877" cy="342903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0" tIns="0" rIns="0" bIns="0" spcCol="1270" anchor="ctr"/>
            <a:lstStyle/>
            <a:p>
              <a:pPr algn="ctr" defTabSz="1155700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pl-PL" sz="2600"/>
            </a:p>
          </p:txBody>
        </p:sp>
      </p:grpSp>
      <p:sp>
        <p:nvSpPr>
          <p:cNvPr id="39" name="Text Box 20"/>
          <p:cNvSpPr txBox="1">
            <a:spLocks noChangeArrowheads="1"/>
          </p:cNvSpPr>
          <p:nvPr/>
        </p:nvSpPr>
        <p:spPr bwMode="auto">
          <a:xfrm>
            <a:off x="4291302" y="4823909"/>
            <a:ext cx="4286250" cy="357188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pl-PL" sz="12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USTAWA O REWITALIZACJI</a:t>
            </a:r>
            <a:endParaRPr lang="pl-PL" sz="12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pSp>
        <p:nvGrpSpPr>
          <p:cNvPr id="40" name="Grupa 22"/>
          <p:cNvGrpSpPr/>
          <p:nvPr/>
        </p:nvGrpSpPr>
        <p:grpSpPr>
          <a:xfrm rot="5400000">
            <a:off x="4323597" y="5203638"/>
            <a:ext cx="102099" cy="142876"/>
            <a:chOff x="2853918" y="464346"/>
            <a:chExt cx="408396" cy="571505"/>
          </a:xfrm>
          <a:solidFill>
            <a:schemeClr val="tx2">
              <a:lumMod val="10000"/>
              <a:lumOff val="90000"/>
            </a:schemeClr>
          </a:solidFill>
        </p:grpSpPr>
        <p:sp>
          <p:nvSpPr>
            <p:cNvPr id="41" name="Strzałka w prawo 40"/>
            <p:cNvSpPr/>
            <p:nvPr/>
          </p:nvSpPr>
          <p:spPr>
            <a:xfrm>
              <a:off x="2853918" y="464346"/>
              <a:ext cx="408396" cy="571505"/>
            </a:xfrm>
            <a:prstGeom prst="rightArrow">
              <a:avLst>
                <a:gd name="adj1" fmla="val 60000"/>
                <a:gd name="adj2" fmla="val 50000"/>
              </a:avLst>
            </a:prstGeom>
            <a:grpFill/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2" name="Strzałka w prawo 4"/>
            <p:cNvSpPr/>
            <p:nvPr/>
          </p:nvSpPr>
          <p:spPr>
            <a:xfrm>
              <a:off x="2853918" y="578647"/>
              <a:ext cx="285877" cy="342903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0" tIns="0" rIns="0" bIns="0" spcCol="1270" anchor="ctr"/>
            <a:lstStyle/>
            <a:p>
              <a:pPr algn="ctr" defTabSz="1155700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pl-PL" sz="2600"/>
            </a:p>
          </p:txBody>
        </p:sp>
      </p:grpSp>
      <p:grpSp>
        <p:nvGrpSpPr>
          <p:cNvPr id="43" name="Grupa 22"/>
          <p:cNvGrpSpPr/>
          <p:nvPr/>
        </p:nvGrpSpPr>
        <p:grpSpPr>
          <a:xfrm rot="5400000">
            <a:off x="8416967" y="5184464"/>
            <a:ext cx="102099" cy="142876"/>
            <a:chOff x="2853918" y="464346"/>
            <a:chExt cx="408396" cy="571505"/>
          </a:xfrm>
          <a:solidFill>
            <a:schemeClr val="tx2">
              <a:lumMod val="10000"/>
              <a:lumOff val="90000"/>
            </a:schemeClr>
          </a:solidFill>
        </p:grpSpPr>
        <p:sp>
          <p:nvSpPr>
            <p:cNvPr id="44" name="Strzałka w prawo 43"/>
            <p:cNvSpPr/>
            <p:nvPr/>
          </p:nvSpPr>
          <p:spPr>
            <a:xfrm>
              <a:off x="2853918" y="464346"/>
              <a:ext cx="408396" cy="571505"/>
            </a:xfrm>
            <a:prstGeom prst="rightArrow">
              <a:avLst>
                <a:gd name="adj1" fmla="val 60000"/>
                <a:gd name="adj2" fmla="val 50000"/>
              </a:avLst>
            </a:prstGeom>
            <a:grpFill/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5" name="Strzałka w prawo 4"/>
            <p:cNvSpPr/>
            <p:nvPr/>
          </p:nvSpPr>
          <p:spPr>
            <a:xfrm>
              <a:off x="2853918" y="578647"/>
              <a:ext cx="285877" cy="342903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0" tIns="0" rIns="0" bIns="0" spcCol="1270" anchor="ctr"/>
            <a:lstStyle/>
            <a:p>
              <a:pPr algn="ctr" defTabSz="1155700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pl-PL" sz="2600"/>
            </a:p>
          </p:txBody>
        </p:sp>
      </p:grpSp>
      <p:sp>
        <p:nvSpPr>
          <p:cNvPr id="3" name="Prostokąt 2"/>
          <p:cNvSpPr/>
          <p:nvPr/>
        </p:nvSpPr>
        <p:spPr>
          <a:xfrm>
            <a:off x="3995936" y="241484"/>
            <a:ext cx="456782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eaLnBrk="1" hangingPunct="1"/>
            <a:r>
              <a:rPr lang="pl-PL" altLang="pl-PL" sz="14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Najważniejsze uwarunkowania </a:t>
            </a:r>
          </a:p>
          <a:p>
            <a:pPr algn="r" eaLnBrk="1" hangingPunct="1"/>
            <a:r>
              <a:rPr lang="pl-PL" altLang="pl-PL" sz="14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zintegrowanych projektów rewitalizacyjnych</a:t>
            </a:r>
            <a:r>
              <a:rPr lang="pl-PL" altLang="pl-PL" sz="16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  </a:t>
            </a:r>
            <a:endParaRPr lang="pl-PL" altLang="pl-PL" sz="16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4320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13"/>
          <p:cNvSpPr txBox="1">
            <a:spLocks noChangeArrowheads="1"/>
          </p:cNvSpPr>
          <p:nvPr/>
        </p:nvSpPr>
        <p:spPr bwMode="auto">
          <a:xfrm>
            <a:off x="5396905" y="188640"/>
            <a:ext cx="335155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None/>
            </a:pPr>
            <a:r>
              <a:rPr lang="pl-PL" sz="1400" b="1" dirty="0" smtClean="0">
                <a:solidFill>
                  <a:schemeClr val="bg1"/>
                </a:solidFill>
                <a:latin typeface="Calibri" pitchFamily="34" charset="0"/>
              </a:rPr>
              <a:t>Kształt interwencji w zakresie rewitalizacji </a:t>
            </a:r>
          </a:p>
          <a:p>
            <a:pPr algn="r" eaLnBrk="1" hangingPunct="1">
              <a:spcBef>
                <a:spcPct val="0"/>
              </a:spcBef>
              <a:buNone/>
            </a:pPr>
            <a:r>
              <a:rPr lang="pl-PL" altLang="pl-PL" sz="1400" b="1" dirty="0" smtClean="0">
                <a:solidFill>
                  <a:schemeClr val="bg1"/>
                </a:solidFill>
                <a:latin typeface="Calibri" pitchFamily="34" charset="0"/>
              </a:rPr>
              <a:t>w </a:t>
            </a:r>
            <a:r>
              <a:rPr lang="pl-PL" altLang="pl-PL" sz="1400" b="1" dirty="0">
                <a:solidFill>
                  <a:schemeClr val="bg1"/>
                </a:solidFill>
                <a:latin typeface="Calibri" pitchFamily="34" charset="0"/>
              </a:rPr>
              <a:t>RPO WP 2014-2020</a:t>
            </a:r>
          </a:p>
        </p:txBody>
      </p:sp>
      <p:sp>
        <p:nvSpPr>
          <p:cNvPr id="15363" name="Rectangle 5"/>
          <p:cNvSpPr>
            <a:spLocks noChangeArrowheads="1"/>
          </p:cNvSpPr>
          <p:nvPr/>
        </p:nvSpPr>
        <p:spPr bwMode="auto">
          <a:xfrm>
            <a:off x="439738" y="4048796"/>
            <a:ext cx="8207375" cy="284163"/>
          </a:xfrm>
          <a:prstGeom prst="rect">
            <a:avLst/>
          </a:prstGeom>
          <a:solidFill>
            <a:srgbClr val="0033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1200" b="1">
                <a:solidFill>
                  <a:schemeClr val="bg1"/>
                </a:solidFill>
                <a:latin typeface="Arial Narrow" pitchFamily="34" charset="0"/>
              </a:rPr>
              <a:t>C E L  T E M A T Y C Z N Y  9</a:t>
            </a:r>
            <a:r>
              <a:rPr lang="pl-PL" altLang="pl-PL" sz="1200">
                <a:solidFill>
                  <a:schemeClr val="bg1"/>
                </a:solidFill>
                <a:latin typeface="Arial Narrow" pitchFamily="34" charset="0"/>
              </a:rPr>
              <a:t> </a:t>
            </a:r>
          </a:p>
        </p:txBody>
      </p:sp>
      <p:sp>
        <p:nvSpPr>
          <p:cNvPr id="15364" name="Rectangle 7"/>
          <p:cNvSpPr>
            <a:spLocks noChangeArrowheads="1"/>
          </p:cNvSpPr>
          <p:nvPr/>
        </p:nvSpPr>
        <p:spPr bwMode="auto">
          <a:xfrm>
            <a:off x="468313" y="5084763"/>
            <a:ext cx="8207375" cy="287337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200" b="1" dirty="0">
                <a:latin typeface="Arial Narrow" pitchFamily="34" charset="0"/>
              </a:rPr>
              <a:t>PI </a:t>
            </a:r>
            <a:r>
              <a:rPr lang="pl-PL" altLang="pl-PL" sz="1200" b="1" dirty="0" smtClean="0">
                <a:latin typeface="Arial Narrow" pitchFamily="34" charset="0"/>
              </a:rPr>
              <a:t>9i </a:t>
            </a:r>
            <a:r>
              <a:rPr lang="pl-PL" altLang="pl-PL" sz="1200" dirty="0" smtClean="0">
                <a:latin typeface="Arial Narrow" pitchFamily="34" charset="0"/>
              </a:rPr>
              <a:t>Aktywna integracja, w szczególności w celu poprawy zatrudnialności (EFS</a:t>
            </a:r>
            <a:r>
              <a:rPr lang="pl-PL" altLang="pl-PL" sz="1200" dirty="0">
                <a:latin typeface="Arial Narrow" pitchFamily="34" charset="0"/>
              </a:rPr>
              <a:t>)</a:t>
            </a:r>
          </a:p>
        </p:txBody>
      </p:sp>
      <p:sp>
        <p:nvSpPr>
          <p:cNvPr id="15365" name="Rectangle 8"/>
          <p:cNvSpPr>
            <a:spLocks noChangeArrowheads="1"/>
          </p:cNvSpPr>
          <p:nvPr/>
        </p:nvSpPr>
        <p:spPr bwMode="auto">
          <a:xfrm>
            <a:off x="468313" y="5372100"/>
            <a:ext cx="8207375" cy="288925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200" b="1" dirty="0">
                <a:latin typeface="Arial Narrow" pitchFamily="34" charset="0"/>
              </a:rPr>
              <a:t>PI </a:t>
            </a:r>
            <a:r>
              <a:rPr lang="pl-PL" altLang="pl-PL" sz="1200" b="1" dirty="0" smtClean="0">
                <a:latin typeface="Arial Narrow" pitchFamily="34" charset="0"/>
              </a:rPr>
              <a:t>9iv </a:t>
            </a:r>
            <a:r>
              <a:rPr lang="pl-PL" altLang="pl-PL" sz="1200" dirty="0" smtClean="0">
                <a:latin typeface="Arial Narrow" pitchFamily="34" charset="0"/>
              </a:rPr>
              <a:t> Ułatwianie dostępu do niedrogich, trwałych oraz wysokiej jakości usług (EFS</a:t>
            </a:r>
            <a:r>
              <a:rPr lang="pl-PL" altLang="pl-PL" sz="1200" dirty="0">
                <a:latin typeface="Arial Narrow" pitchFamily="34" charset="0"/>
              </a:rPr>
              <a:t>)</a:t>
            </a:r>
          </a:p>
        </p:txBody>
      </p:sp>
      <p:sp>
        <p:nvSpPr>
          <p:cNvPr id="15366" name="Rectangle 9"/>
          <p:cNvSpPr>
            <a:spLocks noChangeArrowheads="1"/>
          </p:cNvSpPr>
          <p:nvPr/>
        </p:nvSpPr>
        <p:spPr bwMode="auto">
          <a:xfrm>
            <a:off x="468313" y="5661025"/>
            <a:ext cx="8207375" cy="287338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200" b="1" dirty="0">
                <a:latin typeface="Arial Narrow" pitchFamily="34" charset="0"/>
              </a:rPr>
              <a:t>PI 9b</a:t>
            </a:r>
            <a:r>
              <a:rPr lang="pl-PL" altLang="pl-PL" sz="1200" dirty="0">
                <a:latin typeface="Arial Narrow" pitchFamily="34" charset="0"/>
              </a:rPr>
              <a:t> Wspieranie rewitalizacji fizycznej, gospodarczej i społecznej ubogich społeczności (EFRR)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1200" dirty="0">
              <a:latin typeface="Arial Narrow" pitchFamily="34" charset="0"/>
            </a:endParaRPr>
          </a:p>
        </p:txBody>
      </p:sp>
      <p:sp>
        <p:nvSpPr>
          <p:cNvPr id="22" name="Text Box 20"/>
          <p:cNvSpPr txBox="1">
            <a:spLocks noChangeArrowheads="1"/>
          </p:cNvSpPr>
          <p:nvPr/>
        </p:nvSpPr>
        <p:spPr bwMode="auto">
          <a:xfrm>
            <a:off x="468313" y="1196975"/>
            <a:ext cx="8280400" cy="36036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pl-PL" altLang="pl-PL" sz="1200" b="1" dirty="0" smtClean="0">
                <a:solidFill>
                  <a:schemeClr val="bg1"/>
                </a:solidFill>
              </a:rPr>
              <a:t>REGIONALNY PROGRAM OPERACYJNY WOJEWÓDZTWA POMORSKIEGO 2014-2020</a:t>
            </a:r>
          </a:p>
        </p:txBody>
      </p:sp>
      <p:cxnSp>
        <p:nvCxnSpPr>
          <p:cNvPr id="14" name="Łącznik prosty ze strzałką 13"/>
          <p:cNvCxnSpPr/>
          <p:nvPr/>
        </p:nvCxnSpPr>
        <p:spPr>
          <a:xfrm rot="5400000">
            <a:off x="2017713" y="3822700"/>
            <a:ext cx="357188" cy="1587"/>
          </a:xfrm>
          <a:prstGeom prst="straightConnector1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 Box 20"/>
          <p:cNvSpPr txBox="1">
            <a:spLocks noChangeArrowheads="1"/>
          </p:cNvSpPr>
          <p:nvPr/>
        </p:nvSpPr>
        <p:spPr bwMode="auto">
          <a:xfrm>
            <a:off x="468313" y="1628775"/>
            <a:ext cx="2735262" cy="36036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pl-PL" altLang="pl-PL" sz="1200" b="1" dirty="0">
                <a:solidFill>
                  <a:schemeClr val="bg1"/>
                </a:solidFill>
              </a:rPr>
              <a:t>EUROPEJSKI FUNDUSZ SPOŁECZNY</a:t>
            </a:r>
          </a:p>
        </p:txBody>
      </p:sp>
      <p:sp>
        <p:nvSpPr>
          <p:cNvPr id="3" name="Text Box 20"/>
          <p:cNvSpPr txBox="1">
            <a:spLocks noChangeArrowheads="1"/>
          </p:cNvSpPr>
          <p:nvPr/>
        </p:nvSpPr>
        <p:spPr bwMode="auto">
          <a:xfrm>
            <a:off x="3563938" y="1628775"/>
            <a:ext cx="5183187" cy="36036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pl-PL" altLang="pl-PL" sz="1200" b="1" dirty="0">
                <a:solidFill>
                  <a:schemeClr val="bg1"/>
                </a:solidFill>
              </a:rPr>
              <a:t>EUROPEJSKI FUNDUSZ ROZWOJU REGIONALNEGO</a:t>
            </a:r>
          </a:p>
        </p:txBody>
      </p:sp>
      <p:sp>
        <p:nvSpPr>
          <p:cNvPr id="15374" name="Text Box 20"/>
          <p:cNvSpPr txBox="1">
            <a:spLocks noChangeArrowheads="1"/>
          </p:cNvSpPr>
          <p:nvPr/>
        </p:nvSpPr>
        <p:spPr bwMode="auto">
          <a:xfrm rot="-5400000">
            <a:off x="-35718" y="2566194"/>
            <a:ext cx="1582737" cy="574675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000"/>
              <a:t>OŚ 3. EDUKACJA</a:t>
            </a:r>
          </a:p>
        </p:txBody>
      </p:sp>
      <p:sp>
        <p:nvSpPr>
          <p:cNvPr id="15375" name="Text Box 20"/>
          <p:cNvSpPr txBox="1">
            <a:spLocks noChangeArrowheads="1"/>
          </p:cNvSpPr>
          <p:nvPr/>
        </p:nvSpPr>
        <p:spPr bwMode="auto">
          <a:xfrm rot="-5400000">
            <a:off x="683419" y="2564606"/>
            <a:ext cx="1582738" cy="574675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000" dirty="0"/>
              <a:t>OŚ 5.ZATRUDNIENIE</a:t>
            </a:r>
          </a:p>
        </p:txBody>
      </p:sp>
      <p:sp>
        <p:nvSpPr>
          <p:cNvPr id="15376" name="Text Box 20"/>
          <p:cNvSpPr txBox="1">
            <a:spLocks noChangeArrowheads="1"/>
          </p:cNvSpPr>
          <p:nvPr/>
        </p:nvSpPr>
        <p:spPr bwMode="auto">
          <a:xfrm rot="-5400000">
            <a:off x="1404144" y="2566194"/>
            <a:ext cx="1582737" cy="5746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000" b="1"/>
              <a:t>OŚ 6. INTEGRACJA</a:t>
            </a:r>
          </a:p>
        </p:txBody>
      </p:sp>
      <p:sp>
        <p:nvSpPr>
          <p:cNvPr id="15377" name="Text Box 20"/>
          <p:cNvSpPr txBox="1">
            <a:spLocks noChangeArrowheads="1"/>
          </p:cNvSpPr>
          <p:nvPr/>
        </p:nvSpPr>
        <p:spPr bwMode="auto">
          <a:xfrm rot="-5400000">
            <a:off x="2123282" y="2566194"/>
            <a:ext cx="1582737" cy="574675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000"/>
              <a:t>OŚ 12. PT</a:t>
            </a:r>
          </a:p>
        </p:txBody>
      </p:sp>
      <p:sp>
        <p:nvSpPr>
          <p:cNvPr id="15378" name="Text Box 20"/>
          <p:cNvSpPr txBox="1">
            <a:spLocks noChangeArrowheads="1"/>
          </p:cNvSpPr>
          <p:nvPr/>
        </p:nvSpPr>
        <p:spPr bwMode="auto">
          <a:xfrm rot="-5400000">
            <a:off x="3059907" y="2566194"/>
            <a:ext cx="1582737" cy="574675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000"/>
              <a:t>OŚ 1. KOMERCJALIZACJA WIEDZY</a:t>
            </a:r>
          </a:p>
        </p:txBody>
      </p:sp>
      <p:sp>
        <p:nvSpPr>
          <p:cNvPr id="15379" name="Text Box 20"/>
          <p:cNvSpPr txBox="1">
            <a:spLocks noChangeArrowheads="1"/>
          </p:cNvSpPr>
          <p:nvPr/>
        </p:nvSpPr>
        <p:spPr bwMode="auto">
          <a:xfrm rot="-5400000">
            <a:off x="3707607" y="2566194"/>
            <a:ext cx="1582737" cy="574675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000"/>
              <a:t>OŚ 2. PRZEDSIĘBIORSTWA</a:t>
            </a:r>
          </a:p>
        </p:txBody>
      </p:sp>
      <p:sp>
        <p:nvSpPr>
          <p:cNvPr id="15380" name="Text Box 20"/>
          <p:cNvSpPr txBox="1">
            <a:spLocks noChangeArrowheads="1"/>
          </p:cNvSpPr>
          <p:nvPr/>
        </p:nvSpPr>
        <p:spPr bwMode="auto">
          <a:xfrm rot="-5400000">
            <a:off x="4355307" y="2566194"/>
            <a:ext cx="1582737" cy="574675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000"/>
              <a:t>OŚ 4.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000"/>
              <a:t>KSZTAŁCENIE ZAWODOWE</a:t>
            </a:r>
          </a:p>
        </p:txBody>
      </p:sp>
      <p:sp>
        <p:nvSpPr>
          <p:cNvPr id="15381" name="Text Box 20"/>
          <p:cNvSpPr txBox="1">
            <a:spLocks noChangeArrowheads="1"/>
          </p:cNvSpPr>
          <p:nvPr/>
        </p:nvSpPr>
        <p:spPr bwMode="auto">
          <a:xfrm rot="-5400000">
            <a:off x="5004594" y="2566194"/>
            <a:ext cx="1582737" cy="574675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000"/>
              <a:t>OŚ 7. ZDROWIE</a:t>
            </a:r>
          </a:p>
        </p:txBody>
      </p:sp>
      <p:sp>
        <p:nvSpPr>
          <p:cNvPr id="15382" name="Text Box 20"/>
          <p:cNvSpPr txBox="1">
            <a:spLocks noChangeArrowheads="1"/>
          </p:cNvSpPr>
          <p:nvPr/>
        </p:nvSpPr>
        <p:spPr bwMode="auto">
          <a:xfrm rot="-5400000">
            <a:off x="5652294" y="2566194"/>
            <a:ext cx="1582737" cy="5746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000" b="1"/>
              <a:t>OŚ 8. KONWERSJA</a:t>
            </a:r>
          </a:p>
        </p:txBody>
      </p:sp>
      <p:sp>
        <p:nvSpPr>
          <p:cNvPr id="15383" name="Text Box 20"/>
          <p:cNvSpPr txBox="1">
            <a:spLocks noChangeArrowheads="1"/>
          </p:cNvSpPr>
          <p:nvPr/>
        </p:nvSpPr>
        <p:spPr bwMode="auto">
          <a:xfrm rot="-5400000">
            <a:off x="6299994" y="2566194"/>
            <a:ext cx="1582737" cy="574675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000"/>
              <a:t>OŚ 9. MOBILNOŚĆ</a:t>
            </a:r>
          </a:p>
        </p:txBody>
      </p:sp>
      <p:sp>
        <p:nvSpPr>
          <p:cNvPr id="15384" name="Text Box 20"/>
          <p:cNvSpPr txBox="1">
            <a:spLocks noChangeArrowheads="1"/>
          </p:cNvSpPr>
          <p:nvPr/>
        </p:nvSpPr>
        <p:spPr bwMode="auto">
          <a:xfrm rot="-5400000">
            <a:off x="6946900" y="2565400"/>
            <a:ext cx="1584325" cy="574675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000"/>
              <a:t>OŚ 10. ENERGIA</a:t>
            </a:r>
          </a:p>
        </p:txBody>
      </p:sp>
      <p:sp>
        <p:nvSpPr>
          <p:cNvPr id="15385" name="Text Box 20"/>
          <p:cNvSpPr txBox="1">
            <a:spLocks noChangeArrowheads="1"/>
          </p:cNvSpPr>
          <p:nvPr/>
        </p:nvSpPr>
        <p:spPr bwMode="auto">
          <a:xfrm rot="-5400000">
            <a:off x="7596982" y="2566194"/>
            <a:ext cx="1582737" cy="574675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000"/>
              <a:t>OŚ 11. ŚRODOWISKO</a:t>
            </a:r>
          </a:p>
        </p:txBody>
      </p:sp>
      <p:sp>
        <p:nvSpPr>
          <p:cNvPr id="15386" name="Line 28"/>
          <p:cNvSpPr>
            <a:spLocks noChangeShapeType="1"/>
          </p:cNvSpPr>
          <p:nvPr/>
        </p:nvSpPr>
        <p:spPr bwMode="auto">
          <a:xfrm>
            <a:off x="3276600" y="1773238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15387" name="Line 29"/>
          <p:cNvSpPr>
            <a:spLocks noChangeShapeType="1"/>
          </p:cNvSpPr>
          <p:nvPr/>
        </p:nvSpPr>
        <p:spPr bwMode="auto">
          <a:xfrm flipH="1">
            <a:off x="3276600" y="1917700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cxnSp>
        <p:nvCxnSpPr>
          <p:cNvPr id="17" name="Łącznik prosty ze strzałką 13"/>
          <p:cNvCxnSpPr/>
          <p:nvPr/>
        </p:nvCxnSpPr>
        <p:spPr>
          <a:xfrm rot="5400000">
            <a:off x="6265863" y="3822700"/>
            <a:ext cx="357188" cy="1587"/>
          </a:xfrm>
          <a:prstGeom prst="straightConnector1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Łącznik prosty ze strzałką 13"/>
          <p:cNvCxnSpPr/>
          <p:nvPr/>
        </p:nvCxnSpPr>
        <p:spPr>
          <a:xfrm rot="5400000">
            <a:off x="5618163" y="3822700"/>
            <a:ext cx="357188" cy="1587"/>
          </a:xfrm>
          <a:prstGeom prst="straightConnector1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90" name="Rectangle 5"/>
          <p:cNvSpPr>
            <a:spLocks noChangeArrowheads="1"/>
          </p:cNvSpPr>
          <p:nvPr/>
        </p:nvSpPr>
        <p:spPr bwMode="auto">
          <a:xfrm>
            <a:off x="468313" y="4797425"/>
            <a:ext cx="8207375" cy="254000"/>
          </a:xfrm>
          <a:prstGeom prst="rect">
            <a:avLst/>
          </a:prstGeom>
          <a:solidFill>
            <a:srgbClr val="0033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1000" b="1">
                <a:solidFill>
                  <a:schemeClr val="bg1"/>
                </a:solidFill>
              </a:rPr>
              <a:t>Rewitalizacja w ramach Regionalnego Programu Operacyjnego Województwa Pomorskiego</a:t>
            </a:r>
            <a:r>
              <a:rPr lang="pl-PL" altLang="pl-PL" sz="1000">
                <a:solidFill>
                  <a:schemeClr val="bg1"/>
                </a:solidFill>
              </a:rPr>
              <a:t> </a:t>
            </a:r>
          </a:p>
        </p:txBody>
      </p:sp>
      <p:cxnSp>
        <p:nvCxnSpPr>
          <p:cNvPr id="19" name="Łącznik prosty ze strzałką 13"/>
          <p:cNvCxnSpPr/>
          <p:nvPr/>
        </p:nvCxnSpPr>
        <p:spPr>
          <a:xfrm rot="5400000">
            <a:off x="2017713" y="4543425"/>
            <a:ext cx="357188" cy="1587"/>
          </a:xfrm>
          <a:prstGeom prst="straightConnector1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Łącznik prosty ze strzałką 13"/>
          <p:cNvCxnSpPr/>
          <p:nvPr/>
        </p:nvCxnSpPr>
        <p:spPr>
          <a:xfrm rot="5400000">
            <a:off x="6265863" y="4543425"/>
            <a:ext cx="357188" cy="1587"/>
          </a:xfrm>
          <a:prstGeom prst="straightConnector1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0463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357158" y="2714620"/>
            <a:ext cx="3600450" cy="1643074"/>
          </a:xfrm>
          <a:prstGeom prst="rect">
            <a:avLst/>
          </a:prstGeom>
          <a:solidFill>
            <a:srgbClr val="F5F5F9"/>
          </a:solidFill>
          <a:ln w="57150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pl-PL" altLang="pl-PL" sz="1400" b="1" dirty="0" smtClean="0">
              <a:latin typeface="Calibri" pitchFamily="34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pl-PL" altLang="pl-PL" sz="1400" b="1" dirty="0" smtClean="0">
                <a:latin typeface="Calibri" pitchFamily="34" charset="0"/>
              </a:rPr>
              <a:t>OP </a:t>
            </a:r>
            <a:r>
              <a:rPr lang="pl-PL" altLang="pl-PL" sz="1400" b="1" dirty="0">
                <a:latin typeface="Calibri" pitchFamily="34" charset="0"/>
              </a:rPr>
              <a:t>6. Integracja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pl-PL" altLang="pl-PL" sz="1400" dirty="0">
                <a:latin typeface="Calibri" pitchFamily="34" charset="0"/>
              </a:rPr>
              <a:t>Działanie 6.1 Włączenie na rynku pracy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pl-PL" altLang="pl-PL" sz="1400" dirty="0">
                <a:latin typeface="Calibri" pitchFamily="34" charset="0"/>
              </a:rPr>
              <a:t>Działanie 6.2 Usługi społeczne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5143504" y="3000372"/>
            <a:ext cx="3500462" cy="1071570"/>
          </a:xfrm>
          <a:prstGeom prst="rect">
            <a:avLst/>
          </a:prstGeom>
          <a:solidFill>
            <a:srgbClr val="F5F5F9"/>
          </a:solidFill>
          <a:ln w="28575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pl-PL" altLang="pl-PL" sz="1400" b="1" dirty="0">
                <a:latin typeface="Calibri" pitchFamily="34" charset="0"/>
              </a:rPr>
              <a:t>OP 8. Konwersja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pl-PL" altLang="pl-PL" sz="1400" dirty="0">
                <a:latin typeface="Calibri" pitchFamily="34" charset="0"/>
              </a:rPr>
              <a:t>Działanie 8.1 Kompleksowe przedsięwzięcia rewitalizacyjne</a:t>
            </a: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3286116" y="4000504"/>
            <a:ext cx="576262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000" b="1" dirty="0">
                <a:latin typeface="Arial Narrow" pitchFamily="34" charset="0"/>
              </a:rPr>
              <a:t>/</a:t>
            </a:r>
            <a:r>
              <a:rPr lang="pl-PL" altLang="pl-PL" sz="1000" b="1" dirty="0" smtClean="0">
                <a:latin typeface="Arial Narrow" pitchFamily="34" charset="0"/>
              </a:rPr>
              <a:t>EFS</a:t>
            </a:r>
            <a:r>
              <a:rPr lang="pl-PL" altLang="pl-PL" sz="1000" b="1" dirty="0">
                <a:latin typeface="Arial Narrow" pitchFamily="34" charset="0"/>
              </a:rPr>
              <a:t>/</a:t>
            </a:r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8001024" y="3786190"/>
            <a:ext cx="6477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000" b="1" dirty="0">
                <a:latin typeface="Arial Narrow" pitchFamily="34" charset="0"/>
              </a:rPr>
              <a:t>/EFRR/</a:t>
            </a:r>
          </a:p>
        </p:txBody>
      </p:sp>
      <p:sp>
        <p:nvSpPr>
          <p:cNvPr id="13" name="Równa się 12"/>
          <p:cNvSpPr/>
          <p:nvPr/>
        </p:nvSpPr>
        <p:spPr>
          <a:xfrm>
            <a:off x="3428992" y="3286124"/>
            <a:ext cx="1714512" cy="500066"/>
          </a:xfrm>
          <a:prstGeom prst="mathEqual">
            <a:avLst>
              <a:gd name="adj1" fmla="val 23520"/>
              <a:gd name="adj2" fmla="val 11760"/>
            </a:avLst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sp>
        <p:nvSpPr>
          <p:cNvPr id="15" name="Pagon 14"/>
          <p:cNvSpPr/>
          <p:nvPr/>
        </p:nvSpPr>
        <p:spPr>
          <a:xfrm>
            <a:off x="4929190" y="3143248"/>
            <a:ext cx="285752" cy="714380"/>
          </a:xfrm>
          <a:prstGeom prst="chevron">
            <a:avLst>
              <a:gd name="adj" fmla="val 43119"/>
            </a:avLst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sp>
        <p:nvSpPr>
          <p:cNvPr id="16" name="Prostokąt 15"/>
          <p:cNvSpPr/>
          <p:nvPr/>
        </p:nvSpPr>
        <p:spPr>
          <a:xfrm>
            <a:off x="5143504" y="4286256"/>
            <a:ext cx="364333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pl-PL" altLang="pl-PL" sz="1400" b="1" dirty="0" smtClean="0">
                <a:solidFill>
                  <a:srgbClr val="000099"/>
                </a:solidFill>
                <a:latin typeface="Calibri" pitchFamily="34" charset="0"/>
              </a:rPr>
              <a:t>wsparcie w ramach tego działania ma charakter podrzędny w stosunku do działań społecznych realizowanych w OP 6. </a:t>
            </a:r>
            <a:endParaRPr lang="pl-PL" altLang="pl-PL" sz="1400" b="1" dirty="0">
              <a:solidFill>
                <a:srgbClr val="000099"/>
              </a:solidFill>
              <a:latin typeface="Calibri" pitchFamily="34" charset="0"/>
            </a:endParaRPr>
          </a:p>
        </p:txBody>
      </p:sp>
      <p:sp>
        <p:nvSpPr>
          <p:cNvPr id="17" name="Prostokąt 16"/>
          <p:cNvSpPr/>
          <p:nvPr/>
        </p:nvSpPr>
        <p:spPr>
          <a:xfrm>
            <a:off x="428596" y="1071546"/>
            <a:ext cx="842968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b="1" dirty="0" smtClean="0">
                <a:latin typeface="Calibri" pitchFamily="34" charset="0"/>
              </a:rPr>
              <a:t>Warunek konieczny </a:t>
            </a:r>
          </a:p>
          <a:p>
            <a:pPr algn="ctr"/>
            <a:endParaRPr lang="pl-PL" b="1" dirty="0" smtClean="0">
              <a:latin typeface="Calibri" pitchFamily="34" charset="0"/>
            </a:endParaRPr>
          </a:p>
          <a:p>
            <a:pPr algn="ctr"/>
            <a:r>
              <a:rPr lang="pl-PL" dirty="0" smtClean="0">
                <a:solidFill>
                  <a:srgbClr val="000099"/>
                </a:solidFill>
                <a:latin typeface="Calibri" pitchFamily="34" charset="0"/>
              </a:rPr>
              <a:t>uzyskania wsparcia w ramach Działania 8.1.to realizacja </a:t>
            </a:r>
          </a:p>
          <a:p>
            <a:pPr algn="ctr"/>
            <a:r>
              <a:rPr lang="pl-PL" b="1" dirty="0" smtClean="0">
                <a:solidFill>
                  <a:srgbClr val="000099"/>
                </a:solidFill>
                <a:latin typeface="Calibri" pitchFamily="34" charset="0"/>
              </a:rPr>
              <a:t>zintegrowanego projektu rewitalizacyjnego </a:t>
            </a:r>
            <a:r>
              <a:rPr lang="pl-PL" dirty="0" smtClean="0">
                <a:solidFill>
                  <a:srgbClr val="000099"/>
                </a:solidFill>
                <a:latin typeface="Calibri" pitchFamily="34" charset="0"/>
              </a:rPr>
              <a:t>obejmującego interwencję</a:t>
            </a:r>
            <a:endParaRPr lang="pl-PL" dirty="0">
              <a:solidFill>
                <a:srgbClr val="000099"/>
              </a:solidFill>
              <a:latin typeface="Calibri" pitchFamily="34" charset="0"/>
            </a:endParaRPr>
          </a:p>
        </p:txBody>
      </p:sp>
      <p:sp>
        <p:nvSpPr>
          <p:cNvPr id="18" name="Text Box 13"/>
          <p:cNvSpPr txBox="1">
            <a:spLocks noChangeArrowheads="1"/>
          </p:cNvSpPr>
          <p:nvPr/>
        </p:nvSpPr>
        <p:spPr bwMode="auto">
          <a:xfrm>
            <a:off x="5396905" y="188640"/>
            <a:ext cx="335155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None/>
            </a:pPr>
            <a:r>
              <a:rPr lang="pl-PL" sz="1400" b="1" dirty="0" smtClean="0">
                <a:solidFill>
                  <a:schemeClr val="bg1"/>
                </a:solidFill>
                <a:latin typeface="Calibri" pitchFamily="34" charset="0"/>
              </a:rPr>
              <a:t>Kształt interwencji w zakresie rewitalizacji </a:t>
            </a:r>
            <a:endParaRPr lang="pl-PL" sz="1400" dirty="0" smtClean="0">
              <a:solidFill>
                <a:schemeClr val="bg1"/>
              </a:solidFill>
              <a:latin typeface="Calibri" pitchFamily="34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pl-PL" altLang="pl-PL" sz="1400" b="1" dirty="0" smtClean="0">
                <a:solidFill>
                  <a:schemeClr val="bg1"/>
                </a:solidFill>
                <a:latin typeface="Calibri" pitchFamily="34" charset="0"/>
              </a:rPr>
              <a:t> w </a:t>
            </a:r>
            <a:r>
              <a:rPr lang="pl-PL" altLang="pl-PL" sz="1400" b="1" dirty="0">
                <a:solidFill>
                  <a:schemeClr val="bg1"/>
                </a:solidFill>
                <a:latin typeface="Calibri" pitchFamily="34" charset="0"/>
              </a:rPr>
              <a:t>RPO WP 2014-2020</a:t>
            </a:r>
          </a:p>
        </p:txBody>
      </p:sp>
      <p:sp>
        <p:nvSpPr>
          <p:cNvPr id="19" name="Prostokąt 18"/>
          <p:cNvSpPr/>
          <p:nvPr/>
        </p:nvSpPr>
        <p:spPr>
          <a:xfrm>
            <a:off x="3500430" y="2071678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dirty="0" smtClean="0"/>
              <a:t> 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Łącznik prosty ze strzałką 8"/>
          <p:cNvCxnSpPr/>
          <p:nvPr/>
        </p:nvCxnSpPr>
        <p:spPr>
          <a:xfrm rot="5400000">
            <a:off x="2143902" y="4214024"/>
            <a:ext cx="4714908" cy="1588"/>
          </a:xfrm>
          <a:prstGeom prst="straightConnector1">
            <a:avLst/>
          </a:prstGeom>
          <a:ln w="57150"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Prostokąt 18"/>
          <p:cNvSpPr/>
          <p:nvPr/>
        </p:nvSpPr>
        <p:spPr>
          <a:xfrm>
            <a:off x="0" y="1071546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altLang="pl-PL" b="1" cap="all" dirty="0" smtClean="0">
                <a:solidFill>
                  <a:srgbClr val="000099"/>
                </a:solidFill>
                <a:latin typeface="Calibri" pitchFamily="34" charset="0"/>
              </a:rPr>
              <a:t>Główne  etapy  prac </a:t>
            </a:r>
            <a:r>
              <a:rPr lang="pl-PL" b="1" cap="all" dirty="0" smtClean="0">
                <a:solidFill>
                  <a:srgbClr val="000099"/>
                </a:solidFill>
                <a:latin typeface="Calibri" pitchFamily="34" charset="0"/>
              </a:rPr>
              <a:t>w ramach przygotowania</a:t>
            </a:r>
          </a:p>
          <a:p>
            <a:pPr algn="ctr"/>
            <a:r>
              <a:rPr lang="pl-PL" b="1" cap="all" dirty="0" smtClean="0">
                <a:solidFill>
                  <a:srgbClr val="000099"/>
                </a:solidFill>
                <a:latin typeface="Calibri" pitchFamily="34" charset="0"/>
              </a:rPr>
              <a:t> zintegrowanych projektów rewitalizacyjnych  </a:t>
            </a:r>
            <a:endParaRPr lang="pl-PL" cap="all" dirty="0">
              <a:solidFill>
                <a:srgbClr val="000099"/>
              </a:solidFill>
            </a:endParaRPr>
          </a:p>
        </p:txBody>
      </p:sp>
      <p:sp>
        <p:nvSpPr>
          <p:cNvPr id="20" name="Prostokąt 19"/>
          <p:cNvSpPr/>
          <p:nvPr/>
        </p:nvSpPr>
        <p:spPr>
          <a:xfrm>
            <a:off x="395536" y="2000240"/>
            <a:ext cx="389071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pl-PL" b="1" dirty="0" smtClean="0">
                <a:latin typeface="Calibri" pitchFamily="34" charset="0"/>
              </a:rPr>
              <a:t>Wytyczne </a:t>
            </a:r>
            <a:r>
              <a:rPr lang="pl-PL" dirty="0" smtClean="0">
                <a:latin typeface="Calibri" pitchFamily="34" charset="0"/>
              </a:rPr>
              <a:t>dotyczące programowania przedsięwzięć rewitalizacyjnych </a:t>
            </a:r>
          </a:p>
          <a:p>
            <a:pPr algn="r">
              <a:defRPr/>
            </a:pPr>
            <a:r>
              <a:rPr lang="pl-PL" sz="1200" dirty="0" smtClean="0">
                <a:latin typeface="Calibri" pitchFamily="34" charset="0"/>
              </a:rPr>
              <a:t>Załącznik nr 13 do Zasad wdrażania </a:t>
            </a:r>
          </a:p>
          <a:p>
            <a:pPr algn="r">
              <a:defRPr/>
            </a:pPr>
            <a:r>
              <a:rPr lang="pl-PL" sz="1200" dirty="0" smtClean="0">
                <a:latin typeface="Calibri" pitchFamily="34" charset="0"/>
              </a:rPr>
              <a:t>RPO WP 2014-2020</a:t>
            </a:r>
          </a:p>
          <a:p>
            <a:pPr algn="r">
              <a:defRPr/>
            </a:pPr>
            <a:r>
              <a:rPr lang="pl-PL" sz="1200" dirty="0" smtClean="0">
                <a:latin typeface="Calibri" pitchFamily="34" charset="0"/>
              </a:rPr>
              <a:t>uwzględniające zapisy Ustawy o rewitalizacji oraz</a:t>
            </a:r>
          </a:p>
          <a:p>
            <a:pPr algn="r">
              <a:defRPr/>
            </a:pPr>
            <a:r>
              <a:rPr lang="pl-PL" sz="1200" dirty="0" smtClean="0">
                <a:latin typeface="Calibri" pitchFamily="34" charset="0"/>
              </a:rPr>
              <a:t>Wytyczne Ministra Infrastruktury i Rozwoju w zakresie rewitalizacji w programach operacyjnych na lata 2014-2020</a:t>
            </a:r>
          </a:p>
          <a:p>
            <a:pPr algn="r">
              <a:defRPr/>
            </a:pPr>
            <a:endParaRPr lang="pl-PL" sz="1200" dirty="0" smtClean="0">
              <a:latin typeface="Calibri" pitchFamily="34" charset="0"/>
            </a:endParaRPr>
          </a:p>
        </p:txBody>
      </p:sp>
      <p:sp>
        <p:nvSpPr>
          <p:cNvPr id="21" name="Prostokąt 20"/>
          <p:cNvSpPr/>
          <p:nvPr/>
        </p:nvSpPr>
        <p:spPr>
          <a:xfrm>
            <a:off x="4572000" y="2571744"/>
            <a:ext cx="364333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 smtClean="0">
                <a:latin typeface="Calibri" pitchFamily="34" charset="0"/>
              </a:rPr>
              <a:t>Deklaracja</a:t>
            </a:r>
            <a:r>
              <a:rPr lang="pl-PL" dirty="0" smtClean="0">
                <a:latin typeface="Calibri" pitchFamily="34" charset="0"/>
              </a:rPr>
              <a:t> przystąpienia do procesu</a:t>
            </a:r>
          </a:p>
          <a:p>
            <a:r>
              <a:rPr lang="pl-PL" dirty="0" smtClean="0">
                <a:latin typeface="Calibri" pitchFamily="34" charset="0"/>
              </a:rPr>
              <a:t>Przygotowań Zintegrowanych Projektów Rewitalizacyjnych    </a:t>
            </a:r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22" name="Prostokąt 21"/>
          <p:cNvSpPr/>
          <p:nvPr/>
        </p:nvSpPr>
        <p:spPr>
          <a:xfrm>
            <a:off x="4572000" y="3714752"/>
            <a:ext cx="42862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 smtClean="0">
                <a:latin typeface="Calibri" pitchFamily="34" charset="0"/>
              </a:rPr>
              <a:t>Delimitacja</a:t>
            </a:r>
            <a:r>
              <a:rPr lang="pl-PL" dirty="0" smtClean="0">
                <a:latin typeface="Calibri" pitchFamily="34" charset="0"/>
              </a:rPr>
              <a:t> obszarów zdegradowanych </a:t>
            </a:r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23" name="Prostokąt 22"/>
          <p:cNvSpPr/>
          <p:nvPr/>
        </p:nvSpPr>
        <p:spPr>
          <a:xfrm>
            <a:off x="4572000" y="4357694"/>
            <a:ext cx="42862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 smtClean="0">
                <a:latin typeface="Calibri" pitchFamily="34" charset="0"/>
              </a:rPr>
              <a:t>Opracowanie </a:t>
            </a:r>
            <a:r>
              <a:rPr lang="pl-PL" b="1" dirty="0" smtClean="0">
                <a:latin typeface="Calibri" pitchFamily="34" charset="0"/>
              </a:rPr>
              <a:t>programów rewitalizacji</a:t>
            </a:r>
            <a:endParaRPr lang="pl-PL" b="1" dirty="0"/>
          </a:p>
        </p:txBody>
      </p:sp>
      <p:sp>
        <p:nvSpPr>
          <p:cNvPr id="24" name="Prostokąt 23"/>
          <p:cNvSpPr/>
          <p:nvPr/>
        </p:nvSpPr>
        <p:spPr>
          <a:xfrm>
            <a:off x="0" y="4929198"/>
            <a:ext cx="44291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l-PL" b="1" dirty="0" smtClean="0">
                <a:latin typeface="Calibri" pitchFamily="34" charset="0"/>
              </a:rPr>
              <a:t>Uzgodnienie </a:t>
            </a:r>
            <a:r>
              <a:rPr lang="pl-PL" dirty="0" smtClean="0">
                <a:latin typeface="Calibri" pitchFamily="34" charset="0"/>
              </a:rPr>
              <a:t> zakresu projektu zintegrowanego  z  Instytucją Zarządzającą </a:t>
            </a:r>
            <a:endParaRPr lang="pl-PL" dirty="0"/>
          </a:p>
        </p:txBody>
      </p:sp>
      <p:sp>
        <p:nvSpPr>
          <p:cNvPr id="25" name="Prostokąt 24"/>
          <p:cNvSpPr/>
          <p:nvPr/>
        </p:nvSpPr>
        <p:spPr>
          <a:xfrm>
            <a:off x="142844" y="5786454"/>
            <a:ext cx="42862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l-PL" b="1" dirty="0" smtClean="0">
                <a:latin typeface="Calibri" pitchFamily="34" charset="0"/>
              </a:rPr>
              <a:t>Nabór </a:t>
            </a:r>
            <a:r>
              <a:rPr lang="pl-PL" dirty="0" smtClean="0">
                <a:latin typeface="Calibri" pitchFamily="34" charset="0"/>
              </a:rPr>
              <a:t>zintegrowanych projektów rewitalizacyjnych   </a:t>
            </a:r>
            <a:endParaRPr lang="pl-PL" dirty="0"/>
          </a:p>
        </p:txBody>
      </p:sp>
      <p:sp>
        <p:nvSpPr>
          <p:cNvPr id="27" name="Prostokąt 26"/>
          <p:cNvSpPr/>
          <p:nvPr/>
        </p:nvSpPr>
        <p:spPr>
          <a:xfrm>
            <a:off x="4643438" y="5000636"/>
            <a:ext cx="42862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 smtClean="0">
                <a:latin typeface="Calibri" pitchFamily="34" charset="0"/>
              </a:rPr>
              <a:t>Przygotowanie </a:t>
            </a:r>
            <a:r>
              <a:rPr lang="pl-PL" b="1" dirty="0" smtClean="0">
                <a:latin typeface="Calibri" pitchFamily="34" charset="0"/>
              </a:rPr>
              <a:t>zintegrowanych projektów rewitalizacyjnych   </a:t>
            </a:r>
            <a:endParaRPr lang="pl-PL" b="1" dirty="0"/>
          </a:p>
        </p:txBody>
      </p:sp>
      <p:sp>
        <p:nvSpPr>
          <p:cNvPr id="12" name="Prostokąt 11"/>
          <p:cNvSpPr/>
          <p:nvPr/>
        </p:nvSpPr>
        <p:spPr>
          <a:xfrm>
            <a:off x="7026678" y="332656"/>
            <a:ext cx="169931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pl-PL" altLang="pl-PL" sz="1400" b="1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</a:rPr>
              <a:t>Główne  etapy  prac </a:t>
            </a:r>
            <a:endParaRPr lang="pl-PL" sz="14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7110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a 4"/>
          <p:cNvGrpSpPr/>
          <p:nvPr/>
        </p:nvGrpSpPr>
        <p:grpSpPr>
          <a:xfrm>
            <a:off x="287016" y="1928802"/>
            <a:ext cx="8856984" cy="4316424"/>
            <a:chOff x="107504" y="1776872"/>
            <a:chExt cx="8856984" cy="4316424"/>
          </a:xfrm>
        </p:grpSpPr>
        <p:cxnSp>
          <p:nvCxnSpPr>
            <p:cNvPr id="9" name="Łącznik prosty ze strzałką 8"/>
            <p:cNvCxnSpPr/>
            <p:nvPr/>
          </p:nvCxnSpPr>
          <p:spPr>
            <a:xfrm>
              <a:off x="2843808" y="3933056"/>
              <a:ext cx="6120680" cy="0"/>
            </a:xfrm>
            <a:prstGeom prst="straightConnector1">
              <a:avLst/>
            </a:prstGeom>
            <a:ln w="57150"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Łącznik prosty 10"/>
            <p:cNvCxnSpPr/>
            <p:nvPr/>
          </p:nvCxnSpPr>
          <p:spPr>
            <a:xfrm>
              <a:off x="269207" y="3753036"/>
              <a:ext cx="0" cy="864096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ytuł 6"/>
            <p:cNvSpPr txBox="1">
              <a:spLocks/>
            </p:cNvSpPr>
            <p:nvPr/>
          </p:nvSpPr>
          <p:spPr bwMode="auto">
            <a:xfrm>
              <a:off x="2051720" y="4005064"/>
              <a:ext cx="1152128" cy="1152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l-PL" sz="1600" b="1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endParaRPr>
            </a:p>
          </p:txBody>
        </p:sp>
        <p:cxnSp>
          <p:nvCxnSpPr>
            <p:cNvPr id="19" name="Łącznik prosty 18"/>
            <p:cNvCxnSpPr/>
            <p:nvPr/>
          </p:nvCxnSpPr>
          <p:spPr>
            <a:xfrm>
              <a:off x="251520" y="3933056"/>
              <a:ext cx="2592288" cy="0"/>
            </a:xfrm>
            <a:prstGeom prst="line">
              <a:avLst/>
            </a:prstGeom>
            <a:ln w="57150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ytuł 6"/>
            <p:cNvSpPr txBox="1">
              <a:spLocks/>
            </p:cNvSpPr>
            <p:nvPr/>
          </p:nvSpPr>
          <p:spPr bwMode="auto">
            <a:xfrm>
              <a:off x="107504" y="4680851"/>
              <a:ext cx="1584176" cy="8640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pl-PL" sz="1200" b="1" kern="0" dirty="0" smtClean="0">
                  <a:solidFill>
                    <a:schemeClr val="accent1">
                      <a:lumMod val="75000"/>
                    </a:schemeClr>
                  </a:solidFill>
                  <a:latin typeface="Calibri" pitchFamily="34" charset="0"/>
                  <a:ea typeface="+mj-ea"/>
                  <a:cs typeface="+mj-cs"/>
                </a:rPr>
                <a:t>VI 2014</a:t>
              </a:r>
            </a:p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pl-PL" sz="1200" b="1" kern="0" dirty="0" smtClean="0">
                  <a:solidFill>
                    <a:schemeClr val="tx2"/>
                  </a:solidFill>
                  <a:latin typeface="Calibri" pitchFamily="34" charset="0"/>
                  <a:ea typeface="+mj-ea"/>
                  <a:cs typeface="+mj-cs"/>
                </a:rPr>
                <a:t>Wytyczne dotyczące programowania przedsięwzięć rewitalizacyjnych</a:t>
              </a:r>
              <a:endParaRPr kumimoji="0" lang="pl-PL" sz="1200" b="1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endParaRPr>
            </a:p>
          </p:txBody>
        </p:sp>
        <p:sp>
          <p:nvSpPr>
            <p:cNvPr id="21" name="Tytuł 6"/>
            <p:cNvSpPr txBox="1">
              <a:spLocks/>
            </p:cNvSpPr>
            <p:nvPr/>
          </p:nvSpPr>
          <p:spPr bwMode="auto">
            <a:xfrm>
              <a:off x="1075981" y="2492896"/>
              <a:ext cx="1584176" cy="7200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r>
                <a:rPr lang="pl-PL" sz="1200" b="1" kern="0" dirty="0" smtClean="0">
                  <a:solidFill>
                    <a:schemeClr val="tx2"/>
                  </a:solidFill>
                  <a:latin typeface="Calibri" pitchFamily="34" charset="0"/>
                  <a:ea typeface="+mj-ea"/>
                  <a:cs typeface="+mj-cs"/>
                </a:rPr>
                <a:t>Szkolenia dla samorządów miast</a:t>
              </a:r>
            </a:p>
            <a:p>
              <a:r>
                <a:rPr lang="pl-PL" sz="1200" b="1" kern="0" dirty="0" smtClean="0">
                  <a:solidFill>
                    <a:schemeClr val="accent1">
                      <a:lumMod val="75000"/>
                    </a:schemeClr>
                  </a:solidFill>
                  <a:latin typeface="Calibri" pitchFamily="34" charset="0"/>
                  <a:ea typeface="+mj-ea"/>
                  <a:cs typeface="+mj-cs"/>
                </a:rPr>
                <a:t>VII-XI 2014</a:t>
              </a:r>
              <a:endParaRPr kumimoji="0" lang="pl-PL" sz="1200" b="1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endParaRPr>
            </a:p>
          </p:txBody>
        </p:sp>
        <p:sp>
          <p:nvSpPr>
            <p:cNvPr id="22" name="Tytuł 6"/>
            <p:cNvSpPr txBox="1">
              <a:spLocks/>
            </p:cNvSpPr>
            <p:nvPr/>
          </p:nvSpPr>
          <p:spPr bwMode="auto">
            <a:xfrm>
              <a:off x="1799692" y="4203164"/>
              <a:ext cx="1584176" cy="936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pl-PL" sz="1400" b="1" kern="0" dirty="0" smtClean="0">
                  <a:latin typeface="Calibri" pitchFamily="34" charset="0"/>
                  <a:ea typeface="+mj-ea"/>
                  <a:cs typeface="+mj-cs"/>
                </a:rPr>
                <a:t>XII 2014</a:t>
              </a:r>
            </a:p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pl-PL" sz="1400" b="1" kern="0" dirty="0" smtClean="0">
                  <a:latin typeface="Calibri" pitchFamily="34" charset="0"/>
                  <a:ea typeface="+mj-ea"/>
                  <a:cs typeface="+mj-cs"/>
                </a:rPr>
                <a:t>Powołanie Zespołu ds. rewitalizacji</a:t>
              </a:r>
              <a:endParaRPr kumimoji="0" lang="pl-PL" sz="1400" b="1" i="0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itchFamily="34" charset="0"/>
                <a:ea typeface="+mj-ea"/>
                <a:cs typeface="+mj-cs"/>
              </a:endParaRPr>
            </a:p>
          </p:txBody>
        </p:sp>
        <p:sp>
          <p:nvSpPr>
            <p:cNvPr id="24" name="Tytuł 6"/>
            <p:cNvSpPr txBox="1">
              <a:spLocks/>
            </p:cNvSpPr>
            <p:nvPr/>
          </p:nvSpPr>
          <p:spPr bwMode="auto">
            <a:xfrm>
              <a:off x="1784229" y="5157192"/>
              <a:ext cx="1584176" cy="936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pl-PL" sz="1200" b="1" kern="0" dirty="0" smtClean="0">
                  <a:solidFill>
                    <a:schemeClr val="accent1">
                      <a:lumMod val="75000"/>
                    </a:schemeClr>
                  </a:solidFill>
                  <a:latin typeface="Calibri" pitchFamily="34" charset="0"/>
                  <a:ea typeface="+mj-ea"/>
                  <a:cs typeface="+mj-cs"/>
                </a:rPr>
                <a:t> XII 2014</a:t>
              </a:r>
            </a:p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pl-PL" sz="1200" b="1" kern="0" dirty="0" smtClean="0">
                  <a:solidFill>
                    <a:schemeClr val="tx2"/>
                  </a:solidFill>
                  <a:latin typeface="Calibri" pitchFamily="34" charset="0"/>
                  <a:ea typeface="+mj-ea"/>
                  <a:cs typeface="+mj-cs"/>
                </a:rPr>
                <a:t>Zaproszenie samorządów Miast do przystąpienia do procesu </a:t>
              </a:r>
              <a:endParaRPr kumimoji="0" lang="pl-PL" sz="1200" b="1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endParaRPr>
            </a:p>
          </p:txBody>
        </p:sp>
        <p:sp>
          <p:nvSpPr>
            <p:cNvPr id="25" name="Tytuł 6"/>
            <p:cNvSpPr txBox="1">
              <a:spLocks/>
            </p:cNvSpPr>
            <p:nvPr/>
          </p:nvSpPr>
          <p:spPr bwMode="auto">
            <a:xfrm>
              <a:off x="3419872" y="5261580"/>
              <a:ext cx="2232248" cy="727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pl-PL" sz="1200" b="1" kern="0" dirty="0" smtClean="0">
                  <a:solidFill>
                    <a:schemeClr val="accent1">
                      <a:lumMod val="75000"/>
                    </a:schemeClr>
                  </a:solidFill>
                  <a:latin typeface="Calibri" pitchFamily="34" charset="0"/>
                  <a:ea typeface="+mj-ea"/>
                  <a:cs typeface="+mj-cs"/>
                </a:rPr>
                <a:t>I 2015</a:t>
              </a:r>
            </a:p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pl-PL" sz="1200" b="1" u="sng" kern="0" noProof="0" dirty="0" smtClean="0">
                  <a:solidFill>
                    <a:schemeClr val="tx2"/>
                  </a:solidFill>
                  <a:latin typeface="Calibri" pitchFamily="34" charset="0"/>
                  <a:ea typeface="+mj-ea"/>
                  <a:cs typeface="+mj-cs"/>
                </a:rPr>
                <a:t>Z</a:t>
              </a:r>
              <a:r>
                <a:rPr lang="pl-PL" sz="1200" b="1" kern="0" noProof="0" dirty="0" smtClean="0">
                  <a:solidFill>
                    <a:schemeClr val="tx2"/>
                  </a:solidFill>
                  <a:latin typeface="Calibri" pitchFamily="34" charset="0"/>
                  <a:ea typeface="+mj-ea"/>
                  <a:cs typeface="+mj-cs"/>
                </a:rPr>
                <a:t>łożenie przez zainteresowane samorządy Miast </a:t>
              </a:r>
              <a:r>
                <a:rPr lang="pl-PL" sz="1400" b="1" kern="0" noProof="0" dirty="0" smtClean="0">
                  <a:solidFill>
                    <a:schemeClr val="tx2"/>
                  </a:solidFill>
                  <a:latin typeface="Calibri" pitchFamily="34" charset="0"/>
                  <a:ea typeface="+mj-ea"/>
                  <a:cs typeface="+mj-cs"/>
                </a:rPr>
                <a:t>Deklaracji </a:t>
              </a:r>
              <a:r>
                <a:rPr lang="pl-PL" sz="1200" b="1" kern="0" noProof="0" dirty="0" smtClean="0">
                  <a:solidFill>
                    <a:schemeClr val="tx2"/>
                  </a:solidFill>
                  <a:latin typeface="Calibri" pitchFamily="34" charset="0"/>
                  <a:ea typeface="+mj-ea"/>
                  <a:cs typeface="+mj-cs"/>
                </a:rPr>
                <a:t>przystąpienia do procesu </a:t>
              </a:r>
              <a:endParaRPr kumimoji="0" lang="pl-PL" sz="1200" b="1" i="0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endParaRPr>
            </a:p>
          </p:txBody>
        </p:sp>
        <p:cxnSp>
          <p:nvCxnSpPr>
            <p:cNvPr id="28" name="Łącznik prosty 27"/>
            <p:cNvCxnSpPr/>
            <p:nvPr/>
          </p:nvCxnSpPr>
          <p:spPr>
            <a:xfrm>
              <a:off x="1331640" y="3212976"/>
              <a:ext cx="0" cy="864096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Łącznik prosty 28"/>
            <p:cNvCxnSpPr/>
            <p:nvPr/>
          </p:nvCxnSpPr>
          <p:spPr>
            <a:xfrm>
              <a:off x="2673679" y="3717032"/>
              <a:ext cx="0" cy="864096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Łącznik prosty 29"/>
            <p:cNvCxnSpPr/>
            <p:nvPr/>
          </p:nvCxnSpPr>
          <p:spPr>
            <a:xfrm>
              <a:off x="3491623" y="3637776"/>
              <a:ext cx="0" cy="1584176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ytuł 6"/>
            <p:cNvSpPr txBox="1">
              <a:spLocks/>
            </p:cNvSpPr>
            <p:nvPr/>
          </p:nvSpPr>
          <p:spPr bwMode="auto">
            <a:xfrm>
              <a:off x="2843808" y="2062268"/>
              <a:ext cx="1800200" cy="936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r>
                <a:rPr lang="pl-PL" sz="1200" b="1" kern="0" dirty="0" smtClean="0">
                  <a:solidFill>
                    <a:schemeClr val="tx2"/>
                  </a:solidFill>
                  <a:latin typeface="Calibri" pitchFamily="34" charset="0"/>
                  <a:ea typeface="+mj-ea"/>
                  <a:cs typeface="+mj-cs"/>
                </a:rPr>
                <a:t>Opracowanie przez samorządy Miast </a:t>
              </a:r>
              <a:r>
                <a:rPr lang="pl-PL" sz="1400" b="1" kern="0" dirty="0" smtClean="0">
                  <a:solidFill>
                    <a:schemeClr val="tx2"/>
                  </a:solidFill>
                  <a:latin typeface="Calibri" pitchFamily="34" charset="0"/>
                  <a:ea typeface="+mj-ea"/>
                  <a:cs typeface="+mj-cs"/>
                </a:rPr>
                <a:t>delimitacji </a:t>
              </a:r>
              <a:r>
                <a:rPr lang="pl-PL" sz="1200" b="1" kern="0" dirty="0" smtClean="0">
                  <a:solidFill>
                    <a:schemeClr val="tx2"/>
                  </a:solidFill>
                  <a:latin typeface="Calibri" pitchFamily="34" charset="0"/>
                  <a:ea typeface="+mj-ea"/>
                  <a:cs typeface="+mj-cs"/>
                </a:rPr>
                <a:t>obszarów zdegradowanych</a:t>
              </a:r>
            </a:p>
            <a:p>
              <a:r>
                <a:rPr lang="pl-PL" sz="1200" b="1" kern="0" dirty="0" smtClean="0">
                  <a:solidFill>
                    <a:schemeClr val="accent1">
                      <a:lumMod val="75000"/>
                    </a:schemeClr>
                  </a:solidFill>
                  <a:latin typeface="Calibri" pitchFamily="34" charset="0"/>
                  <a:ea typeface="+mj-ea"/>
                  <a:cs typeface="+mj-cs"/>
                </a:rPr>
                <a:t>II-X 2015</a:t>
              </a:r>
            </a:p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l-PL" sz="1200" b="1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endParaRPr>
            </a:p>
          </p:txBody>
        </p:sp>
        <p:sp>
          <p:nvSpPr>
            <p:cNvPr id="34" name="Tytuł 6"/>
            <p:cNvSpPr txBox="1">
              <a:spLocks/>
            </p:cNvSpPr>
            <p:nvPr/>
          </p:nvSpPr>
          <p:spPr bwMode="auto">
            <a:xfrm>
              <a:off x="4572000" y="1808820"/>
              <a:ext cx="1872208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r>
                <a:rPr lang="pl-PL" sz="1200" b="1" kern="0" dirty="0" smtClean="0">
                  <a:latin typeface="Calibri" pitchFamily="34" charset="0"/>
                  <a:ea typeface="+mj-ea"/>
                  <a:cs typeface="+mj-cs"/>
                </a:rPr>
                <a:t>Spotkania wewnętrzne Zespołu w sprawie analizy delimitacji opracowanych przez samorządy Miast </a:t>
              </a:r>
            </a:p>
            <a:p>
              <a:r>
                <a:rPr lang="pl-PL" sz="1200" b="1" kern="0" dirty="0" smtClean="0">
                  <a:latin typeface="Calibri" pitchFamily="34" charset="0"/>
                  <a:ea typeface="+mj-ea"/>
                  <a:cs typeface="+mj-cs"/>
                </a:rPr>
                <a:t>(12 spotkań)</a:t>
              </a:r>
            </a:p>
            <a:p>
              <a:r>
                <a:rPr lang="pl-PL" sz="1200" b="1" kern="0" dirty="0" smtClean="0">
                  <a:solidFill>
                    <a:schemeClr val="accent1">
                      <a:lumMod val="75000"/>
                    </a:schemeClr>
                  </a:solidFill>
                  <a:latin typeface="Calibri" pitchFamily="34" charset="0"/>
                  <a:ea typeface="+mj-ea"/>
                  <a:cs typeface="+mj-cs"/>
                </a:rPr>
                <a:t>III-IX 2015</a:t>
              </a:r>
            </a:p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lang="pl-PL" sz="1200" b="1" kern="0" dirty="0" smtClean="0">
                <a:latin typeface="Calibri" pitchFamily="34" charset="0"/>
                <a:ea typeface="+mj-ea"/>
                <a:cs typeface="+mj-cs"/>
              </a:endParaRPr>
            </a:p>
          </p:txBody>
        </p:sp>
        <p:cxnSp>
          <p:nvCxnSpPr>
            <p:cNvPr id="35" name="Łącznik prosty 34"/>
            <p:cNvCxnSpPr/>
            <p:nvPr/>
          </p:nvCxnSpPr>
          <p:spPr>
            <a:xfrm>
              <a:off x="3707904" y="3221326"/>
              <a:ext cx="0" cy="864096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Łącznik prosty 35"/>
            <p:cNvCxnSpPr/>
            <p:nvPr/>
          </p:nvCxnSpPr>
          <p:spPr>
            <a:xfrm>
              <a:off x="4632960" y="2888940"/>
              <a:ext cx="0" cy="126014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ytuł 6"/>
            <p:cNvSpPr txBox="1">
              <a:spLocks/>
            </p:cNvSpPr>
            <p:nvPr/>
          </p:nvSpPr>
          <p:spPr bwMode="auto">
            <a:xfrm>
              <a:off x="4572000" y="4293096"/>
              <a:ext cx="2160240" cy="7920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r>
                <a:rPr lang="pl-PL" sz="1200" b="1" kern="0" dirty="0" smtClean="0">
                  <a:solidFill>
                    <a:schemeClr val="accent1">
                      <a:lumMod val="75000"/>
                    </a:schemeClr>
                  </a:solidFill>
                  <a:latin typeface="Calibri" pitchFamily="34" charset="0"/>
                  <a:ea typeface="+mj-ea"/>
                  <a:cs typeface="+mj-cs"/>
                </a:rPr>
                <a:t>III-IX 2015</a:t>
              </a:r>
            </a:p>
            <a:p>
              <a:r>
                <a:rPr lang="pl-PL" sz="1200" b="1" kern="0" dirty="0" smtClean="0">
                  <a:latin typeface="Calibri" pitchFamily="34" charset="0"/>
                  <a:ea typeface="+mj-ea"/>
                  <a:cs typeface="+mj-cs"/>
                </a:rPr>
                <a:t>Konsultacje z samorządami Miast </a:t>
              </a:r>
              <a:r>
                <a:rPr lang="pl-PL" sz="1200" b="1" kern="0" dirty="0" err="1" smtClean="0">
                  <a:latin typeface="Calibri" pitchFamily="34" charset="0"/>
                  <a:ea typeface="+mj-ea"/>
                  <a:cs typeface="+mj-cs"/>
                </a:rPr>
                <a:t>ws</a:t>
              </a:r>
              <a:r>
                <a:rPr lang="pl-PL" sz="1200" b="1" kern="0" dirty="0" smtClean="0">
                  <a:latin typeface="Calibri" pitchFamily="34" charset="0"/>
                  <a:ea typeface="+mj-ea"/>
                  <a:cs typeface="+mj-cs"/>
                </a:rPr>
                <a:t>. wyboru obszarów do objęcia wsparciem </a:t>
              </a:r>
            </a:p>
            <a:p>
              <a:r>
                <a:rPr lang="pl-PL" sz="1200" b="1" kern="0" dirty="0" smtClean="0">
                  <a:latin typeface="Calibri" pitchFamily="34" charset="0"/>
                  <a:ea typeface="+mj-ea"/>
                  <a:cs typeface="+mj-cs"/>
                </a:rPr>
                <a:t>(28 spotkań)</a:t>
              </a:r>
            </a:p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lang="pl-PL" sz="1200" b="1" kern="0" dirty="0" smtClean="0">
                <a:latin typeface="Calibri" pitchFamily="34" charset="0"/>
                <a:ea typeface="+mj-ea"/>
                <a:cs typeface="+mj-cs"/>
              </a:endParaRPr>
            </a:p>
          </p:txBody>
        </p:sp>
        <p:cxnSp>
          <p:nvCxnSpPr>
            <p:cNvPr id="40" name="Łącznik prosty 39"/>
            <p:cNvCxnSpPr/>
            <p:nvPr/>
          </p:nvCxnSpPr>
          <p:spPr>
            <a:xfrm>
              <a:off x="5796136" y="3233415"/>
              <a:ext cx="0" cy="864096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Tytuł 6"/>
            <p:cNvSpPr txBox="1">
              <a:spLocks/>
            </p:cNvSpPr>
            <p:nvPr/>
          </p:nvSpPr>
          <p:spPr bwMode="auto">
            <a:xfrm>
              <a:off x="5868144" y="2924944"/>
              <a:ext cx="3096344" cy="7920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r>
                <a:rPr lang="pl-PL" sz="1200" b="1" kern="0" dirty="0" smtClean="0">
                  <a:latin typeface="Calibri" pitchFamily="34" charset="0"/>
                  <a:ea typeface="+mj-ea"/>
                  <a:cs typeface="+mj-cs"/>
                </a:rPr>
                <a:t>Koordynacja procesu dostosowania wytycznych do ram prawnych MIR </a:t>
              </a:r>
            </a:p>
            <a:p>
              <a:r>
                <a:rPr lang="pl-PL" sz="1200" b="1" kern="0" dirty="0" smtClean="0">
                  <a:latin typeface="Calibri" pitchFamily="34" charset="0"/>
                  <a:ea typeface="+mj-ea"/>
                  <a:cs typeface="+mj-cs"/>
                </a:rPr>
                <a:t>m.in. Ustawa o rewitalizacji, Krajowa Polityka Miejska, Narodowy Plan Rewitalizacji</a:t>
              </a:r>
            </a:p>
            <a:p>
              <a:r>
                <a:rPr lang="pl-PL" sz="1200" b="1" kern="0" dirty="0" smtClean="0">
                  <a:solidFill>
                    <a:schemeClr val="accent1">
                      <a:lumMod val="75000"/>
                    </a:schemeClr>
                  </a:solidFill>
                  <a:latin typeface="Calibri" pitchFamily="34" charset="0"/>
                  <a:ea typeface="+mj-ea"/>
                  <a:cs typeface="+mj-cs"/>
                </a:rPr>
                <a:t>V – VIII 2015</a:t>
              </a:r>
            </a:p>
            <a:p>
              <a:endParaRPr lang="pl-PL" sz="1200" b="1" kern="0" dirty="0" smtClean="0">
                <a:latin typeface="Calibri" pitchFamily="34" charset="0"/>
                <a:ea typeface="+mj-ea"/>
                <a:cs typeface="+mj-cs"/>
              </a:endParaRPr>
            </a:p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lang="pl-PL" sz="1200" b="1" kern="0" dirty="0" smtClean="0">
                <a:latin typeface="Calibri" pitchFamily="34" charset="0"/>
                <a:ea typeface="+mj-ea"/>
                <a:cs typeface="+mj-cs"/>
              </a:endParaRPr>
            </a:p>
          </p:txBody>
        </p:sp>
        <p:sp>
          <p:nvSpPr>
            <p:cNvPr id="42" name="Tytuł 6"/>
            <p:cNvSpPr txBox="1">
              <a:spLocks/>
            </p:cNvSpPr>
            <p:nvPr/>
          </p:nvSpPr>
          <p:spPr bwMode="auto">
            <a:xfrm>
              <a:off x="6660232" y="4725144"/>
              <a:ext cx="2160240" cy="7920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r>
                <a:rPr lang="pl-PL" sz="1200" b="1" kern="0" dirty="0" smtClean="0">
                  <a:solidFill>
                    <a:schemeClr val="accent1">
                      <a:lumMod val="75000"/>
                    </a:schemeClr>
                  </a:solidFill>
                  <a:latin typeface="Calibri" pitchFamily="34" charset="0"/>
                  <a:ea typeface="+mj-ea"/>
                  <a:cs typeface="+mj-cs"/>
                </a:rPr>
                <a:t>VIII 2015</a:t>
              </a:r>
            </a:p>
            <a:p>
              <a:r>
                <a:rPr lang="pl-PL" sz="1200" b="1" kern="0" dirty="0" smtClean="0">
                  <a:latin typeface="Calibri" pitchFamily="34" charset="0"/>
                  <a:ea typeface="+mj-ea"/>
                  <a:cs typeface="+mj-cs"/>
                </a:rPr>
                <a:t>Propozycja MIR dotycząca współorganizacji konkursu na dotację na przygotowanie programów rewitalizacji</a:t>
              </a:r>
            </a:p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lang="pl-PL" sz="1200" b="1" kern="0" dirty="0" smtClean="0">
                <a:latin typeface="Calibri" pitchFamily="34" charset="0"/>
                <a:ea typeface="+mj-ea"/>
                <a:cs typeface="+mj-cs"/>
              </a:endParaRPr>
            </a:p>
          </p:txBody>
        </p:sp>
        <p:cxnSp>
          <p:nvCxnSpPr>
            <p:cNvPr id="44" name="Łącznik prosty 43"/>
            <p:cNvCxnSpPr/>
            <p:nvPr/>
          </p:nvCxnSpPr>
          <p:spPr>
            <a:xfrm>
              <a:off x="6660232" y="3789040"/>
              <a:ext cx="0" cy="1152128"/>
            </a:xfrm>
            <a:prstGeom prst="line">
              <a:avLst/>
            </a:prstGeom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Elipsa 47"/>
            <p:cNvSpPr/>
            <p:nvPr/>
          </p:nvSpPr>
          <p:spPr>
            <a:xfrm>
              <a:off x="2519772" y="1776872"/>
              <a:ext cx="2027664" cy="1368152"/>
            </a:xfrm>
            <a:prstGeom prst="ellipse">
              <a:avLst/>
            </a:prstGeom>
            <a:noFill/>
            <a:ln w="9525">
              <a:gradFill flip="none" rotWithShape="1"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path path="shape">
                  <a:fillToRect l="50000" t="50000" r="50000" b="50000"/>
                </a:path>
                <a:tileRect/>
              </a:gradFill>
              <a:prstDash val="sysDash"/>
            </a:ln>
            <a:effectLst>
              <a:glow rad="63500">
                <a:srgbClr val="FFC000">
                  <a:alpha val="40000"/>
                </a:srgb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sp>
        <p:nvSpPr>
          <p:cNvPr id="27" name="Text Box 13"/>
          <p:cNvSpPr txBox="1">
            <a:spLocks noChangeArrowheads="1"/>
          </p:cNvSpPr>
          <p:nvPr/>
        </p:nvSpPr>
        <p:spPr bwMode="auto">
          <a:xfrm>
            <a:off x="4336518" y="214290"/>
            <a:ext cx="450911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pl-PL" altLang="pl-PL" sz="1400" b="1" dirty="0">
                <a:solidFill>
                  <a:schemeClr val="bg1"/>
                </a:solidFill>
                <a:latin typeface="Calibri" panose="020F0502020204030204" pitchFamily="34" charset="0"/>
              </a:rPr>
              <a:t>Procedura przygotowania projektów zintegrowanych 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pl-PL" altLang="pl-PL" sz="1400" b="1" dirty="0">
                <a:solidFill>
                  <a:schemeClr val="bg1"/>
                </a:solidFill>
                <a:latin typeface="Calibri" panose="020F0502020204030204" pitchFamily="34" charset="0"/>
              </a:rPr>
              <a:t>dotyczących rewitalizacji zdegradowanych obszarów miast</a:t>
            </a:r>
          </a:p>
        </p:txBody>
      </p:sp>
      <p:sp>
        <p:nvSpPr>
          <p:cNvPr id="26" name="Elipsa 25"/>
          <p:cNvSpPr/>
          <p:nvPr/>
        </p:nvSpPr>
        <p:spPr>
          <a:xfrm>
            <a:off x="1928794" y="4357694"/>
            <a:ext cx="1500198" cy="1010962"/>
          </a:xfrm>
          <a:prstGeom prst="ellipse">
            <a:avLst/>
          </a:prstGeom>
          <a:noFill/>
          <a:ln w="9525"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prstDash val="sysDash"/>
          </a:ln>
          <a:effectLst>
            <a:glow rad="63500">
              <a:srgbClr val="FFC0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2" name="Elipsa 31"/>
          <p:cNvSpPr/>
          <p:nvPr/>
        </p:nvSpPr>
        <p:spPr>
          <a:xfrm>
            <a:off x="3500430" y="5286388"/>
            <a:ext cx="2071702" cy="1010962"/>
          </a:xfrm>
          <a:prstGeom prst="ellipse">
            <a:avLst/>
          </a:prstGeom>
          <a:noFill/>
          <a:ln w="9525"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prstDash val="sysDash"/>
          </a:ln>
          <a:effectLst>
            <a:glow rad="63500">
              <a:srgbClr val="FFC0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2297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Łącznik prosty ze strzałką 8"/>
          <p:cNvCxnSpPr/>
          <p:nvPr/>
        </p:nvCxnSpPr>
        <p:spPr>
          <a:xfrm>
            <a:off x="5000628" y="3929066"/>
            <a:ext cx="3888432" cy="0"/>
          </a:xfrm>
          <a:prstGeom prst="straightConnector1">
            <a:avLst/>
          </a:prstGeom>
          <a:ln w="57150"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ytuł 6"/>
          <p:cNvSpPr txBox="1">
            <a:spLocks/>
          </p:cNvSpPr>
          <p:nvPr/>
        </p:nvSpPr>
        <p:spPr bwMode="auto">
          <a:xfrm>
            <a:off x="2051720" y="4005064"/>
            <a:ext cx="1152128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16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21" name="Tytuł 6"/>
          <p:cNvSpPr txBox="1">
            <a:spLocks/>
          </p:cNvSpPr>
          <p:nvPr/>
        </p:nvSpPr>
        <p:spPr bwMode="auto">
          <a:xfrm>
            <a:off x="1043608" y="2708920"/>
            <a:ext cx="1800200" cy="72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pl-PL" sz="1200" b="1" kern="0" dirty="0" smtClean="0">
                <a:solidFill>
                  <a:schemeClr val="tx2"/>
                </a:solidFill>
                <a:latin typeface="Calibri" pitchFamily="34" charset="0"/>
                <a:ea typeface="+mj-ea"/>
                <a:cs typeface="+mj-cs"/>
              </a:rPr>
              <a:t>Decyzja ZWP o przystąpieniu do realizacji zadania – przygotowania programów rewitalizacji</a:t>
            </a:r>
          </a:p>
          <a:p>
            <a:pPr algn="ctr"/>
            <a:r>
              <a:rPr lang="pl-PL" sz="1200" b="1" kern="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+mj-ea"/>
                <a:cs typeface="+mj-cs"/>
              </a:rPr>
              <a:t>24 IX 2015</a:t>
            </a:r>
            <a:endParaRPr kumimoji="0" lang="pl-PL" sz="12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22" name="Tytuł 6"/>
          <p:cNvSpPr txBox="1">
            <a:spLocks/>
          </p:cNvSpPr>
          <p:nvPr/>
        </p:nvSpPr>
        <p:spPr bwMode="auto">
          <a:xfrm>
            <a:off x="2195736" y="4149080"/>
            <a:ext cx="1584176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l-PL" sz="1200" b="1" kern="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+mj-ea"/>
                <a:cs typeface="+mj-cs"/>
              </a:rPr>
              <a:t>12 X 2015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l-PL" sz="1200" b="1" kern="0" dirty="0" smtClean="0">
                <a:solidFill>
                  <a:schemeClr val="tx2"/>
                </a:solidFill>
                <a:latin typeface="Calibri" pitchFamily="34" charset="0"/>
                <a:ea typeface="+mj-ea"/>
                <a:cs typeface="+mj-cs"/>
              </a:rPr>
              <a:t>Podpisanie umowy między MIR i ZWP</a:t>
            </a:r>
            <a:endParaRPr kumimoji="0" lang="pl-PL" sz="12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24" name="Tytuł 6"/>
          <p:cNvSpPr txBox="1">
            <a:spLocks/>
          </p:cNvSpPr>
          <p:nvPr/>
        </p:nvSpPr>
        <p:spPr bwMode="auto">
          <a:xfrm>
            <a:off x="2195736" y="4941168"/>
            <a:ext cx="1944216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l-PL" sz="1200" b="1" kern="0" dirty="0" smtClean="0">
                <a:solidFill>
                  <a:schemeClr val="tx2"/>
                </a:solidFill>
                <a:latin typeface="Calibri" pitchFamily="34" charset="0"/>
                <a:ea typeface="+mj-ea"/>
                <a:cs typeface="+mj-cs"/>
              </a:rPr>
              <a:t>Powierzenie realizacji umowy Zespołowi ds. rewitalizacji,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l-PL" sz="1200" b="1" kern="0" dirty="0" smtClean="0">
                <a:solidFill>
                  <a:schemeClr val="tx2"/>
                </a:solidFill>
                <a:latin typeface="Calibri" pitchFamily="34" charset="0"/>
                <a:ea typeface="+mj-ea"/>
                <a:cs typeface="+mj-cs"/>
              </a:rPr>
              <a:t>a organizację konkursu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l-PL" sz="1200" b="1" kern="0" dirty="0" smtClean="0">
                <a:solidFill>
                  <a:schemeClr val="tx2"/>
                </a:solidFill>
                <a:latin typeface="Calibri" pitchFamily="34" charset="0"/>
                <a:ea typeface="+mj-ea"/>
                <a:cs typeface="+mj-cs"/>
              </a:rPr>
              <a:t>DPR</a:t>
            </a:r>
            <a:endParaRPr kumimoji="0" lang="pl-PL" sz="12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25" name="Tytuł 6"/>
          <p:cNvSpPr txBox="1">
            <a:spLocks/>
          </p:cNvSpPr>
          <p:nvPr/>
        </p:nvSpPr>
        <p:spPr bwMode="auto">
          <a:xfrm>
            <a:off x="3995936" y="5013176"/>
            <a:ext cx="2160240" cy="72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l-PL" sz="1200" b="1" kern="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+mj-ea"/>
                <a:cs typeface="+mj-cs"/>
              </a:rPr>
              <a:t>XII-I 2015-2016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l-PL" sz="1200" b="1" kern="0" noProof="0" dirty="0" smtClean="0">
                <a:solidFill>
                  <a:schemeClr val="tx2"/>
                </a:solidFill>
                <a:latin typeface="Calibri" pitchFamily="34" charset="0"/>
                <a:ea typeface="+mj-ea"/>
                <a:cs typeface="+mj-cs"/>
              </a:rPr>
              <a:t>Prace Zespołu ds. rewitalizacji – ocena formalna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l-PL" sz="1200" b="1" kern="0" noProof="0" dirty="0" smtClean="0">
                <a:solidFill>
                  <a:schemeClr val="tx2"/>
                </a:solidFill>
                <a:latin typeface="Calibri" pitchFamily="34" charset="0"/>
                <a:ea typeface="+mj-ea"/>
                <a:cs typeface="+mj-cs"/>
              </a:rPr>
              <a:t>i merytoryczna założeń programów</a:t>
            </a:r>
            <a:endParaRPr kumimoji="0" lang="pl-PL" sz="12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cxnSp>
        <p:nvCxnSpPr>
          <p:cNvPr id="28" name="Łącznik prosty 27"/>
          <p:cNvCxnSpPr/>
          <p:nvPr/>
        </p:nvCxnSpPr>
        <p:spPr>
          <a:xfrm>
            <a:off x="1835696" y="3645024"/>
            <a:ext cx="0" cy="43204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Łącznik prosty 28"/>
          <p:cNvCxnSpPr/>
          <p:nvPr/>
        </p:nvCxnSpPr>
        <p:spPr>
          <a:xfrm>
            <a:off x="2699792" y="3789040"/>
            <a:ext cx="0" cy="50405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ytuł 6"/>
          <p:cNvSpPr txBox="1">
            <a:spLocks/>
          </p:cNvSpPr>
          <p:nvPr/>
        </p:nvSpPr>
        <p:spPr bwMode="auto">
          <a:xfrm>
            <a:off x="2555776" y="2492896"/>
            <a:ext cx="1800200" cy="936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r"/>
            <a:r>
              <a:rPr lang="pl-PL" sz="1200" b="1" kern="0" dirty="0" smtClean="0">
                <a:solidFill>
                  <a:schemeClr val="tx2"/>
                </a:solidFill>
                <a:latin typeface="Calibri" pitchFamily="34" charset="0"/>
                <a:ea typeface="+mj-ea"/>
                <a:cs typeface="+mj-cs"/>
              </a:rPr>
              <a:t>Ogłoszenie przez DPR konkursu na dotację na przygotowanie programów rewitalizacji</a:t>
            </a:r>
          </a:p>
          <a:p>
            <a:pPr algn="r"/>
            <a:r>
              <a:rPr lang="pl-PL" sz="1200" b="1" kern="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+mj-ea"/>
                <a:cs typeface="+mj-cs"/>
              </a:rPr>
              <a:t>12 XI 2015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12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34" name="Tytuł 6"/>
          <p:cNvSpPr txBox="1">
            <a:spLocks/>
          </p:cNvSpPr>
          <p:nvPr/>
        </p:nvSpPr>
        <p:spPr bwMode="auto">
          <a:xfrm>
            <a:off x="4499992" y="2348880"/>
            <a:ext cx="1872208" cy="504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pl-PL" sz="1200" b="1" kern="0" dirty="0" smtClean="0">
                <a:latin typeface="Calibri" pitchFamily="34" charset="0"/>
                <a:ea typeface="+mj-ea"/>
                <a:cs typeface="+mj-cs"/>
              </a:rPr>
              <a:t>Rozstrzygnięcie </a:t>
            </a:r>
          </a:p>
          <a:p>
            <a:r>
              <a:rPr lang="pl-PL" sz="1200" b="1" kern="0" dirty="0" smtClean="0">
                <a:latin typeface="Calibri" pitchFamily="34" charset="0"/>
                <a:ea typeface="+mj-ea"/>
                <a:cs typeface="+mj-cs"/>
              </a:rPr>
              <a:t>Konkursu POPT</a:t>
            </a:r>
          </a:p>
          <a:p>
            <a:r>
              <a:rPr lang="pl-PL" sz="1200" b="1" kern="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+mj-ea"/>
                <a:cs typeface="+mj-cs"/>
              </a:rPr>
              <a:t>I-II 2016</a:t>
            </a:r>
            <a:endParaRPr lang="pl-PL" sz="1200" b="1" kern="0" dirty="0" smtClean="0">
              <a:latin typeface="Calibri" pitchFamily="34" charset="0"/>
              <a:ea typeface="+mj-ea"/>
              <a:cs typeface="+mj-cs"/>
            </a:endParaRPr>
          </a:p>
        </p:txBody>
      </p:sp>
      <p:cxnSp>
        <p:nvCxnSpPr>
          <p:cNvPr id="35" name="Łącznik prosty 34"/>
          <p:cNvCxnSpPr/>
          <p:nvPr/>
        </p:nvCxnSpPr>
        <p:spPr>
          <a:xfrm>
            <a:off x="3275856" y="3212976"/>
            <a:ext cx="0" cy="86409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Łącznik prosty 35"/>
          <p:cNvCxnSpPr/>
          <p:nvPr/>
        </p:nvCxnSpPr>
        <p:spPr>
          <a:xfrm>
            <a:off x="4860032" y="2924944"/>
            <a:ext cx="0" cy="115212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Łącznik prosty 39"/>
          <p:cNvCxnSpPr/>
          <p:nvPr/>
        </p:nvCxnSpPr>
        <p:spPr>
          <a:xfrm>
            <a:off x="6660232" y="2780928"/>
            <a:ext cx="0" cy="158417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ytuł 6"/>
          <p:cNvSpPr txBox="1">
            <a:spLocks/>
          </p:cNvSpPr>
          <p:nvPr/>
        </p:nvSpPr>
        <p:spPr bwMode="auto">
          <a:xfrm>
            <a:off x="5929322" y="1928802"/>
            <a:ext cx="1944216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pl-PL" sz="1200" b="1" kern="0" dirty="0" smtClean="0">
                <a:latin typeface="Calibri" pitchFamily="34" charset="0"/>
                <a:ea typeface="+mj-ea"/>
                <a:cs typeface="+mj-cs"/>
              </a:rPr>
              <a:t>Przygotowanie przez samorządy Miast Programów Rewitalizacji</a:t>
            </a:r>
          </a:p>
          <a:p>
            <a:r>
              <a:rPr lang="pl-PL" sz="1200" b="1" kern="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+mj-ea"/>
                <a:cs typeface="+mj-cs"/>
              </a:rPr>
              <a:t>III i IV kw. 2016</a:t>
            </a:r>
          </a:p>
          <a:p>
            <a:endParaRPr lang="pl-PL" sz="1200" b="1" kern="0" dirty="0" smtClean="0">
              <a:latin typeface="Calibri" pitchFamily="34" charset="0"/>
              <a:ea typeface="+mj-ea"/>
              <a:cs typeface="+mj-cs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pl-PL" sz="1200" b="1" kern="0" dirty="0" smtClean="0"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42" name="Tytuł 6"/>
          <p:cNvSpPr txBox="1">
            <a:spLocks/>
          </p:cNvSpPr>
          <p:nvPr/>
        </p:nvSpPr>
        <p:spPr bwMode="auto">
          <a:xfrm>
            <a:off x="251520" y="5085184"/>
            <a:ext cx="2016224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pl-PL" sz="1200" b="1" kern="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+mj-ea"/>
                <a:cs typeface="+mj-cs"/>
              </a:rPr>
              <a:t>VIII 2015</a:t>
            </a:r>
          </a:p>
          <a:p>
            <a:r>
              <a:rPr lang="pl-PL" sz="1200" b="1" kern="0" dirty="0" smtClean="0">
                <a:latin typeface="Calibri" pitchFamily="34" charset="0"/>
                <a:ea typeface="+mj-ea"/>
                <a:cs typeface="+mj-cs"/>
              </a:rPr>
              <a:t>Propozycja MIR dotycząca </a:t>
            </a:r>
            <a:r>
              <a:rPr lang="pl-PL" sz="1200" kern="0" dirty="0" smtClean="0">
                <a:latin typeface="Calibri" pitchFamily="34" charset="0"/>
                <a:ea typeface="+mj-ea"/>
                <a:cs typeface="+mj-cs"/>
              </a:rPr>
              <a:t>współorganizacji</a:t>
            </a:r>
            <a:r>
              <a:rPr lang="pl-PL" sz="1200" b="1" kern="0" dirty="0" smtClean="0">
                <a:latin typeface="Calibri" pitchFamily="34" charset="0"/>
                <a:ea typeface="+mj-ea"/>
                <a:cs typeface="+mj-cs"/>
              </a:rPr>
              <a:t> konkursu </a:t>
            </a:r>
          </a:p>
          <a:p>
            <a:r>
              <a:rPr lang="pl-PL" sz="1200" b="1" kern="0" dirty="0" smtClean="0">
                <a:latin typeface="Calibri" pitchFamily="34" charset="0"/>
                <a:ea typeface="+mj-ea"/>
                <a:cs typeface="+mj-cs"/>
              </a:rPr>
              <a:t>na dotację </a:t>
            </a:r>
          </a:p>
          <a:p>
            <a:r>
              <a:rPr lang="pl-PL" sz="1200" b="1" kern="0" dirty="0" smtClean="0">
                <a:latin typeface="Calibri" pitchFamily="34" charset="0"/>
                <a:ea typeface="+mj-ea"/>
                <a:cs typeface="+mj-cs"/>
              </a:rPr>
              <a:t>na przygotowanie programów rewitalizacji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pl-PL" sz="1200" b="1" kern="0" dirty="0" smtClean="0">
              <a:latin typeface="Calibri" pitchFamily="34" charset="0"/>
              <a:ea typeface="+mj-ea"/>
              <a:cs typeface="+mj-cs"/>
            </a:endParaRPr>
          </a:p>
        </p:txBody>
      </p:sp>
      <p:cxnSp>
        <p:nvCxnSpPr>
          <p:cNvPr id="44" name="Łącznik prosty 43"/>
          <p:cNvCxnSpPr/>
          <p:nvPr/>
        </p:nvCxnSpPr>
        <p:spPr>
          <a:xfrm>
            <a:off x="827584" y="3717032"/>
            <a:ext cx="0" cy="1152128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Łącznik prosty 36"/>
          <p:cNvCxnSpPr/>
          <p:nvPr/>
        </p:nvCxnSpPr>
        <p:spPr>
          <a:xfrm>
            <a:off x="3995936" y="3789040"/>
            <a:ext cx="0" cy="18002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Łącznik prosty 44"/>
          <p:cNvCxnSpPr/>
          <p:nvPr/>
        </p:nvCxnSpPr>
        <p:spPr>
          <a:xfrm flipH="1">
            <a:off x="827584" y="3933056"/>
            <a:ext cx="4032448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ytuł 6"/>
          <p:cNvSpPr txBox="1">
            <a:spLocks/>
          </p:cNvSpPr>
          <p:nvPr/>
        </p:nvSpPr>
        <p:spPr bwMode="auto">
          <a:xfrm>
            <a:off x="3995936" y="4221088"/>
            <a:ext cx="2160240" cy="72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l-PL" sz="1200" b="1" kern="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+mj-ea"/>
                <a:cs typeface="+mj-cs"/>
              </a:rPr>
              <a:t>XI-XII 2015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l-PL" sz="1200" b="1" kern="0" noProof="0" dirty="0" smtClean="0">
                <a:solidFill>
                  <a:schemeClr val="tx2"/>
                </a:solidFill>
                <a:latin typeface="Calibri" pitchFamily="34" charset="0"/>
                <a:ea typeface="+mj-ea"/>
                <a:cs typeface="+mj-cs"/>
              </a:rPr>
              <a:t>Szkolenia informacyjne dla samorządów Miast</a:t>
            </a:r>
            <a:endParaRPr kumimoji="0" lang="pl-PL" sz="12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49" name="Tytuł 6"/>
          <p:cNvSpPr txBox="1">
            <a:spLocks/>
          </p:cNvSpPr>
          <p:nvPr/>
        </p:nvSpPr>
        <p:spPr bwMode="auto">
          <a:xfrm>
            <a:off x="6164615" y="4725144"/>
            <a:ext cx="2376264" cy="144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pl-PL" sz="1200" b="1" kern="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+mj-ea"/>
                <a:cs typeface="+mj-cs"/>
              </a:rPr>
              <a:t>III i IV kw. 2016</a:t>
            </a:r>
          </a:p>
          <a:p>
            <a:r>
              <a:rPr lang="pl-PL" sz="1200" b="1" kern="0" dirty="0" smtClean="0">
                <a:solidFill>
                  <a:schemeClr val="tx2"/>
                </a:solidFill>
                <a:latin typeface="Calibri" pitchFamily="34" charset="0"/>
              </a:rPr>
              <a:t>Prace Zespołu ds. rewitalizacji – konsultacja i zatwierdzanie programów oraz zakresu </a:t>
            </a:r>
            <a:r>
              <a:rPr lang="pl-PL" sz="1400" b="1" kern="0" dirty="0" smtClean="0">
                <a:solidFill>
                  <a:schemeClr val="tx2"/>
                </a:solidFill>
                <a:latin typeface="Calibri" pitchFamily="34" charset="0"/>
              </a:rPr>
              <a:t>Zintegrowanego Projektu Rewitalizacyjnego </a:t>
            </a:r>
            <a:r>
              <a:rPr lang="pl-PL" sz="1200" b="1" kern="0" dirty="0" smtClean="0">
                <a:solidFill>
                  <a:schemeClr val="accent1"/>
                </a:solidFill>
                <a:latin typeface="Calibri" pitchFamily="34" charset="0"/>
              </a:rPr>
              <a:t>(</a:t>
            </a:r>
            <a:r>
              <a:rPr lang="pl-PL" sz="1200" b="1" kern="0" dirty="0">
                <a:solidFill>
                  <a:schemeClr val="accent1"/>
                </a:solidFill>
                <a:latin typeface="Calibri" pitchFamily="34" charset="0"/>
              </a:rPr>
              <a:t>RPO WP)</a:t>
            </a:r>
          </a:p>
          <a:p>
            <a:endParaRPr lang="pl-PL" sz="1400" b="1" kern="0" dirty="0" smtClean="0">
              <a:latin typeface="Calibri" pitchFamily="34" charset="0"/>
              <a:ea typeface="+mj-ea"/>
              <a:cs typeface="+mj-cs"/>
            </a:endParaRPr>
          </a:p>
          <a:p>
            <a:endParaRPr lang="pl-PL" sz="1200" b="1" kern="0" dirty="0" smtClean="0">
              <a:solidFill>
                <a:schemeClr val="accent1">
                  <a:lumMod val="75000"/>
                </a:schemeClr>
              </a:solidFill>
              <a:latin typeface="Calibri" pitchFamily="34" charset="0"/>
              <a:ea typeface="+mj-ea"/>
              <a:cs typeface="+mj-cs"/>
            </a:endParaRPr>
          </a:p>
          <a:p>
            <a:endParaRPr lang="pl-PL" sz="1200" b="1" kern="0" dirty="0" smtClean="0">
              <a:latin typeface="Calibri" pitchFamily="34" charset="0"/>
              <a:ea typeface="+mj-ea"/>
              <a:cs typeface="+mj-cs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pl-PL" sz="1200" b="1" kern="0" dirty="0" smtClean="0">
              <a:latin typeface="Calibri" pitchFamily="34" charset="0"/>
              <a:ea typeface="+mj-ea"/>
              <a:cs typeface="+mj-cs"/>
            </a:endParaRPr>
          </a:p>
        </p:txBody>
      </p:sp>
      <p:cxnSp>
        <p:nvCxnSpPr>
          <p:cNvPr id="50" name="Łącznik prosty 49"/>
          <p:cNvCxnSpPr/>
          <p:nvPr/>
        </p:nvCxnSpPr>
        <p:spPr>
          <a:xfrm rot="5400000">
            <a:off x="7715272" y="3714752"/>
            <a:ext cx="571504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ytuł 6"/>
          <p:cNvSpPr txBox="1">
            <a:spLocks/>
          </p:cNvSpPr>
          <p:nvPr/>
        </p:nvSpPr>
        <p:spPr bwMode="auto">
          <a:xfrm>
            <a:off x="7056276" y="2924944"/>
            <a:ext cx="2087724" cy="504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pl-PL" sz="1200" b="1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Ogłoszenie  konkursu na </a:t>
            </a:r>
            <a:r>
              <a:rPr lang="pl-PL" sz="1400" b="1" kern="0" dirty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Zintegrowane Projekty </a:t>
            </a:r>
            <a:r>
              <a:rPr lang="pl-PL" sz="1400" b="1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Rewitalizacyjne </a:t>
            </a:r>
            <a:r>
              <a:rPr lang="pl-PL" sz="1200" b="1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(RPO </a:t>
            </a:r>
            <a:r>
              <a:rPr lang="pl-PL" sz="1200" b="1" kern="0" dirty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WP)</a:t>
            </a:r>
          </a:p>
          <a:p>
            <a:r>
              <a:rPr lang="pl-PL" sz="1200" b="1" kern="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+mj-ea"/>
                <a:cs typeface="+mj-cs"/>
              </a:rPr>
              <a:t>I kw. 2017</a:t>
            </a:r>
            <a:endParaRPr lang="pl-PL" sz="1200" b="1" kern="0" dirty="0" smtClean="0"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55" name="Tytuł 6"/>
          <p:cNvSpPr txBox="1">
            <a:spLocks/>
          </p:cNvSpPr>
          <p:nvPr/>
        </p:nvSpPr>
        <p:spPr bwMode="auto">
          <a:xfrm>
            <a:off x="5220072" y="2996952"/>
            <a:ext cx="1368152" cy="72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l-PL" sz="1200" b="1" kern="0" noProof="0" dirty="0" smtClean="0">
                <a:solidFill>
                  <a:schemeClr val="tx2"/>
                </a:solidFill>
                <a:latin typeface="Calibri" pitchFamily="34" charset="0"/>
                <a:ea typeface="+mj-ea"/>
                <a:cs typeface="+mj-cs"/>
              </a:rPr>
              <a:t>Wizyty studyjne </a:t>
            </a:r>
          </a:p>
          <a:p>
            <a:r>
              <a:rPr lang="pl-PL" sz="1200" b="1" kern="0" noProof="0" dirty="0" smtClean="0">
                <a:solidFill>
                  <a:schemeClr val="tx2"/>
                </a:solidFill>
                <a:latin typeface="Calibri" pitchFamily="34" charset="0"/>
                <a:ea typeface="+mj-ea"/>
                <a:cs typeface="+mj-cs"/>
              </a:rPr>
              <a:t>w Miastach</a:t>
            </a:r>
          </a:p>
          <a:p>
            <a:r>
              <a:rPr lang="pl-PL" sz="1200" b="1" kern="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+mj-ea"/>
                <a:cs typeface="+mj-cs"/>
              </a:rPr>
              <a:t>V-VI 2016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12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cxnSp>
        <p:nvCxnSpPr>
          <p:cNvPr id="56" name="Łącznik prosty 55"/>
          <p:cNvCxnSpPr/>
          <p:nvPr/>
        </p:nvCxnSpPr>
        <p:spPr>
          <a:xfrm rot="5400000">
            <a:off x="5679289" y="3750471"/>
            <a:ext cx="642942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 Box 13"/>
          <p:cNvSpPr txBox="1">
            <a:spLocks noChangeArrowheads="1"/>
          </p:cNvSpPr>
          <p:nvPr/>
        </p:nvSpPr>
        <p:spPr bwMode="auto">
          <a:xfrm>
            <a:off x="4379342" y="188913"/>
            <a:ext cx="450911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pl-PL" altLang="pl-PL" sz="1400" b="1" dirty="0">
                <a:solidFill>
                  <a:schemeClr val="bg1"/>
                </a:solidFill>
                <a:latin typeface="Calibri" panose="020F0502020204030204" pitchFamily="34" charset="0"/>
              </a:rPr>
              <a:t>Procedura przygotowania projektów zintegrowanych 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pl-PL" altLang="pl-PL" sz="1400" b="1" dirty="0">
                <a:solidFill>
                  <a:schemeClr val="bg1"/>
                </a:solidFill>
                <a:latin typeface="Calibri" panose="020F0502020204030204" pitchFamily="34" charset="0"/>
              </a:rPr>
              <a:t>dotyczących rewitalizacji zdegradowanych obszarów miast</a:t>
            </a:r>
          </a:p>
        </p:txBody>
      </p:sp>
      <p:sp>
        <p:nvSpPr>
          <p:cNvPr id="38" name="Elipsa 37"/>
          <p:cNvSpPr/>
          <p:nvPr/>
        </p:nvSpPr>
        <p:spPr>
          <a:xfrm>
            <a:off x="4283968" y="2204864"/>
            <a:ext cx="1440160" cy="720080"/>
          </a:xfrm>
          <a:prstGeom prst="ellipse">
            <a:avLst/>
          </a:prstGeom>
          <a:noFill/>
          <a:ln w="9525"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prstDash val="sysDash"/>
          </a:ln>
          <a:effectLst>
            <a:glow rad="63500">
              <a:srgbClr val="FFC0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2297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23928" y="116632"/>
            <a:ext cx="4824536" cy="782960"/>
          </a:xfrm>
        </p:spPr>
        <p:txBody>
          <a:bodyPr/>
          <a:lstStyle/>
          <a:p>
            <a:r>
              <a:rPr lang="pl-PL" sz="14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Zasady oceny zintegrowanych projektów rewitalizacyjnych</a:t>
            </a:r>
            <a:endParaRPr lang="pl-PL" sz="14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3" name="Obi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8840329"/>
              </p:ext>
            </p:extLst>
          </p:nvPr>
        </p:nvGraphicFramePr>
        <p:xfrm>
          <a:off x="2195736" y="620688"/>
          <a:ext cx="4320480" cy="6114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" name="Acrobat Document" r:id="rId3" imgW="5667177" imgH="8019676" progId="AcroExch.Document.11">
                  <p:embed/>
                </p:oleObj>
              </mc:Choice>
              <mc:Fallback>
                <p:oleObj name="Acrobat Document" r:id="rId3" imgW="5667177" imgH="8019676" progId="AcroExch.Document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95736" y="620688"/>
                        <a:ext cx="4320480" cy="61141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77938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23928" y="116632"/>
            <a:ext cx="4824536" cy="782960"/>
          </a:xfrm>
        </p:spPr>
        <p:txBody>
          <a:bodyPr/>
          <a:lstStyle/>
          <a:p>
            <a:r>
              <a:rPr lang="pl-PL" sz="14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Zasady oceny zintegrowanych projektów rewitalizacyjnych</a:t>
            </a:r>
            <a:endParaRPr lang="pl-PL" sz="14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467544" y="1124744"/>
            <a:ext cx="8064896" cy="55738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pl-PL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Zintegrowany projekt rewitalizacyjny </a:t>
            </a:r>
            <a:r>
              <a:rPr lang="pl-PL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składa się z dwóch projektów obejmujących swą interwencją </a:t>
            </a:r>
            <a:r>
              <a:rPr lang="pl-PL" b="1" dirty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Działanie 6.1 lub Działanie 6.2 oraz Działanie 8.1</a:t>
            </a:r>
            <a:r>
              <a:rPr lang="pl-PL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przy czym biorąc pod uwagę istotę procesu rewitalizacyjnego oraz zapisy RPO WP 2014-2020, </a:t>
            </a:r>
            <a:r>
              <a:rPr lang="pl-PL" u="sng" dirty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działania współfinansowane z EFS mają nadrzędny charakter w stosunku do działań finansowanych z EFRR</a:t>
            </a:r>
            <a:r>
              <a:rPr lang="pl-PL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</a:t>
            </a:r>
            <a:endParaRPr lang="pl-PL" dirty="0" smtClean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285750" indent="-28575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pl-PL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Wnioski </a:t>
            </a:r>
            <a:r>
              <a:rPr lang="pl-PL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 dofinansowanie projektów zintegrowanych składane są osobno dla każdego projektu wchodzącego w skład projektu zintegrowanego w odpowiedzi na osobne ogłoszenia o naborze</a:t>
            </a:r>
            <a:r>
              <a:rPr lang="pl-PL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</a:t>
            </a:r>
            <a:endParaRPr lang="pl-PL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285750" indent="-28575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pl-PL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Oprócz kryteriów badających projekt z EFS lub EFRR weryfikowany jest </a:t>
            </a:r>
            <a:r>
              <a:rPr lang="pl-PL" b="1" dirty="0" smtClean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status projektu zintegrowanego</a:t>
            </a:r>
            <a:endParaRPr lang="pl-PL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pl-PL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Na ocenę zintegrowanych projektów rewitalizacyjnych  składają się:</a:t>
            </a:r>
          </a:p>
          <a:p>
            <a:pPr marL="1714500" lvl="3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lphaLcPeriod"/>
            </a:pPr>
            <a:r>
              <a:rPr lang="pl-PL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ocena formalna,</a:t>
            </a:r>
          </a:p>
          <a:p>
            <a:pPr marL="1714500" lvl="3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lphaLcPeriod"/>
            </a:pPr>
            <a:r>
              <a:rPr lang="pl-PL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ocena merytoryczna, w tym:</a:t>
            </a:r>
          </a:p>
          <a:p>
            <a:pPr marL="1714500" lvl="3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l-PL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ocena wykonalności,</a:t>
            </a:r>
          </a:p>
          <a:p>
            <a:pPr marL="1714500" lvl="3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l-PL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ocena strategiczna I stopnia,</a:t>
            </a:r>
          </a:p>
          <a:p>
            <a:pPr marL="1714500" lvl="3" indent="-342900" algn="just">
              <a:lnSpc>
                <a:spcPct val="115000"/>
              </a:lnSpc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pl-PL" b="1" dirty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ocena strategiczna II stopnia.</a:t>
            </a:r>
            <a:endParaRPr lang="pl-PL" b="1" dirty="0">
              <a:solidFill>
                <a:srgbClr val="000099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8431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jekt domyślny">
  <a:themeElements>
    <a:clrScheme name="Aspek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Projekt domyśln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11785</TotalTime>
  <Words>1274</Words>
  <Application>Microsoft Office PowerPoint</Application>
  <PresentationFormat>Pokaz na ekranie (4:3)</PresentationFormat>
  <Paragraphs>221</Paragraphs>
  <Slides>15</Slides>
  <Notes>5</Notes>
  <HiddenSlides>0</HiddenSlides>
  <MMClips>0</MMClips>
  <ScaleCrop>false</ScaleCrop>
  <HeadingPairs>
    <vt:vector size="8" baseType="variant">
      <vt:variant>
        <vt:lpstr>Używane czcionki</vt:lpstr>
      </vt:variant>
      <vt:variant>
        <vt:i4>7</vt:i4>
      </vt:variant>
      <vt:variant>
        <vt:lpstr>Motyw</vt:lpstr>
      </vt:variant>
      <vt:variant>
        <vt:i4>1</vt:i4>
      </vt:variant>
      <vt:variant>
        <vt:lpstr>Osadzone serwery OLE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24" baseType="lpstr">
      <vt:lpstr>Arial</vt:lpstr>
      <vt:lpstr>Arial Narrow</vt:lpstr>
      <vt:lpstr>Calibri</vt:lpstr>
      <vt:lpstr>Garamond</vt:lpstr>
      <vt:lpstr>Symbol</vt:lpstr>
      <vt:lpstr>Times New Roman</vt:lpstr>
      <vt:lpstr>Wingdings</vt:lpstr>
      <vt:lpstr>Projekt domyślny</vt:lpstr>
      <vt:lpstr>Acrobat Document</vt:lpstr>
      <vt:lpstr>Zintegrowane projekty rewitalizacyjne  w ramach RPO WP 2014-2020               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Zasady oceny zintegrowanych projektów rewitalizacyjnych</vt:lpstr>
      <vt:lpstr>Zasady oceny zintegrowanych projektów rewitalizacyjnych</vt:lpstr>
      <vt:lpstr>Prezentacja programu PowerPoint</vt:lpstr>
      <vt:lpstr>Prezentacja programu PowerPoint</vt:lpstr>
      <vt:lpstr>Zasady oceny zintegrowanych projektów rewitalizacyjnych</vt:lpstr>
      <vt:lpstr>Prezentacja programu PowerPoint</vt:lpstr>
      <vt:lpstr>Prezentacja programu PowerPoint</vt:lpstr>
      <vt:lpstr>Dziękuję za uwagę                </vt:lpstr>
    </vt:vector>
  </TitlesOfParts>
  <Company>UMWP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72 dpi</dc:title>
  <dc:creator>Stawiński Arkadiusz;K.Mlynarczyk@pomorskie.eu</dc:creator>
  <cp:lastModifiedBy>Surudo Agnieszka</cp:lastModifiedBy>
  <cp:revision>1082</cp:revision>
  <cp:lastPrinted>2016-04-29T10:11:06Z</cp:lastPrinted>
  <dcterms:created xsi:type="dcterms:W3CDTF">2008-01-08T07:52:50Z</dcterms:created>
  <dcterms:modified xsi:type="dcterms:W3CDTF">2016-05-19T10:16:36Z</dcterms:modified>
</cp:coreProperties>
</file>