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550" r:id="rId3"/>
    <p:sldId id="548" r:id="rId4"/>
    <p:sldId id="549" r:id="rId5"/>
    <p:sldId id="545" r:id="rId6"/>
    <p:sldId id="547" r:id="rId7"/>
    <p:sldId id="544" r:id="rId8"/>
    <p:sldId id="458" r:id="rId9"/>
    <p:sldId id="533" r:id="rId10"/>
    <p:sldId id="537" r:id="rId11"/>
    <p:sldId id="543" r:id="rId12"/>
    <p:sldId id="542" r:id="rId13"/>
    <p:sldId id="337" r:id="rId14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czak Radomir" initials="M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CC"/>
    <a:srgbClr val="FF3300"/>
    <a:srgbClr val="FFFF2F"/>
    <a:srgbClr val="003399"/>
    <a:srgbClr val="FFCCFF"/>
    <a:srgbClr val="99FF99"/>
    <a:srgbClr val="CCEC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3" autoAdjust="0"/>
    <p:restoredTop sz="79893" autoAdjust="0"/>
  </p:normalViewPr>
  <p:slideViewPr>
    <p:cSldViewPr>
      <p:cViewPr varScale="1">
        <p:scale>
          <a:sx n="54" d="100"/>
          <a:sy n="54" d="100"/>
        </p:scale>
        <p:origin x="-18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038CD-1A9C-4892-B682-0C387DB7438B}" type="datetimeFigureOut">
              <a:rPr lang="pl-PL" smtClean="0"/>
              <a:t>2017-02-21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BF6E-C8B6-4BC0-A3D6-EA2421349A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124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76247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/>
          </a:p>
        </p:txBody>
      </p:sp>
      <p:sp>
        <p:nvSpPr>
          <p:cNvPr id="12292" name="Symbol zastępczy numeru slajdu 3"/>
          <p:cNvSpPr txBox="1">
            <a:spLocks noGrp="1"/>
          </p:cNvSpPr>
          <p:nvPr/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94AEA16-F46D-4B94-A9C1-205CC3F613E1}" type="slidenum">
              <a:rPr lang="pl-PL" altLang="pl-PL" sz="1200"/>
              <a:pPr algn="r" eaLnBrk="1" hangingPunct="1"/>
              <a:t>12</a:t>
            </a:fld>
            <a:endParaRPr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81826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14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26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82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40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9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905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89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5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782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80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04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0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3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0" y="1700808"/>
            <a:ext cx="9144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sz="2800" b="1" dirty="0" smtClean="0">
                <a:solidFill>
                  <a:srgbClr val="FFFF2F"/>
                </a:solidFill>
                <a:latin typeface="Garamond" panose="02020404030301010803" pitchFamily="18" charset="0"/>
              </a:rPr>
              <a:t>Strategia Inwestycyjna </a:t>
            </a:r>
          </a:p>
          <a:p>
            <a:pPr algn="ctr">
              <a:lnSpc>
                <a:spcPct val="120000"/>
              </a:lnSpc>
            </a:pPr>
            <a:r>
              <a:rPr lang="pl-PL" sz="2800" dirty="0">
                <a:solidFill>
                  <a:prstClr val="white"/>
                </a:solidFill>
                <a:latin typeface="Garamond" panose="02020404030301010803" pitchFamily="18" charset="0"/>
              </a:rPr>
              <a:t>dla </a:t>
            </a:r>
            <a:r>
              <a:rPr lang="pl-PL" sz="28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Instrumentów Finansowych</a:t>
            </a:r>
            <a:endParaRPr lang="pl-PL" sz="2800" dirty="0">
              <a:solidFill>
                <a:prstClr val="white"/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pl-PL" sz="2800" dirty="0">
                <a:solidFill>
                  <a:prstClr val="white"/>
                </a:solidFill>
                <a:latin typeface="Garamond" panose="02020404030301010803" pitchFamily="18" charset="0"/>
              </a:rPr>
              <a:t>w </a:t>
            </a:r>
            <a:r>
              <a:rPr lang="pl-PL" sz="28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RPO WP na </a:t>
            </a:r>
            <a:r>
              <a:rPr lang="pl-PL" sz="2800" dirty="0">
                <a:solidFill>
                  <a:prstClr val="white"/>
                </a:solidFill>
                <a:latin typeface="Garamond" panose="02020404030301010803" pitchFamily="18" charset="0"/>
              </a:rPr>
              <a:t>lata </a:t>
            </a:r>
            <a:r>
              <a:rPr lang="pl-PL" sz="28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2014-2020</a:t>
            </a:r>
          </a:p>
          <a:p>
            <a:pPr algn="ctr">
              <a:lnSpc>
                <a:spcPct val="120000"/>
              </a:lnSpc>
            </a:pPr>
            <a:r>
              <a:rPr lang="pl-PL" sz="2800" b="1" dirty="0" smtClean="0">
                <a:solidFill>
                  <a:srgbClr val="FFFF2F"/>
                </a:solidFill>
                <a:latin typeface="Garamond" panose="02020404030301010803" pitchFamily="18" charset="0"/>
              </a:rPr>
              <a:t>- aktualizacja </a:t>
            </a:r>
            <a:endParaRPr lang="pl-PL" sz="2800" b="1" dirty="0">
              <a:solidFill>
                <a:srgbClr val="FFFF2F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61658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Posiedzenie Komitetu Monitorującego </a:t>
            </a:r>
            <a:r>
              <a:rPr lang="pl-PL" altLang="pl-PL" sz="1600" dirty="0">
                <a:solidFill>
                  <a:srgbClr val="FFFF2F"/>
                </a:solidFill>
                <a:latin typeface="Garamond" pitchFamily="18" charset="0"/>
              </a:rPr>
              <a:t/>
            </a:r>
            <a:br>
              <a:rPr lang="pl-PL" altLang="pl-PL" sz="1600" dirty="0">
                <a:solidFill>
                  <a:srgbClr val="FFFF2F"/>
                </a:solidFill>
                <a:latin typeface="Garamond" pitchFamily="18" charset="0"/>
              </a:rPr>
            </a:b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24 </a:t>
            </a: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lutego</a:t>
            </a:r>
            <a:r>
              <a:rPr lang="pl-PL" altLang="pl-PL" sz="1600" b="0" dirty="0" smtClean="0">
                <a:solidFill>
                  <a:srgbClr val="FFFF2F"/>
                </a:solidFill>
                <a:latin typeface="Garamond" pitchFamily="18" charset="0"/>
              </a:rPr>
              <a:t> </a:t>
            </a:r>
            <a:r>
              <a:rPr lang="pl-PL" altLang="pl-PL" sz="1600" b="0" dirty="0" smtClean="0">
                <a:solidFill>
                  <a:srgbClr val="FFFF2F"/>
                </a:solidFill>
                <a:latin typeface="Garamond" pitchFamily="18" charset="0"/>
              </a:rPr>
              <a:t>2017 r.</a:t>
            </a:r>
            <a:endParaRPr lang="pl-PL" altLang="pl-PL" sz="1600" b="0" dirty="0">
              <a:solidFill>
                <a:srgbClr val="FFFF2F"/>
              </a:solidFill>
              <a:latin typeface="Garamond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040543" y="5004465"/>
            <a:ext cx="51034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6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Magdalena Pronobis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600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Departament Rozwoju Regionalnego i Przestrzennego</a:t>
            </a:r>
            <a:endParaRPr lang="pl-PL" altLang="pl-PL" sz="1600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1368425" y="4725144"/>
            <a:ext cx="2519363" cy="793750"/>
            <a:chOff x="3969" y="346"/>
            <a:chExt cx="1587" cy="500"/>
          </a:xfrm>
        </p:grpSpPr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3525" indent="-263525"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pic>
          <p:nvPicPr>
            <p:cNvPr id="18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392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Wynagrodzenie: zasady podstawowe 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245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forma: 		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opłata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za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zarządzanie</a:t>
            </a:r>
            <a:endParaRPr lang="pl-PL" sz="2000" dirty="0">
              <a:latin typeface="Garamond" panose="02020404030301010803" pitchFamily="18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komponenty:  	</a:t>
            </a:r>
            <a:r>
              <a:rPr lang="pl-PL" sz="2000" dirty="0" smtClean="0">
                <a:latin typeface="Garamond" panose="02020404030301010803" pitchFamily="18" charset="0"/>
              </a:rPr>
              <a:t>	podstawowe </a:t>
            </a:r>
            <a:r>
              <a:rPr lang="pl-PL" sz="2000" dirty="0" smtClean="0">
                <a:latin typeface="Garamond" panose="02020404030301010803" pitchFamily="18" charset="0"/>
              </a:rPr>
              <a:t>+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oparte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na wynikach </a:t>
            </a:r>
            <a:endParaRPr lang="pl-PL" sz="20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52425" lvl="0" indent="-352425"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limit: 		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7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%</a:t>
            </a:r>
            <a:r>
              <a:rPr lang="pl-PL" sz="2000" dirty="0" smtClean="0">
                <a:latin typeface="Garamond" panose="02020404030301010803" pitchFamily="18" charset="0"/>
              </a:rPr>
              <a:t> </a:t>
            </a:r>
            <a:r>
              <a:rPr lang="pl-PL" sz="2000" dirty="0">
                <a:latin typeface="Garamond" panose="02020404030301010803" pitchFamily="18" charset="0"/>
              </a:rPr>
              <a:t>całkowitej kwoty Wkładu </a:t>
            </a:r>
            <a:r>
              <a:rPr lang="pl-PL" sz="2000" dirty="0" smtClean="0">
                <a:latin typeface="Garamond" panose="02020404030301010803" pitchFamily="18" charset="0"/>
              </a:rPr>
              <a:t>z </a:t>
            </a:r>
            <a:r>
              <a:rPr lang="pl-PL" sz="2000" dirty="0">
                <a:latin typeface="Garamond" panose="02020404030301010803" pitchFamily="18" charset="0"/>
              </a:rPr>
              <a:t>Programu </a:t>
            </a:r>
            <a:r>
              <a:rPr lang="pl-PL" sz="2000" dirty="0" smtClean="0">
                <a:latin typeface="Garamond" panose="02020404030301010803" pitchFamily="18" charset="0"/>
              </a:rPr>
              <a:t/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			wpłaconego </a:t>
            </a:r>
            <a:r>
              <a:rPr lang="pl-PL" sz="2000" dirty="0">
                <a:latin typeface="Garamond" panose="02020404030301010803" pitchFamily="18" charset="0"/>
              </a:rPr>
              <a:t>do </a:t>
            </a:r>
            <a:r>
              <a:rPr lang="pl-PL" sz="2000" dirty="0" smtClean="0">
                <a:latin typeface="Garamond" panose="02020404030301010803" pitchFamily="18" charset="0"/>
              </a:rPr>
              <a:t>Funduszu Funduszy 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			w całym okresie kwalifikowalności</a:t>
            </a:r>
          </a:p>
          <a:p>
            <a:pPr marL="352425" lvl="0" indent="-352425"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dodatkowe progi:</a:t>
            </a:r>
          </a:p>
          <a:p>
            <a:pPr marL="546100" lvl="1" indent="-273050"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wynagrodzenie podstawowe: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3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% </a:t>
            </a:r>
            <a:r>
              <a:rPr lang="pl-PL" sz="2000" dirty="0">
                <a:latin typeface="Garamond" panose="02020404030301010803" pitchFamily="18" charset="0"/>
              </a:rPr>
              <a:t>dla pierwszych 12 </a:t>
            </a:r>
            <a:r>
              <a:rPr lang="pl-PL" sz="2000" dirty="0" smtClean="0">
                <a:latin typeface="Garamond" panose="02020404030301010803" pitchFamily="18" charset="0"/>
              </a:rPr>
              <a:t>miesięcy,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1% </a:t>
            </a:r>
            <a:r>
              <a:rPr lang="pl-PL" sz="2000" dirty="0" smtClean="0">
                <a:latin typeface="Garamond" panose="02020404030301010803" pitchFamily="18" charset="0"/>
              </a:rPr>
              <a:t>dla kolejnych 12 miesięcy,</a:t>
            </a:r>
            <a:r>
              <a:rPr lang="pl-PL" sz="2000" dirty="0">
                <a:latin typeface="Garamond" panose="02020404030301010803" pitchFamily="18" charset="0"/>
              </a:rPr>
              <a:t> </a:t>
            </a:r>
            <a:r>
              <a:rPr lang="pl-PL" sz="2000" dirty="0" smtClean="0">
                <a:latin typeface="Garamond" panose="02020404030301010803" pitchFamily="18" charset="0"/>
              </a:rPr>
              <a:t>a </a:t>
            </a:r>
            <a:r>
              <a:rPr lang="pl-PL" sz="2000" dirty="0">
                <a:latin typeface="Garamond" panose="02020404030301010803" pitchFamily="18" charset="0"/>
              </a:rPr>
              <a:t>następnie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0,5% rocznie </a:t>
            </a:r>
            <a:r>
              <a:rPr lang="pl-PL" sz="2000" dirty="0">
                <a:latin typeface="Garamond" panose="02020404030301010803" pitchFamily="18" charset="0"/>
              </a:rPr>
              <a:t>Wkładu </a:t>
            </a:r>
            <a:r>
              <a:rPr lang="pl-PL" sz="2000" dirty="0" smtClean="0">
                <a:latin typeface="Garamond" panose="02020404030301010803" pitchFamily="18" charset="0"/>
              </a:rPr>
              <a:t>z </a:t>
            </a:r>
            <a:r>
              <a:rPr lang="pl-PL" sz="2000" dirty="0">
                <a:latin typeface="Garamond" panose="02020404030301010803" pitchFamily="18" charset="0"/>
              </a:rPr>
              <a:t>Programu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wpłaconego do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FF</a:t>
            </a:r>
            <a:b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  <a:t>pro rata temporis</a:t>
            </a:r>
            <a:r>
              <a:rPr lang="pl-PL" sz="2000" dirty="0" smtClean="0">
                <a:solidFill>
                  <a:srgbClr val="0000CC"/>
                </a:solidFill>
                <a:latin typeface="Garamond" panose="02020404030301010803" pitchFamily="18" charset="0"/>
              </a:rPr>
              <a:t>*</a:t>
            </a:r>
            <a: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 smtClean="0">
                <a:latin typeface="Garamond" panose="02020404030301010803" pitchFamily="18" charset="0"/>
              </a:rPr>
              <a:t>do końca okresu kwalifikowalności/zwrotu do </a:t>
            </a:r>
            <a:r>
              <a:rPr lang="pl-PL" sz="2000" dirty="0" smtClean="0">
                <a:latin typeface="Garamond" panose="02020404030301010803" pitchFamily="18" charset="0"/>
              </a:rPr>
              <a:t>IZ/likwidacji </a:t>
            </a:r>
            <a:endParaRPr lang="pl-PL" sz="2000" dirty="0" smtClean="0">
              <a:latin typeface="Garamond" panose="02020404030301010803" pitchFamily="18" charset="0"/>
            </a:endParaRPr>
          </a:p>
          <a:p>
            <a:pPr marL="546100" lvl="1" indent="-273050"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wynagrodzenie oparte na wynikach: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0,5% rocznie </a:t>
            </a:r>
            <a:r>
              <a:rPr lang="pl-PL" sz="2000" dirty="0" smtClean="0">
                <a:latin typeface="Garamond" panose="02020404030301010803" pitchFamily="18" charset="0"/>
              </a:rPr>
              <a:t>Wkładu z Programu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faktycznie</a:t>
            </a:r>
            <a:r>
              <a:rPr lang="pl-PL" sz="2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wypłaconego Pośrednikom Finansowym </a:t>
            </a:r>
            <a: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  <a:t>pro </a:t>
            </a:r>
            <a: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  <a:t>rata temporis* </a:t>
            </a:r>
            <a: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  <a:t/>
            </a:r>
            <a:b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do </a:t>
            </a:r>
            <a:r>
              <a:rPr lang="pl-PL" sz="2000" dirty="0" smtClean="0">
                <a:latin typeface="Garamond" panose="02020404030301010803" pitchFamily="18" charset="0"/>
              </a:rPr>
              <a:t>dnia zwrotu do FF/końca okresu kwalifikowalności/daty likwidacji </a:t>
            </a:r>
          </a:p>
        </p:txBody>
      </p:sp>
      <p:sp>
        <p:nvSpPr>
          <p:cNvPr id="7" name="Prostokąt 6"/>
          <p:cNvSpPr/>
          <p:nvPr/>
        </p:nvSpPr>
        <p:spPr>
          <a:xfrm>
            <a:off x="5724128" y="6381328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* łac</a:t>
            </a:r>
            <a:r>
              <a:rPr lang="pl-PL" dirty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. </a:t>
            </a:r>
            <a:r>
              <a:rPr lang="pl-PL" i="1" dirty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stosownie do upływu czasu</a:t>
            </a:r>
            <a:endParaRPr lang="pl-PL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Wynagrodzenie oparte na 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wynikach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19076" y="4149080"/>
            <a:ext cx="4092884" cy="8352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800000"/>
                </a:solidFill>
                <a:latin typeface="Garamond" panose="02020404030301010803" pitchFamily="18" charset="0"/>
              </a:rPr>
              <a:t>o 0,2% </a:t>
            </a:r>
            <a:r>
              <a:rPr lang="pl-PL" sz="2000" b="1" dirty="0">
                <a:solidFill>
                  <a:srgbClr val="800000"/>
                </a:solidFill>
                <a:latin typeface="Garamond" panose="02020404030301010803" pitchFamily="18" charset="0"/>
              </a:rPr>
              <a:t>rocznie </a:t>
            </a:r>
            <a:r>
              <a:rPr lang="pl-PL" sz="2000" b="1" dirty="0" smtClean="0">
                <a:solidFill>
                  <a:srgbClr val="800000"/>
                </a:solidFill>
                <a:latin typeface="Garamond" panose="02020404030301010803" pitchFamily="18" charset="0"/>
              </a:rPr>
              <a:t/>
            </a:r>
            <a:br>
              <a:rPr lang="pl-PL" sz="2000" b="1" dirty="0" smtClean="0">
                <a:solidFill>
                  <a:srgbClr val="800000"/>
                </a:solidFill>
                <a:latin typeface="Garamond" panose="02020404030301010803" pitchFamily="18" charset="0"/>
              </a:rPr>
            </a:br>
            <a:r>
              <a:rPr lang="pl-PL" sz="2000" b="1" dirty="0" smtClean="0">
                <a:solidFill>
                  <a:srgbClr val="800000"/>
                </a:solidFill>
                <a:latin typeface="Garamond" panose="02020404030301010803" pitchFamily="18" charset="0"/>
              </a:rPr>
              <a:t>wkładu </a:t>
            </a:r>
            <a:r>
              <a:rPr lang="pl-PL" sz="2000" b="1" dirty="0">
                <a:solidFill>
                  <a:srgbClr val="800000"/>
                </a:solidFill>
                <a:latin typeface="Garamond" panose="02020404030301010803" pitchFamily="18" charset="0"/>
              </a:rPr>
              <a:t>wypłaconego </a:t>
            </a:r>
            <a:r>
              <a:rPr lang="pl-PL" sz="2000" b="1" dirty="0" smtClean="0">
                <a:solidFill>
                  <a:srgbClr val="800000"/>
                </a:solidFill>
                <a:latin typeface="Garamond" panose="02020404030301010803" pitchFamily="18" charset="0"/>
              </a:rPr>
              <a:t>PF</a:t>
            </a:r>
          </a:p>
        </p:txBody>
      </p:sp>
      <p:sp>
        <p:nvSpPr>
          <p:cNvPr id="6" name="Prostokąt 5"/>
          <p:cNvSpPr/>
          <p:nvPr/>
        </p:nvSpPr>
        <p:spPr>
          <a:xfrm>
            <a:off x="4340764" y="4149080"/>
            <a:ext cx="4695732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latin typeface="Garamond" panose="02020404030301010803" pitchFamily="18" charset="0"/>
              </a:rPr>
              <a:t>o </a:t>
            </a:r>
            <a:r>
              <a:rPr lang="pl-PL" sz="2000" b="1" dirty="0" smtClean="0">
                <a:latin typeface="Garamond" panose="02020404030301010803" pitchFamily="18" charset="0"/>
              </a:rPr>
              <a:t>0,3% </a:t>
            </a:r>
            <a:r>
              <a:rPr lang="pl-PL" sz="2000" b="1" dirty="0" smtClean="0">
                <a:latin typeface="Garamond" panose="02020404030301010803" pitchFamily="18" charset="0"/>
              </a:rPr>
              <a:t>rocznie wkładu wypłaconego PF</a:t>
            </a:r>
          </a:p>
          <a:p>
            <a:pPr lvl="0">
              <a:spcBef>
                <a:spcPts val="1200"/>
              </a:spcBef>
            </a:pPr>
            <a:r>
              <a:rPr lang="pl-PL" sz="2000" b="1" dirty="0" smtClean="0">
                <a:latin typeface="Garamond" panose="02020404030301010803" pitchFamily="18" charset="0"/>
              </a:rPr>
              <a:t>Cel pośredni:</a:t>
            </a:r>
            <a:r>
              <a:rPr lang="pl-PL" sz="2000" dirty="0" smtClean="0">
                <a:latin typeface="Garamond" panose="02020404030301010803" pitchFamily="18" charset="0"/>
              </a:rPr>
              <a:t>	</a:t>
            </a:r>
            <a:r>
              <a:rPr lang="pl-PL" sz="2000" dirty="0" smtClean="0">
                <a:solidFill>
                  <a:srgbClr val="800000"/>
                </a:solidFill>
                <a:latin typeface="Garamond" panose="02020404030301010803" pitchFamily="18" charset="0"/>
              </a:rPr>
              <a:t>0,5</a:t>
            </a:r>
            <a:r>
              <a:rPr lang="pl-PL" sz="2000" dirty="0">
                <a:solidFill>
                  <a:srgbClr val="800000"/>
                </a:solidFill>
                <a:latin typeface="Garamond" panose="02020404030301010803" pitchFamily="18" charset="0"/>
              </a:rPr>
              <a:t>% w </a:t>
            </a:r>
            <a:r>
              <a:rPr lang="pl-PL" sz="2000" dirty="0" smtClean="0">
                <a:solidFill>
                  <a:srgbClr val="800000"/>
                </a:solidFill>
                <a:latin typeface="Garamond" panose="02020404030301010803" pitchFamily="18" charset="0"/>
              </a:rPr>
              <a:t>4a</a:t>
            </a:r>
          </a:p>
          <a:p>
            <a:pPr lvl="0"/>
            <a:r>
              <a:rPr lang="pl-PL" sz="2000" dirty="0" smtClean="0">
                <a:latin typeface="Garamond" panose="02020404030301010803" pitchFamily="18" charset="0"/>
              </a:rPr>
              <a:t>	</a:t>
            </a:r>
            <a:endParaRPr lang="pl-PL" sz="2000" dirty="0">
              <a:latin typeface="Garamond" panose="02020404030301010803" pitchFamily="18" charset="0"/>
            </a:endParaRPr>
          </a:p>
          <a:p>
            <a:r>
              <a:rPr lang="pl-PL" sz="2000" b="1" dirty="0" smtClean="0">
                <a:latin typeface="Garamond" panose="02020404030301010803" pitchFamily="18" charset="0"/>
              </a:rPr>
              <a:t>Cele końcowe:</a:t>
            </a:r>
          </a:p>
          <a:p>
            <a:pPr lvl="0"/>
            <a:r>
              <a:rPr lang="pl-PL" sz="2000" dirty="0" smtClean="0">
                <a:solidFill>
                  <a:srgbClr val="0000CC"/>
                </a:solidFill>
                <a:latin typeface="Garamond" panose="02020404030301010803" pitchFamily="18" charset="0"/>
              </a:rPr>
              <a:t>0,1</a:t>
            </a:r>
            <a:r>
              <a:rPr lang="pl-PL" sz="2000" dirty="0" smtClean="0">
                <a:solidFill>
                  <a:srgbClr val="0000CC"/>
                </a:solidFill>
                <a:latin typeface="Garamond" panose="02020404030301010803" pitchFamily="18" charset="0"/>
              </a:rPr>
              <a:t>% </a:t>
            </a:r>
            <a:r>
              <a:rPr lang="pl-PL" sz="2000" dirty="0" smtClean="0">
                <a:solidFill>
                  <a:srgbClr val="0000CC"/>
                </a:solidFill>
                <a:latin typeface="Garamond" panose="02020404030301010803" pitchFamily="18" charset="0"/>
              </a:rPr>
              <a:t>w PI 9b</a:t>
            </a:r>
          </a:p>
          <a:p>
            <a:pPr lvl="0"/>
            <a:r>
              <a:rPr lang="pl-PL" sz="2000" dirty="0" smtClean="0">
                <a:solidFill>
                  <a:srgbClr val="0000CC"/>
                </a:solidFill>
                <a:latin typeface="Garamond" panose="02020404030301010803" pitchFamily="18" charset="0"/>
              </a:rPr>
              <a:t>0,1% w PI 4a</a:t>
            </a:r>
          </a:p>
          <a:p>
            <a:pPr lvl="0"/>
            <a:r>
              <a:rPr lang="pl-PL" sz="2000" dirty="0" smtClean="0">
                <a:solidFill>
                  <a:srgbClr val="0000CC"/>
                </a:solidFill>
                <a:latin typeface="Garamond" panose="02020404030301010803" pitchFamily="18" charset="0"/>
              </a:rPr>
              <a:t>0,5% w PI 4c</a:t>
            </a:r>
            <a:endParaRPr lang="pl-PL" sz="2000" dirty="0">
              <a:solidFill>
                <a:srgbClr val="0000CC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2010" y="2084545"/>
            <a:ext cx="8894486" cy="630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Dodatkowy element opłaty za zarządzanie uzależniony od wyników</a:t>
            </a:r>
          </a:p>
        </p:txBody>
      </p:sp>
      <p:sp>
        <p:nvSpPr>
          <p:cNvPr id="22" name="Nawias klamrowy zamykający 21"/>
          <p:cNvSpPr/>
          <p:nvPr/>
        </p:nvSpPr>
        <p:spPr>
          <a:xfrm rot="5400000">
            <a:off x="3577099" y="1526881"/>
            <a:ext cx="388925" cy="7361516"/>
          </a:xfrm>
          <a:prstGeom prst="rightBrace">
            <a:avLst>
              <a:gd name="adj1" fmla="val 48632"/>
              <a:gd name="adj2" fmla="val 49815"/>
            </a:avLst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56951" y="5430729"/>
            <a:ext cx="40928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>
                <a:solidFill>
                  <a:srgbClr val="800000"/>
                </a:solidFill>
                <a:latin typeface="Garamond" panose="02020404030301010803" pitchFamily="18" charset="0"/>
              </a:rPr>
              <a:t>obniżenie </a:t>
            </a:r>
            <a:r>
              <a:rPr lang="pl-PL" dirty="0" smtClean="0">
                <a:solidFill>
                  <a:srgbClr val="800000"/>
                </a:solidFill>
                <a:latin typeface="Garamond" panose="02020404030301010803" pitchFamily="18" charset="0"/>
              </a:rPr>
              <a:t>od następnego dnia roboczego przypadającego po tym terminie </a:t>
            </a:r>
            <a:br>
              <a:rPr lang="pl-PL" dirty="0" smtClean="0">
                <a:solidFill>
                  <a:srgbClr val="800000"/>
                </a:solidFill>
                <a:latin typeface="Garamond" panose="02020404030301010803" pitchFamily="18" charset="0"/>
              </a:rPr>
            </a:br>
            <a:r>
              <a:rPr lang="pl-PL" dirty="0" smtClean="0">
                <a:solidFill>
                  <a:srgbClr val="800000"/>
                </a:solidFill>
                <a:latin typeface="Garamond" panose="02020404030301010803" pitchFamily="18" charset="0"/>
              </a:rPr>
              <a:t>do dnia osiągnięcia celu</a:t>
            </a:r>
            <a:endParaRPr lang="pl-PL" dirty="0">
              <a:solidFill>
                <a:srgbClr val="800000"/>
              </a:solidFill>
            </a:endParaRPr>
          </a:p>
        </p:txBody>
      </p:sp>
      <p:sp>
        <p:nvSpPr>
          <p:cNvPr id="17" name="Nawias klamrowy zamykający 16"/>
          <p:cNvSpPr/>
          <p:nvPr/>
        </p:nvSpPr>
        <p:spPr>
          <a:xfrm>
            <a:off x="5796136" y="5661248"/>
            <a:ext cx="303967" cy="936103"/>
          </a:xfrm>
          <a:prstGeom prst="rightBrace">
            <a:avLst>
              <a:gd name="adj1" fmla="val 48632"/>
              <a:gd name="adj2" fmla="val 50000"/>
            </a:avLst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CC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100103" y="5667634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solidFill>
                  <a:srgbClr val="0000CC"/>
                </a:solidFill>
                <a:latin typeface="Garamond" panose="02020404030301010803" pitchFamily="18" charset="0"/>
              </a:rPr>
              <a:t>obniżenie opłat należnych za </a:t>
            </a:r>
            <a:r>
              <a:rPr lang="pl-PL" dirty="0" smtClean="0">
                <a:solidFill>
                  <a:srgbClr val="0000CC"/>
                </a:solidFill>
                <a:latin typeface="Garamond" panose="02020404030301010803" pitchFamily="18" charset="0"/>
              </a:rPr>
              <a:t>okres </a:t>
            </a:r>
            <a:r>
              <a:rPr lang="pl-PL" dirty="0" smtClean="0">
                <a:solidFill>
                  <a:srgbClr val="0000CC"/>
                </a:solidFill>
                <a:latin typeface="Garamond" panose="02020404030301010803" pitchFamily="18" charset="0"/>
              </a:rPr>
              <a:t>12 </a:t>
            </a:r>
            <a:r>
              <a:rPr lang="pl-PL" dirty="0" smtClean="0">
                <a:solidFill>
                  <a:srgbClr val="0000CC"/>
                </a:solidFill>
                <a:latin typeface="Garamond" panose="02020404030301010803" pitchFamily="18" charset="0"/>
              </a:rPr>
              <a:t>miesięcy </a:t>
            </a:r>
            <a:r>
              <a:rPr lang="pl-PL" dirty="0" smtClean="0">
                <a:solidFill>
                  <a:srgbClr val="0000CC"/>
                </a:solidFill>
                <a:latin typeface="Garamond" panose="02020404030301010803" pitchFamily="18" charset="0"/>
              </a:rPr>
              <a:t>poprzedzających</a:t>
            </a:r>
            <a:endParaRPr lang="pl-PL" dirty="0">
              <a:solidFill>
                <a:srgbClr val="0000CC"/>
              </a:solidFill>
            </a:endParaRPr>
          </a:p>
        </p:txBody>
      </p:sp>
      <p:sp>
        <p:nvSpPr>
          <p:cNvPr id="19" name="Symbol zastępczy zawartości 2"/>
          <p:cNvSpPr txBox="1">
            <a:spLocks/>
          </p:cNvSpPr>
          <p:nvPr/>
        </p:nvSpPr>
        <p:spPr bwMode="auto">
          <a:xfrm>
            <a:off x="0" y="980727"/>
            <a:ext cx="9324528" cy="65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pl-PL" sz="2000" kern="0" dirty="0" smtClean="0">
                <a:latin typeface="Garamond" panose="02020404030301010803" pitchFamily="18" charset="0"/>
              </a:rPr>
              <a:t>Kryteria ustalania opłat za zarządzanie na podstawie wyników</a:t>
            </a:r>
          </a:p>
          <a:p>
            <a:pPr marL="0" indent="0" algn="ctr">
              <a:buFontTx/>
              <a:buNone/>
            </a:pPr>
            <a:r>
              <a:rPr lang="pl-PL" sz="2000" i="1" kern="0" dirty="0" smtClean="0">
                <a:latin typeface="Garamond" panose="02020404030301010803" pitchFamily="18" charset="0"/>
              </a:rPr>
              <a:t>na podstawie wymogów  Art. 12 ust. 1 rozporządzenia delegowanego Komisji (UE) </a:t>
            </a:r>
            <a:br>
              <a:rPr lang="pl-PL" sz="2000" i="1" kern="0" dirty="0" smtClean="0">
                <a:latin typeface="Garamond" panose="02020404030301010803" pitchFamily="18" charset="0"/>
              </a:rPr>
            </a:br>
            <a:r>
              <a:rPr lang="pl-PL" sz="2000" i="1" kern="0" dirty="0" smtClean="0">
                <a:latin typeface="Garamond" panose="02020404030301010803" pitchFamily="18" charset="0"/>
              </a:rPr>
              <a:t>nr 480/2014 z dnia 3 marca 2014 r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142010" y="2852936"/>
            <a:ext cx="4069950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latin typeface="Garamond" panose="02020404030301010803" pitchFamily="18" charset="0"/>
              </a:rPr>
              <a:t>niepodjęcie </a:t>
            </a:r>
            <a:r>
              <a:rPr lang="pl-PL" sz="2000" dirty="0" smtClean="0">
                <a:latin typeface="Garamond" panose="02020404030301010803" pitchFamily="18" charset="0"/>
              </a:rPr>
              <a:t>działań mających zapewnić </a:t>
            </a:r>
            <a:r>
              <a:rPr lang="pl-PL" sz="2000" u="sng" dirty="0" smtClean="0">
                <a:latin typeface="Garamond" panose="02020404030301010803" pitchFamily="18" charset="0"/>
              </a:rPr>
              <a:t>wypłatę do ostatecznych odbiorców </a:t>
            </a:r>
            <a:r>
              <a:rPr lang="pl-PL" sz="2000" u="sng" dirty="0" smtClean="0">
                <a:latin typeface="Garamond" panose="02020404030301010803" pitchFamily="18" charset="0"/>
              </a:rPr>
              <a:t/>
            </a:r>
            <a:br>
              <a:rPr lang="pl-PL" sz="2000" u="sng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do </a:t>
            </a:r>
            <a:r>
              <a:rPr lang="pl-PL" sz="2000" dirty="0" smtClean="0">
                <a:latin typeface="Garamond" panose="02020404030301010803" pitchFamily="18" charset="0"/>
              </a:rPr>
              <a:t>31 grudnia </a:t>
            </a:r>
            <a:r>
              <a:rPr lang="pl-PL" sz="2000" dirty="0" smtClean="0">
                <a:latin typeface="Garamond" panose="02020404030301010803" pitchFamily="18" charset="0"/>
              </a:rPr>
              <a:t>2022 </a:t>
            </a:r>
            <a:r>
              <a:rPr lang="pl-PL" sz="2000" dirty="0" smtClean="0">
                <a:latin typeface="Garamond" panose="02020404030301010803" pitchFamily="18" charset="0"/>
              </a:rPr>
              <a:t>r. </a:t>
            </a:r>
            <a:endParaRPr lang="pl-PL" sz="2000" dirty="0">
              <a:latin typeface="Garamond" panose="02020404030301010803" pitchFamily="18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4340764" y="2852936"/>
            <a:ext cx="4695732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niepodjęcie 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działań mających zapewnić </a:t>
            </a:r>
            <a:r>
              <a:rPr lang="pl-PL" sz="2000" u="sng" dirty="0" smtClean="0">
                <a:solidFill>
                  <a:prstClr val="black"/>
                </a:solidFill>
                <a:latin typeface="Garamond" panose="02020404030301010803" pitchFamily="18" charset="0"/>
              </a:rPr>
              <a:t>realizację wskaźników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w danym PI</a:t>
            </a:r>
          </a:p>
          <a:p>
            <a:pPr lvl="0" algn="ctr"/>
            <a:r>
              <a:rPr lang="pl-PL" sz="2000" dirty="0" smtClean="0">
                <a:latin typeface="Garamond" panose="02020404030301010803" pitchFamily="18" charset="0"/>
              </a:rPr>
              <a:t>do </a:t>
            </a:r>
            <a:r>
              <a:rPr lang="pl-PL" sz="2000" dirty="0">
                <a:latin typeface="Garamond" panose="02020404030301010803" pitchFamily="18" charset="0"/>
              </a:rPr>
              <a:t>31 grudnia 2023 r</a:t>
            </a:r>
            <a:r>
              <a:rPr lang="pl-PL" sz="2000" dirty="0" smtClean="0">
                <a:latin typeface="Garamond" panose="02020404030301010803" pitchFamily="18" charset="0"/>
              </a:rPr>
              <a:t>.</a:t>
            </a:r>
            <a:endParaRPr lang="pl-PL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2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0" y="2564904"/>
            <a:ext cx="9144000" cy="580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Dziękuję za uwagę</a:t>
            </a:r>
            <a:r>
              <a:rPr lang="pl-PL" sz="2800" b="1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endParaRPr lang="pl-PL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736304" y="44624"/>
            <a:ext cx="6444208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Alokacja </a:t>
            </a:r>
            <a:r>
              <a:rPr lang="pl-PL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IF 2014-2020</a:t>
            </a:r>
            <a:endParaRPr lang="pl-PL" sz="2800" noProof="0" dirty="0">
              <a:solidFill>
                <a:srgbClr val="FFFF2F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24675"/>
              </p:ext>
            </p:extLst>
          </p:nvPr>
        </p:nvGraphicFramePr>
        <p:xfrm>
          <a:off x="251520" y="1412772"/>
          <a:ext cx="6480719" cy="48245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6792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Oś Priorytetowa</a:t>
                      </a:r>
                      <a:endParaRPr lang="pl-PL" sz="1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Alokacja EFRR</a:t>
                      </a:r>
                    </a:p>
                    <a:p>
                      <a:pPr algn="ctr"/>
                      <a:r>
                        <a:rPr lang="pl-PL" sz="1800" b="0" i="1" dirty="0" smtClean="0">
                          <a:latin typeface="Garamond" panose="02020404030301010803" pitchFamily="18" charset="0"/>
                        </a:rPr>
                        <a:t>(mln EUR)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i="0" dirty="0" smtClean="0">
                          <a:latin typeface="Garamond" panose="02020404030301010803" pitchFamily="18" charset="0"/>
                        </a:rPr>
                        <a:t>Alokacja BP</a:t>
                      </a:r>
                    </a:p>
                    <a:p>
                      <a:pPr algn="ctr"/>
                      <a:r>
                        <a:rPr lang="pl-PL" sz="1800" b="0" i="1" dirty="0" smtClean="0">
                          <a:latin typeface="Garamond" panose="02020404030301010803" pitchFamily="18" charset="0"/>
                        </a:rPr>
                        <a:t>(mln EUR)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6792">
                <a:tc>
                  <a:txBody>
                    <a:bodyPr/>
                    <a:lstStyle/>
                    <a:p>
                      <a:r>
                        <a:rPr lang="pl-PL" sz="2400" i="0" dirty="0" smtClean="0">
                          <a:latin typeface="Garamond" panose="02020404030301010803" pitchFamily="18" charset="0"/>
                        </a:rPr>
                        <a:t>1. Komercjalizacja wiedzy</a:t>
                      </a:r>
                      <a:endParaRPr lang="pl-PL" sz="2400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35,66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4,20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6792">
                <a:tc>
                  <a:txBody>
                    <a:bodyPr/>
                    <a:lstStyle/>
                    <a:p>
                      <a:r>
                        <a:rPr lang="pl-PL" sz="2400" i="0" dirty="0" smtClean="0">
                          <a:latin typeface="Garamond" panose="02020404030301010803" pitchFamily="18" charset="0"/>
                        </a:rPr>
                        <a:t>2. Przedsiębiorstwa </a:t>
                      </a:r>
                      <a:endParaRPr lang="pl-PL" sz="2400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48,46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5,70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6792">
                <a:tc>
                  <a:txBody>
                    <a:bodyPr/>
                    <a:lstStyle/>
                    <a:p>
                      <a:r>
                        <a:rPr lang="pl-PL" sz="2400" i="0" dirty="0" smtClean="0">
                          <a:latin typeface="Garamond" panose="02020404030301010803" pitchFamily="18" charset="0"/>
                        </a:rPr>
                        <a:t>8. Konwersja </a:t>
                      </a:r>
                      <a:endParaRPr lang="pl-PL" sz="2400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16,54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1,95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6792">
                <a:tc>
                  <a:txBody>
                    <a:bodyPr/>
                    <a:lstStyle/>
                    <a:p>
                      <a:r>
                        <a:rPr lang="pl-PL" sz="2400" i="0" dirty="0" smtClean="0">
                          <a:latin typeface="Garamond" panose="02020404030301010803" pitchFamily="18" charset="0"/>
                        </a:rPr>
                        <a:t>10.</a:t>
                      </a:r>
                      <a:r>
                        <a:rPr lang="pl-PL" sz="2400" i="0" baseline="0" dirty="0" smtClean="0">
                          <a:latin typeface="Garamond" panose="02020404030301010803" pitchFamily="18" charset="0"/>
                        </a:rPr>
                        <a:t> Energia </a:t>
                      </a:r>
                      <a:endParaRPr lang="pl-PL" sz="2400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40,84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4,80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0290">
                <a:tc rowSpan="2">
                  <a:txBody>
                    <a:bodyPr/>
                    <a:lstStyle/>
                    <a:p>
                      <a:pPr algn="r"/>
                      <a:r>
                        <a:rPr lang="pl-PL" sz="2400" b="1" dirty="0" smtClean="0">
                          <a:latin typeface="Garamond" panose="02020404030301010803" pitchFamily="18" charset="0"/>
                        </a:rPr>
                        <a:t>RAZEM</a:t>
                      </a:r>
                      <a:endParaRPr lang="pl-PL" sz="24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b="1" dirty="0" smtClean="0">
                          <a:latin typeface="Garamond" panose="02020404030301010803" pitchFamily="18" charset="0"/>
                        </a:rPr>
                        <a:t>141,5</a:t>
                      </a:r>
                      <a:endParaRPr lang="pl-PL" sz="24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2400" b="1" dirty="0" smtClean="0">
                          <a:latin typeface="Garamond" panose="02020404030301010803" pitchFamily="18" charset="0"/>
                        </a:rPr>
                        <a:t>16,65</a:t>
                      </a:r>
                      <a:endParaRPr lang="pl-PL" sz="24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0290">
                <a:tc vMerge="1">
                  <a:txBody>
                    <a:bodyPr/>
                    <a:lstStyle/>
                    <a:p>
                      <a:pPr algn="r"/>
                      <a:endParaRPr lang="pl-PL" sz="1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Garamond" panose="02020404030301010803" pitchFamily="18" charset="0"/>
                        </a:rPr>
                        <a:t>158,15</a:t>
                      </a:r>
                      <a:endParaRPr lang="pl-PL" sz="24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pl-PL" sz="1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ięciokąt 4"/>
          <p:cNvSpPr/>
          <p:nvPr/>
        </p:nvSpPr>
        <p:spPr>
          <a:xfrm>
            <a:off x="3851920" y="3713333"/>
            <a:ext cx="3132348" cy="1155824"/>
          </a:xfrm>
          <a:prstGeom prst="homePlat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 bwMode="auto">
          <a:xfrm>
            <a:off x="6912260" y="2564901"/>
            <a:ext cx="226825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pl-PL" sz="2400" kern="0" dirty="0" smtClean="0">
                <a:latin typeface="Garamond" panose="02020404030301010803" pitchFamily="18" charset="0"/>
              </a:rPr>
              <a:t>Umowa z BGK</a:t>
            </a:r>
          </a:p>
          <a:p>
            <a:pPr marL="0" indent="0" algn="ctr">
              <a:buNone/>
            </a:pPr>
            <a:r>
              <a:rPr lang="pl-PL" sz="2400" kern="0" dirty="0" smtClean="0">
                <a:latin typeface="Garamond" panose="02020404030301010803" pitchFamily="18" charset="0"/>
              </a:rPr>
              <a:t>30.09.2016</a:t>
            </a:r>
            <a:endParaRPr lang="pl-PL" sz="2400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400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400" kern="0" dirty="0">
              <a:latin typeface="Garamond" panose="02020404030301010803" pitchFamily="18" charset="0"/>
            </a:endParaRPr>
          </a:p>
        </p:txBody>
      </p:sp>
      <p:sp>
        <p:nvSpPr>
          <p:cNvPr id="8" name="Symbol zastępczy zawartości 1"/>
          <p:cNvSpPr txBox="1">
            <a:spLocks/>
          </p:cNvSpPr>
          <p:nvPr/>
        </p:nvSpPr>
        <p:spPr bwMode="auto">
          <a:xfrm>
            <a:off x="6840252" y="4005061"/>
            <a:ext cx="226825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pl-PL" sz="2400" kern="0" dirty="0" smtClean="0">
                <a:latin typeface="Garamond" panose="02020404030301010803" pitchFamily="18" charset="0"/>
              </a:rPr>
              <a:t>Umowa z EBI</a:t>
            </a:r>
          </a:p>
          <a:p>
            <a:pPr marL="0" indent="0" algn="ctr">
              <a:buNone/>
            </a:pPr>
            <a:r>
              <a:rPr lang="pl-PL" sz="2400" b="1" kern="0" dirty="0" smtClean="0">
                <a:solidFill>
                  <a:srgbClr val="800000"/>
                </a:solidFill>
                <a:latin typeface="Garamond" panose="02020404030301010803" pitchFamily="18" charset="0"/>
              </a:rPr>
              <a:t>09.12.2016</a:t>
            </a:r>
            <a:endParaRPr lang="pl-PL" sz="2400" b="1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400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400" kern="0" dirty="0">
              <a:latin typeface="Garamond" panose="02020404030301010803" pitchFamily="18" charset="0"/>
            </a:endParaRPr>
          </a:p>
        </p:txBody>
      </p:sp>
      <p:sp>
        <p:nvSpPr>
          <p:cNvPr id="9" name="Pięciokąt 8"/>
          <p:cNvSpPr/>
          <p:nvPr/>
        </p:nvSpPr>
        <p:spPr>
          <a:xfrm>
            <a:off x="3851920" y="2276869"/>
            <a:ext cx="3132348" cy="1155824"/>
          </a:xfrm>
          <a:prstGeom prst="homePlat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26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1"/>
          <p:cNvSpPr txBox="1">
            <a:spLocks/>
          </p:cNvSpPr>
          <p:nvPr/>
        </p:nvSpPr>
        <p:spPr bwMode="auto">
          <a:xfrm>
            <a:off x="4176464" y="1700808"/>
            <a:ext cx="5004048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pl-PL" i="1" kern="0" dirty="0" smtClean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r>
              <a:rPr lang="pl-PL" sz="2000" i="1" kern="0" dirty="0" smtClean="0">
                <a:latin typeface="Garamond" panose="02020404030301010803" pitchFamily="18" charset="0"/>
              </a:rPr>
              <a:t>Strategia </a:t>
            </a:r>
            <a:r>
              <a:rPr lang="pl-PL" sz="2000" i="1" kern="0" dirty="0">
                <a:latin typeface="Garamond" panose="02020404030301010803" pitchFamily="18" charset="0"/>
              </a:rPr>
              <a:t>Inwestycyjna </a:t>
            </a:r>
          </a:p>
          <a:p>
            <a:pPr marL="0" indent="0" algn="ctr">
              <a:buFontTx/>
              <a:buNone/>
            </a:pPr>
            <a:r>
              <a:rPr lang="pl-PL" sz="2000" i="1" kern="0" dirty="0">
                <a:latin typeface="Garamond" panose="02020404030301010803" pitchFamily="18" charset="0"/>
              </a:rPr>
              <a:t>dla </a:t>
            </a:r>
            <a:r>
              <a:rPr lang="pl-PL" sz="2000" i="1" kern="0" dirty="0" smtClean="0">
                <a:latin typeface="Garamond" panose="02020404030301010803" pitchFamily="18" charset="0"/>
              </a:rPr>
              <a:t>Instrumentów </a:t>
            </a:r>
            <a:r>
              <a:rPr lang="pl-PL" sz="2000" i="1" kern="0" dirty="0">
                <a:latin typeface="Garamond" panose="02020404030301010803" pitchFamily="18" charset="0"/>
              </a:rPr>
              <a:t>Finansowych</a:t>
            </a:r>
          </a:p>
          <a:p>
            <a:pPr marL="0" indent="0" algn="ctr">
              <a:buFontTx/>
              <a:buNone/>
            </a:pPr>
            <a:r>
              <a:rPr lang="pl-PL" sz="2000" i="1" kern="0" dirty="0">
                <a:latin typeface="Garamond" panose="02020404030301010803" pitchFamily="18" charset="0"/>
              </a:rPr>
              <a:t>w RPO WP na lata </a:t>
            </a:r>
            <a:r>
              <a:rPr lang="pl-PL" sz="2000" i="1" kern="0" dirty="0" smtClean="0">
                <a:latin typeface="Garamond" panose="02020404030301010803" pitchFamily="18" charset="0"/>
              </a:rPr>
              <a:t>2014-2020</a:t>
            </a:r>
          </a:p>
          <a:p>
            <a:pPr marL="0" indent="0" algn="ctr">
              <a:buFontTx/>
              <a:buNone/>
            </a:pPr>
            <a:endParaRPr lang="pl-PL" sz="2000" i="1" kern="0" dirty="0" smtClean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3600" i="1" kern="0" dirty="0" smtClean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r>
              <a:rPr lang="pl-PL" sz="2000" i="1" kern="0" dirty="0" smtClean="0">
                <a:latin typeface="Garamond" panose="02020404030301010803" pitchFamily="18" charset="0"/>
              </a:rPr>
              <a:t>Strategia </a:t>
            </a:r>
            <a:r>
              <a:rPr lang="pl-PL" sz="2000" i="1" kern="0" dirty="0">
                <a:latin typeface="Garamond" panose="02020404030301010803" pitchFamily="18" charset="0"/>
              </a:rPr>
              <a:t>Inwestycyjna </a:t>
            </a:r>
            <a:r>
              <a:rPr lang="pl-PL" sz="2000" i="1" kern="0" dirty="0" smtClean="0">
                <a:latin typeface="Garamond" panose="02020404030301010803" pitchFamily="18" charset="0"/>
              </a:rPr>
              <a:t>z Biznesplanem.</a:t>
            </a:r>
            <a:r>
              <a:rPr lang="pl-PL" sz="2000" b="1" i="1" kern="0" dirty="0" smtClean="0">
                <a:latin typeface="Garamond" panose="02020404030301010803" pitchFamily="18" charset="0"/>
              </a:rPr>
              <a:t> </a:t>
            </a:r>
            <a:r>
              <a:rPr lang="pl-PL" sz="2000" b="1" i="1" kern="0" dirty="0" smtClean="0">
                <a:solidFill>
                  <a:srgbClr val="800000"/>
                </a:solidFill>
                <a:latin typeface="Garamond" panose="02020404030301010803" pitchFamily="18" charset="0"/>
              </a:rPr>
              <a:t>Obszar A</a:t>
            </a:r>
          </a:p>
          <a:p>
            <a:pPr marL="0" indent="0" algn="ctr">
              <a:buFontTx/>
              <a:buNone/>
            </a:pPr>
            <a:endParaRPr lang="pl-PL" sz="1800" i="1" kern="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sz="2000" i="1" kern="0" dirty="0">
                <a:latin typeface="Garamond" panose="02020404030301010803" pitchFamily="18" charset="0"/>
              </a:rPr>
              <a:t>Strategia Inwestycyjna z Biznesplanem. </a:t>
            </a:r>
            <a:r>
              <a:rPr lang="pl-PL" sz="2000" b="1" i="1" kern="0" dirty="0">
                <a:solidFill>
                  <a:srgbClr val="800000"/>
                </a:solidFill>
                <a:latin typeface="Garamond" panose="02020404030301010803" pitchFamily="18" charset="0"/>
              </a:rPr>
              <a:t>Obszar </a:t>
            </a:r>
            <a:r>
              <a:rPr lang="pl-PL" sz="2000" b="1" i="1" kern="0" dirty="0" smtClean="0">
                <a:solidFill>
                  <a:srgbClr val="800000"/>
                </a:solidFill>
                <a:latin typeface="Garamond" panose="02020404030301010803" pitchFamily="18" charset="0"/>
              </a:rPr>
              <a:t>B</a:t>
            </a:r>
          </a:p>
          <a:p>
            <a:pPr marL="0" indent="0" algn="ctr">
              <a:buNone/>
            </a:pPr>
            <a:r>
              <a:rPr lang="pl-PL" sz="2000" b="1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	</a:t>
            </a:r>
            <a:r>
              <a:rPr lang="pl-PL" sz="2000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   	      </a:t>
            </a:r>
            <a:r>
              <a:rPr lang="pl-PL" sz="2000" i="1" kern="0" dirty="0" smtClean="0">
                <a:solidFill>
                  <a:srgbClr val="800000"/>
                </a:solidFill>
                <a:latin typeface="Garamond" panose="02020404030301010803" pitchFamily="18" charset="0"/>
              </a:rPr>
              <a:t>aktualizacja: 01.12.2016</a:t>
            </a:r>
          </a:p>
          <a:p>
            <a:pPr marL="0" indent="0" algn="ctr">
              <a:buFontTx/>
              <a:buNone/>
            </a:pPr>
            <a:endParaRPr lang="pl-PL" sz="2000" i="1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000" i="1" kern="0" dirty="0">
              <a:latin typeface="Garamond" panose="02020404030301010803" pitchFamily="18" charset="0"/>
            </a:endParaRPr>
          </a:p>
        </p:txBody>
      </p:sp>
      <p:sp>
        <p:nvSpPr>
          <p:cNvPr id="9" name="Pięciokąt 8"/>
          <p:cNvSpPr/>
          <p:nvPr/>
        </p:nvSpPr>
        <p:spPr>
          <a:xfrm>
            <a:off x="264967" y="5071737"/>
            <a:ext cx="4032448" cy="43204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ięciokąt 7"/>
          <p:cNvSpPr/>
          <p:nvPr/>
        </p:nvSpPr>
        <p:spPr>
          <a:xfrm>
            <a:off x="264967" y="4423665"/>
            <a:ext cx="4032448" cy="43204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ięciokąt 3"/>
          <p:cNvSpPr/>
          <p:nvPr/>
        </p:nvSpPr>
        <p:spPr>
          <a:xfrm>
            <a:off x="287959" y="2047401"/>
            <a:ext cx="4945560" cy="144016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843808" y="0"/>
            <a:ext cx="6300192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Strategia Inwestycyjna IF 2014-2020</a:t>
            </a:r>
            <a:endParaRPr lang="pl-PL" sz="2800" b="1" i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712781"/>
            <a:ext cx="4392488" cy="5653441"/>
          </a:xfrm>
        </p:spPr>
        <p:txBody>
          <a:bodyPr/>
          <a:lstStyle/>
          <a:p>
            <a:endParaRPr lang="pl-PL" sz="2000" i="1" dirty="0" smtClean="0">
              <a:latin typeface="Garamond" panose="02020404030301010803" pitchFamily="18" charset="0"/>
            </a:endParaRPr>
          </a:p>
          <a:p>
            <a:pPr marL="355600" indent="-355600">
              <a:buFont typeface="+mj-lt"/>
              <a:buAutoNum type="arabicParenR"/>
            </a:pPr>
            <a:r>
              <a:rPr lang="pl-PL" sz="1800" dirty="0" smtClean="0">
                <a:latin typeface="Garamond" panose="02020404030301010803" pitchFamily="18" charset="0"/>
              </a:rPr>
              <a:t>rozstrzygnięcia horyzontalne, w tym:</a:t>
            </a:r>
          </a:p>
          <a:p>
            <a:pPr marL="631825" indent="-276225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uwarunkowania prawne</a:t>
            </a:r>
          </a:p>
          <a:p>
            <a:pPr marL="631825" indent="-276225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kierunki interwencji i model </a:t>
            </a:r>
            <a:r>
              <a:rPr lang="pl-PL" sz="1800" dirty="0">
                <a:latin typeface="Garamond" panose="02020404030301010803" pitchFamily="18" charset="0"/>
              </a:rPr>
              <a:t>wdrażania</a:t>
            </a:r>
          </a:p>
          <a:p>
            <a:pPr marL="631825" indent="-276225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alokacja według PI</a:t>
            </a:r>
          </a:p>
          <a:p>
            <a:pPr marL="723900" indent="0">
              <a:buNone/>
            </a:pPr>
            <a:endParaRPr lang="pl-PL" sz="1800" dirty="0" smtClean="0">
              <a:latin typeface="Garamond" panose="02020404030301010803" pitchFamily="18" charset="0"/>
            </a:endParaRPr>
          </a:p>
          <a:p>
            <a:pPr marL="355600" indent="-355600">
              <a:buFont typeface="+mj-lt"/>
              <a:buAutoNum type="arabicParenR" startAt="2"/>
            </a:pPr>
            <a:r>
              <a:rPr lang="pl-PL" sz="1800" dirty="0">
                <a:latin typeface="Garamond" panose="02020404030301010803" pitchFamily="18" charset="0"/>
              </a:rPr>
              <a:t>parametry oraz alokacje produktów finansowych </a:t>
            </a:r>
            <a:r>
              <a:rPr lang="pl-PL" sz="1800" dirty="0" smtClean="0">
                <a:latin typeface="Garamond" panose="02020404030301010803" pitchFamily="18" charset="0"/>
              </a:rPr>
              <a:t>zaprojektowanych w:</a:t>
            </a:r>
          </a:p>
          <a:p>
            <a:pPr marL="355600" indent="-355600">
              <a:buFont typeface="+mj-lt"/>
              <a:buAutoNum type="arabicParenR" startAt="2"/>
            </a:pPr>
            <a:endParaRPr lang="pl-PL" sz="800" dirty="0" smtClean="0">
              <a:latin typeface="Garamond" panose="02020404030301010803" pitchFamily="18" charset="0"/>
            </a:endParaRPr>
          </a:p>
          <a:p>
            <a:pPr marL="723900" indent="-368300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OP 1 i OP 2 </a:t>
            </a:r>
            <a:r>
              <a:rPr lang="pl-PL" sz="1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Obszar A</a:t>
            </a:r>
          </a:p>
          <a:p>
            <a:pPr marL="723900" indent="-368300">
              <a:buFont typeface="Wingdings" panose="05000000000000000000" pitchFamily="2" charset="2"/>
              <a:buChar char="ü"/>
            </a:pPr>
            <a:endParaRPr lang="pl-PL" sz="1800" dirty="0" smtClean="0">
              <a:latin typeface="Garamond" panose="02020404030301010803" pitchFamily="18" charset="0"/>
            </a:endParaRPr>
          </a:p>
          <a:p>
            <a:pPr marL="723900" indent="-368300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OP 8 i OP 10 </a:t>
            </a:r>
            <a:r>
              <a:rPr lang="pl-PL" sz="1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Obszar B</a:t>
            </a:r>
            <a:endParaRPr lang="pl-PL" sz="1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0"/>
            <a:ext cx="6660232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IF 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 OP8 i OP10: produkty finansowe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65815"/>
              </p:ext>
            </p:extLst>
          </p:nvPr>
        </p:nvGraphicFramePr>
        <p:xfrm>
          <a:off x="323528" y="1815142"/>
          <a:ext cx="8496944" cy="1613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215"/>
                <a:gridCol w="2223089"/>
                <a:gridCol w="3913404"/>
                <a:gridCol w="1847236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Lp.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Rodzaj IF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Nazwa IF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EFRR</a:t>
                      </a:r>
                      <a:br>
                        <a:rPr lang="pl-PL" sz="18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(mln </a:t>
                      </a: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EUR)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8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1.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Instrument 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dłużny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Pożyczka rewitalizacyjna</a:t>
                      </a:r>
                      <a:endParaRPr lang="pl-PL" sz="1800" dirty="0">
                        <a:effectLst/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16,5</a:t>
                      </a:r>
                      <a:endParaRPr lang="pl-PL" sz="1800" dirty="0">
                        <a:effectLst/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482893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RAZEM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16,5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Symbol zastępczy zawartośc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291380"/>
              </p:ext>
            </p:extLst>
          </p:nvPr>
        </p:nvGraphicFramePr>
        <p:xfrm>
          <a:off x="323528" y="4136534"/>
          <a:ext cx="8496944" cy="2244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215"/>
                <a:gridCol w="2295097"/>
                <a:gridCol w="3841396"/>
                <a:gridCol w="1847236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Lp.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Rodzaj IF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Nazwa IF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EFRR</a:t>
                      </a:r>
                      <a:br>
                        <a:rPr lang="pl-PL" sz="18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(mln </a:t>
                      </a: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EUR)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8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1.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Instrument 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dłużny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Pożyczka na modernizację energetyczną budynków mieszkalnych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27,9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48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2.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Pożyczka OZE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12,9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482893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RAZEM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40,8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" name="Symbol zastępczy zawartości 1"/>
          <p:cNvSpPr txBox="1">
            <a:spLocks/>
          </p:cNvSpPr>
          <p:nvPr/>
        </p:nvSpPr>
        <p:spPr bwMode="auto">
          <a:xfrm>
            <a:off x="323528" y="1340768"/>
            <a:ext cx="331236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pl-PL" sz="2400" b="1" kern="0" dirty="0" smtClean="0">
                <a:latin typeface="Garamond" panose="02020404030301010803" pitchFamily="18" charset="0"/>
              </a:rPr>
              <a:t>OP8 </a:t>
            </a:r>
            <a:r>
              <a:rPr lang="pl-PL" sz="2400" b="1" i="1" kern="0" dirty="0" smtClean="0">
                <a:latin typeface="Garamond" panose="02020404030301010803" pitchFamily="18" charset="0"/>
              </a:rPr>
              <a:t>Konwersja</a:t>
            </a:r>
            <a:endParaRPr lang="pl-PL" sz="1800" b="1" i="1" kern="0" dirty="0">
              <a:latin typeface="Garamond" panose="02020404030301010803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65680" y="3668652"/>
            <a:ext cx="1999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pl-PL" sz="2400" b="1" kern="0" dirty="0" smtClean="0">
                <a:latin typeface="Garamond" panose="02020404030301010803" pitchFamily="18" charset="0"/>
              </a:rPr>
              <a:t>OP10 </a:t>
            </a:r>
            <a:r>
              <a:rPr lang="pl-PL" sz="2400" b="1" i="1" kern="0" dirty="0" smtClean="0">
                <a:latin typeface="Garamond" panose="02020404030301010803" pitchFamily="18" charset="0"/>
              </a:rPr>
              <a:t>Energia</a:t>
            </a:r>
            <a:endParaRPr lang="pl-PL" b="1" i="1" kern="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732732"/>
              </p:ext>
            </p:extLst>
          </p:nvPr>
        </p:nvGraphicFramePr>
        <p:xfrm>
          <a:off x="101997" y="1124744"/>
          <a:ext cx="8934499" cy="4624512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603152"/>
                <a:gridCol w="1296144"/>
                <a:gridCol w="5616624"/>
                <a:gridCol w="1418579"/>
              </a:tblGrid>
              <a:tr h="77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Lp.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Rodzaj wskaźnika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Nazwa wskaźnika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Wartość docelowa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537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effectLst/>
                          <a:latin typeface="Garamond" panose="02020404030301010803" pitchFamily="18" charset="0"/>
                        </a:rPr>
                        <a:t>OP 8. Konwersja</a:t>
                      </a: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8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1.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Produkt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Powierzchnia obszarów objętych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rewitalizacją (ha)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15-20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2.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Rezultat bezpośredni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Dodatkowe środki finansowe zaangażowane </a:t>
                      </a:r>
                      <a:b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na </a:t>
                      </a: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obszarach objętych rewitalizacją dzięki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IF (mln zł)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i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15-20</a:t>
                      </a:r>
                      <a:endParaRPr lang="pl-PL" sz="1800" i="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537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effectLst/>
                          <a:latin typeface="Garamond" panose="02020404030301010803" pitchFamily="18" charset="0"/>
                        </a:rPr>
                        <a:t>OP 10. Energia</a:t>
                      </a: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8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1.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Produkt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zmodernizowanych energetycznie budynków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90-100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2.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Dodatkowa zdolność wytwarzania energii odnawialnej (MW)</a:t>
                      </a:r>
                      <a:endParaRPr lang="pl-PL" sz="1800" dirty="0" smtClean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5-6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3.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Rezultat bezpośredni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gospodarstw domowych z lepszą klasą zużycia energii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1200-1300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4.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Szacowany roczny spadek emisji gazów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cieplarnianych </a:t>
                      </a:r>
                      <a:b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(tys. t równoważnika CO</a:t>
                      </a:r>
                      <a:r>
                        <a:rPr lang="pl-PL" sz="1800" baseline="-25000" dirty="0" smtClean="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r>
                        <a:rPr lang="pl-PL" sz="1800" baseline="0" dirty="0" smtClean="0">
                          <a:effectLst/>
                          <a:latin typeface="Garamond" panose="02020404030301010803" pitchFamily="18" charset="0"/>
                        </a:rPr>
                        <a:t>)</a:t>
                      </a:r>
                      <a:endParaRPr lang="pl-PL" sz="1800" dirty="0" smtClean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20,5-22,5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730507"/>
              </p:ext>
            </p:extLst>
          </p:nvPr>
        </p:nvGraphicFramePr>
        <p:xfrm>
          <a:off x="101997" y="5933839"/>
          <a:ext cx="8934499" cy="7200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593712"/>
                <a:gridCol w="1340787"/>
              </a:tblGrid>
              <a:tr h="720080">
                <a:tc>
                  <a:txBody>
                    <a:bodyPr/>
                    <a:lstStyle/>
                    <a:p>
                      <a:pPr algn="r" defTabSz="86836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Garamond" panose="02020404030301010803" pitchFamily="18" charset="0"/>
                          <a:ea typeface="+mj-ea"/>
                          <a:cs typeface="+mj-cs"/>
                        </a:rPr>
                        <a:t>Liczba ostatecznych odbiorców IF w całym RPO WP</a:t>
                      </a:r>
                    </a:p>
                    <a:p>
                      <a:pPr algn="r" defTabSz="86836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Garamond" panose="02020404030301010803" pitchFamily="18" charset="0"/>
                          <a:ea typeface="+mj-ea"/>
                          <a:cs typeface="+mj-cs"/>
                        </a:rPr>
                        <a:t>(szacunek</a:t>
                      </a:r>
                      <a:r>
                        <a:rPr lang="pl-PL" sz="1800" b="1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Garamond" panose="02020404030301010803" pitchFamily="18" charset="0"/>
                          <a:ea typeface="+mj-ea"/>
                          <a:cs typeface="+mj-cs"/>
                        </a:rPr>
                        <a:t> dla tzw. jednego obrotu)</a:t>
                      </a:r>
                      <a:endParaRPr lang="pl-PL" sz="18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Garamond" panose="02020404030301010803" pitchFamily="18" charset="0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1900-2300</a:t>
                      </a:r>
                      <a:endParaRPr lang="pl-PL" sz="18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699792" y="0"/>
            <a:ext cx="6444209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IF w OP8 i OP10: Oczekiwane 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efekty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408712" cy="980728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Strategia Inwestycyjna IF w OP8 i OP10</a:t>
            </a:r>
            <a:b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Obszary 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aktualizacji 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7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576953"/>
              </p:ext>
            </p:extLst>
          </p:nvPr>
        </p:nvGraphicFramePr>
        <p:xfrm>
          <a:off x="179513" y="1412775"/>
          <a:ext cx="8784975" cy="4752529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593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33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1817">
                  <a:extLst>
                    <a:ext uri="{9D8B030D-6E8A-4147-A177-3AD203B41FA5}">
                      <a16:colId xmlns:a16="http://schemas.microsoft.com/office/drawing/2014/main" xmlns="" val="2359269366"/>
                    </a:ext>
                  </a:extLst>
                </a:gridCol>
                <a:gridCol w="2766728">
                  <a:extLst>
                    <a:ext uri="{9D8B030D-6E8A-4147-A177-3AD203B41FA5}">
                      <a16:colId xmlns:a16="http://schemas.microsoft.com/office/drawing/2014/main" xmlns="" val="955524454"/>
                    </a:ext>
                  </a:extLst>
                </a:gridCol>
              </a:tblGrid>
              <a:tr h="62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Lp.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Obszar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Było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Jest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3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Pożyczka rewitalizacyjna (OP 8. Konwersja)</a:t>
                      </a: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Wartość</a:t>
                      </a:r>
                      <a:r>
                        <a:rPr lang="pl-PL" sz="1800" baseline="0" dirty="0" smtClean="0"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pożyczki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do 5 mln zł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do 10 mln zł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93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Pożyczka</a:t>
                      </a:r>
                      <a:r>
                        <a:rPr lang="pl-PL" sz="1800" b="1" baseline="0" dirty="0" smtClean="0"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na modernizację energetyczną budynków mieszkalnych (OP 10. Energia)</a:t>
                      </a: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2.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Wartość</a:t>
                      </a:r>
                      <a:r>
                        <a:rPr lang="pl-PL" sz="1800" baseline="0" dirty="0" smtClean="0"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pożyczki</a:t>
                      </a:r>
                      <a:endParaRPr lang="pl-PL" sz="1800" dirty="0" smtClean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od 200 tys. zł do 3 mln zł</a:t>
                      </a:r>
                      <a:endParaRPr lang="pl-PL" sz="1800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do 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5 mln 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zł</a:t>
                      </a:r>
                      <a:endParaRPr lang="pl-PL" sz="1800" b="1" dirty="0" smtClean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2792"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i="1" dirty="0" smtClean="0"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W odpowiedzi na wyniki badania rynku przeprowadzonego przez EBI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pl-PL" sz="1800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2792"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Pozostałe parametry produktów: bez zmian</a:t>
                      </a:r>
                      <a:r>
                        <a:rPr lang="pl-PL" sz="1800" b="1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 </a:t>
                      </a:r>
                      <a:endParaRPr lang="pl-PL" sz="1800" b="1" dirty="0" smtClean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Oczekiwane efekty (wskaźniki produktu i rezultatu: bez zmian</a:t>
                      </a:r>
                      <a:r>
                        <a:rPr lang="pl-PL" sz="1800" b="1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 </a:t>
                      </a:r>
                      <a:endParaRPr lang="pl-PL" sz="1800" b="1" dirty="0" smtClean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0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0" y="1700808"/>
            <a:ext cx="9144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Przepisy dotyczące opłat </a:t>
            </a:r>
            <a:r>
              <a:rPr lang="pl-PL" sz="2800" dirty="0">
                <a:solidFill>
                  <a:schemeClr val="bg1"/>
                </a:solidFill>
                <a:latin typeface="Garamond" panose="02020404030301010803" pitchFamily="18" charset="0"/>
              </a:rPr>
              <a:t>za </a:t>
            </a:r>
            <a:r>
              <a:rPr lang="pl-PL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zarządzanie </a:t>
            </a:r>
            <a:br>
              <a:rPr lang="pl-PL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obliczanych na </a:t>
            </a:r>
            <a:r>
              <a:rPr lang="pl-PL" sz="2800" dirty="0">
                <a:solidFill>
                  <a:schemeClr val="bg1"/>
                </a:solidFill>
                <a:latin typeface="Garamond" panose="02020404030301010803" pitchFamily="18" charset="0"/>
              </a:rPr>
              <a:t>podstawie wyników</a:t>
            </a:r>
            <a:r>
              <a:rPr lang="pl-PL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b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w projektach dotyczących wdrażania instrumentów finansowych w RPO WP na </a:t>
            </a:r>
            <a:r>
              <a:rPr lang="pl-PL" sz="2800" dirty="0">
                <a:solidFill>
                  <a:schemeClr val="bg1"/>
                </a:solidFill>
                <a:latin typeface="Garamond" panose="02020404030301010803" pitchFamily="18" charset="0"/>
              </a:rPr>
              <a:t>lata 2014-2020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61658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Posiedzenie Komitetu Monitorującego </a:t>
            </a:r>
            <a:r>
              <a:rPr lang="pl-PL" altLang="pl-PL" sz="1600" dirty="0">
                <a:solidFill>
                  <a:srgbClr val="FFFF2F"/>
                </a:solidFill>
                <a:latin typeface="Garamond" pitchFamily="18" charset="0"/>
              </a:rPr>
              <a:t/>
            </a:r>
            <a:br>
              <a:rPr lang="pl-PL" altLang="pl-PL" sz="1600" dirty="0">
                <a:solidFill>
                  <a:srgbClr val="FFFF2F"/>
                </a:solidFill>
                <a:latin typeface="Garamond" pitchFamily="18" charset="0"/>
              </a:rPr>
            </a:b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24 </a:t>
            </a: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lutego</a:t>
            </a:r>
            <a:r>
              <a:rPr lang="pl-PL" altLang="pl-PL" sz="1600" b="0" dirty="0" smtClean="0">
                <a:solidFill>
                  <a:srgbClr val="FFFF2F"/>
                </a:solidFill>
                <a:latin typeface="Garamond" pitchFamily="18" charset="0"/>
              </a:rPr>
              <a:t> </a:t>
            </a:r>
            <a:r>
              <a:rPr lang="pl-PL" altLang="pl-PL" sz="1600" b="0" dirty="0" smtClean="0">
                <a:solidFill>
                  <a:srgbClr val="FFFF2F"/>
                </a:solidFill>
                <a:latin typeface="Garamond" pitchFamily="18" charset="0"/>
              </a:rPr>
              <a:t>2017 r.</a:t>
            </a:r>
            <a:endParaRPr lang="pl-PL" altLang="pl-PL" sz="1600" b="0" dirty="0">
              <a:solidFill>
                <a:srgbClr val="FFFF2F"/>
              </a:solidFill>
              <a:latin typeface="Garamond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040543" y="5004465"/>
            <a:ext cx="51034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6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Magdalena Pronobis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600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Departament Rozwoju Regionalnego i Przestrzennego</a:t>
            </a:r>
            <a:endParaRPr lang="pl-PL" altLang="pl-PL" sz="1600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1368425" y="4725144"/>
            <a:ext cx="2519363" cy="793750"/>
            <a:chOff x="3969" y="346"/>
            <a:chExt cx="1587" cy="500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3525" indent="-263525"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pic>
          <p:nvPicPr>
            <p:cNvPr id="17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54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259228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sz="2400" dirty="0">
                <a:latin typeface="Garamond" panose="02020404030301010803" pitchFamily="18" charset="0"/>
              </a:rPr>
              <a:t>Art. 12 ust. 2 </a:t>
            </a:r>
            <a:r>
              <a:rPr lang="pl-PL" sz="2400" dirty="0" smtClean="0">
                <a:latin typeface="Garamond" panose="02020404030301010803" pitchFamily="18" charset="0"/>
              </a:rPr>
              <a:t>rozporządzenia delegowanego Komisji (UE</a:t>
            </a:r>
            <a:r>
              <a:rPr lang="pl-PL" sz="2400" dirty="0">
                <a:latin typeface="Garamond" panose="02020404030301010803" pitchFamily="18" charset="0"/>
              </a:rPr>
              <a:t>) </a:t>
            </a:r>
            <a:r>
              <a:rPr lang="pl-PL" sz="2400" dirty="0" smtClean="0">
                <a:latin typeface="Garamond" panose="02020404030301010803" pitchFamily="18" charset="0"/>
              </a:rPr>
              <a:t/>
            </a:r>
            <a:br>
              <a:rPr lang="pl-PL" sz="2400" dirty="0" smtClean="0">
                <a:latin typeface="Garamond" panose="02020404030301010803" pitchFamily="18" charset="0"/>
              </a:rPr>
            </a:br>
            <a:r>
              <a:rPr lang="pl-PL" sz="2400" dirty="0" smtClean="0">
                <a:latin typeface="Garamond" panose="02020404030301010803" pitchFamily="18" charset="0"/>
              </a:rPr>
              <a:t>nr </a:t>
            </a:r>
            <a:r>
              <a:rPr lang="pl-PL" sz="2400" dirty="0">
                <a:latin typeface="Garamond" panose="02020404030301010803" pitchFamily="18" charset="0"/>
              </a:rPr>
              <a:t>480/2014 </a:t>
            </a:r>
            <a:r>
              <a:rPr lang="pl-PL" sz="2400" dirty="0" smtClean="0">
                <a:latin typeface="Garamond" panose="02020404030301010803" pitchFamily="18" charset="0"/>
              </a:rPr>
              <a:t>z </a:t>
            </a:r>
            <a:r>
              <a:rPr lang="pl-PL" sz="2400" dirty="0">
                <a:latin typeface="Garamond" panose="02020404030301010803" pitchFamily="18" charset="0"/>
              </a:rPr>
              <a:t>dnia 3 marca 2014 </a:t>
            </a:r>
            <a:r>
              <a:rPr lang="pl-PL" sz="2400" dirty="0" smtClean="0">
                <a:latin typeface="Garamond" panose="02020404030301010803" pitchFamily="18" charset="0"/>
              </a:rPr>
              <a:t>r.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b="1" i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Instytucja </a:t>
            </a:r>
            <a:r>
              <a:rPr lang="pl-PL" sz="2400" b="1" i="1" dirty="0">
                <a:solidFill>
                  <a:srgbClr val="FF3300"/>
                </a:solidFill>
                <a:latin typeface="Garamond" panose="02020404030301010803" pitchFamily="18" charset="0"/>
              </a:rPr>
              <a:t>zarządzająca informuje </a:t>
            </a:r>
            <a:r>
              <a:rPr lang="pl-PL" sz="2400" i="1" dirty="0">
                <a:latin typeface="Garamond" panose="02020404030301010803" pitchFamily="18" charset="0"/>
              </a:rPr>
              <a:t>komitet monitorujący </a:t>
            </a:r>
            <a:r>
              <a:rPr lang="pl-PL" sz="2400" i="1" dirty="0" smtClean="0">
                <a:latin typeface="Garamond" panose="02020404030301010803" pitchFamily="18" charset="0"/>
              </a:rPr>
              <a:t/>
            </a:r>
            <a:br>
              <a:rPr lang="pl-PL" sz="2400" i="1" dirty="0" smtClean="0">
                <a:latin typeface="Garamond" panose="02020404030301010803" pitchFamily="18" charset="0"/>
              </a:rPr>
            </a:br>
            <a:r>
              <a:rPr lang="pl-PL" sz="2400" i="1" dirty="0" smtClean="0">
                <a:latin typeface="Garamond" panose="02020404030301010803" pitchFamily="18" charset="0"/>
              </a:rPr>
              <a:t>o </a:t>
            </a:r>
            <a:r>
              <a:rPr lang="pl-PL" sz="2400" i="1" dirty="0">
                <a:latin typeface="Garamond" panose="02020404030301010803" pitchFamily="18" charset="0"/>
              </a:rPr>
              <a:t>przepisach </a:t>
            </a:r>
            <a:r>
              <a:rPr lang="pl-PL" sz="2400" i="1" dirty="0" smtClean="0">
                <a:latin typeface="Garamond" panose="02020404030301010803" pitchFamily="18" charset="0"/>
              </a:rPr>
              <a:t>dotyczących </a:t>
            </a:r>
            <a:r>
              <a:rPr lang="pl-PL" sz="2400" i="1" dirty="0">
                <a:latin typeface="Garamond" panose="02020404030301010803" pitchFamily="18" charset="0"/>
              </a:rPr>
              <a:t>obliczania poniesionych kosztów zarządzania </a:t>
            </a:r>
            <a:r>
              <a:rPr lang="pl-PL" sz="2400" i="1" dirty="0" smtClean="0">
                <a:latin typeface="Garamond" panose="02020404030301010803" pitchFamily="18" charset="0"/>
              </a:rPr>
              <a:t>/</a:t>
            </a:r>
            <a:br>
              <a:rPr lang="pl-PL" sz="2400" i="1" dirty="0" smtClean="0">
                <a:latin typeface="Garamond" panose="02020404030301010803" pitchFamily="18" charset="0"/>
              </a:rPr>
            </a:br>
            <a:r>
              <a:rPr lang="pl-PL" sz="2400" i="1" dirty="0" smtClean="0">
                <a:latin typeface="Garamond" panose="02020404030301010803" pitchFamily="18" charset="0"/>
              </a:rPr>
              <a:t>opłat za </a:t>
            </a:r>
            <a:r>
              <a:rPr lang="pl-PL" sz="2400" i="1" dirty="0">
                <a:latin typeface="Garamond" panose="02020404030301010803" pitchFamily="18" charset="0"/>
              </a:rPr>
              <a:t>zarządzanie </a:t>
            </a:r>
            <a:r>
              <a:rPr lang="pl-PL" sz="2400" i="1" dirty="0" smtClean="0">
                <a:latin typeface="Garamond" panose="02020404030301010803" pitchFamily="18" charset="0"/>
              </a:rPr>
              <a:t>instrumentem finansowym </a:t>
            </a:r>
            <a:r>
              <a:rPr lang="pl-PL" sz="2400" b="1" i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na </a:t>
            </a:r>
            <a:r>
              <a:rPr lang="pl-PL" sz="2400" b="1" i="1" dirty="0">
                <a:solidFill>
                  <a:srgbClr val="FF3300"/>
                </a:solidFill>
                <a:latin typeface="Garamond" panose="02020404030301010803" pitchFamily="18" charset="0"/>
              </a:rPr>
              <a:t>podstawie </a:t>
            </a:r>
            <a:r>
              <a:rPr lang="pl-PL" sz="2400" b="1" i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wyników</a:t>
            </a:r>
            <a:endParaRPr lang="pl-PL" sz="2400" i="1" dirty="0" smtClean="0">
              <a:latin typeface="Garamond" panose="02020404030301010803" pitchFamily="18" charset="0"/>
            </a:endParaRP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5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Podstawa prawna </a:t>
            </a:r>
            <a:b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 zakres informacji dla KM</a:t>
            </a:r>
            <a:endParaRPr lang="pl-PL" sz="2800" b="1" i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73422"/>
              </p:ext>
            </p:extLst>
          </p:nvPr>
        </p:nvGraphicFramePr>
        <p:xfrm>
          <a:off x="395536" y="3893706"/>
          <a:ext cx="4032448" cy="2722822"/>
        </p:xfrm>
        <a:graphic>
          <a:graphicData uri="http://schemas.openxmlformats.org/drawingml/2006/table">
            <a:tbl>
              <a:tblPr firstRow="1" bandRow="1"/>
              <a:tblGrid>
                <a:gridCol w="1946007">
                  <a:extLst>
                    <a:ext uri="{9D8B030D-6E8A-4147-A177-3AD203B41FA5}">
                      <a16:colId xmlns:a16="http://schemas.microsoft.com/office/drawing/2014/main" xmlns="" val="1266868142"/>
                    </a:ext>
                  </a:extLst>
                </a:gridCol>
                <a:gridCol w="2086441">
                  <a:extLst>
                    <a:ext uri="{9D8B030D-6E8A-4147-A177-3AD203B41FA5}">
                      <a16:colId xmlns:a16="http://schemas.microsoft.com/office/drawing/2014/main" xmlns="" val="2692794437"/>
                    </a:ext>
                  </a:extLst>
                </a:gridCol>
              </a:tblGrid>
              <a:tr h="3891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 1+2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5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382839"/>
                  </a:ext>
                </a:extLst>
              </a:tr>
              <a:tr h="54687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Umowa o finansowaniu </a:t>
                      </a:r>
                      <a:b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 dnia 30 września 2016 r.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9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651531"/>
                  </a:ext>
                </a:extLst>
              </a:tr>
              <a:tr h="1561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Wynagrodzenie </a:t>
                      </a:r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MFF</a:t>
                      </a:r>
                      <a:r>
                        <a:rPr lang="pl-PL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100" b="1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KM: 13 paź</a:t>
                      </a:r>
                      <a:r>
                        <a:rPr lang="pl-PL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Wynagrodzenie PF</a:t>
                      </a:r>
                      <a:b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 etapie wyboru PF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3715934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516353"/>
              </p:ext>
            </p:extLst>
          </p:nvPr>
        </p:nvGraphicFramePr>
        <p:xfrm>
          <a:off x="4572000" y="3861049"/>
          <a:ext cx="4176463" cy="2699327"/>
        </p:xfrm>
        <a:graphic>
          <a:graphicData uri="http://schemas.openxmlformats.org/drawingml/2006/table">
            <a:tbl>
              <a:tblPr firstRow="1" bandRow="1"/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126686814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692794437"/>
                    </a:ext>
                  </a:extLst>
                </a:gridCol>
              </a:tblGrid>
              <a:tr h="3891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 </a:t>
                      </a:r>
                      <a:r>
                        <a:rPr lang="pl-PL" sz="2400" b="1" kern="1200" dirty="0" smtClean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8+10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5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382839"/>
                  </a:ext>
                </a:extLst>
              </a:tr>
              <a:tr h="54687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Umowa o finansowaniu </a:t>
                      </a:r>
                      <a:b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 dnia </a:t>
                      </a:r>
                      <a:r>
                        <a:rPr lang="pl-PL" sz="1800" kern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pl-PL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grudnia</a:t>
                      </a:r>
                      <a:r>
                        <a:rPr lang="pl-PL" sz="1800" kern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 r.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9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651531"/>
                  </a:ext>
                </a:extLst>
              </a:tr>
              <a:tr h="1561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Wynagrodzenie </a:t>
                      </a:r>
                      <a:r>
                        <a:rPr lang="pl-PL" sz="1800" b="1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MFF</a:t>
                      </a:r>
                      <a:r>
                        <a:rPr lang="pl-PL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100" b="0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przedmiot </a:t>
                      </a:r>
                      <a:r>
                        <a:rPr lang="pl-PL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prezentacji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Wynagrodzenie PF</a:t>
                      </a:r>
                      <a:b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 etapie wyboru PF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3715934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4644007" y="5181194"/>
            <a:ext cx="1864337" cy="1272142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63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Harmonogram Funduszu Funduszy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508104" y="6095037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* </a:t>
            </a:r>
            <a:r>
              <a:rPr lang="pl-PL" dirty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z</a:t>
            </a:r>
            <a:r>
              <a:rPr lang="pl-PL" dirty="0" smtClean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 możliwością </a:t>
            </a:r>
            <a:r>
              <a:rPr lang="pl-PL" dirty="0" smtClean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pewnych zmian</a:t>
            </a:r>
            <a:r>
              <a:rPr lang="pl-PL" dirty="0" smtClean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 </a:t>
            </a:r>
            <a:r>
              <a:rPr lang="pl-PL" dirty="0" smtClean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zależnie od danego PI </a:t>
            </a:r>
            <a:endParaRPr lang="pl-PL" i="1" dirty="0">
              <a:solidFill>
                <a:srgbClr val="0000CC"/>
              </a:solidFill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19309" y="112529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kern="0" dirty="0">
                <a:latin typeface="Garamond" panose="02020404030301010803" pitchFamily="18" charset="0"/>
              </a:rPr>
              <a:t>w</a:t>
            </a:r>
            <a:r>
              <a:rPr lang="pl-PL" sz="2000" kern="0" dirty="0" smtClean="0">
                <a:latin typeface="Garamond" panose="02020404030301010803" pitchFamily="18" charset="0"/>
              </a:rPr>
              <a:t>stępny projekt </a:t>
            </a:r>
            <a:r>
              <a:rPr lang="pl-PL" sz="2000" b="1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Zaproszeń do Składania </a:t>
            </a:r>
            <a:r>
              <a:rPr lang="pl-PL" sz="2000" b="1" i="1" kern="0" dirty="0">
                <a:solidFill>
                  <a:srgbClr val="FF0000"/>
                </a:solidFill>
                <a:latin typeface="Garamond" panose="02020404030301010803" pitchFamily="18" charset="0"/>
              </a:rPr>
              <a:t>O</a:t>
            </a:r>
            <a:r>
              <a:rPr lang="pl-PL" sz="2000" b="1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fert </a:t>
            </a:r>
            <a:r>
              <a:rPr lang="pl-PL" sz="2000" b="1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000" kern="0" dirty="0" smtClean="0">
                <a:latin typeface="Garamond" panose="02020404030301010803" pitchFamily="18" charset="0"/>
              </a:rPr>
              <a:t>w </a:t>
            </a:r>
            <a:r>
              <a:rPr lang="pl-PL" sz="2000" kern="0" dirty="0" smtClean="0">
                <a:latin typeface="Garamond" panose="02020404030301010803" pitchFamily="18" charset="0"/>
              </a:rPr>
              <a:t>celu wyboru </a:t>
            </a:r>
            <a:r>
              <a:rPr lang="pl-PL" sz="2000" kern="0" dirty="0" smtClean="0">
                <a:latin typeface="Garamond" panose="02020404030301010803" pitchFamily="18" charset="0"/>
              </a:rPr>
              <a:t>PF</a:t>
            </a:r>
            <a:br>
              <a:rPr lang="pl-PL" sz="2000" kern="0" dirty="0" smtClean="0">
                <a:latin typeface="Garamond" panose="02020404030301010803" pitchFamily="18" charset="0"/>
              </a:rPr>
            </a:b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do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31 marca 2017 r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.</a:t>
            </a:r>
            <a:endParaRPr lang="pl-PL" sz="2000" b="1" kern="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kern="0" dirty="0" smtClean="0">
                <a:latin typeface="Garamond" panose="02020404030301010803" pitchFamily="18" charset="0"/>
              </a:rPr>
              <a:t>publikacja </a:t>
            </a:r>
            <a:r>
              <a:rPr lang="pl-PL" sz="2000" b="1" i="1" kern="0" dirty="0">
                <a:solidFill>
                  <a:srgbClr val="FF0000"/>
                </a:solidFill>
                <a:latin typeface="Garamond" panose="02020404030301010803" pitchFamily="18" charset="0"/>
              </a:rPr>
              <a:t>Zaproszeń do Składania Ofert </a:t>
            </a:r>
            <a:r>
              <a:rPr lang="pl-PL" sz="2000" b="1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/>
            </a:r>
            <a:br>
              <a:rPr lang="pl-PL" sz="2000" b="1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do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3 miesięcy </a:t>
            </a:r>
            <a:r>
              <a:rPr lang="pl-PL" sz="2000" kern="0" dirty="0" smtClean="0">
                <a:latin typeface="Garamond" panose="02020404030301010803" pitchFamily="18" charset="0"/>
              </a:rPr>
              <a:t>po zatwierdzeniu </a:t>
            </a:r>
            <a:r>
              <a:rPr lang="pl-PL" sz="2000" kern="0" dirty="0" smtClean="0">
                <a:latin typeface="Garamond" panose="02020404030301010803" pitchFamily="18" charset="0"/>
              </a:rPr>
              <a:t>przez </a:t>
            </a:r>
            <a:r>
              <a:rPr lang="pl-PL" sz="2000" kern="0" dirty="0" smtClean="0">
                <a:latin typeface="Garamond" panose="02020404030301010803" pitchFamily="18" charset="0"/>
              </a:rPr>
              <a:t>IZ</a:t>
            </a:r>
            <a:endParaRPr lang="pl-PL" sz="2000" b="1" i="1" kern="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52425" indent="-352425">
              <a:spcBef>
                <a:spcPts val="0"/>
              </a:spcBef>
              <a:spcAft>
                <a:spcPts val="1200"/>
              </a:spcAft>
            </a:pPr>
            <a:r>
              <a:rPr lang="pl-PL" sz="2000" kern="0" dirty="0" smtClean="0">
                <a:latin typeface="Garamond" panose="02020404030301010803" pitchFamily="18" charset="0"/>
              </a:rPr>
              <a:t>zawarcie Umów Operacyjnych z wybranymi </a:t>
            </a:r>
            <a:r>
              <a:rPr lang="pl-PL" sz="2000" kern="0" dirty="0" smtClean="0">
                <a:latin typeface="Garamond" panose="02020404030301010803" pitchFamily="18" charset="0"/>
              </a:rPr>
              <a:t>PF</a:t>
            </a:r>
            <a:br>
              <a:rPr lang="pl-PL" sz="2000" kern="0" dirty="0" smtClean="0">
                <a:latin typeface="Garamond" panose="02020404030301010803" pitchFamily="18" charset="0"/>
              </a:rPr>
            </a:b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do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6 miesięcy </a:t>
            </a:r>
            <a:r>
              <a:rPr lang="pl-PL" sz="2000" kern="0" dirty="0" smtClean="0">
                <a:latin typeface="Garamond" panose="02020404030301010803" pitchFamily="18" charset="0"/>
              </a:rPr>
              <a:t>po zatwierdzeniu przez </a:t>
            </a:r>
            <a:r>
              <a:rPr lang="pl-PL" sz="2000" kern="0" dirty="0" smtClean="0">
                <a:latin typeface="Garamond" panose="02020404030301010803" pitchFamily="18" charset="0"/>
              </a:rPr>
              <a:t>IZ wyboru </a:t>
            </a:r>
            <a:r>
              <a:rPr lang="pl-PL" sz="2000" kern="0" dirty="0" smtClean="0">
                <a:latin typeface="Garamond" panose="02020404030301010803" pitchFamily="18" charset="0"/>
              </a:rPr>
              <a:t>PF </a:t>
            </a:r>
            <a:endParaRPr lang="pl-PL" sz="2000" kern="0" dirty="0" smtClean="0">
              <a:latin typeface="Garamond" panose="02020404030301010803" pitchFamily="18" charset="0"/>
            </a:endParaRPr>
          </a:p>
          <a:p>
            <a:pPr marL="352425" indent="-352425">
              <a:spcBef>
                <a:spcPts val="0"/>
              </a:spcBef>
              <a:spcAft>
                <a:spcPts val="1200"/>
              </a:spcAft>
            </a:pPr>
            <a:r>
              <a:rPr lang="pl-PL" sz="2000" kern="0" dirty="0">
                <a:latin typeface="Garamond" panose="02020404030301010803" pitchFamily="18" charset="0"/>
              </a:rPr>
              <a:t>w</a:t>
            </a:r>
            <a:r>
              <a:rPr lang="pl-PL" sz="2000" kern="0" dirty="0" smtClean="0">
                <a:latin typeface="Garamond" panose="02020404030301010803" pitchFamily="18" charset="0"/>
              </a:rPr>
              <a:t>ypłata środków przez </a:t>
            </a:r>
            <a:r>
              <a:rPr lang="pl-PL" sz="2000" kern="0" dirty="0" smtClean="0">
                <a:latin typeface="Garamond" panose="02020404030301010803" pitchFamily="18" charset="0"/>
              </a:rPr>
              <a:t>PF </a:t>
            </a:r>
            <a:br>
              <a:rPr lang="pl-PL" sz="2000" kern="0" dirty="0" smtClean="0">
                <a:latin typeface="Garamond" panose="02020404030301010803" pitchFamily="18" charset="0"/>
              </a:rPr>
            </a:br>
            <a:r>
              <a:rPr lang="pl-PL" sz="2000" kern="0" dirty="0" smtClean="0">
                <a:latin typeface="Garamond" panose="02020404030301010803" pitchFamily="18" charset="0"/>
              </a:rPr>
              <a:t>na </a:t>
            </a:r>
            <a:r>
              <a:rPr lang="pl-PL" sz="2000" kern="0" dirty="0" smtClean="0">
                <a:latin typeface="Garamond" panose="02020404030301010803" pitchFamily="18" charset="0"/>
              </a:rPr>
              <a:t>rzecz ostatecznych odbiorców zgodnie z celami pośrednimi</a:t>
            </a:r>
            <a:r>
              <a:rPr lang="pl-PL" sz="2000" b="1" dirty="0">
                <a:solidFill>
                  <a:srgbClr val="0000CC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>
                <a:solidFill>
                  <a:srgbClr val="0000CC"/>
                </a:solidFill>
                <a:latin typeface="Garamond" panose="02020404030301010803" pitchFamily="18" charset="0"/>
              </a:rPr>
              <a:t>*</a:t>
            </a:r>
            <a:r>
              <a:rPr lang="pl-PL" sz="2000" kern="0" dirty="0" smtClean="0">
                <a:latin typeface="Garamond" panose="02020404030301010803" pitchFamily="18" charset="0"/>
              </a:rPr>
              <a:t> : </a:t>
            </a:r>
          </a:p>
          <a:p>
            <a:pPr marL="723900" indent="-3683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000" kern="0" dirty="0" smtClean="0">
                <a:latin typeface="Garamond" panose="02020404030301010803" pitchFamily="18" charset="0"/>
              </a:rPr>
              <a:t>min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20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% </a:t>
            </a:r>
            <a:r>
              <a:rPr lang="pl-PL" sz="2000" kern="0" dirty="0" smtClean="0">
                <a:latin typeface="Garamond" panose="02020404030301010803" pitchFamily="18" charset="0"/>
              </a:rPr>
              <a:t>środków </a:t>
            </a:r>
            <a:r>
              <a:rPr lang="pl-PL" sz="2000" kern="0" dirty="0" smtClean="0">
                <a:latin typeface="Garamond" panose="02020404030301010803" pitchFamily="18" charset="0"/>
              </a:rPr>
              <a:t>zainwestowanych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do 31 grudnia 2018 r.</a:t>
            </a:r>
          </a:p>
          <a:p>
            <a:pPr marL="723900" indent="-3683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000" kern="0" dirty="0" smtClean="0">
                <a:latin typeface="Garamond" panose="02020404030301010803" pitchFamily="18" charset="0"/>
              </a:rPr>
              <a:t>min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50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% </a:t>
            </a:r>
            <a:r>
              <a:rPr lang="pl-PL" sz="2000" kern="0" dirty="0" smtClean="0">
                <a:latin typeface="Garamond" panose="02020404030301010803" pitchFamily="18" charset="0"/>
              </a:rPr>
              <a:t>środków </a:t>
            </a:r>
            <a:r>
              <a:rPr lang="pl-PL" sz="2000" kern="0" dirty="0" smtClean="0">
                <a:latin typeface="Garamond" panose="02020404030301010803" pitchFamily="18" charset="0"/>
              </a:rPr>
              <a:t>zainwestowanych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do 31 grudnia 2020 r.</a:t>
            </a:r>
          </a:p>
          <a:p>
            <a:pPr marL="723900" indent="-3683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000" kern="0" dirty="0" smtClean="0">
                <a:latin typeface="Garamond" panose="02020404030301010803" pitchFamily="18" charset="0"/>
              </a:rPr>
              <a:t>min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80</a:t>
            </a:r>
            <a:r>
              <a:rPr lang="pl-PL" sz="2000" b="1" kern="0" dirty="0">
                <a:solidFill>
                  <a:srgbClr val="FF0000"/>
                </a:solidFill>
                <a:latin typeface="Garamond" panose="02020404030301010803" pitchFamily="18" charset="0"/>
              </a:rPr>
              <a:t>% </a:t>
            </a:r>
            <a:r>
              <a:rPr lang="pl-PL" sz="2000" kern="0" dirty="0">
                <a:latin typeface="Garamond" panose="02020404030301010803" pitchFamily="18" charset="0"/>
              </a:rPr>
              <a:t>środków </a:t>
            </a:r>
            <a:r>
              <a:rPr lang="pl-PL" sz="2000" kern="0" dirty="0" smtClean="0">
                <a:latin typeface="Garamond" panose="02020404030301010803" pitchFamily="18" charset="0"/>
              </a:rPr>
              <a:t>zainwestowanych </a:t>
            </a:r>
            <a:r>
              <a:rPr lang="pl-PL" sz="2000" b="1" kern="0" dirty="0">
                <a:solidFill>
                  <a:srgbClr val="FF0000"/>
                </a:solidFill>
                <a:latin typeface="Garamond" panose="02020404030301010803" pitchFamily="18" charset="0"/>
              </a:rPr>
              <a:t>do 31 grudnia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2021 </a:t>
            </a:r>
            <a:r>
              <a:rPr lang="pl-PL" sz="2000" b="1" kern="0" dirty="0">
                <a:solidFill>
                  <a:srgbClr val="FF0000"/>
                </a:solidFill>
                <a:latin typeface="Garamond" panose="02020404030301010803" pitchFamily="18" charset="0"/>
              </a:rPr>
              <a:t>r.</a:t>
            </a:r>
          </a:p>
          <a:p>
            <a:pPr marL="723900" indent="-3683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100</a:t>
            </a:r>
            <a:r>
              <a:rPr lang="pl-PL" sz="2000" b="1" kern="0" dirty="0">
                <a:solidFill>
                  <a:srgbClr val="FF0000"/>
                </a:solidFill>
                <a:latin typeface="Garamond" panose="02020404030301010803" pitchFamily="18" charset="0"/>
              </a:rPr>
              <a:t>%</a:t>
            </a:r>
            <a:r>
              <a:rPr lang="pl-PL" sz="2000" kern="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000" kern="0" dirty="0">
                <a:latin typeface="Garamond" panose="02020404030301010803" pitchFamily="18" charset="0"/>
              </a:rPr>
              <a:t>środków zostanie zainwestowanych </a:t>
            </a:r>
            <a:r>
              <a:rPr lang="pl-PL" sz="2000" b="1" kern="0" dirty="0">
                <a:solidFill>
                  <a:srgbClr val="FF0000"/>
                </a:solidFill>
                <a:latin typeface="Garamond" panose="02020404030301010803" pitchFamily="18" charset="0"/>
              </a:rPr>
              <a:t>do 31 grudnia 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2022 </a:t>
            </a:r>
            <a:r>
              <a:rPr lang="pl-PL" sz="2000" b="1" kern="0" dirty="0">
                <a:solidFill>
                  <a:srgbClr val="FF0000"/>
                </a:solidFill>
                <a:latin typeface="Garamond" panose="02020404030301010803" pitchFamily="18" charset="0"/>
              </a:rPr>
              <a:t>r</a:t>
            </a:r>
            <a:r>
              <a:rPr lang="pl-PL" sz="2000" b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.</a:t>
            </a:r>
            <a:endParaRPr lang="pl-PL" sz="2000" b="1" kern="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l-PL" sz="2000" b="1" kern="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pl-PL" sz="2000" b="1" kern="0" dirty="0" smtClean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pl-PL" sz="2000" kern="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9463</TotalTime>
  <Words>568</Words>
  <Application>Microsoft Office PowerPoint</Application>
  <PresentationFormat>Pokaz na ekranie (4:3)</PresentationFormat>
  <Paragraphs>187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Projekt domyślny</vt:lpstr>
      <vt:lpstr>1_Projekt domyślny</vt:lpstr>
      <vt:lpstr>Prezentacja programu PowerPoint</vt:lpstr>
      <vt:lpstr>Alokacja IF 2014-2020</vt:lpstr>
      <vt:lpstr>Strategia Inwestycyjna IF 2014-2020</vt:lpstr>
      <vt:lpstr>IF w OP8 i OP10: produkty finansowe</vt:lpstr>
      <vt:lpstr>IF w OP8 i OP10: Oczekiwane efekty</vt:lpstr>
      <vt:lpstr>Strategia Inwestycyjna IF w OP8 i OP10 Obszary aktualizacji </vt:lpstr>
      <vt:lpstr>Prezentacja programu PowerPoint</vt:lpstr>
      <vt:lpstr>Podstawa prawna  i zakres informacji dla KM</vt:lpstr>
      <vt:lpstr>Harmonogram Funduszu Funduszy</vt:lpstr>
      <vt:lpstr>Wynagrodzenie: zasady podstawowe </vt:lpstr>
      <vt:lpstr>Wynagrodzenie oparte na wynikach</vt:lpstr>
      <vt:lpstr>Prezentacja programu PowerPoint</vt:lpstr>
    </vt:vector>
  </TitlesOfParts>
  <Company>UMWP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mgdp</cp:lastModifiedBy>
  <cp:revision>856</cp:revision>
  <cp:lastPrinted>2015-11-30T09:00:44Z</cp:lastPrinted>
  <dcterms:created xsi:type="dcterms:W3CDTF">2008-01-08T07:52:50Z</dcterms:created>
  <dcterms:modified xsi:type="dcterms:W3CDTF">2017-02-21T10:05:55Z</dcterms:modified>
</cp:coreProperties>
</file>