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3" r:id="rId3"/>
    <p:sldId id="299" r:id="rId4"/>
    <p:sldId id="300" r:id="rId5"/>
    <p:sldId id="307" r:id="rId6"/>
    <p:sldId id="301" r:id="rId7"/>
    <p:sldId id="295" r:id="rId8"/>
    <p:sldId id="294" r:id="rId9"/>
    <p:sldId id="296" r:id="rId10"/>
    <p:sldId id="297" r:id="rId11"/>
    <p:sldId id="298" r:id="rId12"/>
    <p:sldId id="304" r:id="rId13"/>
    <p:sldId id="305" r:id="rId14"/>
    <p:sldId id="306" r:id="rId15"/>
    <p:sldId id="308" r:id="rId16"/>
  </p:sldIdLst>
  <p:sldSz cx="9144000" cy="6858000" type="screen4x3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m_4" initials="g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6" autoAdjust="0"/>
    <p:restoredTop sz="83673" autoAdjust="0"/>
  </p:normalViewPr>
  <p:slideViewPr>
    <p:cSldViewPr>
      <p:cViewPr varScale="1">
        <p:scale>
          <a:sx n="83" d="100"/>
          <a:sy n="83" d="100"/>
        </p:scale>
        <p:origin x="75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379AE-2768-4B11-A7C2-DDB8AAA60BCE}" type="datetimeFigureOut">
              <a:rPr lang="pl-PL" smtClean="0"/>
              <a:t>25.10.2017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DF753-EB7D-4792-BE6A-37726E0D17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286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549D-4E69-42B1-B497-BBCA0F9F24E1}" type="datetimeFigureOut">
              <a:rPr lang="pl-PL" smtClean="0"/>
              <a:t>25.10.2017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6A85B-F985-40BD-82C7-EE0B6623DC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2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05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Mobilność</a:t>
            </a:r>
          </a:p>
          <a:p>
            <a:r>
              <a:rPr lang="pl-PL" dirty="0" smtClean="0"/>
              <a:t>Prace</a:t>
            </a:r>
            <a:r>
              <a:rPr lang="pl-PL" baseline="0" dirty="0" smtClean="0"/>
              <a:t> </a:t>
            </a:r>
            <a:r>
              <a:rPr lang="pl-PL" baseline="0" dirty="0" smtClean="0"/>
              <a:t>budowalne trwają na przystankach </a:t>
            </a:r>
            <a:r>
              <a:rPr lang="pl-PL" dirty="0" smtClean="0"/>
              <a:t>Rumia Janowo i Gdynia Chylonia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3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ea typeface="Calibri"/>
                <a:cs typeface="Times New Roman"/>
              </a:rPr>
              <a:t>Działanie - Mobilność</a:t>
            </a:r>
          </a:p>
          <a:p>
            <a:pPr>
              <a:lnSpc>
                <a:spcPct val="115000"/>
              </a:lnSpc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Przedsięwzięcia komplementarne w ramach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POIiŚ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: Węzły integracyjne OM</a:t>
            </a:r>
          </a:p>
          <a:p>
            <a:pPr>
              <a:lnSpc>
                <a:spcPct val="115000"/>
              </a:lnSpc>
            </a:pPr>
            <a:endParaRPr lang="pl-PL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„</a:t>
            </a:r>
            <a:r>
              <a:rPr lang="pl-PL" b="1" dirty="0" smtClean="0">
                <a:solidFill>
                  <a:schemeClr val="bg1"/>
                </a:solidFill>
                <a:ea typeface="Calibri"/>
                <a:cs typeface="Times New Roman"/>
              </a:rPr>
              <a:t>Gdański Projekt Komunikacji Miejskiej – etap IV A”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pl-PL" sz="1100" dirty="0" smtClean="0">
                <a:solidFill>
                  <a:schemeClr val="bg1"/>
                </a:solidFill>
                <a:ea typeface="Calibri"/>
                <a:cs typeface="Times New Roman"/>
              </a:rPr>
              <a:t>planowane podpisanie umowy o dofinansowanie w listopadzie br.</a:t>
            </a:r>
          </a:p>
          <a:p>
            <a:pPr>
              <a:lnSpc>
                <a:spcPct val="115000"/>
              </a:lnSpc>
            </a:pPr>
            <a:r>
              <a:rPr lang="pl-PL" b="1" dirty="0" smtClean="0">
                <a:solidFill>
                  <a:schemeClr val="bg1"/>
                </a:solidFill>
                <a:ea typeface="Calibri"/>
                <a:cs typeface="Times New Roman"/>
              </a:rPr>
              <a:t>"Rozwój zrównoważonego transportu publicznego w Gdyni poprzez inwestycje infrastrukturalne, m.in. utworzenie węzła integracyjnego Gdynia Chylonia„</a:t>
            </a:r>
            <a:endParaRPr lang="pl-PL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l-PL" sz="1100" dirty="0" smtClean="0">
                <a:solidFill>
                  <a:schemeClr val="bg1"/>
                </a:solidFill>
                <a:ea typeface="Calibri"/>
                <a:cs typeface="Times New Roman"/>
              </a:rPr>
              <a:t>umowa o dofinansowanie podpisana 03.08.2017</a:t>
            </a:r>
          </a:p>
          <a:p>
            <a:pPr>
              <a:lnSpc>
                <a:spcPct val="115000"/>
              </a:lnSpc>
            </a:pPr>
            <a:r>
              <a:rPr lang="pl-PL" b="1" dirty="0" smtClean="0">
                <a:solidFill>
                  <a:schemeClr val="bg1"/>
                </a:solidFill>
                <a:ea typeface="Calibri"/>
                <a:cs typeface="Times New Roman"/>
              </a:rPr>
              <a:t>"Rozwój zrównoważonego transportu publicznego w Gdyni poprzez zakup ekologicznego taboru wraz z rozbudową infrastruktury trolejbusowej„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pl-PL" sz="1100" dirty="0" smtClean="0">
                <a:solidFill>
                  <a:schemeClr val="bg1"/>
                </a:solidFill>
                <a:ea typeface="Calibri"/>
                <a:cs typeface="Times New Roman"/>
              </a:rPr>
              <a:t>umowa podpisana 30.06.2017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83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bg1"/>
                </a:solidFill>
                <a:ea typeface="Calibri"/>
                <a:cs typeface="Times New Roman"/>
              </a:rPr>
              <a:t>Działanie - Energetyka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63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Kompleksowa modernizacja energetyczna budynków użyteczności publicznej w Sopocie, polega przede wszystkim na głębokiej termomodernizacji,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modernizacji oświetlenia wewnętrznego oraz wdrożeniu nowoczesnego, automatycznego systemu zarządzania energią w 25 miejskich budynkach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37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prstClr val="black"/>
                </a:solidFill>
                <a:ea typeface="Calibri"/>
                <a:cs typeface="Times New Roman"/>
              </a:rPr>
              <a:t>Działanie – Energetyka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Podłączenie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obiektów użyteczności publicznej i budynków mieszkalnych w Gdańsku i Sopocie, Modernizacja sieci ciepłowniczych w wytypowanych, newralgicznych odcinkach w miejskim systemie ciepłowniczym GPEC na terenie Gdańska,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Ograniczenie niskiej emisji poprzez likwidację lokalnego źródła węglowego oraz budowa magistrali ciepłowniczej w Gdańsku,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Kowale, Kolbudy, Pruszcz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Gdański, Morena, Jasień, Orłowo, Mały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Kack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Obłuże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Pogórze, Rumia, Reda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7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74688" y="944563"/>
            <a:ext cx="5387975" cy="40417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5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74688" y="944563"/>
            <a:ext cx="5387975" cy="40417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76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lider: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PPNT Gdynia,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partnerzy: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Fundacja Gospodarcza, PSSE Sp. z o.o.</a:t>
            </a:r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dofinansowanie UE: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5,49 mln  (85%)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okres realizacji projektu: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2017-2020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podniesienie kompetencji kadr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m.in. przez specjalistyczne szkolenia, doradztwo ekspertów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stworzenie platformy informatycznej umożliwiającej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zarządzanie współpracą i zasobami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partnerów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smtClean="0">
                <a:solidFill>
                  <a:schemeClr val="bg1"/>
                </a:solidFill>
              </a:rPr>
              <a:t>10 </a:t>
            </a:r>
            <a:r>
              <a:rPr lang="pl-PL" b="1" dirty="0" smtClean="0">
                <a:solidFill>
                  <a:schemeClr val="bg1"/>
                </a:solidFill>
              </a:rPr>
              <a:t>specjalistycznych usług doradczych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odpowiedzi na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popyt zgłaszany przez przedsiębiorców, m.in: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47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>
                <a:solidFill>
                  <a:srgbClr val="000000"/>
                </a:solidFill>
                <a:ea typeface="Calibri"/>
                <a:cs typeface="Times New Roman"/>
              </a:rPr>
              <a:t>Działanie – Zatrudnienie.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- Innowacyjny system wsparcia zatrudnienia </a:t>
            </a:r>
          </a:p>
          <a:p>
            <a:endParaRPr lang="pl-PL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r>
              <a:rPr lang="pl-PL" dirty="0" smtClean="0"/>
              <a:t>kursy </a:t>
            </a:r>
            <a:r>
              <a:rPr lang="pl-PL" dirty="0" smtClean="0"/>
              <a:t>i szkolenia (np. podstawy przedsiębiorczości, „tester oprogramowania”, opiekun osób starszych z j. niemieckim) dla 220 osób w podnoszeniu lub zmianie kwalifikacji, zaplanowane w ścisłym porozumieniu z lokalnym biznesem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19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0000"/>
                </a:solidFill>
                <a:ea typeface="Calibri"/>
                <a:cs typeface="Times New Roman"/>
              </a:rPr>
              <a:t>Działania: Konwersja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Times New Roman"/>
              </a:rPr>
              <a:t> +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Times New Roman"/>
              </a:rPr>
              <a:t> Integracja</a:t>
            </a:r>
            <a:endParaRPr lang="pl-PL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Przedsięwzięcie: Zintegrowane przedsięwzięcia rewitalizacyjne</a:t>
            </a:r>
          </a:p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Przedsięwzięcie: Metropolitalny System Aktywizacji Społeczno-Zawodowej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9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pl-PL" sz="1200" dirty="0" smtClean="0">
                <a:solidFill>
                  <a:schemeClr val="bg1"/>
                </a:solidFill>
                <a:ea typeface="Calibri"/>
                <a:cs typeface="Times New Roman"/>
              </a:rPr>
              <a:t>Działanie – Zdrowie</a:t>
            </a:r>
            <a:endParaRPr lang="pl-PL" sz="1200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r>
              <a:rPr lang="pl-PL" sz="1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Przedsięwzięcie  – Centrum Geriatrii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>
                <a:solidFill>
                  <a:schemeClr val="bg1"/>
                </a:solidFill>
              </a:rPr>
              <a:t>poradnie</a:t>
            </a:r>
            <a:r>
              <a:rPr lang="pl-PL" b="1" dirty="0" smtClean="0">
                <a:solidFill>
                  <a:schemeClr val="bg1"/>
                </a:solidFill>
              </a:rPr>
              <a:t>:</a:t>
            </a:r>
            <a:r>
              <a:rPr lang="pl-PL" dirty="0" smtClean="0">
                <a:solidFill>
                  <a:schemeClr val="bg1"/>
                </a:solidFill>
              </a:rPr>
              <a:t> psychologiczno-psychiatryczna, rehabilitacyjna oraz geriatryczna,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chemeClr val="bg1"/>
                </a:solidFill>
              </a:rPr>
              <a:t>geriatryczny stacjonarny (67 łóżek dla pacjentów), dzienny geriatryczny, rehabilitacyjny i psychogeriatryczny.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6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chemeClr val="bg1"/>
                </a:solidFill>
              </a:rPr>
              <a:t>Pierwszy z 24 węzłów integracyjnych OMG-G-S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Powstało 17 km ścieżek rowerowych zapewniających dojazd do węzła dla mieszkańców miejscowości: Stężyca, Szymbark oraz Zgorzałe,</a:t>
            </a:r>
            <a:r>
              <a:rPr lang="pl-PL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ustawiono 96 szt. stojaków rowerowych,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dla samochodów osobowych na 23 miejsca postojowe , przystanek autobusowy z  wiatą i miejscem postojowym dla autobusu, toaleta modułowa, interaktywny rozkład jazdy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9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Zidentyfikowano 20 z 20 projektów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Złożono 19 z 20 wniosków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Podpisano 18 z 20 umów o dofinansowanie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Projekty wykorzystują 99% alokacji ZIT, czyli 247 735 013,36 PLN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</a:rPr>
              <a:t>Planowane podpisanie Umowy o dofinansowanie projektu pn.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</a:rPr>
              <a:t>„</a:t>
            </a:r>
            <a:r>
              <a:rPr lang="pl-PL" b="1" dirty="0" smtClean="0">
                <a:solidFill>
                  <a:schemeClr val="bg1"/>
                </a:solidFill>
              </a:rPr>
              <a:t>Budowa systemu roweru metropolitalnego OMG-G-S”</a:t>
            </a:r>
            <a:r>
              <a:rPr lang="pl-PL" dirty="0" smtClean="0">
                <a:solidFill>
                  <a:schemeClr val="bg1"/>
                </a:solidFill>
              </a:rPr>
              <a:t> w listopadzie br.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bg1"/>
                </a:solidFill>
              </a:rPr>
              <a:t>Na wezwanie do złożenia wniosku o dofinansowanie czeka projekt pn.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„Wdrożenie systemu biletu elektronicznego jako narzędzia integracji taryfowo-biletowej transportu publicznego na Obszarze Metropolitalnym ZIT umożliwiającego wprowadzenie wspólnego biletu”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222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13.10.2017 r. Zarząd Województwa wybrał projekt do dofinansowania</a:t>
            </a:r>
            <a:br>
              <a:rPr lang="pl-PL" dirty="0" smtClean="0"/>
            </a:br>
            <a:r>
              <a:rPr lang="pl-PL" dirty="0" smtClean="0"/>
              <a:t>Listopad</a:t>
            </a:r>
            <a:r>
              <a:rPr lang="pl-PL" baseline="0" dirty="0" smtClean="0"/>
              <a:t> 2017 podpisanie umowy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6A85B-F985-40BD-82C7-EE0B6623DCF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0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683568" y="2204864"/>
            <a:ext cx="7772400" cy="107306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54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5526" y="3357406"/>
            <a:ext cx="6262464" cy="6595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000" b="0" i="0">
                <a:solidFill>
                  <a:srgbClr val="F06F1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5157192"/>
            <a:ext cx="7774632" cy="454948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solidFill>
                  <a:srgbClr val="4C4D4F"/>
                </a:solidFill>
              </a:defRPr>
            </a:lvl1pPr>
          </a:lstStyle>
          <a:p>
            <a:pPr lvl="0"/>
            <a:r>
              <a:rPr lang="pl-PL" dirty="0" smtClean="0"/>
              <a:t>Miejsce i data prezentacji</a:t>
            </a:r>
          </a:p>
        </p:txBody>
      </p:sp>
    </p:spTree>
    <p:extLst>
      <p:ext uri="{BB962C8B-B14F-4D97-AF65-F5344CB8AC3E}">
        <p14:creationId xmlns:p14="http://schemas.microsoft.com/office/powerpoint/2010/main" val="22543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0" i="0">
                <a:solidFill>
                  <a:srgbClr val="008FB6"/>
                </a:solidFill>
                <a:latin typeface="Calibri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51348" y="2481385"/>
            <a:ext cx="8135452" cy="2960077"/>
          </a:xfrm>
          <a:prstGeom prst="rect">
            <a:avLst/>
          </a:prstGeom>
        </p:spPr>
        <p:txBody>
          <a:bodyPr bIns="0"/>
          <a:lstStyle>
            <a:lvl1pPr marL="514350" indent="-514350">
              <a:buClr>
                <a:srgbClr val="F06F1D"/>
              </a:buClr>
              <a:buFontTx/>
              <a:buBlip>
                <a:blip r:embed="rId2"/>
              </a:buBlip>
              <a:defRPr sz="2400">
                <a:solidFill>
                  <a:srgbClr val="4C4D4F"/>
                </a:solidFill>
                <a:latin typeface="Calibri"/>
                <a:cs typeface="Arial"/>
              </a:defRPr>
            </a:lvl1pPr>
            <a:lvl2pPr marL="914400" indent="-457200">
              <a:buClr>
                <a:srgbClr val="F06F1D"/>
              </a:buClr>
              <a:buFontTx/>
              <a:buBlip>
                <a:blip r:embed="rId2"/>
              </a:buBlip>
              <a:defRPr sz="2000">
                <a:solidFill>
                  <a:srgbClr val="4C4D4F"/>
                </a:solidFill>
                <a:latin typeface="Calibri"/>
                <a:cs typeface="Arial"/>
              </a:defRPr>
            </a:lvl2pPr>
            <a:lvl3pPr marL="1371600" indent="-457200">
              <a:buClr>
                <a:srgbClr val="F06F1D"/>
              </a:buClr>
              <a:buFontTx/>
              <a:buBlip>
                <a:blip r:embed="rId2"/>
              </a:buBlip>
              <a:defRPr sz="1800">
                <a:solidFill>
                  <a:srgbClr val="4C4D4F"/>
                </a:solidFill>
                <a:latin typeface="Calibri"/>
                <a:cs typeface="Arial"/>
              </a:defRPr>
            </a:lvl3pPr>
            <a:lvl4pPr marL="1714500" indent="-342900">
              <a:buClr>
                <a:srgbClr val="F06F1D"/>
              </a:buClr>
              <a:buFontTx/>
              <a:buBlip>
                <a:blip r:embed="rId2"/>
              </a:buBlip>
              <a:defRPr sz="1600">
                <a:solidFill>
                  <a:srgbClr val="4C4D4F"/>
                </a:solidFill>
                <a:latin typeface="Calibri"/>
                <a:cs typeface="Arial"/>
              </a:defRPr>
            </a:lvl4pPr>
            <a:lvl5pPr marL="2171700" indent="-342900">
              <a:buClr>
                <a:srgbClr val="F06F1D"/>
              </a:buClr>
              <a:buFontTx/>
              <a:buBlip>
                <a:blip r:embed="rId2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9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lowek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5194920" cy="84100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pl-PL" sz="3600" b="0" i="0" kern="1200" dirty="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649802" y="2481386"/>
            <a:ext cx="8036998" cy="338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22462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3" hasCustomPrompt="1"/>
          </p:nvPr>
        </p:nvSpPr>
        <p:spPr>
          <a:xfrm>
            <a:off x="649802" y="1653894"/>
            <a:ext cx="8036998" cy="4213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C4D4F"/>
                </a:solidFill>
                <a:latin typeface="Calibri"/>
                <a:cs typeface="Arial"/>
              </a:defRPr>
            </a:lvl1pPr>
            <a:lvl2pPr marL="457200" indent="0">
              <a:buNone/>
              <a:defRPr sz="2400">
                <a:solidFill>
                  <a:srgbClr val="455560"/>
                </a:solidFill>
                <a:latin typeface="Arial"/>
                <a:cs typeface="Arial"/>
              </a:defRPr>
            </a:lvl2pPr>
            <a:lvl3pPr marL="914400" indent="0">
              <a:buNone/>
              <a:defRPr sz="2000">
                <a:solidFill>
                  <a:srgbClr val="455560"/>
                </a:solidFill>
                <a:latin typeface="Arial"/>
                <a:cs typeface="Arial"/>
              </a:defRPr>
            </a:lvl3pPr>
            <a:lvl4pPr marL="1371600" indent="0">
              <a:buNone/>
              <a:defRPr sz="1800">
                <a:solidFill>
                  <a:srgbClr val="455560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4555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tekst.</a:t>
            </a:r>
          </a:p>
        </p:txBody>
      </p:sp>
    </p:spTree>
    <p:extLst>
      <p:ext uri="{BB962C8B-B14F-4D97-AF65-F5344CB8AC3E}">
        <p14:creationId xmlns:p14="http://schemas.microsoft.com/office/powerpoint/2010/main" val="1242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 hasCustomPrompt="1"/>
          </p:nvPr>
        </p:nvSpPr>
        <p:spPr>
          <a:xfrm>
            <a:off x="755576" y="4869160"/>
            <a:ext cx="7772400" cy="431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algn="r">
              <a:defRPr sz="2800" b="0" i="0" baseline="0">
                <a:solidFill>
                  <a:srgbClr val="008FB6"/>
                </a:solidFill>
                <a:latin typeface="Calibri"/>
                <a:cs typeface="Calibri"/>
              </a:defRPr>
            </a:lvl1pPr>
          </a:lstStyle>
          <a:p>
            <a:r>
              <a:rPr lang="pl-PL" dirty="0" smtClean="0"/>
              <a:t>wpisz np. Dziękuję za uwagę!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755576" y="5445225"/>
            <a:ext cx="7806680" cy="432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lang="pl-PL" sz="1800" kern="1200" baseline="0" dirty="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i nazwisko osoby prezentującej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644008" y="2437623"/>
            <a:ext cx="389792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Obszar Metropolitalny Gdańsk-Gdynia-Sopot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Biuro Związku ZIT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ul. Długi Targ 39/40, 80-830 Gdańsk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tel. +48 58 526 81 42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biuro@metropoliagdansk.pl</a:t>
            </a:r>
          </a:p>
          <a:p>
            <a:pPr lvl="0"/>
            <a:r>
              <a:rPr lang="pl-PL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zit@metropoliagdansk.pl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18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C5D7-590F-4E38-8AE7-D0713212E1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CE1-DAEC-4157-9811-6166D4B46484}" type="datetime1">
              <a:rPr lang="pl-PL" smtClean="0"/>
              <a:pPr/>
              <a:t>25.10.2017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5C14-B1EA-4C58-A620-3DD11BE140B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347-B9C2-1741-8CCE-DA80708D6A0F}" type="datetimeFigureOut">
              <a:rPr lang="pl-PL" smtClean="0"/>
              <a:pPr/>
              <a:t>25.10.2017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0B17-3C4C-8D4E-BC46-5DD029528B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99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hyperlink" Target="http://www.gminakartuzy.pl/" TargetMode="External"/><Relationship Id="rId8" Type="http://schemas.openxmlformats.org/officeDocument/2006/relationships/hyperlink" Target="http://www.gdansk.pl/" TargetMode="External"/><Relationship Id="rId9" Type="http://schemas.openxmlformats.org/officeDocument/2006/relationships/hyperlink" Target="http://www.ekspreskaszubski.pl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92888" cy="1728192"/>
          </a:xfrm>
        </p:spPr>
        <p:txBody>
          <a:bodyPr>
            <a:noAutofit/>
          </a:bodyPr>
          <a:lstStyle/>
          <a:p>
            <a:r>
              <a:rPr lang="pl-PL" sz="2800" dirty="0" smtClean="0"/>
              <a:t>Realizacja Strategii ZIT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Obszaru Metropolitalnego </a:t>
            </a:r>
            <a:r>
              <a:rPr lang="pl-PL" sz="2800" dirty="0" smtClean="0"/>
              <a:t>Gdańsk–Gdynia–Sopot </a:t>
            </a:r>
            <a:br>
              <a:rPr lang="pl-PL" sz="2800" dirty="0" smtClean="0"/>
            </a:br>
            <a:r>
              <a:rPr lang="pl-PL" sz="2800" dirty="0" smtClean="0"/>
              <a:t>do 2020 roku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4063961"/>
            <a:ext cx="3807728" cy="82867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600" dirty="0" smtClean="0"/>
              <a:t>Komitet </a:t>
            </a:r>
            <a:r>
              <a:rPr lang="pl-PL" sz="1600" dirty="0"/>
              <a:t>Monitorujący</a:t>
            </a:r>
            <a:br>
              <a:rPr lang="pl-PL" sz="1600" dirty="0"/>
            </a:br>
            <a:r>
              <a:rPr lang="pl-PL" sz="1600" dirty="0"/>
              <a:t>Regionalny Program Operacyjny</a:t>
            </a:r>
            <a:br>
              <a:rPr lang="pl-PL" sz="1600" dirty="0"/>
            </a:br>
            <a:r>
              <a:rPr lang="pl-PL" sz="1600" dirty="0"/>
              <a:t>Województwa Pomorskiego na lata 2014-2020</a:t>
            </a:r>
            <a:br>
              <a:rPr lang="pl-PL" sz="1600" dirty="0"/>
            </a:br>
            <a:endParaRPr lang="pl-PL" sz="1600" b="0" dirty="0"/>
          </a:p>
          <a:p>
            <a:endParaRPr lang="pl-PL" sz="1800" b="0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1403648" y="5337981"/>
            <a:ext cx="7357854" cy="730250"/>
          </a:xfrm>
        </p:spPr>
        <p:txBody>
          <a:bodyPr/>
          <a:lstStyle/>
          <a:p>
            <a:pPr algn="r"/>
            <a:r>
              <a:rPr lang="pl-PL" dirty="0" smtClean="0"/>
              <a:t>Gdańsk, 25 października 2017 r.</a:t>
            </a: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099879"/>
            <a:ext cx="3134932" cy="23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3528" y="2610721"/>
            <a:ext cx="30243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sz="2100" dirty="0" err="1" smtClean="0">
                <a:solidFill>
                  <a:schemeClr val="bg1"/>
                </a:solidFill>
              </a:rPr>
              <a:t>UoD</a:t>
            </a:r>
            <a:r>
              <a:rPr lang="pl-PL" sz="2100" dirty="0" smtClean="0">
                <a:solidFill>
                  <a:schemeClr val="bg1"/>
                </a:solidFill>
              </a:rPr>
              <a:t> - 25 </a:t>
            </a:r>
            <a:r>
              <a:rPr lang="pl-PL" sz="2100" dirty="0" smtClean="0">
                <a:solidFill>
                  <a:schemeClr val="bg1"/>
                </a:solidFill>
              </a:rPr>
              <a:t>kwietnia </a:t>
            </a:r>
            <a:r>
              <a:rPr lang="pl-PL" sz="2100" dirty="0" smtClean="0">
                <a:solidFill>
                  <a:schemeClr val="bg1"/>
                </a:solidFill>
              </a:rPr>
              <a:t>2017. </a:t>
            </a:r>
          </a:p>
          <a:p>
            <a:pPr marL="342900" indent="-342900">
              <a:buFont typeface="Arial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Modernizowanych jest:</a:t>
            </a:r>
            <a:endParaRPr lang="pl-PL" sz="2100" dirty="0">
              <a:solidFill>
                <a:schemeClr val="bg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7 </a:t>
            </a:r>
            <a:r>
              <a:rPr lang="pl-PL" sz="2100" b="1" dirty="0" smtClean="0">
                <a:solidFill>
                  <a:schemeClr val="bg1"/>
                </a:solidFill>
              </a:rPr>
              <a:t>przystanków SKM w Gdyni i </a:t>
            </a:r>
            <a:r>
              <a:rPr lang="pl-PL" sz="2100" b="1" dirty="0" err="1" smtClean="0">
                <a:solidFill>
                  <a:schemeClr val="bg1"/>
                </a:solidFill>
              </a:rPr>
              <a:t>Rumi</a:t>
            </a:r>
            <a:endParaRPr lang="pl-PL" sz="21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1 </a:t>
            </a:r>
            <a:r>
              <a:rPr lang="pl-PL" sz="2100" b="1" dirty="0" smtClean="0">
                <a:solidFill>
                  <a:schemeClr val="bg1"/>
                </a:solidFill>
              </a:rPr>
              <a:t>dworzec główny SKM	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																	</a:t>
            </a:r>
          </a:p>
        </p:txBody>
      </p:sp>
      <p:sp>
        <p:nvSpPr>
          <p:cNvPr id="6" name="Prostokąt 5"/>
          <p:cNvSpPr/>
          <p:nvPr/>
        </p:nvSpPr>
        <p:spPr>
          <a:xfrm>
            <a:off x="203792" y="1230707"/>
            <a:ext cx="87019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</a:t>
            </a:r>
          </a:p>
          <a:p>
            <a:pPr algn="ctr"/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 </a:t>
            </a:r>
            <a:r>
              <a:rPr lang="pl-PL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– Budowa zintegrowanego systemu monitorowania bezpieczeństwa oraz zarządzania informacją na linii kolejowej 250 w Trójmieście wraz z modernizacją Budynku Dworca Podmiejskiego w Gdyni Głównej oraz peronów na linii kolejowej nr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250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832648" cy="648072"/>
          </a:xfrm>
        </p:spPr>
        <p:txBody>
          <a:bodyPr anchor="ctr"/>
          <a:lstStyle/>
          <a:p>
            <a:r>
              <a:rPr lang="pl-PL" sz="3300" dirty="0" smtClean="0"/>
              <a:t>WDRAŻANIE STRATEGII ZIT – OP 9</a:t>
            </a:r>
            <a:endParaRPr lang="pl-PL" sz="33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12" y="2610721"/>
            <a:ext cx="5400600" cy="359477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76056" y="6082386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pl-PL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Źródło: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www.transport-publiczny.pl</a:t>
            </a:r>
          </a:p>
        </p:txBody>
      </p:sp>
    </p:spTree>
    <p:extLst>
      <p:ext uri="{BB962C8B-B14F-4D97-AF65-F5344CB8AC3E}">
        <p14:creationId xmlns:p14="http://schemas.microsoft.com/office/powerpoint/2010/main" val="7809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5" y="3508293"/>
            <a:ext cx="4153733" cy="263771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7504" y="1101656"/>
            <a:ext cx="5040560" cy="720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III - Kreowanie zintegrowanej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przestrzeni </a:t>
            </a:r>
            <a:r>
              <a:rPr lang="pl-PL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pl-PL" sz="20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komplementrne</a:t>
            </a:r>
            <a:r>
              <a:rPr lang="pl-PL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/ </a:t>
            </a:r>
            <a:r>
              <a:rPr lang="pl-PL" sz="20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POiŚ</a:t>
            </a:r>
            <a:r>
              <a:rPr lang="pl-PL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pl-PL" sz="2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8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Zakup lub modernizacja </a:t>
            </a:r>
            <a:r>
              <a:rPr lang="pl-PL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121 szt. jednostek </a:t>
            </a:r>
            <a:r>
              <a:rPr lang="pl-PL" sz="2100" b="1" dirty="0">
                <a:solidFill>
                  <a:schemeClr val="bg1"/>
                </a:solidFill>
                <a:ea typeface="Calibri"/>
                <a:cs typeface="Times New Roman"/>
              </a:rPr>
              <a:t>taboru</a:t>
            </a:r>
            <a:r>
              <a:rPr lang="pl-PL" sz="2100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pasażerskiego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w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Gdańsku i Gdyni</a:t>
            </a: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Budowa i modernizacja 7 km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linii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tramwajowych: połączenie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Moreny z 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Jasieniem</a:t>
            </a:r>
            <a:endParaRPr lang="pl-PL" sz="21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  <a:ea typeface="Calibri"/>
                <a:cs typeface="Times New Roman"/>
              </a:rPr>
              <a:t>1</a:t>
            </a:r>
            <a:r>
              <a:rPr lang="pl-PL" sz="2100" dirty="0" smtClean="0">
                <a:solidFill>
                  <a:schemeClr val="bg1"/>
                </a:solidFill>
                <a:ea typeface="Calibri"/>
                <a:cs typeface="Times New Roman"/>
              </a:rPr>
              <a:t> zintegrowany węzeł przesiadkowy w Gdyni Chyloni</a:t>
            </a:r>
          </a:p>
          <a:p>
            <a:pPr>
              <a:lnSpc>
                <a:spcPct val="115000"/>
              </a:lnSpc>
            </a:pP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 smtClean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832648" cy="841008"/>
          </a:xfrm>
        </p:spPr>
        <p:txBody>
          <a:bodyPr anchor="ctr"/>
          <a:lstStyle/>
          <a:p>
            <a:r>
              <a:rPr lang="pl-PL" sz="3200" dirty="0" smtClean="0"/>
              <a:t>WDRAŻANIE STRATEGII ZIT - POIŚ</a:t>
            </a:r>
            <a:endParaRPr lang="pl-PL" sz="3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136" y="1331083"/>
            <a:ext cx="2940352" cy="190029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16216" y="6125912"/>
            <a:ext cx="181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Ź</a:t>
            </a:r>
            <a:r>
              <a:rPr lang="pl-PL" sz="1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ródło: </a:t>
            </a:r>
            <a:r>
              <a:rPr lang="pl-PL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www.gdyniasport.pl</a:t>
            </a:r>
          </a:p>
        </p:txBody>
      </p:sp>
    </p:spTree>
    <p:extLst>
      <p:ext uri="{BB962C8B-B14F-4D97-AF65-F5344CB8AC3E}">
        <p14:creationId xmlns:p14="http://schemas.microsoft.com/office/powerpoint/2010/main" val="390097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6" y="2636912"/>
            <a:ext cx="5387740" cy="359182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1093798"/>
            <a:ext cx="8208912" cy="349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IV </a:t>
            </a:r>
            <a:r>
              <a:rPr lang="pl-PL" sz="2000" b="1" dirty="0">
                <a:solidFill>
                  <a:schemeClr val="bg1"/>
                </a:solidFill>
                <a:ea typeface="Times New Roman"/>
                <a:cs typeface="Times New Roman"/>
              </a:rPr>
              <a:t>- </a:t>
            </a:r>
            <a:r>
              <a:rPr lang="pl-PL" sz="2000" b="1" dirty="0">
                <a:solidFill>
                  <a:schemeClr val="bg1"/>
                </a:solidFill>
                <a:ea typeface="Calibri"/>
                <a:cs typeface="Times New Roman"/>
              </a:rPr>
              <a:t>Wzrost efektywności energetycznej oraz wdrożenie strategii </a:t>
            </a:r>
            <a:r>
              <a:rPr lang="pl-P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niskoemisyjnej </a:t>
            </a:r>
            <a:r>
              <a:rPr lang="pl-PL" sz="19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4.1.1. Przedsięwzięcie 1 - Kompleksowa modernizacja energetyczna budynków użyteczności publicznej OM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1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40 </a:t>
            </a:r>
            <a:r>
              <a:rPr lang="pl-PL" sz="2100" b="1" dirty="0">
                <a:solidFill>
                  <a:schemeClr val="bg1"/>
                </a:solidFill>
              </a:rPr>
              <a:t>z </a:t>
            </a:r>
            <a:r>
              <a:rPr lang="pl-PL" sz="2100" b="1" dirty="0" smtClean="0">
                <a:solidFill>
                  <a:schemeClr val="bg1"/>
                </a:solidFill>
              </a:rPr>
              <a:t>40 </a:t>
            </a:r>
            <a:r>
              <a:rPr lang="pl-PL" sz="2100" b="1" dirty="0" err="1" smtClean="0">
                <a:solidFill>
                  <a:schemeClr val="bg1"/>
                </a:solidFill>
              </a:rPr>
              <a:t>UoD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dirty="0" smtClean="0">
                <a:solidFill>
                  <a:schemeClr val="bg1"/>
                </a:solidFill>
              </a:rPr>
              <a:t>podpisane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dirty="0" smtClean="0">
                <a:solidFill>
                  <a:schemeClr val="bg1"/>
                </a:solidFill>
              </a:rPr>
              <a:t>                						   		           (ok 19</a:t>
            </a:r>
            <a:r>
              <a:rPr lang="pl-PL" sz="2100" dirty="0" smtClean="0">
                <a:solidFill>
                  <a:schemeClr val="bg1"/>
                </a:solidFill>
              </a:rPr>
              <a:t>0 mln zł) 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Przetargi + realizacje  </a:t>
            </a:r>
            <a:endParaRPr lang="pl-PL" sz="21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3200" dirty="0">
              <a:solidFill>
                <a:schemeClr val="accent4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19788" cy="841008"/>
          </a:xfrm>
        </p:spPr>
        <p:txBody>
          <a:bodyPr anchor="ctr"/>
          <a:lstStyle/>
          <a:p>
            <a:r>
              <a:rPr lang="pl-PL" sz="3200" dirty="0" smtClean="0"/>
              <a:t>WDRAŻANIE STRATEGII ZIT – OP 10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1729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9" y="1893744"/>
            <a:ext cx="5503391" cy="41275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431" y="1052736"/>
            <a:ext cx="8640960" cy="841008"/>
          </a:xfrm>
        </p:spPr>
        <p:txBody>
          <a:bodyPr/>
          <a:lstStyle/>
          <a:p>
            <a:pPr algn="ctr"/>
            <a:r>
              <a:rPr lang="pl-PL" dirty="0" smtClean="0"/>
              <a:t>modernizacja </a:t>
            </a:r>
            <a:r>
              <a:rPr lang="pl-PL" dirty="0"/>
              <a:t>energetyczna </a:t>
            </a:r>
            <a:r>
              <a:rPr lang="pl-PL" dirty="0" smtClean="0"/>
              <a:t>w </a:t>
            </a:r>
            <a:r>
              <a:rPr lang="pl-PL" dirty="0"/>
              <a:t>Sopocie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1560" y="189374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25 </a:t>
            </a:r>
            <a:r>
              <a:rPr lang="pl-PL" sz="2100" dirty="0">
                <a:solidFill>
                  <a:schemeClr val="bg1"/>
                </a:solidFill>
              </a:rPr>
              <a:t>b</a:t>
            </a:r>
            <a:r>
              <a:rPr lang="pl-PL" sz="2100" dirty="0" smtClean="0">
                <a:solidFill>
                  <a:schemeClr val="bg1"/>
                </a:solidFill>
              </a:rPr>
              <a:t>udynków </a:t>
            </a:r>
            <a:endParaRPr lang="pl-PL" sz="21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Głęboka 		       </a:t>
            </a:r>
            <a:r>
              <a:rPr lang="pl-PL" sz="2100" dirty="0" err="1" smtClean="0">
                <a:solidFill>
                  <a:schemeClr val="bg1"/>
                </a:solidFill>
              </a:rPr>
              <a:t>termodernizacja</a:t>
            </a:r>
            <a:endParaRPr lang="pl-PL" sz="2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Urząd Miejski - </a:t>
            </a:r>
            <a:r>
              <a:rPr lang="pl-PL" sz="2100" dirty="0">
                <a:solidFill>
                  <a:schemeClr val="bg1"/>
                </a:solidFill>
              </a:rPr>
              <a:t>1. na Pomorzu </a:t>
            </a:r>
            <a:r>
              <a:rPr lang="pl-PL" sz="2100" b="1" dirty="0">
                <a:solidFill>
                  <a:schemeClr val="bg1"/>
                </a:solidFill>
              </a:rPr>
              <a:t>formuła </a:t>
            </a:r>
            <a:r>
              <a:rPr lang="pl-PL" sz="2100" b="1" dirty="0" smtClean="0">
                <a:solidFill>
                  <a:schemeClr val="bg1"/>
                </a:solidFill>
              </a:rPr>
              <a:t>ESCO</a:t>
            </a:r>
            <a:endParaRPr lang="pl-PL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7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60440" cy="429047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7504" y="1124744"/>
            <a:ext cx="8640960" cy="378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2000" b="1" dirty="0">
                <a:solidFill>
                  <a:schemeClr val="bg1"/>
                </a:solidFill>
                <a:ea typeface="Times New Roman"/>
                <a:cs typeface="Times New Roman"/>
              </a:rPr>
              <a:t>Cel strategiczny IV - </a:t>
            </a:r>
            <a:r>
              <a:rPr lang="pl-PL" sz="2000" b="1" dirty="0">
                <a:solidFill>
                  <a:schemeClr val="bg1"/>
                </a:solidFill>
                <a:ea typeface="Calibri"/>
                <a:cs typeface="Times New Roman"/>
              </a:rPr>
              <a:t>Wzrost efektywności energetycznej oraz wdrożenie strategii </a:t>
            </a:r>
            <a:r>
              <a:rPr lang="pl-PL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niskoemisyjnej (</a:t>
            </a:r>
            <a:r>
              <a:rPr lang="pl-PL" sz="2400" dirty="0" err="1" smtClean="0">
                <a:solidFill>
                  <a:schemeClr val="bg1"/>
                </a:solidFill>
                <a:ea typeface="Times New Roman"/>
                <a:cs typeface="Times New Roman"/>
              </a:rPr>
              <a:t>POIiŚ</a:t>
            </a:r>
            <a:r>
              <a:rPr lang="pl-PL" sz="2400" dirty="0" smtClean="0">
                <a:solidFill>
                  <a:schemeClr val="bg1"/>
                </a:solidFill>
                <a:ea typeface="Times New Roman"/>
                <a:cs typeface="Times New Roman"/>
              </a:rPr>
              <a:t>)</a:t>
            </a:r>
            <a:endParaRPr lang="pl-PL" sz="24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b="1" u="sng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pl-PL" b="1" u="sng" dirty="0" smtClean="0">
                <a:solidFill>
                  <a:schemeClr val="bg1"/>
                </a:solidFill>
              </a:rPr>
              <a:t>Kompleksowa </a:t>
            </a:r>
            <a:r>
              <a:rPr lang="pl-PL" b="1" u="sng" dirty="0">
                <a:solidFill>
                  <a:schemeClr val="bg1"/>
                </a:solidFill>
              </a:rPr>
              <a:t>modernizacja i rozbudowa </a:t>
            </a:r>
            <a:r>
              <a:rPr lang="pl-PL" b="1" u="sng" dirty="0" err="1" smtClean="0">
                <a:solidFill>
                  <a:schemeClr val="bg1"/>
                </a:solidFill>
              </a:rPr>
              <a:t>msc</a:t>
            </a:r>
            <a:endParaRPr lang="pl-PL" sz="24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23.10</a:t>
            </a:r>
            <a:r>
              <a:rPr lang="pl-PL" sz="2400" dirty="0" smtClean="0">
                <a:solidFill>
                  <a:schemeClr val="bg1"/>
                </a:solidFill>
              </a:rPr>
              <a:t>. 2017 r. podpisano </a:t>
            </a:r>
            <a:r>
              <a:rPr lang="pl-PL" sz="2400" dirty="0" smtClean="0">
                <a:solidFill>
                  <a:schemeClr val="bg1"/>
                </a:solidFill>
              </a:rPr>
              <a:t>12 </a:t>
            </a:r>
            <a:r>
              <a:rPr lang="pl-PL" sz="2400" dirty="0" err="1" smtClean="0">
                <a:solidFill>
                  <a:schemeClr val="bg1"/>
                </a:solidFill>
              </a:rPr>
              <a:t>WoD</a:t>
            </a:r>
            <a:r>
              <a:rPr lang="pl-PL" sz="2400" dirty="0" smtClean="0">
                <a:solidFill>
                  <a:schemeClr val="bg1"/>
                </a:solidFill>
              </a:rPr>
              <a:t> 									(110 mln zł)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pl-PL" sz="2100" dirty="0">
                <a:solidFill>
                  <a:schemeClr val="bg1"/>
                </a:solidFill>
              </a:rPr>
              <a:t>Kowale, Kolbudy, Pruszcz Gdański, </a:t>
            </a:r>
            <a:endParaRPr lang="pl-PL" sz="21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pl-PL" sz="2100" dirty="0" smtClean="0">
                <a:solidFill>
                  <a:schemeClr val="bg1"/>
                </a:solidFill>
              </a:rPr>
              <a:t>Morena</a:t>
            </a:r>
            <a:r>
              <a:rPr lang="pl-PL" sz="2100" dirty="0">
                <a:solidFill>
                  <a:schemeClr val="bg1"/>
                </a:solidFill>
              </a:rPr>
              <a:t>, Jasień, Orłowo, Mały </a:t>
            </a:r>
            <a:r>
              <a:rPr lang="pl-PL" sz="2100" dirty="0" err="1" smtClean="0">
                <a:solidFill>
                  <a:schemeClr val="bg1"/>
                </a:solidFill>
              </a:rPr>
              <a:t>Kack</a:t>
            </a:r>
            <a:endParaRPr lang="pl-PL" sz="21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pl-PL" sz="2100" dirty="0" err="1" smtClean="0">
                <a:solidFill>
                  <a:schemeClr val="bg1"/>
                </a:solidFill>
              </a:rPr>
              <a:t>Obłuże</a:t>
            </a:r>
            <a:r>
              <a:rPr lang="pl-PL" sz="2100" dirty="0">
                <a:solidFill>
                  <a:schemeClr val="bg1"/>
                </a:solidFill>
              </a:rPr>
              <a:t>, Pogórze, Rumia, </a:t>
            </a:r>
            <a:r>
              <a:rPr lang="pl-PL" sz="2100" dirty="0" smtClean="0">
                <a:solidFill>
                  <a:schemeClr val="bg1"/>
                </a:solidFill>
              </a:rPr>
              <a:t>Reda</a:t>
            </a:r>
            <a:endParaRPr lang="pl-PL" sz="21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540684" y="260648"/>
            <a:ext cx="5194920" cy="841008"/>
          </a:xfrm>
        </p:spPr>
        <p:txBody>
          <a:bodyPr/>
          <a:lstStyle/>
          <a:p>
            <a:r>
              <a:rPr lang="pl-PL" dirty="0" smtClean="0"/>
              <a:t>WDRAŻANIE STRATEGII ZIT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9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331640" y="1340768"/>
            <a:ext cx="6624736" cy="4256486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600" b="1" dirty="0" smtClean="0">
                <a:solidFill>
                  <a:srgbClr val="008FB6"/>
                </a:solidFill>
              </a:rPr>
              <a:t>          14 przedsięwzięć / 140 projektów </a:t>
            </a:r>
            <a:r>
              <a:rPr lang="pl-PL" sz="2600" b="1" dirty="0" smtClean="0">
                <a:solidFill>
                  <a:srgbClr val="008FB6"/>
                </a:solidFill>
              </a:rPr>
              <a:t>ZIT</a:t>
            </a: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r>
              <a:rPr lang="pl-PL" b="1" u="sng" dirty="0" smtClean="0">
                <a:solidFill>
                  <a:srgbClr val="008FB6"/>
                </a:solidFill>
              </a:rPr>
              <a:t>    RPO_ </a:t>
            </a:r>
            <a:r>
              <a:rPr lang="pl-PL" dirty="0" smtClean="0">
                <a:solidFill>
                  <a:srgbClr val="008FB6"/>
                </a:solidFill>
              </a:rPr>
              <a:t>					  </a:t>
            </a:r>
            <a:r>
              <a:rPr lang="pl-PL" u="sng" dirty="0" smtClean="0">
                <a:solidFill>
                  <a:srgbClr val="008FB6"/>
                </a:solidFill>
              </a:rPr>
              <a:t> </a:t>
            </a:r>
            <a:r>
              <a:rPr lang="pl-PL" b="1" u="sng" dirty="0" err="1" smtClean="0">
                <a:solidFill>
                  <a:srgbClr val="008FB6"/>
                </a:solidFill>
              </a:rPr>
              <a:t>POIiŚ</a:t>
            </a:r>
            <a:r>
              <a:rPr lang="pl-PL" b="1" u="sng" dirty="0" smtClean="0">
                <a:solidFill>
                  <a:srgbClr val="008FB6"/>
                </a:solidFill>
              </a:rPr>
              <a:t>   </a:t>
            </a:r>
            <a:r>
              <a:rPr lang="pl-PL" sz="100" u="sng" dirty="0" smtClean="0">
                <a:solidFill>
                  <a:srgbClr val="008FB6"/>
                </a:solidFill>
              </a:rPr>
              <a:t>.</a:t>
            </a:r>
            <a:r>
              <a:rPr lang="pl-PL" u="sng" dirty="0" smtClean="0">
                <a:solidFill>
                  <a:srgbClr val="008FB6"/>
                </a:solidFill>
              </a:rPr>
              <a:t>        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8FB6"/>
                </a:solidFill>
              </a:rPr>
              <a:t>1,4 </a:t>
            </a:r>
            <a:r>
              <a:rPr lang="pl-PL" dirty="0">
                <a:solidFill>
                  <a:srgbClr val="008FB6"/>
                </a:solidFill>
              </a:rPr>
              <a:t>mld </a:t>
            </a:r>
            <a:r>
              <a:rPr lang="pl-PL" dirty="0" smtClean="0">
                <a:solidFill>
                  <a:srgbClr val="008FB6"/>
                </a:solidFill>
              </a:rPr>
              <a:t>zł         </a:t>
            </a:r>
            <a:r>
              <a:rPr lang="pl-PL" sz="2300" dirty="0" smtClean="0">
                <a:solidFill>
                  <a:srgbClr val="008FB6"/>
                </a:solidFill>
              </a:rPr>
              <a:t>wartość</a:t>
            </a:r>
            <a:r>
              <a:rPr lang="pl-PL" dirty="0" smtClean="0">
                <a:solidFill>
                  <a:srgbClr val="008FB6"/>
                </a:solidFill>
              </a:rPr>
              <a:t>        2,2 mld zł</a:t>
            </a:r>
            <a:endParaRPr lang="pl-PL" dirty="0">
              <a:solidFill>
                <a:srgbClr val="008FB6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8FB6"/>
                </a:solidFill>
              </a:rPr>
              <a:t>1,1 mld zł   </a:t>
            </a:r>
            <a:r>
              <a:rPr lang="pl-PL" sz="2000" dirty="0" smtClean="0">
                <a:solidFill>
                  <a:srgbClr val="008FB6"/>
                </a:solidFill>
              </a:rPr>
              <a:t>dofinansowanie</a:t>
            </a:r>
            <a:r>
              <a:rPr lang="pl-PL" b="1" dirty="0" smtClean="0">
                <a:solidFill>
                  <a:srgbClr val="008FB6"/>
                </a:solidFill>
              </a:rPr>
              <a:t>  606 mln zł </a:t>
            </a:r>
            <a:endParaRPr lang="pl-PL" b="1" dirty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8FB6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sz="3000" b="1" dirty="0" smtClean="0">
                <a:solidFill>
                  <a:srgbClr val="00B050"/>
                </a:solidFill>
              </a:rPr>
              <a:t>93</a:t>
            </a:r>
            <a:r>
              <a:rPr lang="pl-PL" sz="3000" b="1" dirty="0" smtClean="0">
                <a:solidFill>
                  <a:srgbClr val="00B050"/>
                </a:solidFill>
              </a:rPr>
              <a:t>% - poziom kontraktacji EFRR </a:t>
            </a:r>
            <a:endParaRPr lang="pl-PL" sz="30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sz="3000" b="1" dirty="0">
                <a:solidFill>
                  <a:srgbClr val="00B050"/>
                </a:solidFill>
              </a:rPr>
              <a:t>64% - poziom kontraktacji EFS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        </a:t>
            </a:r>
            <a:endParaRPr lang="pl-PL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</p:txBody>
      </p:sp>
      <p:sp>
        <p:nvSpPr>
          <p:cNvPr id="10" name="Strzałka w prawo z wcięciem 9"/>
          <p:cNvSpPr/>
          <p:nvPr/>
        </p:nvSpPr>
        <p:spPr>
          <a:xfrm rot="7763411">
            <a:off x="2875716" y="2117823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11" name="Strzałka w prawo z wcięciem 10"/>
          <p:cNvSpPr/>
          <p:nvPr/>
        </p:nvSpPr>
        <p:spPr>
          <a:xfrm rot="3411425">
            <a:off x="5306931" y="2130661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3203848" y="309155"/>
            <a:ext cx="5750822" cy="504056"/>
          </a:xfrm>
          <a:prstGeom prst="rect">
            <a:avLst/>
          </a:prstGeom>
        </p:spPr>
        <p:txBody>
          <a:bodyPr lIns="0" tIns="0" rIns="0" bIns="0"/>
          <a:lstStyle>
            <a:lvl1pPr algn="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200" dirty="0" smtClean="0"/>
              <a:t>Działania OMG-G-S w ramach ZIT </a:t>
            </a:r>
          </a:p>
          <a:p>
            <a:endParaRPr lang="pl-PL" sz="3200" b="1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95736" y="1277095"/>
            <a:ext cx="4679504" cy="4256486"/>
          </a:xfrm>
          <a:prstGeom prst="rect">
            <a:avLst/>
          </a:prstGeom>
        </p:spPr>
        <p:txBody>
          <a:bodyPr bIns="0"/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4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20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8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sz="1600" kern="120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F06F1D"/>
              </a:buClr>
              <a:buFontTx/>
              <a:buBlip>
                <a:blip r:embed="rId3"/>
              </a:buBlip>
              <a:defRPr lang="pl-PL" sz="1600" kern="1200" dirty="0">
                <a:solidFill>
                  <a:srgbClr val="4C4D4F"/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600" b="1" dirty="0" smtClean="0">
                <a:solidFill>
                  <a:srgbClr val="008FB6"/>
                </a:solidFill>
              </a:rPr>
              <a:t>14 PRZEDSIĘWZIĘĆ ZIT</a:t>
            </a:r>
          </a:p>
          <a:p>
            <a:pPr marL="0" indent="0" algn="ctr">
              <a:buNone/>
            </a:pPr>
            <a:r>
              <a:rPr lang="pl-PL" sz="2600" i="1" dirty="0" smtClean="0">
                <a:solidFill>
                  <a:srgbClr val="008FB6"/>
                </a:solidFill>
              </a:rPr>
              <a:t>ok</a:t>
            </a:r>
            <a:r>
              <a:rPr lang="pl-PL" sz="2600" i="1" dirty="0" smtClean="0">
                <a:solidFill>
                  <a:srgbClr val="008FB6"/>
                </a:solidFill>
              </a:rPr>
              <a:t>. </a:t>
            </a:r>
            <a:r>
              <a:rPr lang="pl-PL" sz="2600" i="1" dirty="0" smtClean="0">
                <a:solidFill>
                  <a:srgbClr val="008FB6"/>
                </a:solidFill>
              </a:rPr>
              <a:t>140 projektów w </a:t>
            </a:r>
            <a:r>
              <a:rPr lang="pl-PL" sz="2600" i="1" dirty="0" err="1" smtClean="0">
                <a:solidFill>
                  <a:srgbClr val="008FB6"/>
                </a:solidFill>
              </a:rPr>
              <a:t>SZoOP</a:t>
            </a:r>
            <a:endParaRPr lang="pl-PL" sz="2600" i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b="1" u="sng" dirty="0" smtClean="0">
                <a:solidFill>
                  <a:srgbClr val="008FB6"/>
                </a:solidFill>
              </a:rPr>
              <a:t>     RPO </a:t>
            </a:r>
            <a:r>
              <a:rPr lang="pl-PL" dirty="0" smtClean="0">
                <a:solidFill>
                  <a:srgbClr val="008FB6"/>
                </a:solidFill>
              </a:rPr>
              <a:t>					  </a:t>
            </a:r>
            <a:r>
              <a:rPr lang="pl-PL" u="sng" dirty="0" smtClean="0">
                <a:solidFill>
                  <a:srgbClr val="008FB6"/>
                </a:solidFill>
              </a:rPr>
              <a:t>   </a:t>
            </a:r>
            <a:r>
              <a:rPr lang="pl-PL" b="1" u="sng" dirty="0" err="1" smtClean="0">
                <a:solidFill>
                  <a:srgbClr val="008FB6"/>
                </a:solidFill>
              </a:rPr>
              <a:t>POIiŚ</a:t>
            </a:r>
            <a:r>
              <a:rPr lang="pl-PL" b="1" u="sng" dirty="0" smtClean="0">
                <a:solidFill>
                  <a:srgbClr val="008FB6"/>
                </a:solidFill>
              </a:rPr>
              <a:t>   </a:t>
            </a:r>
            <a:r>
              <a:rPr lang="pl-PL" sz="100" u="sng" dirty="0" smtClean="0">
                <a:solidFill>
                  <a:srgbClr val="008FB6"/>
                </a:solidFill>
              </a:rPr>
              <a:t>.</a:t>
            </a:r>
            <a:r>
              <a:rPr lang="pl-PL" u="sng" dirty="0" smtClean="0">
                <a:solidFill>
                  <a:srgbClr val="008FB6"/>
                </a:solidFill>
              </a:rPr>
              <a:t>         </a:t>
            </a:r>
            <a:r>
              <a:rPr lang="pl-PL" dirty="0" smtClean="0">
                <a:solidFill>
                  <a:srgbClr val="008FB6"/>
                </a:solidFill>
              </a:rPr>
              <a:t>1,4 </a:t>
            </a:r>
            <a:r>
              <a:rPr lang="pl-PL" dirty="0">
                <a:solidFill>
                  <a:srgbClr val="008FB6"/>
                </a:solidFill>
              </a:rPr>
              <a:t>mld </a:t>
            </a:r>
            <a:r>
              <a:rPr lang="pl-PL" dirty="0" smtClean="0">
                <a:solidFill>
                  <a:srgbClr val="008FB6"/>
                </a:solidFill>
              </a:rPr>
              <a:t>zł         </a:t>
            </a:r>
            <a:r>
              <a:rPr lang="pl-PL" sz="2300" dirty="0" smtClean="0">
                <a:solidFill>
                  <a:srgbClr val="008FB6"/>
                </a:solidFill>
              </a:rPr>
              <a:t>wartość</a:t>
            </a:r>
            <a:r>
              <a:rPr lang="pl-PL" dirty="0" smtClean="0">
                <a:solidFill>
                  <a:srgbClr val="008FB6"/>
                </a:solidFill>
              </a:rPr>
              <a:t>        2,2 mld zł</a:t>
            </a:r>
            <a:endParaRPr lang="pl-PL" dirty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8FB6"/>
                </a:solidFill>
              </a:rPr>
              <a:t>1,1 mld zł   </a:t>
            </a:r>
            <a:r>
              <a:rPr lang="pl-PL" sz="2000" dirty="0" smtClean="0">
                <a:solidFill>
                  <a:srgbClr val="008FB6"/>
                </a:solidFill>
              </a:rPr>
              <a:t>dofinansowanie</a:t>
            </a:r>
            <a:r>
              <a:rPr lang="pl-PL" b="1" dirty="0" smtClean="0">
                <a:solidFill>
                  <a:srgbClr val="008FB6"/>
                </a:solidFill>
              </a:rPr>
              <a:t>  606 mln zł </a:t>
            </a:r>
            <a:endParaRPr lang="pl-PL" b="1" dirty="0">
              <a:solidFill>
                <a:srgbClr val="008FB6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8FB6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69% - poziom kontraktacji RPO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88% - poziom kontraktacji </a:t>
            </a:r>
            <a:r>
              <a:rPr lang="pl-PL" dirty="0" err="1" smtClean="0">
                <a:solidFill>
                  <a:srgbClr val="FF0000"/>
                </a:solidFill>
              </a:rPr>
              <a:t>POIiŚ</a:t>
            </a:r>
            <a:r>
              <a:rPr lang="pl-PL" dirty="0" smtClean="0">
                <a:solidFill>
                  <a:srgbClr val="FF0000"/>
                </a:solidFill>
              </a:rPr>
              <a:t>         </a:t>
            </a:r>
          </a:p>
          <a:p>
            <a:pPr marL="0" indent="0" algn="ctr">
              <a:buNone/>
            </a:pPr>
            <a:r>
              <a:rPr lang="pl-PL" sz="2500" b="1" dirty="0">
                <a:solidFill>
                  <a:schemeClr val="accent4"/>
                </a:solidFill>
              </a:rPr>
              <a:t>ś</a:t>
            </a:r>
            <a:r>
              <a:rPr lang="pl-PL" sz="2500" b="1" dirty="0" smtClean="0">
                <a:solidFill>
                  <a:schemeClr val="accent4"/>
                </a:solidFill>
              </a:rPr>
              <a:t>rodki pozakonkursowe</a:t>
            </a: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 algn="ctr">
              <a:buNone/>
            </a:pPr>
            <a:endParaRPr lang="pl-PL" sz="2600" b="1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8FB6"/>
              </a:solidFill>
            </a:endParaRPr>
          </a:p>
        </p:txBody>
      </p:sp>
      <p:sp>
        <p:nvSpPr>
          <p:cNvPr id="10" name="Strzałka w prawo z wcięciem 9"/>
          <p:cNvSpPr/>
          <p:nvPr/>
        </p:nvSpPr>
        <p:spPr>
          <a:xfrm rot="7763411">
            <a:off x="2875716" y="2499140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11" name="Strzałka w prawo z wcięciem 10"/>
          <p:cNvSpPr/>
          <p:nvPr/>
        </p:nvSpPr>
        <p:spPr>
          <a:xfrm rot="3411425">
            <a:off x="5335691" y="2488501"/>
            <a:ext cx="906400" cy="422844"/>
          </a:xfrm>
          <a:prstGeom prst="notchedRightArrow">
            <a:avLst/>
          </a:prstGeom>
          <a:solidFill>
            <a:srgbClr val="EC7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9347" y="1772816"/>
            <a:ext cx="5292080" cy="33701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Projekt: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Budowa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gotowości parków naukowo-technologicznych i inkubatorów w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OMG-G-S do 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świadczenia nowych lub ulepszonych specjalistycznych usług proinnowacyjnych wraz ze stworzeniem kompleksowej platformy 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współpracy. 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l-PL" sz="2100" b="1" dirty="0" smtClean="0">
                <a:solidFill>
                  <a:schemeClr val="bg1"/>
                </a:solidFill>
              </a:rPr>
              <a:t>10 specjalistycznych </a:t>
            </a:r>
            <a:r>
              <a:rPr lang="pl-PL" sz="2100" b="1" dirty="0">
                <a:solidFill>
                  <a:schemeClr val="bg1"/>
                </a:solidFill>
              </a:rPr>
              <a:t>usług </a:t>
            </a:r>
            <a:r>
              <a:rPr lang="pl-PL" sz="2100" b="1" dirty="0" smtClean="0">
                <a:solidFill>
                  <a:schemeClr val="bg1"/>
                </a:solidFill>
              </a:rPr>
              <a:t>doradczych</a:t>
            </a:r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m.in: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specjalistyczne usługi </a:t>
            </a:r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badań patentowych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laboratorium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wdrożeniowe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usługi doradcze w zakresie </a:t>
            </a:r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laboratoryjnych procesów  biotechnologicznych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9485" y="1052736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 - Rozwój konkurencyjnej i innowacyjnej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gospodarki</a:t>
            </a:r>
          </a:p>
          <a:p>
            <a:pPr algn="ctr"/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Przedsięwzięcie: </a:t>
            </a:r>
            <a:r>
              <a:rPr lang="pl-PL" sz="2000" dirty="0" err="1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TriPOLIS</a:t>
            </a: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  <a:endParaRPr lang="pl-PL" sz="2400" dirty="0"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139114" y="196960"/>
            <a:ext cx="5842992" cy="84100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457200" rtl="0" eaLnBrk="1" latinLnBrk="0" hangingPunct="1">
              <a:spcBef>
                <a:spcPct val="0"/>
              </a:spcBef>
              <a:buNone/>
              <a:defRPr lang="pl-PL" sz="3600" b="0" i="0" kern="1200" dirty="0">
                <a:solidFill>
                  <a:srgbClr val="008FB6"/>
                </a:solidFill>
                <a:latin typeface="Calibri"/>
                <a:ea typeface="+mj-ea"/>
                <a:cs typeface="Arial"/>
              </a:defRPr>
            </a:lvl1pPr>
          </a:lstStyle>
          <a:p>
            <a:r>
              <a:rPr lang="pl-PL" sz="3300" dirty="0" smtClean="0"/>
              <a:t>WDRAŻANIE STRATEGII ZIT – OP 2</a:t>
            </a:r>
            <a:endParaRPr lang="pl-PL" sz="33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6550"/>
            <a:ext cx="3329986" cy="221595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24371"/>
            <a:ext cx="3329986" cy="200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8955" t="53119" r="14776" b="7060"/>
          <a:stretch/>
        </p:blipFill>
        <p:spPr>
          <a:xfrm>
            <a:off x="251521" y="4727092"/>
            <a:ext cx="8892479" cy="21309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1043717"/>
            <a:ext cx="9144000" cy="747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9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</a:t>
            </a:r>
            <a:r>
              <a:rPr lang="pl-PL" sz="19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społeczeństwa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03848" y="202709"/>
            <a:ext cx="5688632" cy="841008"/>
          </a:xfrm>
        </p:spPr>
        <p:txBody>
          <a:bodyPr anchor="ctr"/>
          <a:lstStyle/>
          <a:p>
            <a:r>
              <a:rPr lang="pl-PL" sz="3200" dirty="0" smtClean="0"/>
              <a:t>WDRAŻANIE STRATEGII ZIT – OP 5</a:t>
            </a:r>
            <a:endParaRPr lang="pl-PL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8640" y="1628800"/>
            <a:ext cx="9018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Projekt: 5.2.1 - „Zintegrowana Inwestycja w Talenty I”</a:t>
            </a:r>
          </a:p>
          <a:p>
            <a:r>
              <a:rPr lang="pl-PL" sz="2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Realizator: 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Gdański 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Urząd 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Pracy</a:t>
            </a:r>
            <a:r>
              <a:rPr lang="pl-PL" sz="2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+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Pruszcz 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Gdański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kursy </a:t>
            </a:r>
            <a:r>
              <a:rPr lang="pl-PL" sz="2100" b="1" dirty="0" smtClean="0">
                <a:solidFill>
                  <a:schemeClr val="bg1"/>
                </a:solidFill>
              </a:rPr>
              <a:t>i szkolenia </a:t>
            </a:r>
            <a:r>
              <a:rPr lang="pl-PL" sz="2100" dirty="0" smtClean="0">
                <a:solidFill>
                  <a:schemeClr val="bg1"/>
                </a:solidFill>
              </a:rPr>
              <a:t>(np. podstawy przedsiębiorczości, „tester oprogramowania”, opiekun osób starszych z j. niemieckim) dla </a:t>
            </a:r>
            <a:r>
              <a:rPr lang="pl-PL" sz="2100" b="1" dirty="0" smtClean="0">
                <a:solidFill>
                  <a:schemeClr val="bg1"/>
                </a:solidFill>
              </a:rPr>
              <a:t>220 osób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endParaRPr lang="pl-PL" sz="21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dotacje</a:t>
            </a:r>
            <a:r>
              <a:rPr lang="pl-PL" sz="2100" dirty="0" smtClean="0">
                <a:solidFill>
                  <a:schemeClr val="bg1"/>
                </a:solidFill>
              </a:rPr>
              <a:t> </a:t>
            </a:r>
            <a:r>
              <a:rPr lang="pl-PL" sz="2100" dirty="0">
                <a:solidFill>
                  <a:schemeClr val="bg1"/>
                </a:solidFill>
              </a:rPr>
              <a:t>na założenie działalności </a:t>
            </a:r>
            <a:r>
              <a:rPr lang="pl-PL" sz="2100" dirty="0" smtClean="0">
                <a:solidFill>
                  <a:schemeClr val="bg1"/>
                </a:solidFill>
              </a:rPr>
              <a:t>gospodarczej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bg1"/>
                </a:solidFill>
              </a:rPr>
              <a:t>6 miesięczne </a:t>
            </a:r>
            <a:r>
              <a:rPr lang="pl-PL" sz="2100" b="1" dirty="0">
                <a:solidFill>
                  <a:schemeClr val="bg1"/>
                </a:solidFill>
              </a:rPr>
              <a:t>programy stażowe </a:t>
            </a:r>
            <a:r>
              <a:rPr lang="pl-PL" sz="2100" dirty="0">
                <a:solidFill>
                  <a:schemeClr val="bg1"/>
                </a:solidFill>
              </a:rPr>
              <a:t>dla ponad 40 osób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1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dofin</a:t>
            </a:r>
            <a:r>
              <a:rPr lang="pl-PL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9,02 mln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wsparcie </a:t>
            </a:r>
            <a:r>
              <a:rPr lang="pl-PL" sz="2100" dirty="0">
                <a:solidFill>
                  <a:schemeClr val="bg1"/>
                </a:solidFill>
              </a:rPr>
              <a:t>ponad </a:t>
            </a:r>
            <a:r>
              <a:rPr lang="pl-PL" sz="2100" b="1" dirty="0">
                <a:solidFill>
                  <a:schemeClr val="bg1"/>
                </a:solidFill>
              </a:rPr>
              <a:t>500 osób </a:t>
            </a:r>
            <a:r>
              <a:rPr lang="pl-PL" sz="2100" b="1" dirty="0" smtClean="0">
                <a:solidFill>
                  <a:schemeClr val="bg1"/>
                </a:solidFill>
              </a:rPr>
              <a:t>bezrobotnych / </a:t>
            </a:r>
            <a:r>
              <a:rPr lang="pl-PL" sz="2100" dirty="0" smtClean="0">
                <a:solidFill>
                  <a:schemeClr val="bg1"/>
                </a:solidFill>
              </a:rPr>
              <a:t>nawet </a:t>
            </a:r>
            <a:r>
              <a:rPr lang="pl-PL" sz="2100" b="1" dirty="0" smtClean="0">
                <a:solidFill>
                  <a:schemeClr val="bg1"/>
                </a:solidFill>
              </a:rPr>
              <a:t>120 nowych miejsc </a:t>
            </a:r>
            <a:r>
              <a:rPr lang="pl-PL" sz="2100" b="1" dirty="0" smtClean="0">
                <a:solidFill>
                  <a:schemeClr val="bg1"/>
                </a:solidFill>
              </a:rPr>
              <a:t>pracy      </a:t>
            </a:r>
            <a:r>
              <a:rPr lang="pl-PL" sz="2100" dirty="0" smtClean="0">
                <a:solidFill>
                  <a:schemeClr val="bg1"/>
                </a:solidFill>
              </a:rPr>
              <a:t>(2 lata)</a:t>
            </a:r>
            <a:endParaRPr lang="pl-PL" sz="2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x5-1.xx.fbcdn.net/v/t1.0-9/22688759_927859614019499_1354904905756067852_n.jpg?oh=54feae3fd433515b03a02db9ea0f3c2e&amp;oe=5A763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07" y="1700808"/>
            <a:ext cx="3947580" cy="25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396" y="112474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ea typeface="Times New Roman"/>
                <a:cs typeface="Times New Roman"/>
              </a:rPr>
              <a:t>Cel strategiczny II - Budowa aktywnego i otwartego </a:t>
            </a:r>
            <a:r>
              <a:rPr lang="pl-PL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społeczeństwa</a:t>
            </a:r>
            <a:endParaRPr lang="pl-PL" sz="2000" b="1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131840" y="0"/>
            <a:ext cx="5675772" cy="841008"/>
          </a:xfrm>
        </p:spPr>
        <p:txBody>
          <a:bodyPr/>
          <a:lstStyle/>
          <a:p>
            <a:r>
              <a:rPr lang="pl-PL" dirty="0" smtClean="0"/>
              <a:t>WDRAŻANIE STRATEGII ZIT – OP 6 i OP 8 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3393" y="1696096"/>
            <a:ext cx="4733514" cy="425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 smtClean="0">
                <a:solidFill>
                  <a:schemeClr val="bg1"/>
                </a:solidFill>
              </a:rPr>
              <a:t>„</a:t>
            </a:r>
            <a:r>
              <a:rPr lang="pl-PL" sz="2100" b="1" dirty="0" smtClean="0">
                <a:solidFill>
                  <a:schemeClr val="bg1"/>
                </a:solidFill>
              </a:rPr>
              <a:t>Zintegrowany projekt rewitalizacyjny. </a:t>
            </a:r>
            <a:r>
              <a:rPr lang="pl-PL" sz="2100" b="1" dirty="0" smtClean="0">
                <a:solidFill>
                  <a:schemeClr val="bg1"/>
                </a:solidFill>
              </a:rPr>
              <a:t>Kartuzy</a:t>
            </a:r>
            <a:r>
              <a:rPr lang="pl-PL" sz="2100" b="1" dirty="0" smtClean="0">
                <a:solidFill>
                  <a:schemeClr val="bg1"/>
                </a:solidFill>
              </a:rPr>
              <a:t>”</a:t>
            </a:r>
          </a:p>
          <a:p>
            <a:endParaRPr lang="pl-PL" sz="21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dofinansowanie</a:t>
            </a:r>
            <a:r>
              <a:rPr lang="pl-PL" sz="2100" b="1" dirty="0" smtClean="0">
                <a:solidFill>
                  <a:schemeClr val="bg1"/>
                </a:solidFill>
              </a:rPr>
              <a:t> </a:t>
            </a:r>
            <a:r>
              <a:rPr lang="pl-PL" sz="2100" dirty="0" smtClean="0">
                <a:solidFill>
                  <a:schemeClr val="bg1"/>
                </a:solidFill>
              </a:rPr>
              <a:t>łącznie (6.1.1+6.2.1+8.1.1)</a:t>
            </a:r>
            <a:r>
              <a:rPr lang="pl-PL" sz="2100" b="1" dirty="0" smtClean="0">
                <a:solidFill>
                  <a:schemeClr val="bg1"/>
                </a:solidFill>
              </a:rPr>
              <a:t>: </a:t>
            </a:r>
            <a:r>
              <a:rPr lang="pl-PL" sz="2100" b="1" dirty="0">
                <a:solidFill>
                  <a:schemeClr val="bg1"/>
                </a:solidFill>
              </a:rPr>
              <a:t> </a:t>
            </a:r>
            <a:r>
              <a:rPr lang="pl-PL" sz="2100" b="1" dirty="0" smtClean="0">
                <a:solidFill>
                  <a:schemeClr val="bg1"/>
                </a:solidFill>
              </a:rPr>
              <a:t>        </a:t>
            </a:r>
            <a:r>
              <a:rPr lang="pl-PL" sz="2100" b="1" dirty="0" smtClean="0">
                <a:solidFill>
                  <a:schemeClr val="bg1"/>
                </a:solidFill>
              </a:rPr>
              <a:t>18,5 </a:t>
            </a:r>
            <a:r>
              <a:rPr lang="pl-PL" sz="2100" b="1" dirty="0" smtClean="0">
                <a:solidFill>
                  <a:schemeClr val="bg1"/>
                </a:solidFill>
              </a:rPr>
              <a:t>mln zł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l. objętych </a:t>
            </a:r>
            <a:r>
              <a:rPr lang="pl-PL" sz="2100" dirty="0">
                <a:solidFill>
                  <a:schemeClr val="bg1"/>
                </a:solidFill>
              </a:rPr>
              <a:t>wsparciem: </a:t>
            </a:r>
            <a:r>
              <a:rPr lang="pl-PL" sz="2100" b="1" dirty="0">
                <a:solidFill>
                  <a:schemeClr val="bg1"/>
                </a:solidFill>
              </a:rPr>
              <a:t>1982 os</a:t>
            </a:r>
            <a:r>
              <a:rPr lang="pl-PL" sz="21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8 </a:t>
            </a:r>
            <a:r>
              <a:rPr lang="pl-PL" sz="2100" dirty="0" smtClean="0">
                <a:solidFill>
                  <a:schemeClr val="bg1"/>
                </a:solidFill>
              </a:rPr>
              <a:t>wspartych obiektów</a:t>
            </a:r>
            <a:r>
              <a:rPr lang="pl-PL" sz="2100" dirty="0">
                <a:solidFill>
                  <a:schemeClr val="bg1"/>
                </a:solidFill>
              </a:rPr>
              <a:t> </a:t>
            </a:r>
            <a:r>
              <a:rPr lang="pl-PL" sz="2100" b="1" dirty="0" smtClean="0">
                <a:solidFill>
                  <a:schemeClr val="bg1"/>
                </a:solidFill>
              </a:rPr>
              <a:t>(m.in. Dwór Kaszubski, Park im. dr. H. Kotowskiego)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bg1"/>
                </a:solidFill>
              </a:rPr>
              <a:t>j</a:t>
            </a:r>
            <a:r>
              <a:rPr lang="pl-PL" sz="2100" dirty="0" smtClean="0">
                <a:solidFill>
                  <a:schemeClr val="bg1"/>
                </a:solidFill>
              </a:rPr>
              <a:t>ednym z zadań jest budowa </a:t>
            </a:r>
            <a:r>
              <a:rPr lang="pl-PL" sz="2100" b="1" dirty="0" smtClean="0">
                <a:solidFill>
                  <a:schemeClr val="bg1"/>
                </a:solidFill>
              </a:rPr>
              <a:t>Biblioteki plus </a:t>
            </a:r>
            <a:r>
              <a:rPr lang="pl-PL" sz="2100" dirty="0" smtClean="0">
                <a:solidFill>
                  <a:schemeClr val="bg1"/>
                </a:solidFill>
              </a:rPr>
              <a:t>na cele działania Klubu Integracji Społecznej </a:t>
            </a:r>
            <a:endParaRPr lang="pl-PL" sz="21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19851" t="33740" r="47314" b="29891"/>
          <a:stretch/>
        </p:blipFill>
        <p:spPr>
          <a:xfrm>
            <a:off x="5038381" y="4427886"/>
            <a:ext cx="3926106" cy="24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7504" y="1124744"/>
            <a:ext cx="9036496" cy="10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solidFill>
                  <a:schemeClr val="bg1"/>
                </a:solidFill>
                <a:ea typeface="Times New Roman"/>
                <a:cs typeface="Times New Roman"/>
              </a:rPr>
              <a:t>Cel strategiczny II - Budowa aktywnego i otwartego społeczeństwa</a:t>
            </a:r>
          </a:p>
          <a:p>
            <a:endParaRPr lang="pl-PL" sz="2400" dirty="0" smtClean="0">
              <a:solidFill>
                <a:srgbClr val="FF0000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059832" y="150653"/>
            <a:ext cx="5891796" cy="841008"/>
          </a:xfrm>
        </p:spPr>
        <p:txBody>
          <a:bodyPr anchor="ctr"/>
          <a:lstStyle/>
          <a:p>
            <a:r>
              <a:rPr lang="pl-PL" sz="3300" dirty="0" smtClean="0"/>
              <a:t>WDRAŻANIE STRATEGII ZIT –OP 7</a:t>
            </a:r>
            <a:endParaRPr lang="pl-PL" sz="33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7310"/>
          <a:stretch/>
        </p:blipFill>
        <p:spPr>
          <a:xfrm>
            <a:off x="5674176" y="1499402"/>
            <a:ext cx="3469824" cy="228963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8473" y="1653491"/>
            <a:ext cx="56166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solidFill>
                  <a:schemeClr val="bg1"/>
                </a:solidFill>
              </a:rPr>
              <a:t>Projekty: </a:t>
            </a:r>
            <a:r>
              <a:rPr lang="pl-PL" sz="2100" dirty="0">
                <a:solidFill>
                  <a:schemeClr val="bg1"/>
                </a:solidFill>
              </a:rPr>
              <a:t>u</a:t>
            </a:r>
            <a:r>
              <a:rPr lang="pl-PL" sz="2100" dirty="0" smtClean="0">
                <a:solidFill>
                  <a:schemeClr val="bg1"/>
                </a:solidFill>
              </a:rPr>
              <a:t>tworzenie </a:t>
            </a:r>
            <a:r>
              <a:rPr lang="pl-PL" sz="2100" dirty="0" smtClean="0">
                <a:solidFill>
                  <a:schemeClr val="bg1"/>
                </a:solidFill>
              </a:rPr>
              <a:t>Centrum Opieki Geriatrycznej w </a:t>
            </a:r>
            <a:r>
              <a:rPr lang="pl-PL" sz="2100" dirty="0" smtClean="0">
                <a:solidFill>
                  <a:schemeClr val="bg1"/>
                </a:solidFill>
              </a:rPr>
              <a:t>WZR w Sopocie, utworzenie </a:t>
            </a:r>
            <a:r>
              <a:rPr lang="pl-PL" sz="2100" dirty="0" smtClean="0">
                <a:solidFill>
                  <a:schemeClr val="bg1"/>
                </a:solidFill>
              </a:rPr>
              <a:t>Centrum Geriatrii w GUM-</a:t>
            </a:r>
            <a:r>
              <a:rPr lang="pl-PL" sz="2100" dirty="0" err="1" smtClean="0">
                <a:solidFill>
                  <a:schemeClr val="bg1"/>
                </a:solidFill>
              </a:rPr>
              <a:t>ed</a:t>
            </a:r>
            <a:endParaRPr lang="pl-PL" sz="2100" dirty="0" smtClean="0">
              <a:solidFill>
                <a:schemeClr val="bg1"/>
              </a:solidFill>
            </a:endParaRPr>
          </a:p>
          <a:p>
            <a:endParaRPr lang="pl-PL" sz="21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smtClean="0">
                <a:solidFill>
                  <a:schemeClr val="bg1"/>
                </a:solidFill>
              </a:rPr>
              <a:t>planowanie </a:t>
            </a:r>
            <a:r>
              <a:rPr lang="pl-PL" sz="2100" dirty="0">
                <a:solidFill>
                  <a:schemeClr val="bg1"/>
                </a:solidFill>
              </a:rPr>
              <a:t>otwarcie: </a:t>
            </a:r>
            <a:r>
              <a:rPr lang="pl-PL" sz="2100" b="1" dirty="0">
                <a:solidFill>
                  <a:schemeClr val="bg1"/>
                </a:solidFill>
              </a:rPr>
              <a:t>Sopot II kwartał 2019 r., Gdańsk sierpień 2020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chemeClr val="bg1"/>
                </a:solidFill>
              </a:rPr>
              <a:t>4 oddziały specjalistyczne z 67 łóżkami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pierwsze </a:t>
            </a:r>
            <a:r>
              <a:rPr lang="pl-PL" sz="2100" b="1" dirty="0">
                <a:solidFill>
                  <a:schemeClr val="bg1"/>
                </a:solidFill>
              </a:rPr>
              <a:t>placówki </a:t>
            </a:r>
            <a:r>
              <a:rPr lang="pl-PL" sz="2100" dirty="0">
                <a:solidFill>
                  <a:schemeClr val="bg1"/>
                </a:solidFill>
              </a:rPr>
              <a:t>dedykowane specjalistycznej opiece geriatrycznej na Pomorzu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b="1" dirty="0" smtClean="0">
                <a:solidFill>
                  <a:schemeClr val="bg1"/>
                </a:solidFill>
              </a:rPr>
              <a:t>dofinansowanie </a:t>
            </a:r>
            <a:r>
              <a:rPr lang="pl-PL" sz="2100" b="1" dirty="0" smtClean="0">
                <a:solidFill>
                  <a:schemeClr val="bg1"/>
                </a:solidFill>
              </a:rPr>
              <a:t>UE: </a:t>
            </a:r>
            <a:r>
              <a:rPr lang="pl-PL" sz="2100" dirty="0" smtClean="0">
                <a:solidFill>
                  <a:schemeClr val="bg1"/>
                </a:solidFill>
              </a:rPr>
              <a:t>29,4 mln zł</a:t>
            </a:r>
          </a:p>
          <a:p>
            <a:r>
              <a:rPr lang="pl-PL" sz="2100" b="1" dirty="0" smtClean="0"/>
              <a:t>aj </a:t>
            </a:r>
            <a:r>
              <a:rPr lang="pl-PL" sz="2100" b="1" dirty="0"/>
              <a:t>więcej na:</a:t>
            </a:r>
            <a:r>
              <a:rPr lang="pl-PL" sz="2100" dirty="0"/>
              <a:t/>
            </a:r>
            <a:br>
              <a:rPr lang="pl-PL" sz="2100" dirty="0"/>
            </a:br>
            <a:r>
              <a:rPr lang="pl-PL" sz="2100" dirty="0"/>
              <a:t>https://zdrowie.trojmiasto.pl/Rusza-budowa-geriatrii-w-Sopocie-Spoleczenstwo-w-calym-kraju-sie-starzeje-n116666.html#tri</a:t>
            </a:r>
            <a:r>
              <a:rPr lang="pl-PL" sz="2100" dirty="0">
                <a:solidFill>
                  <a:schemeClr val="bg1"/>
                </a:solidFill>
              </a:rPr>
              <a:t/>
            </a:r>
            <a:br>
              <a:rPr lang="pl-PL" sz="2100" dirty="0">
                <a:solidFill>
                  <a:schemeClr val="bg1"/>
                </a:solidFill>
              </a:rPr>
            </a:br>
            <a:endParaRPr lang="pl-PL" sz="21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13881" t="9582" r="13433" b="6529"/>
          <a:stretch/>
        </p:blipFill>
        <p:spPr>
          <a:xfrm>
            <a:off x="5724128" y="3946248"/>
            <a:ext cx="3419872" cy="22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6675699" cy="46028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151" y="1564916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„Budowa węzła integracyjnego Gołubie na terenie Gminy Stężyca wraz z trasami dojazdowymi”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1508" y="1963014"/>
            <a:ext cx="5045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solidFill>
                  <a:schemeClr val="bg1"/>
                </a:solidFill>
              </a:rPr>
              <a:t>Wartość projektu: </a:t>
            </a:r>
            <a:r>
              <a:rPr lang="pl-PL" sz="2100" b="1" dirty="0" smtClean="0">
                <a:solidFill>
                  <a:schemeClr val="bg1"/>
                </a:solidFill>
              </a:rPr>
              <a:t>5,9 mln, </a:t>
            </a:r>
            <a:r>
              <a:rPr lang="pl-PL" sz="2100" dirty="0" err="1" smtClean="0">
                <a:solidFill>
                  <a:schemeClr val="bg1"/>
                </a:solidFill>
              </a:rPr>
              <a:t>dofin</a:t>
            </a:r>
            <a:r>
              <a:rPr lang="pl-PL" sz="2100" dirty="0" smtClean="0">
                <a:solidFill>
                  <a:schemeClr val="bg1"/>
                </a:solidFill>
              </a:rPr>
              <a:t>. </a:t>
            </a:r>
            <a:r>
              <a:rPr lang="pl-PL" sz="2100" b="1" dirty="0" smtClean="0">
                <a:solidFill>
                  <a:schemeClr val="bg1"/>
                </a:solidFill>
              </a:rPr>
              <a:t>3,6 mln</a:t>
            </a:r>
          </a:p>
          <a:p>
            <a:r>
              <a:rPr lang="pl-PL" sz="2100" b="1" dirty="0" smtClean="0">
                <a:solidFill>
                  <a:schemeClr val="bg1"/>
                </a:solidFill>
              </a:rPr>
              <a:t>Otwarcie 26.10.2017 r.</a:t>
            </a:r>
            <a:endParaRPr lang="pl-PL" sz="2100" b="1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50" y="2886877"/>
            <a:ext cx="4695008" cy="29841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93" y="3778634"/>
            <a:ext cx="3601263" cy="23688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2069102"/>
            <a:ext cx="2664296" cy="163555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364088" y="61060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bg1"/>
                </a:solidFill>
              </a:rPr>
              <a:t>Źródło: </a:t>
            </a:r>
            <a:r>
              <a:rPr lang="pl-PL" sz="900" dirty="0" smtClean="0">
                <a:solidFill>
                  <a:schemeClr val="bg1"/>
                </a:solidFill>
                <a:hlinkClick r:id="rId7"/>
              </a:rPr>
              <a:t>www.gminakartuzy.pl</a:t>
            </a:r>
            <a:r>
              <a:rPr lang="pl-PL" sz="900" dirty="0" smtClean="0">
                <a:solidFill>
                  <a:schemeClr val="bg1"/>
                </a:solidFill>
              </a:rPr>
              <a:t>      </a:t>
            </a:r>
            <a:r>
              <a:rPr lang="pl-PL" sz="900" dirty="0" smtClean="0">
                <a:solidFill>
                  <a:schemeClr val="bg1"/>
                </a:solidFill>
                <a:hlinkClick r:id="rId8"/>
              </a:rPr>
              <a:t>www.gdansk.pl</a:t>
            </a:r>
            <a:endParaRPr lang="pl-PL" sz="900" dirty="0" smtClean="0">
              <a:solidFill>
                <a:schemeClr val="bg1"/>
              </a:solidFill>
            </a:endParaRPr>
          </a:p>
          <a:p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605852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bg1"/>
                </a:solidFill>
              </a:rPr>
              <a:t>Źródło: </a:t>
            </a:r>
            <a:r>
              <a:rPr lang="pl-PL" sz="900" dirty="0" smtClean="0">
                <a:solidFill>
                  <a:schemeClr val="bg1"/>
                </a:solidFill>
                <a:hlinkClick r:id="rId9"/>
              </a:rPr>
              <a:t>www.ekspreskaszubski.pl</a:t>
            </a:r>
            <a:endParaRPr lang="pl-PL" sz="900" dirty="0" smtClean="0">
              <a:solidFill>
                <a:schemeClr val="bg1"/>
              </a:solidFill>
            </a:endParaRPr>
          </a:p>
          <a:p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3131840" y="0"/>
            <a:ext cx="6174831" cy="1329142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dirty="0" smtClean="0">
                <a:solidFill>
                  <a:schemeClr val="accent1"/>
                </a:solidFill>
              </a:rPr>
              <a:t>WDRAŻANIE STRATEGII ZIT – OP 9</a:t>
            </a:r>
            <a:endParaRPr lang="pl-PL" sz="3300" dirty="0"/>
          </a:p>
        </p:txBody>
      </p:sp>
    </p:spTree>
    <p:extLst>
      <p:ext uri="{BB962C8B-B14F-4D97-AF65-F5344CB8AC3E}">
        <p14:creationId xmlns:p14="http://schemas.microsoft.com/office/powerpoint/2010/main" val="63482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7504" y="1196752"/>
            <a:ext cx="8784976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800" dirty="0" smtClean="0">
              <a:solidFill>
                <a:schemeClr val="accent4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pl-PL" sz="2400" dirty="0">
              <a:ea typeface="Calibri"/>
              <a:cs typeface="Times New Roman"/>
            </a:endParaRPr>
          </a:p>
        </p:txBody>
      </p: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2411760" y="166856"/>
            <a:ext cx="6624736" cy="841008"/>
          </a:xfrm>
        </p:spPr>
        <p:txBody>
          <a:bodyPr anchor="ctr"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"/>
            <a:ext cx="781236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14050"/>
            <a:ext cx="5480779" cy="50405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201810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Wartość projektu 				27 300 000 PLN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Wysokość dofinansowania 		17 218 259 PLN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Termin realizacji 				VI.2017 – XII.2020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708" y="1148851"/>
            <a:ext cx="6675699" cy="4938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44" y="3068960"/>
            <a:ext cx="4843425" cy="322895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131840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dirty="0">
                <a:solidFill>
                  <a:srgbClr val="009FC2"/>
                </a:solidFill>
              </a:rPr>
              <a:t>WDRAŻANIE STRATEGII ZIT – OP 9</a:t>
            </a:r>
            <a:endParaRPr lang="pl-PL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48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GOM power point">
  <a:themeElements>
    <a:clrScheme name="GOM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9FC2"/>
      </a:accent1>
      <a:accent2>
        <a:srgbClr val="89D4E3"/>
      </a:accent2>
      <a:accent3>
        <a:srgbClr val="F58426"/>
      </a:accent3>
      <a:accent4>
        <a:srgbClr val="EBB913"/>
      </a:accent4>
      <a:accent5>
        <a:srgbClr val="5F6062"/>
      </a:accent5>
      <a:accent6>
        <a:srgbClr val="9F9F9F"/>
      </a:accent6>
      <a:hlink>
        <a:srgbClr val="009FC2"/>
      </a:hlink>
      <a:folHlink>
        <a:srgbClr val="89D4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1086</Words>
  <Application>Microsoft Macintosh PowerPoint</Application>
  <PresentationFormat>On-screen Show (4:3)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Times New Roman</vt:lpstr>
      <vt:lpstr>Wingdings</vt:lpstr>
      <vt:lpstr>Arial</vt:lpstr>
      <vt:lpstr>motyw GOM power point</vt:lpstr>
      <vt:lpstr>Realizacja Strategii ZIT Obszaru Metropolitalnego Gdańsk–Gdynia–Sopot  do 2020 roku </vt:lpstr>
      <vt:lpstr>PowerPoint Presentation</vt:lpstr>
      <vt:lpstr>PowerPoint Presentation</vt:lpstr>
      <vt:lpstr>WDRAŻANIE STRATEGII ZIT – OP 5</vt:lpstr>
      <vt:lpstr>WDRAŻANIE STRATEGII ZIT – OP 6 i OP 8  </vt:lpstr>
      <vt:lpstr>WDRAŻANIE STRATEGII ZIT –OP 7</vt:lpstr>
      <vt:lpstr>PowerPoint Presentation</vt:lpstr>
      <vt:lpstr>PowerPoint Presentation</vt:lpstr>
      <vt:lpstr>PowerPoint Presentation</vt:lpstr>
      <vt:lpstr>WDRAŻANIE STRATEGII ZIT – OP 9</vt:lpstr>
      <vt:lpstr>WDRAŻANIE STRATEGII ZIT - POIŚ</vt:lpstr>
      <vt:lpstr>WDRAŻANIE STRATEGII ZIT – OP 10</vt:lpstr>
      <vt:lpstr>modernizacja energetyczna w Sopocie</vt:lpstr>
      <vt:lpstr>WDRAŻANIE STRATEGII ZIT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gom</dc:creator>
  <cp:lastModifiedBy>Obszar Metropolitalny Gdańsk-Gdynia-Sopot</cp:lastModifiedBy>
  <cp:revision>88</cp:revision>
  <cp:lastPrinted>2017-10-24T09:55:17Z</cp:lastPrinted>
  <dcterms:created xsi:type="dcterms:W3CDTF">2015-06-12T10:26:38Z</dcterms:created>
  <dcterms:modified xsi:type="dcterms:W3CDTF">2017-10-25T07:34:24Z</dcterms:modified>
</cp:coreProperties>
</file>