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503" r:id="rId3"/>
    <p:sldId id="487" r:id="rId4"/>
    <p:sldId id="508" r:id="rId5"/>
    <p:sldId id="511" r:id="rId6"/>
    <p:sldId id="512" r:id="rId7"/>
    <p:sldId id="517" r:id="rId8"/>
    <p:sldId id="518" r:id="rId9"/>
    <p:sldId id="509" r:id="rId10"/>
    <p:sldId id="510" r:id="rId11"/>
    <p:sldId id="513" r:id="rId12"/>
    <p:sldId id="514" r:id="rId13"/>
    <p:sldId id="515" r:id="rId14"/>
    <p:sldId id="516" r:id="rId15"/>
    <p:sldId id="431" r:id="rId16"/>
  </p:sldIdLst>
  <p:sldSz cx="9144000" cy="6858000" type="screen4x3"/>
  <p:notesSz cx="6858000" cy="98726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C3300"/>
    <a:srgbClr val="FFFFCC"/>
    <a:srgbClr val="336699"/>
    <a:srgbClr val="003399"/>
    <a:srgbClr val="000099"/>
    <a:srgbClr val="0099CC"/>
    <a:srgbClr val="CC99FF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98168" autoAdjust="0"/>
  </p:normalViewPr>
  <p:slideViewPr>
    <p:cSldViewPr>
      <p:cViewPr varScale="1">
        <p:scale>
          <a:sx n="109" d="100"/>
          <a:sy n="109" d="100"/>
        </p:scale>
        <p:origin x="20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33190-7849-4CFD-8EDD-79D8A52140A2}" type="datetimeFigureOut">
              <a:rPr lang="pl-PL" smtClean="0"/>
              <a:pPr/>
              <a:t>2016-10-12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5275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53E87-8CFE-41A4-82EB-7DA6A77A1F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940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092" cy="4941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275" y="0"/>
            <a:ext cx="2971092" cy="4941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0438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638" y="4689240"/>
            <a:ext cx="5486727" cy="44429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900"/>
            <a:ext cx="2971092" cy="4941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275" y="9376900"/>
            <a:ext cx="2971092" cy="4941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161073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15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98842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rpo.pomorskie.eu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title"/>
          </p:nvPr>
        </p:nvSpPr>
        <p:spPr>
          <a:xfrm>
            <a:off x="373063" y="2060848"/>
            <a:ext cx="8447409" cy="2088231"/>
          </a:xfrm>
        </p:spPr>
        <p:txBody>
          <a:bodyPr/>
          <a:lstStyle/>
          <a:p>
            <a:pPr eaLnBrk="1" hangingPunct="1">
              <a:lnSpc>
                <a:spcPts val="4000"/>
              </a:lnSpc>
            </a:pPr>
            <a:r>
              <a:rPr lang="pl-PL" altLang="pl-PL" sz="3200" b="1" dirty="0" smtClean="0">
                <a:solidFill>
                  <a:schemeClr val="bg1"/>
                </a:solidFill>
                <a:latin typeface="Calibri" pitchFamily="34" charset="0"/>
              </a:rPr>
              <a:t>Kryteria </a:t>
            </a:r>
            <a:r>
              <a:rPr lang="pl-PL" altLang="pl-PL" sz="3200" b="1" dirty="0">
                <a:solidFill>
                  <a:schemeClr val="bg1"/>
                </a:solidFill>
                <a:latin typeface="Calibri" pitchFamily="34" charset="0"/>
              </a:rPr>
              <a:t>wyboru projektów</a:t>
            </a:r>
            <a:br>
              <a:rPr lang="pl-PL" altLang="pl-PL" sz="32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3200" b="1" dirty="0" smtClean="0">
                <a:solidFill>
                  <a:schemeClr val="bg1"/>
                </a:solidFill>
                <a:latin typeface="Calibri" pitchFamily="34" charset="0"/>
              </a:rPr>
              <a:t>w ramach </a:t>
            </a:r>
            <a:r>
              <a:rPr lang="pl-PL" altLang="pl-PL" sz="3200" b="1" dirty="0">
                <a:solidFill>
                  <a:schemeClr val="bg1"/>
                </a:solidFill>
                <a:latin typeface="Calibri" pitchFamily="34" charset="0"/>
              </a:rPr>
              <a:t>Osi </a:t>
            </a:r>
            <a:r>
              <a:rPr lang="pl-PL" altLang="pl-PL" sz="3200" b="1" dirty="0" smtClean="0">
                <a:solidFill>
                  <a:schemeClr val="bg1"/>
                </a:solidFill>
                <a:latin typeface="Calibri" pitchFamily="34" charset="0"/>
              </a:rPr>
              <a:t>Priorytetowej 5. </a:t>
            </a:r>
            <a:r>
              <a:rPr lang="pl-PL" altLang="pl-PL" sz="3200" b="1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32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3200" b="1" dirty="0" smtClean="0">
                <a:solidFill>
                  <a:schemeClr val="bg1"/>
                </a:solidFill>
                <a:latin typeface="Calibri" pitchFamily="34" charset="0"/>
              </a:rPr>
              <a:t>RPO </a:t>
            </a:r>
            <a:r>
              <a:rPr lang="pl-PL" altLang="pl-PL" sz="3200" b="1" dirty="0">
                <a:solidFill>
                  <a:schemeClr val="bg1"/>
                </a:solidFill>
                <a:latin typeface="Calibri" pitchFamily="34" charset="0"/>
              </a:rPr>
              <a:t>WP </a:t>
            </a:r>
            <a:r>
              <a:rPr lang="pl-PL" altLang="pl-PL" sz="3200" b="1" dirty="0" smtClean="0">
                <a:solidFill>
                  <a:schemeClr val="bg1"/>
                </a:solidFill>
                <a:latin typeface="Calibri" pitchFamily="34" charset="0"/>
              </a:rPr>
              <a:t>2014-2020</a:t>
            </a:r>
            <a:endParaRPr lang="pl-PL" altLang="pl-PL" sz="32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451853" y="4861107"/>
            <a:ext cx="22402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b="1" dirty="0" smtClean="0">
                <a:solidFill>
                  <a:prstClr val="white"/>
                </a:solidFill>
                <a:latin typeface="Calibri" pitchFamily="34" charset="0"/>
              </a:rPr>
              <a:t>Gdańsk, </a:t>
            </a:r>
            <a:r>
              <a:rPr lang="pl-PL" altLang="pl-PL" b="1" dirty="0" smtClean="0">
                <a:solidFill>
                  <a:prstClr val="white"/>
                </a:solidFill>
                <a:latin typeface="Calibri" pitchFamily="34" charset="0"/>
              </a:rPr>
              <a:t>13.10.2016 r.</a:t>
            </a:r>
          </a:p>
        </p:txBody>
      </p:sp>
      <p:sp>
        <p:nvSpPr>
          <p:cNvPr id="2" name="Prostokąt 1"/>
          <p:cNvSpPr/>
          <p:nvPr/>
        </p:nvSpPr>
        <p:spPr>
          <a:xfrm>
            <a:off x="210121" y="5650079"/>
            <a:ext cx="86634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1600" b="1" dirty="0" smtClean="0">
                <a:solidFill>
                  <a:schemeClr val="bg1"/>
                </a:solidFill>
                <a:latin typeface="Calibri" pitchFamily="34" charset="0"/>
              </a:rPr>
              <a:t>Posiedzenie </a:t>
            </a:r>
            <a:r>
              <a:rPr lang="pl-PL" sz="1600" b="1" dirty="0">
                <a:solidFill>
                  <a:schemeClr val="bg1"/>
                </a:solidFill>
                <a:latin typeface="Calibri" pitchFamily="34" charset="0"/>
              </a:rPr>
              <a:t>Komitetu </a:t>
            </a:r>
            <a:r>
              <a:rPr lang="pl-PL" sz="1600" b="1" dirty="0" smtClean="0">
                <a:solidFill>
                  <a:schemeClr val="bg1"/>
                </a:solidFill>
                <a:latin typeface="Calibri" pitchFamily="34" charset="0"/>
              </a:rPr>
              <a:t>Monitorującego </a:t>
            </a:r>
            <a:endParaRPr lang="pl-PL" sz="16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pl-PL" sz="1600" b="1" dirty="0">
                <a:solidFill>
                  <a:schemeClr val="bg1"/>
                </a:solidFill>
                <a:latin typeface="Calibri" pitchFamily="34" charset="0"/>
              </a:rPr>
              <a:t>Regionalny Program Operacyjny </a:t>
            </a:r>
            <a:r>
              <a:rPr lang="pl-PL" sz="1600" b="1" dirty="0" smtClean="0">
                <a:solidFill>
                  <a:schemeClr val="bg1"/>
                </a:solidFill>
                <a:latin typeface="Calibri" pitchFamily="34" charset="0"/>
              </a:rPr>
              <a:t>Województwa </a:t>
            </a:r>
            <a:r>
              <a:rPr lang="pl-PL" sz="1600" b="1" dirty="0">
                <a:solidFill>
                  <a:schemeClr val="bg1"/>
                </a:solidFill>
                <a:latin typeface="Calibri" pitchFamily="34" charset="0"/>
              </a:rPr>
              <a:t>Pomorskiego na lata 2014–2020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645424" cy="504056"/>
          </a:xfrm>
        </p:spPr>
        <p:txBody>
          <a:bodyPr/>
          <a:lstStyle/>
          <a:p>
            <a:pPr algn="r"/>
            <a:r>
              <a:rPr lang="pl-PL" sz="2000" b="1" u="sng" dirty="0" smtClean="0">
                <a:solidFill>
                  <a:srgbClr val="FFFF00"/>
                </a:solidFill>
                <a:latin typeface="Calibri" pitchFamily="34" charset="0"/>
              </a:rPr>
              <a:t>ZMIANA </a:t>
            </a:r>
            <a:r>
              <a:rPr lang="pl-PL" sz="2000" b="1" u="sng" dirty="0">
                <a:solidFill>
                  <a:srgbClr val="FFFF00"/>
                </a:solidFill>
                <a:latin typeface="Calibri" pitchFamily="34" charset="0"/>
              </a:rPr>
              <a:t>TREŚCI </a:t>
            </a:r>
            <a:r>
              <a:rPr lang="pl-PL" sz="2000" b="1" dirty="0">
                <a:solidFill>
                  <a:schemeClr val="bg1"/>
                </a:solidFill>
                <a:latin typeface="Calibri" pitchFamily="34" charset="0"/>
              </a:rPr>
              <a:t>PRZYJĘTYCH </a:t>
            </a:r>
            <a:r>
              <a:rPr lang="pl-PL" sz="2000" b="1" dirty="0" smtClean="0">
                <a:solidFill>
                  <a:schemeClr val="bg1"/>
                </a:solidFill>
                <a:latin typeface="Calibri" pitchFamily="34" charset="0"/>
              </a:rPr>
              <a:t>KRYTERIÓW</a:t>
            </a:r>
            <a:endParaRPr lang="pl-PL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07504" y="2191772"/>
            <a:ext cx="8877672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pl-PL" sz="1600" b="1" dirty="0" smtClean="0">
                <a:latin typeface="Calibri" panose="020F0502020204030204" pitchFamily="34" charset="0"/>
              </a:rPr>
              <a:t>C4. Lokalizacja</a:t>
            </a:r>
            <a:endParaRPr lang="pl-PL" sz="1600" b="1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sz="500" dirty="0" smtClean="0">
              <a:latin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1600" dirty="0">
                <a:solidFill>
                  <a:srgbClr val="FF0000"/>
                </a:solidFill>
                <a:latin typeface="Calibri" panose="020F0502020204030204" pitchFamily="34" charset="0"/>
              </a:rPr>
              <a:t>Ocenie podlega, czy projekt przewiduje udzielanie świadczeń zdrowotnych na terenach wskazanych jako tzw. „białe plamy” (na podstawie przedstawionego w regulaminie konkursu wykazu takich obszarów </a:t>
            </a:r>
            <a:r>
              <a:rPr lang="pl-PL" sz="1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w </a:t>
            </a:r>
            <a:r>
              <a:rPr lang="pl-PL" sz="1600" dirty="0">
                <a:solidFill>
                  <a:srgbClr val="FF0000"/>
                </a:solidFill>
                <a:latin typeface="Calibri" panose="020F0502020204030204" pitchFamily="34" charset="0"/>
              </a:rPr>
              <a:t>województwie pomorskim) w zakresie działań profilaktycznych dot. raka piersi lub raka szyjki macicy lub raka jelita grubego (w zależności od programu profilaktycznego, którego dotyczy projekt</a:t>
            </a:r>
            <a:r>
              <a:rPr lang="pl-PL" sz="1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).</a:t>
            </a:r>
            <a:r>
              <a:rPr lang="pl-PL" altLang="pl-PL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altLang="pl-PL" sz="16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0 </a:t>
            </a:r>
            <a:r>
              <a:rPr lang="pl-PL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pkt </a:t>
            </a:r>
            <a:r>
              <a:rPr lang="pl-PL" sz="1600" dirty="0">
                <a:solidFill>
                  <a:srgbClr val="FF0000"/>
                </a:solidFill>
                <a:latin typeface="Calibri" panose="020F0502020204030204" pitchFamily="34" charset="0"/>
              </a:rPr>
              <a:t>– projekt nie jest realizowany na terenach wskazanych jako tzw. „białe plamy” w zakresie działań profilaktycznych dot. raka piersi lub raka szyjki macicy lub raka jelita grubego (w zależności od programu profilaktycznego, którego dotyczy projekt</a:t>
            </a:r>
            <a:r>
              <a:rPr lang="pl-PL" sz="1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).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 </a:t>
            </a:r>
            <a:r>
              <a:rPr lang="pl-PL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pkt </a:t>
            </a:r>
            <a:r>
              <a:rPr lang="pl-PL" sz="1600" dirty="0">
                <a:solidFill>
                  <a:srgbClr val="FF0000"/>
                </a:solidFill>
                <a:latin typeface="Calibri" panose="020F0502020204030204" pitchFamily="34" charset="0"/>
              </a:rPr>
              <a:t>– </a:t>
            </a:r>
            <a:r>
              <a:rPr lang="pl-PL" sz="1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projekt </a:t>
            </a:r>
            <a:r>
              <a:rPr lang="pl-PL" sz="1600" dirty="0">
                <a:solidFill>
                  <a:srgbClr val="FF0000"/>
                </a:solidFill>
                <a:latin typeface="Calibri" panose="020F0502020204030204" pitchFamily="34" charset="0"/>
              </a:rPr>
              <a:t>jest realizowany na obszarze minimum dwóch powiatów  wskazanych jako tzw. „białe plamy” w zakresie działań profilaktycznych dot. raka piersi lub raka szyjki macicy lub raka jelita grubego (w zależności od programu profilaktycznego, którego dotyczy projekt</a:t>
            </a:r>
            <a:r>
              <a:rPr lang="pl-PL" sz="1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).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pl-PL" altLang="pl-PL" sz="1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pl-PL" altLang="pl-PL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pkt – </a:t>
            </a:r>
            <a:r>
              <a:rPr lang="pl-PL" altLang="pl-PL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jest realizowany wyłącznie na obszarach  wskazanych jako tzw. „białe plamy” w zakresie działań profilaktycznych dot. raka piersi lub raka szyjki macicy lub raka jelita grubego (w zależności od programu profilaktycznego, którego dotyczy projekt).</a:t>
            </a:r>
            <a:r>
              <a:rPr lang="pl-PL" altLang="pl-PL" sz="16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pl-PL" sz="1600" dirty="0"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8" name="Rectangle 52"/>
          <p:cNvSpPr>
            <a:spLocks noChangeArrowheads="1"/>
          </p:cNvSpPr>
          <p:nvPr/>
        </p:nvSpPr>
        <p:spPr bwMode="auto">
          <a:xfrm>
            <a:off x="0" y="992188"/>
            <a:ext cx="9144000" cy="864096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>
              <a:buNone/>
            </a:pPr>
            <a:r>
              <a:rPr lang="pl-PL" altLang="pl-PL" sz="1600" b="1" dirty="0">
                <a:solidFill>
                  <a:srgbClr val="800000"/>
                </a:solidFill>
                <a:latin typeface="Calibri" panose="020F0502020204030204" pitchFamily="34" charset="0"/>
              </a:rPr>
              <a:t>Poddziałanie </a:t>
            </a:r>
            <a:r>
              <a:rPr lang="pl-PL" altLang="pl-PL" sz="16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5.4.2.</a:t>
            </a:r>
            <a:r>
              <a:rPr lang="pl-PL" altLang="pl-PL" sz="1600" dirty="0" smtClean="0">
                <a:latin typeface="Calibri" panose="020F0502020204030204" pitchFamily="34" charset="0"/>
              </a:rPr>
              <a:t> </a:t>
            </a:r>
          </a:p>
          <a:p>
            <a:pPr marL="87313">
              <a:buNone/>
            </a:pPr>
            <a:r>
              <a:rPr lang="pl-PL" sz="1600" dirty="0">
                <a:latin typeface="Calibri" panose="020F0502020204030204" pitchFamily="34" charset="0"/>
              </a:rPr>
              <a:t>Zdrowie na rynku pracy </a:t>
            </a:r>
            <a:endParaRPr lang="pl-PL" sz="1600" dirty="0" smtClean="0">
              <a:latin typeface="Calibri" panose="020F0502020204030204" pitchFamily="34" charset="0"/>
            </a:endParaRPr>
          </a:p>
          <a:p>
            <a:pPr marL="87313" algn="r">
              <a:buNone/>
            </a:pP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PROJEKTY </a:t>
            </a:r>
            <a:r>
              <a:rPr lang="pl-PL" sz="1400" b="1" dirty="0">
                <a:solidFill>
                  <a:srgbClr val="800000"/>
                </a:solidFill>
                <a:latin typeface="Calibri" panose="020F0502020204030204" pitchFamily="34" charset="0"/>
              </a:rPr>
              <a:t>DOTYCZĄCE PROFILAKTYKI </a:t>
            </a: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W ZAKRESIE NOWOTWORÓW </a:t>
            </a:r>
            <a:r>
              <a:rPr lang="pl-PL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(2/2</a:t>
            </a:r>
            <a:r>
              <a:rPr lang="pl-PL" sz="1400" dirty="0">
                <a:solidFill>
                  <a:schemeClr val="dk1"/>
                </a:solidFill>
                <a:latin typeface="Calibri" panose="020F0502020204030204" pitchFamily="34" charset="0"/>
              </a:rPr>
              <a:t>) </a:t>
            </a:r>
            <a:endParaRPr lang="pl-PL" sz="1400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0" y="1856284"/>
            <a:ext cx="914400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algn="just">
              <a:buFontTx/>
              <a:buNone/>
              <a:defRPr/>
            </a:pP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KRYTERIA STRATEGICZNE I STOPNIA </a:t>
            </a:r>
            <a:r>
              <a:rPr lang="pl-PL" sz="1400" b="1" u="sng" dirty="0" smtClean="0">
                <a:solidFill>
                  <a:srgbClr val="800000"/>
                </a:solidFill>
                <a:latin typeface="Calibri" panose="020F0502020204030204" pitchFamily="34" charset="0"/>
              </a:rPr>
              <a:t>SPECYFICZNE UKIERUNKOWANIE PROJEKTU</a:t>
            </a: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 (C)</a:t>
            </a:r>
          </a:p>
        </p:txBody>
      </p:sp>
    </p:spTree>
    <p:extLst>
      <p:ext uri="{BB962C8B-B14F-4D97-AF65-F5344CB8AC3E}">
        <p14:creationId xmlns:p14="http://schemas.microsoft.com/office/powerpoint/2010/main" val="266507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52"/>
          <p:cNvSpPr>
            <a:spLocks noChangeArrowheads="1"/>
          </p:cNvSpPr>
          <p:nvPr/>
        </p:nvSpPr>
        <p:spPr bwMode="auto">
          <a:xfrm>
            <a:off x="0" y="992188"/>
            <a:ext cx="9144000" cy="864096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>
              <a:buNone/>
            </a:pPr>
            <a:r>
              <a:rPr lang="pl-PL" altLang="pl-PL" sz="1600" b="1" dirty="0">
                <a:solidFill>
                  <a:srgbClr val="800000"/>
                </a:solidFill>
                <a:latin typeface="Calibri" panose="020F0502020204030204" pitchFamily="34" charset="0"/>
              </a:rPr>
              <a:t>Poddziałanie </a:t>
            </a:r>
            <a:r>
              <a:rPr lang="pl-PL" altLang="pl-PL" sz="16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5.4.1.</a:t>
            </a:r>
            <a:r>
              <a:rPr lang="pl-PL" altLang="pl-PL" sz="1600" dirty="0" smtClean="0">
                <a:latin typeface="Calibri" panose="020F0502020204030204" pitchFamily="34" charset="0"/>
              </a:rPr>
              <a:t> </a:t>
            </a:r>
          </a:p>
          <a:p>
            <a:pPr marL="87313">
              <a:buNone/>
            </a:pPr>
            <a:r>
              <a:rPr lang="pl-PL" sz="1600" dirty="0">
                <a:latin typeface="Calibri" panose="020F0502020204030204" pitchFamily="34" charset="0"/>
              </a:rPr>
              <a:t>Zdrowie na rynku pracy – mechanizm ZIT </a:t>
            </a:r>
            <a:endParaRPr lang="pl-PL" sz="1600" dirty="0" smtClean="0">
              <a:latin typeface="Calibri" panose="020F0502020204030204" pitchFamily="34" charset="0"/>
            </a:endParaRPr>
          </a:p>
          <a:p>
            <a:pPr marL="87313" algn="r">
              <a:buNone/>
            </a:pP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PROJEKTY </a:t>
            </a:r>
            <a:r>
              <a:rPr lang="pl-PL" sz="1400" b="1" dirty="0">
                <a:solidFill>
                  <a:srgbClr val="800000"/>
                </a:solidFill>
                <a:latin typeface="Calibri" panose="020F0502020204030204" pitchFamily="34" charset="0"/>
              </a:rPr>
              <a:t>DOTYCZĄCE PROFILAKTYKI CUKRZYCY TYPU </a:t>
            </a: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2 </a:t>
            </a:r>
            <a:r>
              <a:rPr lang="pl-PL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(</a:t>
            </a:r>
            <a:r>
              <a:rPr lang="pl-PL" sz="1400" dirty="0">
                <a:solidFill>
                  <a:schemeClr val="dk1"/>
                </a:solidFill>
                <a:latin typeface="Calibri" panose="020F0502020204030204" pitchFamily="34" charset="0"/>
              </a:rPr>
              <a:t>1/2) </a:t>
            </a:r>
            <a:endParaRPr lang="pl-PL" sz="1400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3851920" y="188640"/>
            <a:ext cx="5133256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pl-PL" sz="2000" b="1" u="sng" dirty="0">
                <a:solidFill>
                  <a:srgbClr val="FFFF00"/>
                </a:solidFill>
                <a:latin typeface="Calibri" pitchFamily="34" charset="0"/>
              </a:rPr>
              <a:t>PROPOZYCJA NOWYCH </a:t>
            </a:r>
            <a:r>
              <a:rPr lang="pl-PL" sz="2000" b="1" dirty="0">
                <a:solidFill>
                  <a:srgbClr val="FFFF00"/>
                </a:solidFill>
                <a:latin typeface="Calibri" pitchFamily="34" charset="0"/>
              </a:rPr>
              <a:t>KRYTERIÓW</a:t>
            </a:r>
            <a:endParaRPr lang="pl-PL" sz="2000" b="1" kern="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9" name="Symbol zastępczy zawartości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2245247"/>
              </p:ext>
            </p:extLst>
          </p:nvPr>
        </p:nvGraphicFramePr>
        <p:xfrm>
          <a:off x="179512" y="2348880"/>
          <a:ext cx="8712968" cy="3652902"/>
        </p:xfrm>
        <a:graphic>
          <a:graphicData uri="http://schemas.openxmlformats.org/drawingml/2006/table">
            <a:tbl>
              <a:tblPr/>
              <a:tblGrid>
                <a:gridCol w="3112951"/>
                <a:gridCol w="5600017"/>
              </a:tblGrid>
              <a:tr h="673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B.1. 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Zakres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Weryfikacji podlega, czy działania realizowane w projekcie są zgodne 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zakresem </a:t>
                      </a:r>
                      <a:r>
                        <a:rPr lang="pl-PL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Regionalnego Programu Polityki Zdrowotnej dotyczącego prewencji cukrzycy typu 2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(stanowiącego załącznik do regulaminu konkursu).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8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B.2. 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Specyficzny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wnioskodawcy/partnera</a:t>
                      </a: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Weryfikacji podlega, czy wnioskodawca lub partner w projekcie jest podmiotem leczniczym udzielającym świadczeń opieki zdrowotnej 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rodzaju podstawowa opieka zdrowotna (na podstawie zawartej umowy o udzielanie świadczeń opieki zdrowotnej z płatnikiem).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41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B.3. 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Grupa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docelowa</a:t>
                      </a: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Weryfikacji podlega czy grupę docelową w projekcie stanowią osoby 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wieku aktywności zawodowej, będące w grupie podwyższonego ryzyka, które zostaną objęte badaniami </a:t>
                      </a:r>
                      <a:r>
                        <a:rPr lang="pl-PL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skrinningowymi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(przesiewowymi) w celu wczesnego wykrycia choroby.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1857437"/>
            <a:ext cx="914400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algn="just">
              <a:buFontTx/>
              <a:buNone/>
              <a:defRPr/>
            </a:pP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KRYTERIA FORMALNE </a:t>
            </a:r>
            <a:r>
              <a:rPr lang="pl-PL" sz="1400" b="1" u="sng" dirty="0" smtClean="0">
                <a:solidFill>
                  <a:srgbClr val="800000"/>
                </a:solidFill>
                <a:latin typeface="Calibri" panose="020F0502020204030204" pitchFamily="34" charset="0"/>
              </a:rPr>
              <a:t>SPECYFICZNE</a:t>
            </a: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 (B)</a:t>
            </a:r>
          </a:p>
        </p:txBody>
      </p:sp>
    </p:spTree>
    <p:extLst>
      <p:ext uri="{BB962C8B-B14F-4D97-AF65-F5344CB8AC3E}">
        <p14:creationId xmlns:p14="http://schemas.microsoft.com/office/powerpoint/2010/main" val="421944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52"/>
          <p:cNvSpPr>
            <a:spLocks noChangeArrowheads="1"/>
          </p:cNvSpPr>
          <p:nvPr/>
        </p:nvSpPr>
        <p:spPr bwMode="auto">
          <a:xfrm>
            <a:off x="0" y="992188"/>
            <a:ext cx="9144000" cy="864096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>
              <a:buNone/>
            </a:pPr>
            <a:r>
              <a:rPr lang="pl-PL" altLang="pl-PL" sz="1600" b="1" dirty="0">
                <a:solidFill>
                  <a:srgbClr val="800000"/>
                </a:solidFill>
                <a:latin typeface="Calibri" panose="020F0502020204030204" pitchFamily="34" charset="0"/>
              </a:rPr>
              <a:t>Poddziałanie </a:t>
            </a:r>
            <a:r>
              <a:rPr lang="pl-PL" altLang="pl-PL" sz="16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5.4.1.</a:t>
            </a:r>
            <a:r>
              <a:rPr lang="pl-PL" altLang="pl-PL" sz="1600" dirty="0" smtClean="0">
                <a:latin typeface="Calibri" panose="020F0502020204030204" pitchFamily="34" charset="0"/>
              </a:rPr>
              <a:t> </a:t>
            </a:r>
          </a:p>
          <a:p>
            <a:pPr marL="87313">
              <a:buNone/>
            </a:pPr>
            <a:r>
              <a:rPr lang="pl-PL" sz="1600" dirty="0">
                <a:latin typeface="Calibri" panose="020F0502020204030204" pitchFamily="34" charset="0"/>
              </a:rPr>
              <a:t>Zdrowie na rynku pracy – mechanizm ZIT </a:t>
            </a:r>
            <a:endParaRPr lang="pl-PL" sz="1600" dirty="0" smtClean="0">
              <a:latin typeface="Calibri" panose="020F0502020204030204" pitchFamily="34" charset="0"/>
            </a:endParaRPr>
          </a:p>
          <a:p>
            <a:pPr marL="87313" algn="r">
              <a:buNone/>
            </a:pP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PROJEKTY </a:t>
            </a:r>
            <a:r>
              <a:rPr lang="pl-PL" sz="1400" b="1" dirty="0">
                <a:solidFill>
                  <a:srgbClr val="800000"/>
                </a:solidFill>
                <a:latin typeface="Calibri" panose="020F0502020204030204" pitchFamily="34" charset="0"/>
              </a:rPr>
              <a:t>DOTYCZĄCE PROFILAKTYKI CUKRZYCY TYPU </a:t>
            </a: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2 </a:t>
            </a:r>
            <a:r>
              <a:rPr lang="pl-PL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(2/2</a:t>
            </a:r>
            <a:r>
              <a:rPr lang="pl-PL" sz="1400" dirty="0">
                <a:solidFill>
                  <a:schemeClr val="dk1"/>
                </a:solidFill>
                <a:latin typeface="Calibri" panose="020F0502020204030204" pitchFamily="34" charset="0"/>
              </a:rPr>
              <a:t>) </a:t>
            </a:r>
            <a:endParaRPr lang="pl-PL" sz="1400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3851920" y="188640"/>
            <a:ext cx="5133256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pl-PL" sz="2000" b="1" u="sng" dirty="0">
                <a:solidFill>
                  <a:srgbClr val="FFFF00"/>
                </a:solidFill>
                <a:latin typeface="Calibri" pitchFamily="34" charset="0"/>
              </a:rPr>
              <a:t>PROPOZYCJA NOWYCH </a:t>
            </a:r>
            <a:r>
              <a:rPr lang="pl-PL" sz="2000" b="1" dirty="0">
                <a:solidFill>
                  <a:srgbClr val="FFFF00"/>
                </a:solidFill>
                <a:latin typeface="Calibri" pitchFamily="34" charset="0"/>
              </a:rPr>
              <a:t>KRYTERIÓW</a:t>
            </a:r>
            <a:endParaRPr lang="pl-PL" sz="2000" b="1" kern="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9" name="Symbol zastępczy zawartości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0032260"/>
              </p:ext>
            </p:extLst>
          </p:nvPr>
        </p:nvGraphicFramePr>
        <p:xfrm>
          <a:off x="179512" y="2276872"/>
          <a:ext cx="8712968" cy="1800200"/>
        </p:xfrm>
        <a:graphic>
          <a:graphicData uri="http://schemas.openxmlformats.org/drawingml/2006/table">
            <a:tbl>
              <a:tblPr/>
              <a:tblGrid>
                <a:gridCol w="3112951"/>
                <a:gridCol w="5600017"/>
              </a:tblGrid>
              <a:tr h="1800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C.1. </a:t>
                      </a:r>
                      <a:endParaRPr lang="pl-PL" sz="16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Partnerstwo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Weryfikacji podlega, czy projekt realizowany jest w partnerstwie pomiędzy jednostkami samorządu terytorialnego i/lub organizacjami pozarządowymi i/lub podmiotami leczniczymi i/lub przedsiębiorcami i/lub instytucjami naukowymi i/lub sektorem oświaty, które przyczyni się do osiągnięcia wszystkich rezultatów projektu wyrażonych poprzez wskaźniki monitorowania.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1857437"/>
            <a:ext cx="914400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algn="just">
              <a:buFontTx/>
              <a:buNone/>
              <a:defRPr/>
            </a:pPr>
            <a:r>
              <a:rPr lang="pl-PL" sz="1400" b="1" dirty="0">
                <a:solidFill>
                  <a:srgbClr val="800000"/>
                </a:solidFill>
                <a:latin typeface="Calibri" panose="020F0502020204030204" pitchFamily="34" charset="0"/>
              </a:rPr>
              <a:t>KRYTERIA STRATEGICZNE I STOPNIA </a:t>
            </a:r>
            <a:r>
              <a:rPr lang="pl-PL" sz="1400" b="1" u="sng" dirty="0" smtClean="0">
                <a:solidFill>
                  <a:srgbClr val="800000"/>
                </a:solidFill>
                <a:latin typeface="Calibri" panose="020F0502020204030204" pitchFamily="34" charset="0"/>
              </a:rPr>
              <a:t>SPECYFICZNE </a:t>
            </a:r>
            <a:r>
              <a:rPr lang="pl-PL" sz="1400" b="1" u="sng" dirty="0">
                <a:solidFill>
                  <a:srgbClr val="800000"/>
                </a:solidFill>
                <a:latin typeface="Calibri" panose="020F0502020204030204" pitchFamily="34" charset="0"/>
              </a:rPr>
              <a:t>UKIERUNKOWANIE PROJEKTU</a:t>
            </a:r>
            <a:r>
              <a:rPr lang="pl-PL" sz="1400" b="1" dirty="0">
                <a:solidFill>
                  <a:srgbClr val="800000"/>
                </a:solidFill>
                <a:latin typeface="Calibri" panose="020F0502020204030204" pitchFamily="34" charset="0"/>
              </a:rPr>
              <a:t> (C)</a:t>
            </a:r>
          </a:p>
        </p:txBody>
      </p:sp>
    </p:spTree>
    <p:extLst>
      <p:ext uri="{BB962C8B-B14F-4D97-AF65-F5344CB8AC3E}">
        <p14:creationId xmlns:p14="http://schemas.microsoft.com/office/powerpoint/2010/main" val="306505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52"/>
          <p:cNvSpPr>
            <a:spLocks noChangeArrowheads="1"/>
          </p:cNvSpPr>
          <p:nvPr/>
        </p:nvSpPr>
        <p:spPr bwMode="auto">
          <a:xfrm>
            <a:off x="0" y="992188"/>
            <a:ext cx="9144000" cy="864096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>
              <a:buNone/>
            </a:pPr>
            <a:r>
              <a:rPr lang="pl-PL" altLang="pl-PL" sz="1600" b="1" dirty="0">
                <a:solidFill>
                  <a:srgbClr val="800000"/>
                </a:solidFill>
                <a:latin typeface="Calibri" panose="020F0502020204030204" pitchFamily="34" charset="0"/>
              </a:rPr>
              <a:t>Poddziałanie </a:t>
            </a:r>
            <a:r>
              <a:rPr lang="pl-PL" altLang="pl-PL" sz="16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5.4.2.</a:t>
            </a:r>
            <a:r>
              <a:rPr lang="pl-PL" altLang="pl-PL" sz="1600" dirty="0" smtClean="0">
                <a:latin typeface="Calibri" panose="020F0502020204030204" pitchFamily="34" charset="0"/>
              </a:rPr>
              <a:t> </a:t>
            </a:r>
          </a:p>
          <a:p>
            <a:pPr marL="87313">
              <a:buNone/>
            </a:pPr>
            <a:r>
              <a:rPr lang="pl-PL" sz="1600" dirty="0">
                <a:latin typeface="Calibri" panose="020F0502020204030204" pitchFamily="34" charset="0"/>
              </a:rPr>
              <a:t>Zdrowie na rynku </a:t>
            </a:r>
            <a:r>
              <a:rPr lang="pl-PL" sz="1600" dirty="0" smtClean="0">
                <a:latin typeface="Calibri" panose="020F0502020204030204" pitchFamily="34" charset="0"/>
              </a:rPr>
              <a:t>pracy</a:t>
            </a:r>
          </a:p>
          <a:p>
            <a:pPr marL="87313" algn="r">
              <a:buNone/>
            </a:pP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PROJEKTY </a:t>
            </a:r>
            <a:r>
              <a:rPr lang="pl-PL" sz="1400" b="1" dirty="0">
                <a:solidFill>
                  <a:srgbClr val="800000"/>
                </a:solidFill>
                <a:latin typeface="Calibri" panose="020F0502020204030204" pitchFamily="34" charset="0"/>
              </a:rPr>
              <a:t>DOTYCZĄCE PROFILAKTYKI CUKRZYCY TYPU </a:t>
            </a: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2 </a:t>
            </a:r>
            <a:r>
              <a:rPr lang="pl-PL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(</a:t>
            </a:r>
            <a:r>
              <a:rPr lang="pl-PL" sz="1400" dirty="0">
                <a:solidFill>
                  <a:schemeClr val="dk1"/>
                </a:solidFill>
                <a:latin typeface="Calibri" panose="020F0502020204030204" pitchFamily="34" charset="0"/>
              </a:rPr>
              <a:t>1/2) </a:t>
            </a:r>
            <a:endParaRPr lang="pl-PL" sz="1400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3851920" y="188640"/>
            <a:ext cx="5133256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pl-PL" sz="2000" b="1" u="sng" dirty="0">
                <a:solidFill>
                  <a:srgbClr val="FFFF00"/>
                </a:solidFill>
                <a:latin typeface="Calibri" pitchFamily="34" charset="0"/>
              </a:rPr>
              <a:t>PROPOZYCJA NOWYCH </a:t>
            </a:r>
            <a:r>
              <a:rPr lang="pl-PL" sz="2000" b="1" dirty="0">
                <a:solidFill>
                  <a:srgbClr val="FFFF00"/>
                </a:solidFill>
                <a:latin typeface="Calibri" pitchFamily="34" charset="0"/>
              </a:rPr>
              <a:t>KRYTERIÓW</a:t>
            </a:r>
            <a:endParaRPr lang="pl-PL" sz="2000" b="1" kern="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9" name="Symbol zastępczy zawartości 1"/>
          <p:cNvGraphicFramePr>
            <a:graphicFrameLocks/>
          </p:cNvGraphicFramePr>
          <p:nvPr>
            <p:extLst/>
          </p:nvPr>
        </p:nvGraphicFramePr>
        <p:xfrm>
          <a:off x="179512" y="2348880"/>
          <a:ext cx="8712968" cy="3618040"/>
        </p:xfrm>
        <a:graphic>
          <a:graphicData uri="http://schemas.openxmlformats.org/drawingml/2006/table">
            <a:tbl>
              <a:tblPr/>
              <a:tblGrid>
                <a:gridCol w="3112951"/>
                <a:gridCol w="5600017"/>
              </a:tblGrid>
              <a:tr h="673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B.1. 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Zakres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Weryfikacji podlega, czy działania realizowane w projekcie są zgodne 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zakresem </a:t>
                      </a:r>
                      <a:r>
                        <a:rPr lang="pl-PL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Regionalnego Programu Polityki Zdrowotnej dotyczącego prewencji cukrzycy typu 2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(stanowiącego załącznik do regulaminu konkursu).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8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B.2. 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Specyficzny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wnioskodawcy/partnera</a:t>
                      </a: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Weryfikacji podlega, czy wnioskodawca lub partner w projekcie jest podmiotem leczniczym udzielającym świadczeń opieki zdrowotnej 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rodzaju podstawowa opieka zdrowotna (na podstawie zawartej umowy o udzielanie świadczeń opieki zdrowotnej z płatnikiem).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41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B.3. 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Grupa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docelowa</a:t>
                      </a: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Weryfikacji podlega czy grupę docelową w projekcie stanowią osoby 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wieku aktywności zawodowej, będące w grupie podwyższonego ryzyka, które zostaną objęte badaniami </a:t>
                      </a:r>
                      <a:r>
                        <a:rPr lang="pl-PL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skrinningowymi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(przesiewowymi) w celu wczesnego wykrycia choroby.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1857437"/>
            <a:ext cx="914400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algn="just">
              <a:buFontTx/>
              <a:buNone/>
              <a:defRPr/>
            </a:pP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KRYTERIA FORMALNE </a:t>
            </a:r>
            <a:r>
              <a:rPr lang="pl-PL" sz="1400" b="1" u="sng" dirty="0" smtClean="0">
                <a:solidFill>
                  <a:srgbClr val="800000"/>
                </a:solidFill>
                <a:latin typeface="Calibri" panose="020F0502020204030204" pitchFamily="34" charset="0"/>
              </a:rPr>
              <a:t>SPECYFICZNE</a:t>
            </a: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 (B)</a:t>
            </a:r>
          </a:p>
        </p:txBody>
      </p:sp>
    </p:spTree>
    <p:extLst>
      <p:ext uri="{BB962C8B-B14F-4D97-AF65-F5344CB8AC3E}">
        <p14:creationId xmlns:p14="http://schemas.microsoft.com/office/powerpoint/2010/main" val="361879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52"/>
          <p:cNvSpPr>
            <a:spLocks noChangeArrowheads="1"/>
          </p:cNvSpPr>
          <p:nvPr/>
        </p:nvSpPr>
        <p:spPr bwMode="auto">
          <a:xfrm>
            <a:off x="0" y="992188"/>
            <a:ext cx="9144000" cy="864096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>
              <a:buNone/>
            </a:pPr>
            <a:r>
              <a:rPr lang="pl-PL" altLang="pl-PL" sz="1600" b="1" dirty="0">
                <a:solidFill>
                  <a:srgbClr val="800000"/>
                </a:solidFill>
                <a:latin typeface="Calibri" panose="020F0502020204030204" pitchFamily="34" charset="0"/>
              </a:rPr>
              <a:t>Poddziałanie </a:t>
            </a:r>
            <a:r>
              <a:rPr lang="pl-PL" altLang="pl-PL" sz="16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5.4.2.</a:t>
            </a:r>
            <a:r>
              <a:rPr lang="pl-PL" altLang="pl-PL" sz="1600" dirty="0" smtClean="0">
                <a:latin typeface="Calibri" panose="020F0502020204030204" pitchFamily="34" charset="0"/>
              </a:rPr>
              <a:t> </a:t>
            </a:r>
          </a:p>
          <a:p>
            <a:pPr marL="87313">
              <a:buNone/>
            </a:pPr>
            <a:r>
              <a:rPr lang="pl-PL" sz="1600" dirty="0">
                <a:latin typeface="Calibri" panose="020F0502020204030204" pitchFamily="34" charset="0"/>
              </a:rPr>
              <a:t>Zdrowie na rynku pracy </a:t>
            </a: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PROJEKTY </a:t>
            </a:r>
            <a:r>
              <a:rPr lang="pl-PL" sz="1400" b="1" dirty="0">
                <a:solidFill>
                  <a:srgbClr val="800000"/>
                </a:solidFill>
                <a:latin typeface="Calibri" panose="020F0502020204030204" pitchFamily="34" charset="0"/>
              </a:rPr>
              <a:t>DOTYCZĄCE PROFILAKTYKI CUKRZYCY TYPU </a:t>
            </a: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2 </a:t>
            </a:r>
            <a:r>
              <a:rPr lang="pl-PL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(2/2</a:t>
            </a:r>
            <a:r>
              <a:rPr lang="pl-PL" sz="1400" dirty="0">
                <a:solidFill>
                  <a:schemeClr val="dk1"/>
                </a:solidFill>
                <a:latin typeface="Calibri" panose="020F0502020204030204" pitchFamily="34" charset="0"/>
              </a:rPr>
              <a:t>) </a:t>
            </a:r>
            <a:endParaRPr lang="pl-PL" sz="1400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3851920" y="188640"/>
            <a:ext cx="5133256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pl-PL" sz="2000" b="1" u="sng" dirty="0">
                <a:solidFill>
                  <a:srgbClr val="FFFF00"/>
                </a:solidFill>
                <a:latin typeface="Calibri" pitchFamily="34" charset="0"/>
              </a:rPr>
              <a:t>PROPOZYCJA NOWYCH </a:t>
            </a:r>
            <a:r>
              <a:rPr lang="pl-PL" sz="2000" b="1" dirty="0">
                <a:solidFill>
                  <a:srgbClr val="FFFF00"/>
                </a:solidFill>
                <a:latin typeface="Calibri" pitchFamily="34" charset="0"/>
              </a:rPr>
              <a:t>KRYTERIÓW</a:t>
            </a:r>
            <a:endParaRPr lang="pl-PL" sz="2000" b="1" kern="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9" name="Symbol zastępczy zawartości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4653730"/>
              </p:ext>
            </p:extLst>
          </p:nvPr>
        </p:nvGraphicFramePr>
        <p:xfrm>
          <a:off x="179512" y="2276872"/>
          <a:ext cx="8712968" cy="4267200"/>
        </p:xfrm>
        <a:graphic>
          <a:graphicData uri="http://schemas.openxmlformats.org/drawingml/2006/table">
            <a:tbl>
              <a:tblPr/>
              <a:tblGrid>
                <a:gridCol w="3112951"/>
                <a:gridCol w="5600017"/>
              </a:tblGrid>
              <a:tr h="1800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C.1. </a:t>
                      </a:r>
                      <a:endParaRPr lang="pl-PL" sz="16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Partnerstwo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Ocenie podlega stopień, w jakim partnerstwo w projekcie przyczyni się do osiągnięcia rezultatów projektu wyrażonych poprzez wskaźniki monitorowania.</a:t>
                      </a:r>
                    </a:p>
                    <a:p>
                      <a:pPr algn="just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pkt</a:t>
                      </a:r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– projekt realizowany jest w partnerstwie pomiędzy jednostkami samorządu terytorialnego i/lub organizacjami pozarządowymi i/lub podmiotami leczniczymi i/lub przedsiębiorcami i/lub instytucjami naukowymi i/lub sektorem oświaty, które nie przyczyni się do osiągnięcia rezultatów projektu wyrażonych poprzez wskaźniki monitorowania.</a:t>
                      </a:r>
                    </a:p>
                    <a:p>
                      <a:pPr algn="just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pkt</a:t>
                      </a:r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– projekt realizowany jest w partnerstwie pomiędzy jednostkami samorządu terytorialnego i/lub organizacjami pozarządowymi i/lub podmiotami leczniczymi i/lub przedsiębiorcami i/lub instytucjami naukowymi i/lub sektorem oświaty, które przyczyni się do osiągnięcia większości rezultatów projektu wyrażonych poprzez wskaźniki monitorowania.</a:t>
                      </a:r>
                    </a:p>
                    <a:p>
                      <a:pPr algn="just"/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pkt</a:t>
                      </a:r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– projekt realizowany jest w partnerstwie pomiędzy jednostkami samorządu terytorialnego i/lub organizacjami pozarządowymi i/lub podmiotami leczniczymi i/lub przedsiębiorcami i/lub instytucjami naukowymi i/lub sektorem oświaty, które przyczyni się do osiągnięcia wszystkich rezultatów projektu wyrażonych poprzez wskaźniki monitorowania.</a:t>
                      </a:r>
                      <a:endParaRPr lang="pl-PL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1857437"/>
            <a:ext cx="914400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algn="just">
              <a:buFontTx/>
              <a:buNone/>
              <a:defRPr/>
            </a:pPr>
            <a:r>
              <a:rPr lang="pl-PL" sz="1400" b="1" dirty="0">
                <a:solidFill>
                  <a:srgbClr val="800000"/>
                </a:solidFill>
                <a:latin typeface="Calibri" panose="020F0502020204030204" pitchFamily="34" charset="0"/>
              </a:rPr>
              <a:t>KRYTERIA STRATEGICZNE I STOPNIA </a:t>
            </a:r>
            <a:r>
              <a:rPr lang="pl-PL" sz="1400" b="1" u="sng" dirty="0" smtClean="0">
                <a:solidFill>
                  <a:srgbClr val="800000"/>
                </a:solidFill>
                <a:latin typeface="Calibri" panose="020F0502020204030204" pitchFamily="34" charset="0"/>
              </a:rPr>
              <a:t>SPECYFICZNE </a:t>
            </a:r>
            <a:r>
              <a:rPr lang="pl-PL" sz="1400" b="1" u="sng" dirty="0">
                <a:solidFill>
                  <a:srgbClr val="800000"/>
                </a:solidFill>
                <a:latin typeface="Calibri" panose="020F0502020204030204" pitchFamily="34" charset="0"/>
              </a:rPr>
              <a:t>UKIERUNKOWANIE PROJEKTU</a:t>
            </a:r>
            <a:r>
              <a:rPr lang="pl-PL" sz="1400" b="1" dirty="0">
                <a:solidFill>
                  <a:srgbClr val="800000"/>
                </a:solidFill>
                <a:latin typeface="Calibri" panose="020F0502020204030204" pitchFamily="34" charset="0"/>
              </a:rPr>
              <a:t> (C)</a:t>
            </a:r>
          </a:p>
        </p:txBody>
      </p:sp>
    </p:spTree>
    <p:extLst>
      <p:ext uri="{BB962C8B-B14F-4D97-AF65-F5344CB8AC3E}">
        <p14:creationId xmlns:p14="http://schemas.microsoft.com/office/powerpoint/2010/main" val="189152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0494" y="2132856"/>
            <a:ext cx="8802688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</a:rPr>
              <a:t>Dziękuję </a:t>
            </a:r>
            <a:r>
              <a:rPr lang="pl-PL" altLang="pl-PL" sz="3600" b="1" dirty="0">
                <a:solidFill>
                  <a:schemeClr val="bg1"/>
                </a:solidFill>
                <a:latin typeface="Calibri" pitchFamily="34" charset="0"/>
              </a:rPr>
              <a:t>za </a:t>
            </a:r>
            <a: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</a:rPr>
              <a:t>uwagę.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  <a:hlinkClick r:id="rId5"/>
              </a:rPr>
              <a:t>www.rpo.pomorskie.eu</a:t>
            </a:r>
            <a:endParaRPr lang="pl-PL" altLang="pl-PL" sz="36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0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u="sng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1570" y="1268761"/>
            <a:ext cx="7833229" cy="1393746"/>
          </a:xfrm>
          <a:ln w="15875">
            <a:solidFill>
              <a:schemeClr val="accent3">
                <a:lumMod val="75000"/>
                <a:alpha val="95000"/>
              </a:schemeClr>
            </a:solidFill>
          </a:ln>
        </p:spPr>
        <p:txBody>
          <a:bodyPr/>
          <a:lstStyle/>
          <a:p>
            <a:pPr marL="0" lvl="1" indent="0" algn="ctr">
              <a:buNone/>
            </a:pPr>
            <a:r>
              <a:rPr lang="pl-PL" altLang="pl-PL" b="1" dirty="0">
                <a:solidFill>
                  <a:srgbClr val="336699"/>
                </a:solidFill>
                <a:latin typeface="Calibri" pitchFamily="34" charset="0"/>
                <a:ea typeface="+mn-ea"/>
                <a:cs typeface="+mn-cs"/>
              </a:rPr>
              <a:t>Kryteria wyboru projektów</a:t>
            </a:r>
            <a:br>
              <a:rPr lang="pl-PL" altLang="pl-PL" b="1" dirty="0">
                <a:solidFill>
                  <a:srgbClr val="336699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altLang="pl-PL" b="1" dirty="0">
                <a:solidFill>
                  <a:srgbClr val="336699"/>
                </a:solidFill>
                <a:latin typeface="Calibri" pitchFamily="34" charset="0"/>
                <a:ea typeface="+mn-ea"/>
                <a:cs typeface="+mn-cs"/>
              </a:rPr>
              <a:t>w ramach Osi </a:t>
            </a:r>
            <a:r>
              <a:rPr lang="pl-PL" altLang="pl-PL" b="1" dirty="0" smtClean="0">
                <a:solidFill>
                  <a:srgbClr val="336699"/>
                </a:solidFill>
                <a:latin typeface="Calibri" pitchFamily="34" charset="0"/>
                <a:ea typeface="+mn-ea"/>
                <a:cs typeface="+mn-cs"/>
              </a:rPr>
              <a:t>Priorytetowej 5</a:t>
            </a:r>
            <a:r>
              <a:rPr lang="pl-PL" altLang="pl-PL" b="1" dirty="0">
                <a:solidFill>
                  <a:srgbClr val="336699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pl-PL" altLang="pl-PL" b="1" dirty="0">
                <a:solidFill>
                  <a:srgbClr val="336699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altLang="pl-PL" b="1" dirty="0">
                <a:solidFill>
                  <a:srgbClr val="336699"/>
                </a:solidFill>
                <a:latin typeface="Calibri" pitchFamily="34" charset="0"/>
                <a:ea typeface="+mn-ea"/>
                <a:cs typeface="+mn-cs"/>
              </a:rPr>
              <a:t>RPO WP 2014-2020</a:t>
            </a:r>
            <a:endParaRPr lang="pl-PL" b="1" dirty="0">
              <a:solidFill>
                <a:srgbClr val="336699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71277"/>
            <a:ext cx="6803173" cy="822325"/>
          </a:xfrm>
        </p:spPr>
        <p:txBody>
          <a:bodyPr/>
          <a:lstStyle/>
          <a:p>
            <a:pPr algn="r"/>
            <a:r>
              <a:rPr lang="pl-PL" sz="2400" b="1" dirty="0" smtClean="0">
                <a:solidFill>
                  <a:schemeClr val="bg1"/>
                </a:solidFill>
                <a:latin typeface="Calibri" pitchFamily="34" charset="0"/>
              </a:rPr>
              <a:t>PRZEDMIOT OBRAD KM RPO WP 2014-2020</a:t>
            </a:r>
            <a:endParaRPr lang="pl-PL" sz="20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508048" y="4183752"/>
            <a:ext cx="4527504" cy="2356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buFontTx/>
              <a:buNone/>
            </a:pPr>
            <a:r>
              <a:rPr lang="pl-PL" altLang="pl-PL" sz="2000" b="1" u="sng" kern="0" dirty="0" smtClean="0">
                <a:solidFill>
                  <a:srgbClr val="C00000"/>
                </a:solidFill>
                <a:latin typeface="Calibri" pitchFamily="34" charset="0"/>
              </a:rPr>
              <a:t>ZMIANA TREŚCI KRYTERIÓW</a:t>
            </a:r>
          </a:p>
          <a:p>
            <a:pPr marL="176213" lvl="1" indent="-176213"/>
            <a:r>
              <a:rPr lang="pl-PL" sz="2000" kern="0" dirty="0" smtClean="0">
                <a:solidFill>
                  <a:srgbClr val="336699"/>
                </a:solidFill>
                <a:latin typeface="Calibri" pitchFamily="34" charset="0"/>
              </a:rPr>
              <a:t>Poddziałanie 5.1.1., 5.1.2.</a:t>
            </a:r>
          </a:p>
          <a:p>
            <a:pPr marL="176213" lvl="1" indent="-176213"/>
            <a:r>
              <a:rPr lang="pl-PL" sz="2000" kern="0" dirty="0" smtClean="0">
                <a:solidFill>
                  <a:srgbClr val="336699"/>
                </a:solidFill>
                <a:latin typeface="Calibri" pitchFamily="34" charset="0"/>
              </a:rPr>
              <a:t>Poddziałanie 5.2.1.</a:t>
            </a:r>
          </a:p>
          <a:p>
            <a:pPr marL="176213" lvl="1" indent="-176213"/>
            <a:r>
              <a:rPr lang="pl-PL" sz="2000" kern="0" dirty="0" smtClean="0">
                <a:solidFill>
                  <a:srgbClr val="336699"/>
                </a:solidFill>
                <a:latin typeface="Calibri" pitchFamily="34" charset="0"/>
              </a:rPr>
              <a:t>Poddziałanie 5.4.2. </a:t>
            </a:r>
          </a:p>
          <a:p>
            <a:pPr marL="176213" lvl="1" indent="-176213">
              <a:buNone/>
            </a:pPr>
            <a:r>
              <a:rPr lang="pl-PL" sz="2000" kern="0" dirty="0">
                <a:solidFill>
                  <a:srgbClr val="336699"/>
                </a:solidFill>
                <a:latin typeface="Calibri" pitchFamily="34" charset="0"/>
              </a:rPr>
              <a:t>	</a:t>
            </a:r>
            <a:r>
              <a:rPr lang="pl-PL" sz="2000" kern="0" dirty="0" smtClean="0">
                <a:solidFill>
                  <a:srgbClr val="336699"/>
                </a:solidFill>
                <a:latin typeface="Calibri" pitchFamily="34" charset="0"/>
              </a:rPr>
              <a:t>(profilaktyka w zakresie 	nowotworów)</a:t>
            </a:r>
            <a:br>
              <a:rPr lang="pl-PL" sz="2000" kern="0" dirty="0" smtClean="0">
                <a:solidFill>
                  <a:srgbClr val="336699"/>
                </a:solidFill>
                <a:latin typeface="Calibri" pitchFamily="34" charset="0"/>
              </a:rPr>
            </a:br>
            <a:endParaRPr lang="pl-PL" sz="2000" kern="0" dirty="0" smtClean="0">
              <a:solidFill>
                <a:srgbClr val="336699"/>
              </a:solidFill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 bwMode="auto">
          <a:xfrm>
            <a:off x="4698014" y="4167891"/>
            <a:ext cx="3852428" cy="2356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buFontTx/>
              <a:buNone/>
            </a:pPr>
            <a:r>
              <a:rPr lang="pl-PL" altLang="pl-PL" sz="2000" b="1" u="sng" kern="0" dirty="0" smtClean="0">
                <a:solidFill>
                  <a:srgbClr val="C00000"/>
                </a:solidFill>
                <a:latin typeface="Calibri" pitchFamily="34" charset="0"/>
              </a:rPr>
              <a:t>WPROWADZENIE KRYTERIÓW</a:t>
            </a:r>
          </a:p>
          <a:p>
            <a:pPr marL="623888" lvl="1"/>
            <a:r>
              <a:rPr lang="pl-PL" sz="2000" kern="0" dirty="0" smtClean="0">
                <a:solidFill>
                  <a:srgbClr val="336699"/>
                </a:solidFill>
                <a:latin typeface="Calibri" pitchFamily="34" charset="0"/>
              </a:rPr>
              <a:t>Poddziałanie 5.2.2. - EURES</a:t>
            </a:r>
            <a:endParaRPr lang="pl-PL" sz="2000" kern="0" dirty="0">
              <a:solidFill>
                <a:srgbClr val="336699"/>
              </a:solidFill>
              <a:latin typeface="Calibri" pitchFamily="34" charset="0"/>
            </a:endParaRPr>
          </a:p>
          <a:p>
            <a:pPr marL="623888" lvl="1"/>
            <a:r>
              <a:rPr lang="pl-PL" sz="2000" kern="0" dirty="0">
                <a:solidFill>
                  <a:srgbClr val="336699"/>
                </a:solidFill>
                <a:latin typeface="Calibri" pitchFamily="34" charset="0"/>
              </a:rPr>
              <a:t>Poddziałanie </a:t>
            </a:r>
            <a:r>
              <a:rPr lang="pl-PL" sz="2000" kern="0" dirty="0" smtClean="0">
                <a:solidFill>
                  <a:srgbClr val="336699"/>
                </a:solidFill>
                <a:latin typeface="Calibri" pitchFamily="34" charset="0"/>
              </a:rPr>
              <a:t>5.4.1. i 5.4.2. (profilaktyka cukrzycy typu 2)</a:t>
            </a:r>
          </a:p>
          <a:p>
            <a:pPr marL="623888" lvl="1"/>
            <a:r>
              <a:rPr lang="pl-PL" altLang="pl-PL" sz="2000" kern="0" dirty="0">
                <a:solidFill>
                  <a:srgbClr val="336699"/>
                </a:solidFill>
                <a:latin typeface="Calibri" pitchFamily="34" charset="0"/>
              </a:rPr>
              <a:t>Działanie </a:t>
            </a:r>
            <a:r>
              <a:rPr lang="pl-PL" altLang="pl-PL" sz="2000" kern="0" dirty="0" smtClean="0">
                <a:solidFill>
                  <a:srgbClr val="336699"/>
                </a:solidFill>
                <a:latin typeface="Calibri" pitchFamily="34" charset="0"/>
              </a:rPr>
              <a:t>5.6.</a:t>
            </a:r>
            <a:endParaRPr lang="pl-PL" altLang="pl-PL" sz="2000" kern="0" dirty="0">
              <a:solidFill>
                <a:srgbClr val="336699"/>
              </a:solidFill>
              <a:latin typeface="Calibri" pitchFamily="34" charset="0"/>
            </a:endParaRPr>
          </a:p>
        </p:txBody>
      </p:sp>
      <p:sp>
        <p:nvSpPr>
          <p:cNvPr id="9" name="Objaśnienie ze strzałką w dół 8"/>
          <p:cNvSpPr/>
          <p:nvPr/>
        </p:nvSpPr>
        <p:spPr>
          <a:xfrm>
            <a:off x="1403648" y="2746984"/>
            <a:ext cx="1368152" cy="1368152"/>
          </a:xfrm>
          <a:prstGeom prst="downArrowCallout">
            <a:avLst/>
          </a:prstGeom>
          <a:gradFill>
            <a:gsLst>
              <a:gs pos="39000">
                <a:srgbClr val="336699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/>
              <a:t>1</a:t>
            </a:r>
            <a:endParaRPr lang="pl-PL" sz="4000" dirty="0"/>
          </a:p>
        </p:txBody>
      </p:sp>
      <p:sp>
        <p:nvSpPr>
          <p:cNvPr id="11" name="Objaśnienie ze strzałką w dół 10"/>
          <p:cNvSpPr/>
          <p:nvPr/>
        </p:nvSpPr>
        <p:spPr>
          <a:xfrm>
            <a:off x="5940152" y="2731123"/>
            <a:ext cx="1368152" cy="1368152"/>
          </a:xfrm>
          <a:prstGeom prst="downArrowCallout">
            <a:avLst/>
          </a:prstGeom>
          <a:gradFill>
            <a:gsLst>
              <a:gs pos="39000">
                <a:srgbClr val="336699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/>
              <a:t>2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426232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645424" cy="504056"/>
          </a:xfrm>
        </p:spPr>
        <p:txBody>
          <a:bodyPr/>
          <a:lstStyle/>
          <a:p>
            <a:pPr algn="r"/>
            <a:r>
              <a:rPr lang="pl-PL" sz="2000" b="1" u="sng" dirty="0" smtClean="0">
                <a:solidFill>
                  <a:srgbClr val="FFFF00"/>
                </a:solidFill>
                <a:latin typeface="Calibri" pitchFamily="34" charset="0"/>
              </a:rPr>
              <a:t>ZMIANA </a:t>
            </a:r>
            <a:r>
              <a:rPr lang="pl-PL" sz="2000" b="1" u="sng" dirty="0">
                <a:solidFill>
                  <a:srgbClr val="FFFF00"/>
                </a:solidFill>
                <a:latin typeface="Calibri" pitchFamily="34" charset="0"/>
              </a:rPr>
              <a:t>TREŚCI </a:t>
            </a:r>
            <a:r>
              <a:rPr lang="pl-PL" sz="2000" b="1" dirty="0">
                <a:solidFill>
                  <a:schemeClr val="bg1"/>
                </a:solidFill>
                <a:latin typeface="Calibri" pitchFamily="34" charset="0"/>
              </a:rPr>
              <a:t>PRZYJĘTYCH </a:t>
            </a:r>
            <a:r>
              <a:rPr lang="pl-PL" sz="2000" b="1" dirty="0" smtClean="0">
                <a:solidFill>
                  <a:schemeClr val="bg1"/>
                </a:solidFill>
                <a:latin typeface="Calibri" pitchFamily="34" charset="0"/>
              </a:rPr>
              <a:t>KRYTERIÓW</a:t>
            </a:r>
            <a:endParaRPr lang="pl-PL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07504" y="2060848"/>
            <a:ext cx="8877672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pl-PL" sz="1600" b="1" dirty="0" smtClean="0">
                <a:latin typeface="Calibri" panose="020F0502020204030204" pitchFamily="34" charset="0"/>
              </a:rPr>
              <a:t>B2. Specyficzna </a:t>
            </a:r>
            <a:r>
              <a:rPr lang="pl-PL" sz="1600" b="1" dirty="0">
                <a:latin typeface="Calibri" panose="020F0502020204030204" pitchFamily="34" charset="0"/>
              </a:rPr>
              <a:t>grupa docelowa</a:t>
            </a:r>
          </a:p>
          <a:p>
            <a:pPr marL="0" indent="0" algn="just">
              <a:buNone/>
            </a:pPr>
            <a:endParaRPr lang="pl-PL" sz="7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600" dirty="0">
                <a:latin typeface="Calibri" panose="020F0502020204030204" pitchFamily="34" charset="0"/>
              </a:rPr>
              <a:t>Weryfikacji podlega, czy projekt skierowany jest do:</a:t>
            </a:r>
          </a:p>
          <a:p>
            <a:pPr lvl="0" algn="just"/>
            <a:r>
              <a:rPr lang="pl-PL" sz="1600" dirty="0">
                <a:latin typeface="Calibri" panose="020F0502020204030204" pitchFamily="34" charset="0"/>
              </a:rPr>
              <a:t>osób z niepełnosprawnościami - w proporcji co najmniej takiej samej, jak proporcja osób </a:t>
            </a:r>
            <a:r>
              <a:rPr lang="pl-PL" sz="1600" dirty="0" smtClean="0">
                <a:latin typeface="Calibri" panose="020F0502020204030204" pitchFamily="34" charset="0"/>
              </a:rPr>
              <a:t/>
            </a:r>
            <a:br>
              <a:rPr lang="pl-PL" sz="1600" dirty="0" smtClean="0">
                <a:latin typeface="Calibri" panose="020F0502020204030204" pitchFamily="34" charset="0"/>
              </a:rPr>
            </a:br>
            <a:r>
              <a:rPr lang="pl-PL" sz="1600" dirty="0" smtClean="0">
                <a:latin typeface="Calibri" panose="020F0502020204030204" pitchFamily="34" charset="0"/>
              </a:rPr>
              <a:t>z </a:t>
            </a:r>
            <a:r>
              <a:rPr lang="pl-PL" sz="1600" dirty="0">
                <a:latin typeface="Calibri" panose="020F0502020204030204" pitchFamily="34" charset="0"/>
              </a:rPr>
              <a:t>niepełnosprawnościami, dla których został ustalony I lub II profil pomocy (z wyłączeniem osób przed ukończeniem 30 roku życia) zarejestrowanych w rejestrze danego PUP w stosunku do ogólnej liczby zarejestrowanych osób bezrobotnych (z wyłączeniem osób przed ukończeniem 30 roku życia), wg stanu na ostatni dzień listopada roku poprzedzającego rok rozpoczęcia realizacji projektu</a:t>
            </a:r>
          </a:p>
          <a:p>
            <a:pPr marL="0" indent="0" algn="just">
              <a:buNone/>
            </a:pPr>
            <a:r>
              <a:rPr lang="pl-PL" sz="1600" dirty="0" smtClean="0">
                <a:latin typeface="Calibri" panose="020F0502020204030204" pitchFamily="34" charset="0"/>
              </a:rPr>
              <a:t>oraz</a:t>
            </a:r>
            <a:endParaRPr lang="pl-PL" sz="1600" dirty="0">
              <a:latin typeface="Calibri" panose="020F0502020204030204" pitchFamily="34" charset="0"/>
            </a:endParaRPr>
          </a:p>
          <a:p>
            <a:pPr lvl="0" algn="just"/>
            <a:r>
              <a:rPr lang="pl-PL" sz="1600" dirty="0">
                <a:latin typeface="Calibri" panose="020F0502020204030204" pitchFamily="34" charset="0"/>
              </a:rPr>
              <a:t>osób długotrwale bezrobotnych - w proporcji co najmniej takiej samej, jak proporcja osób długotrwale bezrobotnych, dla których został ustalony I lub II profil pomocy (z wyłączeniem osób przed ukończeniem 30 roku życia) zarejestrowanych w rejestrze danego PUP w stosunku do ogólnej liczby zarejestrowanych osób bezrobotnych (z wyłączeniem osób przed ukończeniem 30 roku życia), wg stanu na ostatni dzień listopada roku poprzedzającego rok rozpoczęcia realizacji projektu.</a:t>
            </a:r>
          </a:p>
          <a:p>
            <a:pPr marL="0" indent="0" algn="just">
              <a:buNone/>
            </a:pPr>
            <a:r>
              <a:rPr lang="pl-PL" sz="1600" strike="sngStrike" dirty="0">
                <a:solidFill>
                  <a:srgbClr val="FF0000"/>
                </a:solidFill>
                <a:latin typeface="Calibri" panose="020F0502020204030204" pitchFamily="34" charset="0"/>
              </a:rPr>
              <a:t>Kryterium odnosi się do rekrutacji prowadzonej w roku obowiązywania projektu.</a:t>
            </a:r>
            <a:endParaRPr lang="pl-PL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52"/>
          <p:cNvSpPr>
            <a:spLocks noChangeArrowheads="1"/>
          </p:cNvSpPr>
          <p:nvPr/>
        </p:nvSpPr>
        <p:spPr bwMode="auto">
          <a:xfrm>
            <a:off x="0" y="992188"/>
            <a:ext cx="9144000" cy="6366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pl-PL" sz="1600" b="1" dirty="0">
                <a:solidFill>
                  <a:srgbClr val="800000"/>
                </a:solidFill>
                <a:latin typeface="Calibri" panose="020F0502020204030204" pitchFamily="34" charset="0"/>
              </a:rPr>
              <a:t>Poddziałanie 5.1.1. </a:t>
            </a:r>
            <a:r>
              <a:rPr lang="pl-PL" sz="1600" b="1" dirty="0">
                <a:latin typeface="Calibri" panose="020F0502020204030204" pitchFamily="34" charset="0"/>
              </a:rPr>
              <a:t>Aktywizacja zawodowa osób bezrobotnych – mechanizm ZIT (projekty PUP)</a:t>
            </a:r>
          </a:p>
          <a:p>
            <a:pPr>
              <a:buNone/>
            </a:pPr>
            <a:r>
              <a:rPr lang="pl-PL" sz="1600" b="1" dirty="0">
                <a:solidFill>
                  <a:srgbClr val="800000"/>
                </a:solidFill>
                <a:latin typeface="Calibri" panose="020F0502020204030204" pitchFamily="34" charset="0"/>
              </a:rPr>
              <a:t>Poddziałanie 5.1.2. </a:t>
            </a:r>
            <a:r>
              <a:rPr lang="pl-PL" sz="1600" b="1" dirty="0">
                <a:latin typeface="Calibri" panose="020F0502020204030204" pitchFamily="34" charset="0"/>
              </a:rPr>
              <a:t>Aktywizacja zawodowa osób bezrobotnych (projekty PUP</a:t>
            </a:r>
            <a:r>
              <a:rPr lang="pl-PL" sz="1600" b="1" dirty="0" smtClean="0">
                <a:latin typeface="Calibri" panose="020F0502020204030204" pitchFamily="34" charset="0"/>
              </a:rPr>
              <a:t>)</a:t>
            </a:r>
            <a:endParaRPr lang="pl-PL" sz="1600" b="1" dirty="0">
              <a:latin typeface="Calibri" panose="020F050202020403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0" y="1628800"/>
            <a:ext cx="914400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algn="just">
              <a:buFontTx/>
              <a:buNone/>
              <a:defRPr/>
            </a:pP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KRYTERIA FORMALNE </a:t>
            </a:r>
            <a:r>
              <a:rPr lang="pl-PL" sz="1400" b="1" u="sng" dirty="0" smtClean="0">
                <a:solidFill>
                  <a:srgbClr val="800000"/>
                </a:solidFill>
                <a:latin typeface="Calibri" panose="020F0502020204030204" pitchFamily="34" charset="0"/>
              </a:rPr>
              <a:t>SPECYFICZNE</a:t>
            </a: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 (B)</a:t>
            </a:r>
          </a:p>
        </p:txBody>
      </p:sp>
    </p:spTree>
    <p:extLst>
      <p:ext uri="{BB962C8B-B14F-4D97-AF65-F5344CB8AC3E}">
        <p14:creationId xmlns:p14="http://schemas.microsoft.com/office/powerpoint/2010/main" val="52350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645424" cy="504056"/>
          </a:xfrm>
        </p:spPr>
        <p:txBody>
          <a:bodyPr/>
          <a:lstStyle/>
          <a:p>
            <a:pPr algn="r"/>
            <a:r>
              <a:rPr lang="pl-PL" sz="2000" b="1" u="sng" dirty="0" smtClean="0">
                <a:solidFill>
                  <a:srgbClr val="FFFF00"/>
                </a:solidFill>
                <a:latin typeface="Calibri" pitchFamily="34" charset="0"/>
              </a:rPr>
              <a:t>ZMIANA </a:t>
            </a:r>
            <a:r>
              <a:rPr lang="pl-PL" sz="2000" b="1" u="sng" dirty="0">
                <a:solidFill>
                  <a:srgbClr val="FFFF00"/>
                </a:solidFill>
                <a:latin typeface="Calibri" pitchFamily="34" charset="0"/>
              </a:rPr>
              <a:t>TREŚCI </a:t>
            </a:r>
            <a:r>
              <a:rPr lang="pl-PL" sz="2000" b="1" dirty="0">
                <a:solidFill>
                  <a:schemeClr val="bg1"/>
                </a:solidFill>
                <a:latin typeface="Calibri" pitchFamily="34" charset="0"/>
              </a:rPr>
              <a:t>PRZYJĘTYCH </a:t>
            </a:r>
            <a:r>
              <a:rPr lang="pl-PL" sz="2000" b="1" dirty="0" smtClean="0">
                <a:solidFill>
                  <a:schemeClr val="bg1"/>
                </a:solidFill>
                <a:latin typeface="Calibri" pitchFamily="34" charset="0"/>
              </a:rPr>
              <a:t>KRYTERIÓW</a:t>
            </a:r>
            <a:endParaRPr lang="pl-PL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07504" y="2053754"/>
            <a:ext cx="8877672" cy="1080120"/>
          </a:xfrm>
        </p:spPr>
        <p:txBody>
          <a:bodyPr/>
          <a:lstStyle/>
          <a:p>
            <a:pPr marL="0" indent="0" algn="just">
              <a:buNone/>
            </a:pPr>
            <a:r>
              <a:rPr lang="pl-PL" sz="1600" b="1" dirty="0" smtClean="0">
                <a:latin typeface="Calibri" panose="020F0502020204030204" pitchFamily="34" charset="0"/>
              </a:rPr>
              <a:t>B1. Efektywność </a:t>
            </a:r>
            <a:r>
              <a:rPr lang="pl-PL" sz="1600" b="1" dirty="0">
                <a:latin typeface="Calibri" panose="020F0502020204030204" pitchFamily="34" charset="0"/>
              </a:rPr>
              <a:t>zatrudnieniowa</a:t>
            </a:r>
          </a:p>
          <a:p>
            <a:pPr marL="0" indent="0" algn="just">
              <a:buNone/>
            </a:pPr>
            <a:endParaRPr lang="pl-PL" sz="5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Calibri" panose="020F0502020204030204" pitchFamily="34" charset="0"/>
              </a:rPr>
              <a:t>Weryfikacji </a:t>
            </a:r>
            <a:r>
              <a:rPr lang="pl-PL" sz="1600" dirty="0">
                <a:latin typeface="Calibri" panose="020F0502020204030204" pitchFamily="34" charset="0"/>
              </a:rPr>
              <a:t>podlega wskaźnik efektywności zatrudnieniowej dla grupy docelowej projektu mierzony na zakończenie realizacji projektu, określony na poziomie co najmniej </a:t>
            </a:r>
            <a:r>
              <a:rPr lang="pl-PL" sz="1600" dirty="0">
                <a:solidFill>
                  <a:srgbClr val="FF0000"/>
                </a:solidFill>
                <a:latin typeface="Calibri" panose="020F0502020204030204" pitchFamily="34" charset="0"/>
              </a:rPr>
              <a:t>45</a:t>
            </a:r>
            <a:r>
              <a:rPr lang="pl-PL" sz="1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%.</a:t>
            </a:r>
          </a:p>
          <a:p>
            <a:pPr marL="0" indent="0" algn="just">
              <a:buNone/>
            </a:pPr>
            <a:endParaRPr lang="pl-PL" sz="1600" b="1" dirty="0">
              <a:latin typeface="Calibri" panose="020F0502020204030204" pitchFamily="34" charset="0"/>
            </a:endParaRPr>
          </a:p>
        </p:txBody>
      </p:sp>
      <p:sp>
        <p:nvSpPr>
          <p:cNvPr id="8" name="Rectangle 52"/>
          <p:cNvSpPr>
            <a:spLocks noChangeArrowheads="1"/>
          </p:cNvSpPr>
          <p:nvPr/>
        </p:nvSpPr>
        <p:spPr bwMode="auto">
          <a:xfrm>
            <a:off x="0" y="980446"/>
            <a:ext cx="9144000" cy="72036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pl-PL" sz="1600" b="1" dirty="0">
                <a:solidFill>
                  <a:srgbClr val="800000"/>
                </a:solidFill>
                <a:latin typeface="Calibri" panose="020F0502020204030204" pitchFamily="34" charset="0"/>
              </a:rPr>
              <a:t>Poddziałanie 5.2.1. </a:t>
            </a:r>
            <a:endParaRPr lang="pl-PL" sz="1600" b="1" dirty="0" smtClean="0">
              <a:solidFill>
                <a:srgbClr val="800000"/>
              </a:solidFill>
              <a:latin typeface="Calibri" panose="020F0502020204030204" pitchFamily="34" charset="0"/>
            </a:endParaRPr>
          </a:p>
          <a:p>
            <a:pPr>
              <a:buNone/>
            </a:pPr>
            <a:r>
              <a:rPr lang="pl-PL" sz="1600" b="1" dirty="0" smtClean="0">
                <a:latin typeface="Calibri" panose="020F0502020204030204" pitchFamily="34" charset="0"/>
              </a:rPr>
              <a:t>Aktywizacja </a:t>
            </a:r>
            <a:r>
              <a:rPr lang="pl-PL" sz="1600" b="1" dirty="0">
                <a:latin typeface="Calibri" panose="020F0502020204030204" pitchFamily="34" charset="0"/>
              </a:rPr>
              <a:t>zawodowa osób pozostających bez pracy – mechanizm ZIT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337" y="3120838"/>
            <a:ext cx="914400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algn="just">
              <a:buFontTx/>
              <a:buNone/>
              <a:defRPr/>
            </a:pP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KRYTERIA STRATEGICZNE I STOPNIA </a:t>
            </a:r>
            <a:r>
              <a:rPr lang="pl-PL" sz="1400" b="1" u="sng" dirty="0" smtClean="0">
                <a:solidFill>
                  <a:srgbClr val="800000"/>
                </a:solidFill>
                <a:latin typeface="Calibri" panose="020F0502020204030204" pitchFamily="34" charset="0"/>
              </a:rPr>
              <a:t>SPECYFICZNE UKIERUNKOWANIE PROJEKTU</a:t>
            </a: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 (C)</a:t>
            </a: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 bwMode="auto">
          <a:xfrm>
            <a:off x="99710" y="3452878"/>
            <a:ext cx="8885466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</a:pPr>
            <a:r>
              <a:rPr lang="pl-PL" sz="1600" b="1" kern="0" dirty="0" smtClean="0">
                <a:latin typeface="Calibri" panose="020F0502020204030204" pitchFamily="34" charset="0"/>
              </a:rPr>
              <a:t>C1. Partnerstwo</a:t>
            </a:r>
          </a:p>
          <a:p>
            <a:pPr marL="0" indent="0" algn="just">
              <a:buFontTx/>
              <a:buNone/>
            </a:pPr>
            <a:endParaRPr lang="pl-PL" sz="900" kern="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FontTx/>
              <a:buNone/>
            </a:pPr>
            <a:r>
              <a:rPr lang="pl-PL" sz="1600" kern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Weryfikacji podlega, czy projekt realizowany jest w partnerstwie z podmiotem/podmiotami z poniższej listy:</a:t>
            </a:r>
          </a:p>
          <a:p>
            <a:pPr algn="just"/>
            <a:r>
              <a:rPr lang="pl-PL" sz="1600" kern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instytucje rynku pracy </a:t>
            </a:r>
          </a:p>
          <a:p>
            <a:pPr algn="just"/>
            <a:r>
              <a:rPr lang="pl-PL" sz="1600" kern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instytucje integracji społecznej</a:t>
            </a:r>
          </a:p>
          <a:p>
            <a:pPr algn="just"/>
            <a:r>
              <a:rPr lang="pl-PL" sz="1600" kern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organizacje pozarządowe,</a:t>
            </a:r>
          </a:p>
          <a:p>
            <a:pPr algn="just"/>
            <a:r>
              <a:rPr lang="pl-PL" sz="1600" kern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instytucje edukacyjne/szkoły wyższe,</a:t>
            </a:r>
          </a:p>
          <a:p>
            <a:pPr algn="just"/>
            <a:r>
              <a:rPr lang="pl-PL" sz="1600" kern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pracodawcy,</a:t>
            </a:r>
          </a:p>
          <a:p>
            <a:pPr algn="just"/>
            <a:r>
              <a:rPr lang="pl-PL" sz="1600" kern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IOB,</a:t>
            </a:r>
          </a:p>
          <a:p>
            <a:pPr marL="0" indent="0" algn="just">
              <a:buFontTx/>
              <a:buNone/>
            </a:pPr>
            <a:r>
              <a:rPr lang="pl-PL" sz="1600" kern="0" dirty="0" smtClean="0">
                <a:solidFill>
                  <a:srgbClr val="FF0000"/>
                </a:solidFill>
                <a:latin typeface="Calibri" panose="020F0502020204030204" pitchFamily="34" charset="0"/>
              </a:rPr>
              <a:t>które przyczyni się do osiągnięcia wszystkich rezultatów projektu wyrażonych poprzez wskaźniki monitorowania.</a:t>
            </a:r>
            <a:endParaRPr lang="pl-PL" sz="1600" b="1" kern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0" y="1680780"/>
            <a:ext cx="914400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algn="just">
              <a:buFontTx/>
              <a:buNone/>
              <a:defRPr/>
            </a:pP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KRYTERIA FORMALNE </a:t>
            </a:r>
            <a:r>
              <a:rPr lang="pl-PL" sz="1400" b="1" u="sng" dirty="0" smtClean="0">
                <a:solidFill>
                  <a:srgbClr val="800000"/>
                </a:solidFill>
                <a:latin typeface="Calibri" panose="020F0502020204030204" pitchFamily="34" charset="0"/>
              </a:rPr>
              <a:t>SPECYFICZNE</a:t>
            </a: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 (B)</a:t>
            </a:r>
          </a:p>
        </p:txBody>
      </p:sp>
    </p:spTree>
    <p:extLst>
      <p:ext uri="{BB962C8B-B14F-4D97-AF65-F5344CB8AC3E}">
        <p14:creationId xmlns:p14="http://schemas.microsoft.com/office/powerpoint/2010/main" val="397779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52"/>
          <p:cNvSpPr>
            <a:spLocks noChangeArrowheads="1"/>
          </p:cNvSpPr>
          <p:nvPr/>
        </p:nvSpPr>
        <p:spPr bwMode="auto">
          <a:xfrm>
            <a:off x="0" y="992188"/>
            <a:ext cx="9144000" cy="56460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>
              <a:buNone/>
            </a:pPr>
            <a:r>
              <a:rPr lang="pl-PL" altLang="pl-PL" sz="1600" b="1" dirty="0">
                <a:solidFill>
                  <a:srgbClr val="800000"/>
                </a:solidFill>
                <a:latin typeface="Calibri" panose="020F0502020204030204" pitchFamily="34" charset="0"/>
              </a:rPr>
              <a:t>Poddziałanie </a:t>
            </a:r>
            <a:r>
              <a:rPr lang="pl-PL" altLang="pl-PL" sz="16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5.2.2.</a:t>
            </a:r>
            <a:r>
              <a:rPr lang="pl-PL" altLang="pl-PL" sz="1600" dirty="0" smtClean="0">
                <a:latin typeface="Calibri" panose="020F0502020204030204" pitchFamily="34" charset="0"/>
              </a:rPr>
              <a:t> </a:t>
            </a:r>
          </a:p>
          <a:p>
            <a:pPr marL="87313">
              <a:buNone/>
            </a:pPr>
            <a:r>
              <a:rPr lang="pl-PL" sz="1600" dirty="0" smtClean="0">
                <a:latin typeface="Calibri" panose="020F0502020204030204" pitchFamily="34" charset="0"/>
              </a:rPr>
              <a:t>Aktywizacja </a:t>
            </a:r>
            <a:r>
              <a:rPr lang="pl-PL" sz="1600" dirty="0">
                <a:latin typeface="Calibri" panose="020F0502020204030204" pitchFamily="34" charset="0"/>
              </a:rPr>
              <a:t>zawodowa osób pozostających bez pracy - </a:t>
            </a:r>
            <a:r>
              <a:rPr lang="pl-PL" sz="1600" b="1" dirty="0">
                <a:solidFill>
                  <a:schemeClr val="dk1"/>
                </a:solidFill>
                <a:latin typeface="Calibri" panose="020F0502020204030204" pitchFamily="34" charset="0"/>
              </a:rPr>
              <a:t>MOBILNOŚĆ TERYTORIALNA </a:t>
            </a:r>
            <a:r>
              <a:rPr lang="pl-PL" sz="16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EURES </a:t>
            </a:r>
            <a:r>
              <a:rPr lang="pl-PL" sz="1600" dirty="0" smtClean="0">
                <a:solidFill>
                  <a:schemeClr val="dk1"/>
                </a:solidFill>
                <a:latin typeface="Calibri" panose="020F0502020204030204" pitchFamily="34" charset="0"/>
              </a:rPr>
              <a:t>(1/2) </a:t>
            </a:r>
            <a:endParaRPr lang="pl-PL" sz="16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3851920" y="188640"/>
            <a:ext cx="5133256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pl-PL" sz="2000" b="1" u="sng" dirty="0">
                <a:solidFill>
                  <a:srgbClr val="FFFF00"/>
                </a:solidFill>
                <a:latin typeface="Calibri" pitchFamily="34" charset="0"/>
              </a:rPr>
              <a:t>PROPOZYCJA NOWYCH </a:t>
            </a:r>
            <a:r>
              <a:rPr lang="pl-PL" sz="2000" b="1" dirty="0">
                <a:solidFill>
                  <a:srgbClr val="FFFF00"/>
                </a:solidFill>
                <a:latin typeface="Calibri" pitchFamily="34" charset="0"/>
              </a:rPr>
              <a:t>KRYTERIÓW</a:t>
            </a:r>
            <a:endParaRPr lang="pl-PL" sz="2000" b="1" kern="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9" name="Symbol zastępczy zawartości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389797"/>
              </p:ext>
            </p:extLst>
          </p:nvPr>
        </p:nvGraphicFramePr>
        <p:xfrm>
          <a:off x="179512" y="2039315"/>
          <a:ext cx="8712968" cy="4650106"/>
        </p:xfrm>
        <a:graphic>
          <a:graphicData uri="http://schemas.openxmlformats.org/drawingml/2006/table">
            <a:tbl>
              <a:tblPr/>
              <a:tblGrid>
                <a:gridCol w="3112951"/>
                <a:gridCol w="5600017"/>
              </a:tblGrid>
              <a:tr h="673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B.1. 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Koszt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przypadający na uczestnika projektu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Weryfikacji podlega średni koszt przypadający na uczestnika projektu, określony na maksymalnym poziomie 14 000 zł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8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B.2. 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Rezultatów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bezpośrednich projektu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Weryfikacji podlega, czy w ramach projektu założono realizację wskaźnika rezultatu bezpośredniego </a:t>
                      </a:r>
                      <a:r>
                        <a:rPr lang="pl-PL" sz="16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osób, które uzyskały kwalifikacje po opuszczeniu Programu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na poziomie co najmniej 25% 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odniesieniu do liczby osób objętych wsparciem w ramach projektu</a:t>
                      </a:r>
                      <a:r>
                        <a:rPr lang="pl-PL" sz="16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41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B.3. 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Zakresu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projektu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Weryfikacji podlega, czy w ramach projektu</a:t>
                      </a: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wspierane będą powroty obywateli polskich do kraju celem osiedlenia się na terenie województwa pomorskiego i podjęcia zatrudnienia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8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B.4.</a:t>
                      </a: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Ukierunkowanych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schematów mobilności transnarodowej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Weryfikacji podlega, czy w ramach projektu</a:t>
                      </a: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wspierane będą powroty obywateli polskich z następujących krajów: Wielka Brytania, Niemcy, Irlandia, Holandia, Norwegia, Szwecja, Belgia, Francja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1556792"/>
            <a:ext cx="914400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algn="just">
              <a:buFontTx/>
              <a:buNone/>
              <a:defRPr/>
            </a:pP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KRYTERIA FORMALNE </a:t>
            </a:r>
            <a:r>
              <a:rPr lang="pl-PL" sz="1400" b="1" u="sng" dirty="0" smtClean="0">
                <a:solidFill>
                  <a:srgbClr val="800000"/>
                </a:solidFill>
                <a:latin typeface="Calibri" panose="020F0502020204030204" pitchFamily="34" charset="0"/>
              </a:rPr>
              <a:t>SPECYFICZNE</a:t>
            </a: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 (B)</a:t>
            </a:r>
          </a:p>
        </p:txBody>
      </p:sp>
    </p:spTree>
    <p:extLst>
      <p:ext uri="{BB962C8B-B14F-4D97-AF65-F5344CB8AC3E}">
        <p14:creationId xmlns:p14="http://schemas.microsoft.com/office/powerpoint/2010/main" val="281522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52"/>
          <p:cNvSpPr>
            <a:spLocks noChangeArrowheads="1"/>
          </p:cNvSpPr>
          <p:nvPr/>
        </p:nvSpPr>
        <p:spPr bwMode="auto">
          <a:xfrm>
            <a:off x="0" y="992188"/>
            <a:ext cx="9144000" cy="56460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>
              <a:buNone/>
            </a:pPr>
            <a:r>
              <a:rPr lang="pl-PL" altLang="pl-PL" sz="1600" b="1" dirty="0">
                <a:solidFill>
                  <a:srgbClr val="800000"/>
                </a:solidFill>
                <a:latin typeface="Calibri" panose="020F0502020204030204" pitchFamily="34" charset="0"/>
              </a:rPr>
              <a:t>Poddziałanie </a:t>
            </a:r>
            <a:r>
              <a:rPr lang="pl-PL" altLang="pl-PL" sz="16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5.2.2.</a:t>
            </a:r>
            <a:r>
              <a:rPr lang="pl-PL" altLang="pl-PL" sz="1600" dirty="0" smtClean="0">
                <a:latin typeface="Calibri" panose="020F0502020204030204" pitchFamily="34" charset="0"/>
              </a:rPr>
              <a:t> </a:t>
            </a:r>
          </a:p>
          <a:p>
            <a:pPr marL="87313">
              <a:buNone/>
            </a:pPr>
            <a:r>
              <a:rPr lang="pl-PL" sz="1600" dirty="0" smtClean="0">
                <a:latin typeface="Calibri" panose="020F0502020204030204" pitchFamily="34" charset="0"/>
              </a:rPr>
              <a:t>Aktywizacja </a:t>
            </a:r>
            <a:r>
              <a:rPr lang="pl-PL" sz="1600" dirty="0">
                <a:latin typeface="Calibri" panose="020F0502020204030204" pitchFamily="34" charset="0"/>
              </a:rPr>
              <a:t>zawodowa osób pozostających bez pracy - </a:t>
            </a:r>
            <a:r>
              <a:rPr lang="pl-PL" sz="1600" b="1" dirty="0">
                <a:solidFill>
                  <a:schemeClr val="dk1"/>
                </a:solidFill>
                <a:latin typeface="Calibri" panose="020F0502020204030204" pitchFamily="34" charset="0"/>
              </a:rPr>
              <a:t>MOBILNOŚĆ TERYTORIALNA </a:t>
            </a:r>
            <a:r>
              <a:rPr lang="pl-PL" sz="16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EURES </a:t>
            </a:r>
            <a:r>
              <a:rPr lang="pl-PL" sz="1600" dirty="0" smtClean="0">
                <a:solidFill>
                  <a:schemeClr val="dk1"/>
                </a:solidFill>
                <a:latin typeface="Calibri" panose="020F0502020204030204" pitchFamily="34" charset="0"/>
              </a:rPr>
              <a:t>(2/2) </a:t>
            </a:r>
            <a:endParaRPr lang="pl-PL" sz="16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3851920" y="188640"/>
            <a:ext cx="5133256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pl-PL" sz="2000" b="1" u="sng" dirty="0">
                <a:solidFill>
                  <a:srgbClr val="FFFF00"/>
                </a:solidFill>
                <a:latin typeface="Calibri" pitchFamily="34" charset="0"/>
              </a:rPr>
              <a:t>PROPOZYCJA NOWYCH </a:t>
            </a:r>
            <a:r>
              <a:rPr lang="pl-PL" sz="2000" b="1" dirty="0">
                <a:solidFill>
                  <a:srgbClr val="FFFF00"/>
                </a:solidFill>
                <a:latin typeface="Calibri" pitchFamily="34" charset="0"/>
              </a:rPr>
              <a:t>KRYTERIÓW</a:t>
            </a:r>
            <a:endParaRPr lang="pl-PL" sz="2000" b="1" kern="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9" name="Symbol zastępczy zawartości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523793"/>
              </p:ext>
            </p:extLst>
          </p:nvPr>
        </p:nvGraphicFramePr>
        <p:xfrm>
          <a:off x="179512" y="2039315"/>
          <a:ext cx="8712968" cy="2438400"/>
        </p:xfrm>
        <a:graphic>
          <a:graphicData uri="http://schemas.openxmlformats.org/drawingml/2006/table">
            <a:tbl>
              <a:tblPr/>
              <a:tblGrid>
                <a:gridCol w="3112951"/>
                <a:gridCol w="5600017"/>
              </a:tblGrid>
              <a:tr h="673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C.1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Partnerstwo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Weryfikacji podlega, czy projekt realizowany jest w partnerstwie </a:t>
                      </a:r>
                      <a:b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 podmiotem/podmiotami z poniższej listy:</a:t>
                      </a:r>
                    </a:p>
                    <a:p>
                      <a:pPr marL="285750" lvl="0" indent="-198438">
                        <a:buFont typeface="Calibri" panose="020F0502020204030204" pitchFamily="34" charset="0"/>
                        <a:buChar char="–"/>
                      </a:pP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instytucje rynku pracy </a:t>
                      </a:r>
                    </a:p>
                    <a:p>
                      <a:pPr marL="285750" lvl="0" indent="-198438">
                        <a:buFont typeface="Calibri" panose="020F0502020204030204" pitchFamily="34" charset="0"/>
                        <a:buChar char="–"/>
                      </a:pP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instytucje integracji społecznej</a:t>
                      </a:r>
                    </a:p>
                    <a:p>
                      <a:pPr marL="285750" lvl="0" indent="-198438">
                        <a:buFont typeface="Calibri" panose="020F0502020204030204" pitchFamily="34" charset="0"/>
                        <a:buChar char="–"/>
                      </a:pP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organizacje pozarządowe,</a:t>
                      </a:r>
                    </a:p>
                    <a:p>
                      <a:pPr marL="285750" lvl="0" indent="-198438">
                        <a:buFont typeface="Calibri" panose="020F0502020204030204" pitchFamily="34" charset="0"/>
                        <a:buChar char="–"/>
                      </a:pP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instytucje edukacyjne/szkoły wyższe,</a:t>
                      </a:r>
                    </a:p>
                    <a:p>
                      <a:pPr marL="285750" lvl="0" indent="-198438">
                        <a:buFont typeface="Calibri" panose="020F0502020204030204" pitchFamily="34" charset="0"/>
                        <a:buChar char="–"/>
                      </a:pP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pracodawcy,</a:t>
                      </a:r>
                    </a:p>
                    <a:p>
                      <a:pPr marL="285750" lvl="0" indent="-198438">
                        <a:buFont typeface="Calibri" panose="020F0502020204030204" pitchFamily="34" charset="0"/>
                        <a:buChar char="–"/>
                      </a:pP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IOB,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które przyczyni się do osiągnięcia wszystkich rezultatów projektu wyrażonych poprzez wskaźniki monitorowania.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1556792"/>
            <a:ext cx="914400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algn="just">
              <a:buFontTx/>
              <a:buNone/>
              <a:defRPr/>
            </a:pP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KRYTERIA STRATEGICZNE I STOPNIA </a:t>
            </a:r>
            <a:r>
              <a:rPr lang="pl-PL" sz="1400" b="1" u="sng" dirty="0" smtClean="0">
                <a:solidFill>
                  <a:srgbClr val="800000"/>
                </a:solidFill>
                <a:latin typeface="Calibri" panose="020F0502020204030204" pitchFamily="34" charset="0"/>
              </a:rPr>
              <a:t>SPECYFICZNE UKIERUNKOWANIE PROJEKTU</a:t>
            </a: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 (C)</a:t>
            </a:r>
          </a:p>
        </p:txBody>
      </p:sp>
    </p:spTree>
    <p:extLst>
      <p:ext uri="{BB962C8B-B14F-4D97-AF65-F5344CB8AC3E}">
        <p14:creationId xmlns:p14="http://schemas.microsoft.com/office/powerpoint/2010/main" val="42128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52"/>
          <p:cNvSpPr>
            <a:spLocks noChangeArrowheads="1"/>
          </p:cNvSpPr>
          <p:nvPr/>
        </p:nvSpPr>
        <p:spPr bwMode="auto">
          <a:xfrm>
            <a:off x="0" y="992188"/>
            <a:ext cx="9144000" cy="56460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>
              <a:buNone/>
            </a:pPr>
            <a:r>
              <a:rPr lang="pl-PL" altLang="pl-PL" sz="16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Działanie 5.6.</a:t>
            </a:r>
            <a:r>
              <a:rPr lang="pl-PL" altLang="pl-PL" sz="1600" dirty="0" smtClean="0">
                <a:latin typeface="Calibri" panose="020F0502020204030204" pitchFamily="34" charset="0"/>
              </a:rPr>
              <a:t> </a:t>
            </a:r>
          </a:p>
          <a:p>
            <a:pPr marL="87313">
              <a:buNone/>
            </a:pPr>
            <a:r>
              <a:rPr lang="pl-PL" sz="1600" dirty="0" smtClean="0">
                <a:latin typeface="Calibri" panose="020F0502020204030204" pitchFamily="34" charset="0"/>
              </a:rPr>
              <a:t>Adaptacyjność pracowników</a:t>
            </a:r>
            <a:r>
              <a:rPr lang="pl-PL" sz="1600" dirty="0" smtClean="0">
                <a:solidFill>
                  <a:schemeClr val="dk1"/>
                </a:solidFill>
                <a:latin typeface="Calibri" panose="020F0502020204030204" pitchFamily="34" charset="0"/>
              </a:rPr>
              <a:t> (1/2) </a:t>
            </a:r>
            <a:endParaRPr lang="pl-PL" sz="16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3851920" y="188640"/>
            <a:ext cx="5133256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pl-PL" sz="2000" b="1" u="sng" dirty="0">
                <a:solidFill>
                  <a:srgbClr val="FFFF00"/>
                </a:solidFill>
                <a:latin typeface="Calibri" pitchFamily="34" charset="0"/>
              </a:rPr>
              <a:t>PROPOZYCJA NOWYCH </a:t>
            </a:r>
            <a:r>
              <a:rPr lang="pl-PL" sz="2000" b="1" dirty="0">
                <a:solidFill>
                  <a:srgbClr val="FFFF00"/>
                </a:solidFill>
                <a:latin typeface="Calibri" pitchFamily="34" charset="0"/>
              </a:rPr>
              <a:t>KRYTERIÓW</a:t>
            </a:r>
            <a:endParaRPr lang="pl-PL" sz="2000" b="1" kern="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9" name="Symbol zastępczy zawartości 1"/>
          <p:cNvGraphicFramePr>
            <a:graphicFrameLocks/>
          </p:cNvGraphicFramePr>
          <p:nvPr>
            <p:extLst/>
          </p:nvPr>
        </p:nvGraphicFramePr>
        <p:xfrm>
          <a:off x="179512" y="2039314"/>
          <a:ext cx="8712968" cy="3765949"/>
        </p:xfrm>
        <a:graphic>
          <a:graphicData uri="http://schemas.openxmlformats.org/drawingml/2006/table">
            <a:tbl>
              <a:tblPr/>
              <a:tblGrid>
                <a:gridCol w="3112951"/>
                <a:gridCol w="5600017"/>
              </a:tblGrid>
              <a:tr h="794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B.1. 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Koszt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przypadający na uczestnika projektu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Weryfikacji podlega średni koszt przypadający na uczestnika projektu, określony na maksymalnym poziomie 25 000 zł.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71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B.2. 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Rezultatów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bezpośrednich projektu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20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Weryfikacji podlega, czy w ramach projektu założono realizację wskaźników rezultatu bezpośredniego: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osób, które uzyskały kwalifikacje lub nabyły kompetencje po opuszczeniu Programu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na poziomie co najmniej 90% 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odniesieniu do liczby osób objętych wsparciem w ramach projektu</a:t>
                      </a:r>
                      <a:r>
                        <a:rPr lang="pl-PL" sz="16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oraz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osób, które po opuszczeniu Programu podjęły pracę lub kontynuowały zatrudnienie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na poziomie co najmniej 55% 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odniesieniu do liczby osób objętych wsparciem w ramach projektu (efektywność zatrudnieniowa).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1556792"/>
            <a:ext cx="914400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algn="just">
              <a:buFontTx/>
              <a:buNone/>
              <a:defRPr/>
            </a:pP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KRYTERIA FORMALNE </a:t>
            </a:r>
            <a:r>
              <a:rPr lang="pl-PL" sz="1400" b="1" u="sng" dirty="0" smtClean="0">
                <a:solidFill>
                  <a:srgbClr val="800000"/>
                </a:solidFill>
                <a:latin typeface="Calibri" panose="020F0502020204030204" pitchFamily="34" charset="0"/>
              </a:rPr>
              <a:t>SPECYFICZNE</a:t>
            </a: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 (B)</a:t>
            </a:r>
          </a:p>
        </p:txBody>
      </p:sp>
    </p:spTree>
    <p:extLst>
      <p:ext uri="{BB962C8B-B14F-4D97-AF65-F5344CB8AC3E}">
        <p14:creationId xmlns:p14="http://schemas.microsoft.com/office/powerpoint/2010/main" val="189335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52"/>
          <p:cNvSpPr>
            <a:spLocks noChangeArrowheads="1"/>
          </p:cNvSpPr>
          <p:nvPr/>
        </p:nvSpPr>
        <p:spPr bwMode="auto">
          <a:xfrm>
            <a:off x="0" y="992188"/>
            <a:ext cx="9144000" cy="56460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>
              <a:buNone/>
            </a:pPr>
            <a:r>
              <a:rPr lang="pl-PL" altLang="pl-PL" sz="16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Działanie </a:t>
            </a:r>
            <a:r>
              <a:rPr lang="pl-PL" altLang="pl-PL" sz="1600" b="1" dirty="0">
                <a:solidFill>
                  <a:srgbClr val="800000"/>
                </a:solidFill>
                <a:latin typeface="Calibri" panose="020F0502020204030204" pitchFamily="34" charset="0"/>
              </a:rPr>
              <a:t>5.6.</a:t>
            </a:r>
            <a:r>
              <a:rPr lang="pl-PL" altLang="pl-PL" sz="1600" dirty="0">
                <a:latin typeface="Calibri" panose="020F0502020204030204" pitchFamily="34" charset="0"/>
              </a:rPr>
              <a:t> </a:t>
            </a:r>
          </a:p>
          <a:p>
            <a:pPr marL="87313">
              <a:buNone/>
            </a:pPr>
            <a:r>
              <a:rPr lang="pl-PL" sz="1600" dirty="0">
                <a:latin typeface="Calibri" panose="020F0502020204030204" pitchFamily="34" charset="0"/>
              </a:rPr>
              <a:t>Adaptacyjność pracowników</a:t>
            </a:r>
            <a:r>
              <a:rPr lang="pl-PL" sz="1600" dirty="0">
                <a:solidFill>
                  <a:schemeClr val="dk1"/>
                </a:solidFill>
                <a:latin typeface="Calibri" panose="020F0502020204030204" pitchFamily="34" charset="0"/>
              </a:rPr>
              <a:t> </a:t>
            </a:r>
            <a:r>
              <a:rPr lang="pl-PL" sz="1600" dirty="0" smtClean="0">
                <a:solidFill>
                  <a:schemeClr val="dk1"/>
                </a:solidFill>
                <a:latin typeface="Calibri" panose="020F0502020204030204" pitchFamily="34" charset="0"/>
              </a:rPr>
              <a:t>(2/2) </a:t>
            </a:r>
            <a:endParaRPr lang="pl-PL" sz="16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3851920" y="188640"/>
            <a:ext cx="5133256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pl-PL" sz="2000" b="1" u="sng" dirty="0">
                <a:solidFill>
                  <a:srgbClr val="FFFF00"/>
                </a:solidFill>
                <a:latin typeface="Calibri" pitchFamily="34" charset="0"/>
              </a:rPr>
              <a:t>PROPOZYCJA NOWYCH </a:t>
            </a:r>
            <a:r>
              <a:rPr lang="pl-PL" sz="2000" b="1" dirty="0">
                <a:solidFill>
                  <a:srgbClr val="FFFF00"/>
                </a:solidFill>
                <a:latin typeface="Calibri" pitchFamily="34" charset="0"/>
              </a:rPr>
              <a:t>KRYTERIÓW</a:t>
            </a:r>
            <a:endParaRPr lang="pl-PL" sz="2000" b="1" kern="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9" name="Symbol zastępczy zawartości 1"/>
          <p:cNvGraphicFramePr>
            <a:graphicFrameLocks/>
          </p:cNvGraphicFramePr>
          <p:nvPr>
            <p:extLst/>
          </p:nvPr>
        </p:nvGraphicFramePr>
        <p:xfrm>
          <a:off x="179512" y="2039315"/>
          <a:ext cx="8712968" cy="3321558"/>
        </p:xfrm>
        <a:graphic>
          <a:graphicData uri="http://schemas.openxmlformats.org/drawingml/2006/table">
            <a:tbl>
              <a:tblPr/>
              <a:tblGrid>
                <a:gridCol w="3112951"/>
                <a:gridCol w="5600017"/>
              </a:tblGrid>
              <a:tr h="673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C.1. 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Specyficzna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grupa docelowa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Ocenie podlega stopień, w jakim projekt jest ukierunkowany na osoby w wieku 50 lat i więcej, osoby z niepełnosprawnościami, osoby o niskich kwalifikacjach zawodowych, kobiety.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pkt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– mniej niż 60% uczestników projektu stanowią (łącznie) osoby w wieku 50 lat i więcej, osoby z niepełnosprawnościami, osoby o niskich kwalifikacjach zawodowych, kobiety.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pkt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– co najmniej 60% uczestników projektu stanowią (łącznie) osoby w wieku 50 lat i więcej, osoby z niepełnosprawnościami, osoby o niskich kwalifikacjach zawodowych, kobiety.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pkt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– co najmniej 80% uczestników projektu są (łącznie) osoby 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wieku 50 lat i więcej, osoby z niepełnosprawnościami, osoby </a:t>
                      </a: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pl-P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 </a:t>
                      </a: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niskich kwalifikacjach zawodowych, kobiety.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1548507"/>
            <a:ext cx="914400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algn="just">
              <a:buFontTx/>
              <a:buNone/>
              <a:defRPr/>
            </a:pP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KRYTERIA STRATEGICZNE I STOPNIA </a:t>
            </a:r>
            <a:r>
              <a:rPr lang="pl-PL" sz="1400" b="1" u="sng" dirty="0" smtClean="0">
                <a:solidFill>
                  <a:srgbClr val="800000"/>
                </a:solidFill>
                <a:latin typeface="Calibri" panose="020F0502020204030204" pitchFamily="34" charset="0"/>
              </a:rPr>
              <a:t>SPECYFICZNE UKIERUNKOWANIE PROJEKTU</a:t>
            </a: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 (C)</a:t>
            </a:r>
          </a:p>
        </p:txBody>
      </p:sp>
    </p:spTree>
    <p:extLst>
      <p:ext uri="{BB962C8B-B14F-4D97-AF65-F5344CB8AC3E}">
        <p14:creationId xmlns:p14="http://schemas.microsoft.com/office/powerpoint/2010/main" val="317376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645424" cy="504056"/>
          </a:xfrm>
        </p:spPr>
        <p:txBody>
          <a:bodyPr/>
          <a:lstStyle/>
          <a:p>
            <a:pPr algn="r"/>
            <a:r>
              <a:rPr lang="pl-PL" sz="2000" b="1" u="sng" dirty="0" smtClean="0">
                <a:solidFill>
                  <a:srgbClr val="FFFF00"/>
                </a:solidFill>
                <a:latin typeface="Calibri" pitchFamily="34" charset="0"/>
              </a:rPr>
              <a:t>ZMIANA </a:t>
            </a:r>
            <a:r>
              <a:rPr lang="pl-PL" sz="2000" b="1" u="sng" dirty="0">
                <a:solidFill>
                  <a:srgbClr val="FFFF00"/>
                </a:solidFill>
                <a:latin typeface="Calibri" pitchFamily="34" charset="0"/>
              </a:rPr>
              <a:t>TREŚCI </a:t>
            </a:r>
            <a:r>
              <a:rPr lang="pl-PL" sz="2000" b="1" dirty="0">
                <a:solidFill>
                  <a:schemeClr val="bg1"/>
                </a:solidFill>
                <a:latin typeface="Calibri" pitchFamily="34" charset="0"/>
              </a:rPr>
              <a:t>PRZYJĘTYCH </a:t>
            </a:r>
            <a:r>
              <a:rPr lang="pl-PL" sz="2000" b="1" dirty="0" smtClean="0">
                <a:solidFill>
                  <a:schemeClr val="bg1"/>
                </a:solidFill>
                <a:latin typeface="Calibri" pitchFamily="34" charset="0"/>
              </a:rPr>
              <a:t>KRYTERIÓW</a:t>
            </a:r>
            <a:endParaRPr lang="pl-PL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07504" y="2276872"/>
            <a:ext cx="8877672" cy="4448590"/>
          </a:xfrm>
        </p:spPr>
        <p:txBody>
          <a:bodyPr/>
          <a:lstStyle/>
          <a:p>
            <a:pPr marL="0" indent="0" algn="just">
              <a:buNone/>
            </a:pPr>
            <a:r>
              <a:rPr lang="pl-PL" sz="1600" b="1" dirty="0" smtClean="0">
                <a:latin typeface="Calibri" panose="020F0502020204030204" pitchFamily="34" charset="0"/>
              </a:rPr>
              <a:t>B1. Zakres projektu</a:t>
            </a:r>
            <a:endParaRPr lang="pl-PL" sz="1600" b="1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400" dirty="0" smtClean="0">
                <a:latin typeface="Calibri" panose="020F0502020204030204" pitchFamily="34" charset="0"/>
              </a:rPr>
              <a:t>Weryfikacji </a:t>
            </a:r>
            <a:r>
              <a:rPr lang="pl-PL" sz="1400" dirty="0">
                <a:latin typeface="Calibri" panose="020F0502020204030204" pitchFamily="34" charset="0"/>
              </a:rPr>
              <a:t>podlega, czy działania realizowane w projekcie są zgodne </a:t>
            </a:r>
            <a:r>
              <a:rPr lang="pl-PL" sz="1400" dirty="0">
                <a:solidFill>
                  <a:srgbClr val="FF0000"/>
                </a:solidFill>
                <a:latin typeface="Calibri" panose="020F0502020204030204" pitchFamily="34" charset="0"/>
              </a:rPr>
              <a:t>z wymogami obowiązującymi </a:t>
            </a:r>
            <a:r>
              <a:rPr lang="pl-PL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pl-PL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pl-PL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w </a:t>
            </a:r>
            <a:r>
              <a:rPr lang="pl-PL" sz="1400" dirty="0">
                <a:solidFill>
                  <a:srgbClr val="FF0000"/>
                </a:solidFill>
                <a:latin typeface="Calibri" panose="020F0502020204030204" pitchFamily="34" charset="0"/>
              </a:rPr>
              <a:t>ramach właściwych konkursów krajowych realizowanych ze środków innych niż środki EFS w zakresie profilaktyki raka piersi lub raka szyjki macicy lub raka jelita grubego (w zależności od programu profilaktycznego, którego dotyczy projekt).</a:t>
            </a:r>
          </a:p>
          <a:p>
            <a:pPr marL="0" indent="0" algn="just">
              <a:buNone/>
            </a:pPr>
            <a:endParaRPr lang="pl-PL" sz="16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600" b="1" dirty="0" smtClean="0">
                <a:latin typeface="Calibri" panose="020F0502020204030204" pitchFamily="34" charset="0"/>
              </a:rPr>
              <a:t>B2. </a:t>
            </a:r>
            <a:r>
              <a:rPr lang="pl-PL" sz="1600" b="1" dirty="0">
                <a:latin typeface="Calibri" panose="020F0502020204030204" pitchFamily="34" charset="0"/>
              </a:rPr>
              <a:t>Specyficzny typ Wnioskodawcy/Partnera</a:t>
            </a:r>
          </a:p>
          <a:p>
            <a:pPr marL="0" indent="0" algn="just">
              <a:buNone/>
            </a:pPr>
            <a:r>
              <a:rPr lang="pl-PL" sz="1400" dirty="0">
                <a:latin typeface="Calibri" panose="020F0502020204030204" pitchFamily="34" charset="0"/>
              </a:rPr>
              <a:t>Weryfikacji podlega, czy wnioskodawca lub partner w projekcie jest podmiotem leczniczym udzielającym świadczeń opieki zdrowotnej w rodzaju podstawowa opieka zdrowotna (na podstawie zawartej umowy o udzielanie świadczeń opieki zdrowotnej z </a:t>
            </a:r>
            <a:r>
              <a:rPr lang="pl-PL" sz="1400" dirty="0">
                <a:solidFill>
                  <a:srgbClr val="FF0000"/>
                </a:solidFill>
                <a:latin typeface="Calibri" panose="020F0502020204030204" pitchFamily="34" charset="0"/>
              </a:rPr>
              <a:t>płatnikiem</a:t>
            </a:r>
            <a:r>
              <a:rPr lang="pl-PL" sz="1400" dirty="0">
                <a:latin typeface="Calibri" panose="020F0502020204030204" pitchFamily="34" charset="0"/>
              </a:rPr>
              <a:t>) oraz w przypadku realizacji w projekcie działań </a:t>
            </a:r>
            <a:r>
              <a:rPr lang="pl-PL" sz="1400" dirty="0">
                <a:solidFill>
                  <a:srgbClr val="FF0000"/>
                </a:solidFill>
                <a:latin typeface="Calibri" panose="020F0502020204030204" pitchFamily="34" charset="0"/>
              </a:rPr>
              <a:t>w zakresie profilaktyki raka piersi lub raka szyjki macicy  </a:t>
            </a:r>
            <a:r>
              <a:rPr lang="pl-PL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posiada kontrakt </a:t>
            </a:r>
            <a:r>
              <a:rPr lang="pl-PL" sz="1400" dirty="0">
                <a:solidFill>
                  <a:srgbClr val="FF0000"/>
                </a:solidFill>
                <a:latin typeface="Calibri" panose="020F0502020204030204" pitchFamily="34" charset="0"/>
              </a:rPr>
              <a:t>z płatnikiem w niniejszym zakresie</a:t>
            </a:r>
            <a:r>
              <a:rPr lang="pl-PL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pl-PL" sz="16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600" b="1" dirty="0" smtClean="0">
                <a:latin typeface="Calibri" panose="020F0502020204030204" pitchFamily="34" charset="0"/>
              </a:rPr>
              <a:t>B3. Grupa docelowa</a:t>
            </a:r>
            <a:endParaRPr lang="pl-PL" sz="1600" b="1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400" dirty="0">
                <a:latin typeface="Calibri" panose="020F0502020204030204" pitchFamily="34" charset="0"/>
              </a:rPr>
              <a:t>Weryfikacji podlega czy minimum 20% </a:t>
            </a:r>
            <a:r>
              <a:rPr lang="pl-PL" sz="1400" dirty="0">
                <a:solidFill>
                  <a:srgbClr val="FF0000"/>
                </a:solidFill>
                <a:latin typeface="Calibri" panose="020F0502020204030204" pitchFamily="34" charset="0"/>
              </a:rPr>
              <a:t>kobiet, które wzięły udział </a:t>
            </a:r>
            <a:r>
              <a:rPr lang="pl-PL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w </a:t>
            </a:r>
            <a:r>
              <a:rPr lang="pl-PL" sz="1400" dirty="0">
                <a:solidFill>
                  <a:srgbClr val="FF0000"/>
                </a:solidFill>
                <a:latin typeface="Calibri" panose="020F0502020204030204" pitchFamily="34" charset="0"/>
              </a:rPr>
              <a:t>badaniu  profilaktycznym w kierunku wykrycia raka piersi lub raka szyjki macicy w wyniku działań realizowanych w projekcie</a:t>
            </a:r>
            <a:r>
              <a:rPr lang="pl-PL" sz="1400" dirty="0">
                <a:latin typeface="Calibri" panose="020F0502020204030204" pitchFamily="34" charset="0"/>
              </a:rPr>
              <a:t>, stanowią kobiety w wieku aktywności zawodowej, które na podstawie SIMP nigdy nie wykonywały badań profilaktycznych w kierunku wykrycia raka piersi lub raka szyjki macicy (w zależności od programu profilaktycznego, którego dotyczy projekt</a:t>
            </a:r>
            <a:r>
              <a:rPr lang="pl-PL" sz="1400" dirty="0" smtClean="0">
                <a:latin typeface="Calibri" panose="020F0502020204030204" pitchFamily="34" charset="0"/>
              </a:rPr>
              <a:t>).</a:t>
            </a:r>
            <a:r>
              <a:rPr lang="pl-PL" sz="1400" dirty="0"/>
              <a:t> </a:t>
            </a:r>
            <a:r>
              <a:rPr lang="pl-PL" sz="1400" dirty="0">
                <a:latin typeface="Calibri" panose="020F0502020204030204" pitchFamily="34" charset="0"/>
              </a:rPr>
              <a:t>Kryterium dotyczy wyłącznie projektów, które zakładają realizację działań </a:t>
            </a:r>
            <a:r>
              <a:rPr lang="pl-PL" sz="1400" dirty="0">
                <a:solidFill>
                  <a:srgbClr val="FF0000"/>
                </a:solidFill>
                <a:latin typeface="Calibri" panose="020F0502020204030204" pitchFamily="34" charset="0"/>
              </a:rPr>
              <a:t>w zakresie profilaktyki raka piersi lub raka szyjki macicy.</a:t>
            </a:r>
          </a:p>
        </p:txBody>
      </p:sp>
      <p:sp>
        <p:nvSpPr>
          <p:cNvPr id="8" name="Rectangle 52"/>
          <p:cNvSpPr>
            <a:spLocks noChangeArrowheads="1"/>
          </p:cNvSpPr>
          <p:nvPr/>
        </p:nvSpPr>
        <p:spPr bwMode="auto">
          <a:xfrm>
            <a:off x="0" y="992188"/>
            <a:ext cx="9144000" cy="864096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>
              <a:buNone/>
            </a:pPr>
            <a:r>
              <a:rPr lang="pl-PL" altLang="pl-PL" sz="1600" b="1" dirty="0">
                <a:solidFill>
                  <a:srgbClr val="800000"/>
                </a:solidFill>
                <a:latin typeface="Calibri" panose="020F0502020204030204" pitchFamily="34" charset="0"/>
              </a:rPr>
              <a:t>Poddziałanie </a:t>
            </a:r>
            <a:r>
              <a:rPr lang="pl-PL" altLang="pl-PL" sz="16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5.4.2.</a:t>
            </a:r>
            <a:r>
              <a:rPr lang="pl-PL" altLang="pl-PL" sz="1600" dirty="0" smtClean="0">
                <a:latin typeface="Calibri" panose="020F0502020204030204" pitchFamily="34" charset="0"/>
              </a:rPr>
              <a:t> </a:t>
            </a:r>
          </a:p>
          <a:p>
            <a:pPr marL="87313">
              <a:buNone/>
            </a:pPr>
            <a:r>
              <a:rPr lang="pl-PL" sz="1600" dirty="0">
                <a:latin typeface="Calibri" panose="020F0502020204030204" pitchFamily="34" charset="0"/>
              </a:rPr>
              <a:t>Zdrowie na rynku pracy </a:t>
            </a:r>
            <a:endParaRPr lang="pl-PL" sz="1600" dirty="0" smtClean="0">
              <a:latin typeface="Calibri" panose="020F0502020204030204" pitchFamily="34" charset="0"/>
            </a:endParaRPr>
          </a:p>
          <a:p>
            <a:pPr marL="87313" algn="r">
              <a:buNone/>
            </a:pP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PROJEKTY </a:t>
            </a:r>
            <a:r>
              <a:rPr lang="pl-PL" sz="1400" b="1" dirty="0">
                <a:solidFill>
                  <a:srgbClr val="800000"/>
                </a:solidFill>
                <a:latin typeface="Calibri" panose="020F0502020204030204" pitchFamily="34" charset="0"/>
              </a:rPr>
              <a:t>DOTYCZĄCE PROFILAKTYKI </a:t>
            </a: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W ZAKRESIE NOWOTWORÓW </a:t>
            </a:r>
            <a:r>
              <a:rPr lang="pl-PL" sz="1400" dirty="0" smtClean="0">
                <a:solidFill>
                  <a:schemeClr val="dk1"/>
                </a:solidFill>
                <a:latin typeface="Calibri" panose="020F0502020204030204" pitchFamily="34" charset="0"/>
              </a:rPr>
              <a:t>(1/2</a:t>
            </a:r>
            <a:r>
              <a:rPr lang="pl-PL" sz="1400" dirty="0">
                <a:solidFill>
                  <a:schemeClr val="dk1"/>
                </a:solidFill>
                <a:latin typeface="Calibri" panose="020F0502020204030204" pitchFamily="34" charset="0"/>
              </a:rPr>
              <a:t>) </a:t>
            </a:r>
            <a:endParaRPr lang="pl-PL" sz="1400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0" y="1874976"/>
            <a:ext cx="914400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algn="just">
              <a:buFontTx/>
              <a:buNone/>
              <a:defRPr/>
            </a:pP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KRYTERIA FORMALNE </a:t>
            </a:r>
            <a:r>
              <a:rPr lang="pl-PL" sz="1400" b="1" u="sng" dirty="0" smtClean="0">
                <a:solidFill>
                  <a:srgbClr val="800000"/>
                </a:solidFill>
                <a:latin typeface="Calibri" panose="020F0502020204030204" pitchFamily="34" charset="0"/>
              </a:rPr>
              <a:t>SPECYFICZNE</a:t>
            </a:r>
            <a:r>
              <a:rPr lang="pl-PL" sz="14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 (B)</a:t>
            </a:r>
          </a:p>
        </p:txBody>
      </p:sp>
    </p:spTree>
    <p:extLst>
      <p:ext uri="{BB962C8B-B14F-4D97-AF65-F5344CB8AC3E}">
        <p14:creationId xmlns:p14="http://schemas.microsoft.com/office/powerpoint/2010/main" val="52153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8735</TotalTime>
  <Words>1448</Words>
  <Application>Microsoft Office PowerPoint</Application>
  <PresentationFormat>Pokaz na ekranie (4:3)</PresentationFormat>
  <Paragraphs>187</Paragraphs>
  <Slides>15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Projekt domyślny</vt:lpstr>
      <vt:lpstr>Kryteria wyboru projektów w ramach Osi Priorytetowej 5.  RPO WP 2014-2020</vt:lpstr>
      <vt:lpstr>PRZEDMIOT OBRAD KM RPO WP 2014-2020</vt:lpstr>
      <vt:lpstr>ZMIANA TREŚCI PRZYJĘTYCH KRYTERIÓW</vt:lpstr>
      <vt:lpstr>ZMIANA TREŚCI PRZYJĘTYCH KRYTERIÓW</vt:lpstr>
      <vt:lpstr>Prezentacja programu PowerPoint</vt:lpstr>
      <vt:lpstr>Prezentacja programu PowerPoint</vt:lpstr>
      <vt:lpstr>Prezentacja programu PowerPoint</vt:lpstr>
      <vt:lpstr>Prezentacja programu PowerPoint</vt:lpstr>
      <vt:lpstr>ZMIANA TREŚCI PRZYJĘTYCH KRYTERIÓW</vt:lpstr>
      <vt:lpstr>ZMIANA TREŚCI PRZYJĘTYCH KRYTERIÓW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Michałowska Agata</cp:lastModifiedBy>
  <cp:revision>783</cp:revision>
  <cp:lastPrinted>2016-10-12T09:02:12Z</cp:lastPrinted>
  <dcterms:created xsi:type="dcterms:W3CDTF">2008-01-08T07:52:50Z</dcterms:created>
  <dcterms:modified xsi:type="dcterms:W3CDTF">2016-10-12T11:02:20Z</dcterms:modified>
</cp:coreProperties>
</file>