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14"/>
  </p:notesMasterIdLst>
  <p:handoutMasterIdLst>
    <p:handoutMasterId r:id="rId15"/>
  </p:handoutMasterIdLst>
  <p:sldIdLst>
    <p:sldId id="354" r:id="rId5"/>
    <p:sldId id="355" r:id="rId6"/>
    <p:sldId id="322" r:id="rId7"/>
    <p:sldId id="357" r:id="rId8"/>
    <p:sldId id="358" r:id="rId9"/>
    <p:sldId id="359" r:id="rId10"/>
    <p:sldId id="340" r:id="rId11"/>
    <p:sldId id="364" r:id="rId12"/>
    <p:sldId id="323" r:id="rId13"/>
  </p:sldIdLst>
  <p:sldSz cx="9144000" cy="5143500" type="screen16x9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22"/>
            <p14:sldId id="357"/>
            <p14:sldId id="358"/>
            <p14:sldId id="359"/>
            <p14:sldId id="340"/>
            <p14:sldId id="364"/>
            <p14:sldId id="3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286" autoAdjust="0"/>
    <p:restoredTop sz="50058" autoAdjust="0"/>
  </p:normalViewPr>
  <p:slideViewPr>
    <p:cSldViewPr>
      <p:cViewPr>
        <p:scale>
          <a:sx n="62" d="100"/>
          <a:sy n="62" d="100"/>
        </p:scale>
        <p:origin x="-1906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A </a:t>
          </a:r>
          <a:r>
            <a:rPr lang="de-DE" i="0" dirty="0" err="1" smtClean="0"/>
            <a:t>reference</a:t>
          </a:r>
          <a:r>
            <a:rPr lang="de-DE" i="0" dirty="0" smtClean="0"/>
            <a:t> </a:t>
          </a:r>
          <a:r>
            <a:rPr lang="de-DE" i="0" dirty="0" err="1" smtClean="0"/>
            <a:t>framework</a:t>
          </a:r>
          <a:r>
            <a:rPr lang="de-DE" i="0" dirty="0" smtClean="0"/>
            <a:t> </a:t>
          </a:r>
          <a:r>
            <a:rPr lang="de-DE" i="0" dirty="0" err="1" smtClean="0"/>
            <a:t>for</a:t>
          </a:r>
          <a:r>
            <a:rPr lang="de-DE" i="0" dirty="0" smtClean="0"/>
            <a:t> </a:t>
          </a:r>
          <a:r>
            <a:rPr lang="de-DE" i="0" dirty="0" err="1" smtClean="0"/>
            <a:t>upwards</a:t>
          </a:r>
          <a:r>
            <a:rPr lang="de-DE" i="0" dirty="0" smtClean="0"/>
            <a:t> </a:t>
          </a:r>
          <a:r>
            <a:rPr lang="de-DE" i="0" dirty="0" err="1" smtClean="0"/>
            <a:t>convergence</a:t>
          </a:r>
          <a:endParaRPr lang="en-GB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err="1" smtClean="0"/>
            <a:t>Building</a:t>
          </a:r>
          <a:r>
            <a:rPr lang="de-DE" i="0" dirty="0" smtClean="0"/>
            <a:t> on the </a:t>
          </a:r>
          <a:r>
            <a:rPr lang="de-DE" i="0" dirty="0" err="1" smtClean="0"/>
            <a:t>existing</a:t>
          </a:r>
          <a:r>
            <a:rPr lang="de-DE" i="0" dirty="0" smtClean="0"/>
            <a:t> EU </a:t>
          </a:r>
          <a:r>
            <a:rPr lang="de-DE" i="0" dirty="0" err="1" smtClean="0"/>
            <a:t>social</a:t>
          </a:r>
          <a:r>
            <a:rPr lang="de-DE" i="0" dirty="0" smtClean="0"/>
            <a:t> </a:t>
          </a:r>
          <a:r>
            <a:rPr lang="de-DE" i="0" dirty="0" err="1" smtClean="0"/>
            <a:t>law</a:t>
          </a:r>
          <a:endParaRPr lang="en-GB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i="0" dirty="0" smtClean="0"/>
            <a:t>A </a:t>
          </a:r>
          <a:r>
            <a:rPr lang="de-DE" i="0" dirty="0" err="1" smtClean="0"/>
            <a:t>scoreboard</a:t>
          </a:r>
          <a:r>
            <a:rPr lang="de-DE" i="0" dirty="0" smtClean="0"/>
            <a:t> </a:t>
          </a:r>
          <a:r>
            <a:rPr lang="de-DE" i="0" dirty="0" err="1" smtClean="0"/>
            <a:t>of</a:t>
          </a:r>
          <a:r>
            <a:rPr lang="de-DE" i="0" dirty="0" smtClean="0"/>
            <a:t> </a:t>
          </a:r>
          <a:r>
            <a:rPr lang="de-DE" i="0" dirty="0" err="1" smtClean="0"/>
            <a:t>employment</a:t>
          </a:r>
          <a:r>
            <a:rPr lang="de-DE" i="0" dirty="0" smtClean="0"/>
            <a:t> </a:t>
          </a:r>
          <a:r>
            <a:rPr lang="de-DE" i="0" dirty="0" err="1" smtClean="0"/>
            <a:t>and</a:t>
          </a:r>
          <a:r>
            <a:rPr lang="de-DE" i="0" dirty="0" smtClean="0"/>
            <a:t> </a:t>
          </a:r>
          <a:r>
            <a:rPr lang="de-DE" i="0" dirty="0" err="1" smtClean="0"/>
            <a:t>social</a:t>
          </a:r>
          <a:r>
            <a:rPr lang="de-DE" i="0" dirty="0" smtClean="0"/>
            <a:t> </a:t>
          </a:r>
          <a:r>
            <a:rPr lang="de-DE" i="0" dirty="0" err="1" smtClean="0"/>
            <a:t>indicators</a:t>
          </a:r>
          <a:endParaRPr lang="en-GB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dirty="0" err="1" smtClean="0"/>
            <a:t>Several</a:t>
          </a:r>
          <a:r>
            <a:rPr lang="de-DE" dirty="0" smtClean="0"/>
            <a:t> </a:t>
          </a:r>
          <a:r>
            <a:rPr lang="de-DE" dirty="0" err="1" smtClean="0"/>
            <a:t>concrete</a:t>
          </a:r>
          <a:r>
            <a:rPr lang="de-DE" dirty="0" smtClean="0"/>
            <a:t> initiatives </a:t>
          </a:r>
          <a:endParaRPr lang="en-GB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rPr lang="de-DE" dirty="0" smtClean="0"/>
            <a:t>20 </a:t>
          </a:r>
          <a:r>
            <a:rPr lang="de-DE" dirty="0" err="1" smtClean="0"/>
            <a:t>principles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rights</a:t>
          </a:r>
          <a:endParaRPr lang="en-GB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en-GB" b="1" i="0" dirty="0" smtClean="0"/>
            <a:t>Equal opportunities and access to the labour market</a:t>
          </a:r>
          <a:endParaRPr lang="en-GB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en-GB" b="1" smtClean="0"/>
            <a:t>Education, training and life-long learning</a:t>
          </a:r>
          <a:endParaRPr lang="en-GB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en-GB" b="1" dirty="0" smtClean="0"/>
            <a:t>Gender equality</a:t>
          </a:r>
          <a:endParaRPr lang="en-GB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en-GB" b="1" smtClean="0"/>
            <a:t>Equal opportunities</a:t>
          </a:r>
          <a:endParaRPr lang="en-GB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en-GB" b="1" dirty="0" smtClean="0"/>
            <a:t>Active support to employment</a:t>
          </a:r>
          <a:endParaRPr lang="en-GB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426A9222-04BC-4D41-8C9F-87A7030D0F50}">
      <dgm:prSet/>
      <dgm:spPr/>
      <dgm:t>
        <a:bodyPr/>
        <a:lstStyle/>
        <a:p>
          <a:pPr rtl="0"/>
          <a:r>
            <a:rPr lang="en-GB" b="1" dirty="0" smtClean="0"/>
            <a:t>Secure and adaptable employment</a:t>
          </a:r>
          <a:endParaRPr lang="en-GB" dirty="0"/>
        </a:p>
      </dgm:t>
    </dgm:pt>
    <dgm:pt modelId="{79E57C9D-2183-4293-A7AD-C7A075DCF0D7}" type="parTrans" cxnId="{647B2203-9468-41A3-A4F1-A57F14ECDB61}">
      <dgm:prSet/>
      <dgm:spPr/>
      <dgm:t>
        <a:bodyPr/>
        <a:lstStyle/>
        <a:p>
          <a:endParaRPr lang="en-GB"/>
        </a:p>
      </dgm:t>
    </dgm:pt>
    <dgm:pt modelId="{187CF7F7-D616-407F-B072-2E01399CB1FD}" type="sibTrans" cxnId="{647B2203-9468-41A3-A4F1-A57F14ECDB61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en-GB" b="1" i="0" dirty="0" smtClean="0"/>
            <a:t>Fair working conditions</a:t>
          </a:r>
          <a:endParaRPr lang="en-GB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en-GB" b="1" smtClean="0"/>
            <a:t>Wages</a:t>
          </a:r>
          <a:endParaRPr lang="en-GB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en-GB" b="1" dirty="0" smtClean="0"/>
            <a:t>Information about employment conditions and protection in case of dismissals</a:t>
          </a:r>
          <a:endParaRPr lang="en-GB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2087C08D-8D1A-4D3E-A128-0B809B7DBBF8}">
      <dgm:prSet/>
      <dgm:spPr/>
      <dgm:t>
        <a:bodyPr/>
        <a:lstStyle/>
        <a:p>
          <a:pPr rtl="0"/>
          <a:r>
            <a:rPr lang="en-GB" b="1" smtClean="0"/>
            <a:t>Social dialogue and involvement of workers </a:t>
          </a:r>
          <a:endParaRPr lang="en-GB"/>
        </a:p>
      </dgm:t>
    </dgm:pt>
    <dgm:pt modelId="{089F3ABB-6CF0-4B5E-880A-3B5D03C0DCDA}" type="parTrans" cxnId="{4085A36E-F8BA-4506-8281-4C9CA00A180C}">
      <dgm:prSet/>
      <dgm:spPr/>
      <dgm:t>
        <a:bodyPr/>
        <a:lstStyle/>
        <a:p>
          <a:endParaRPr lang="en-GB"/>
        </a:p>
      </dgm:t>
    </dgm:pt>
    <dgm:pt modelId="{EEE04DFB-EC23-4CFF-8B1B-282A26D3DCB4}" type="sibTrans" cxnId="{4085A36E-F8BA-4506-8281-4C9CA00A180C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en-GB" b="1" smtClean="0"/>
            <a:t>Work-life balance</a:t>
          </a:r>
          <a:endParaRPr lang="en-GB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en-GB" b="1" smtClean="0"/>
            <a:t>Healthy, safe and well-adapted work environment</a:t>
          </a:r>
          <a:endParaRPr lang="en-GB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en-GB" b="1" i="0" dirty="0" smtClean="0"/>
            <a:t>Adequate and sustainable social protection</a:t>
          </a:r>
          <a:endParaRPr lang="en-GB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en-GB" b="1" smtClean="0"/>
            <a:t>Childcare and support to children</a:t>
          </a:r>
          <a:endParaRPr lang="en-GB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en-GB" b="1" smtClean="0"/>
            <a:t>Social Protection</a:t>
          </a:r>
          <a:endParaRPr lang="en-GB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en-GB" b="1" dirty="0" smtClean="0"/>
            <a:t>Unemployment benefits</a:t>
          </a:r>
          <a:endParaRPr lang="en-GB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en-GB" b="1" dirty="0" smtClean="0"/>
            <a:t>Old age income and pensions</a:t>
          </a:r>
          <a:endParaRPr lang="en-GB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en-GB" b="1" dirty="0" smtClean="0"/>
            <a:t>Minimum income</a:t>
          </a:r>
          <a:endParaRPr lang="en-GB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en-GB" b="1" smtClean="0"/>
            <a:t>Health care</a:t>
          </a:r>
          <a:endParaRPr lang="en-GB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en-GB" b="1" smtClean="0"/>
            <a:t>Inclusion of people with disabilities</a:t>
          </a:r>
          <a:endParaRPr lang="en-GB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en-GB" b="1" smtClean="0"/>
            <a:t>Long-term care </a:t>
          </a:r>
          <a:endParaRPr lang="en-GB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en-GB" b="1" smtClean="0"/>
            <a:t>Housing and assistance for the homeless</a:t>
          </a:r>
          <a:endParaRPr lang="en-GB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en-GB" b="1" smtClean="0"/>
            <a:t>Access to essential services</a:t>
          </a:r>
          <a:endParaRPr lang="en-GB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A2354300-4A76-4062-BB04-B0AB41A2D422}" srcId="{225D2C21-9EFF-49C9-B9ED-03B3EB96EAA9}" destId="{8FDAD8CF-A553-4FF3-8611-8A566B079E12}" srcOrd="4" destOrd="0" parTransId="{C3260FFD-5E31-4F62-8DD9-2936DFE15E68}" sibTransId="{006B9AD3-E02E-40F2-819B-772BB256ED83}"/>
    <dgm:cxn modelId="{4085A36E-F8BA-4506-8281-4C9CA00A180C}" srcId="{225D2C21-9EFF-49C9-B9ED-03B3EB96EAA9}" destId="{2087C08D-8D1A-4D3E-A128-0B809B7DBBF8}" srcOrd="2" destOrd="0" parTransId="{089F3ABB-6CF0-4B5E-880A-3B5D03C0DCDA}" sibTransId="{EEE04DFB-EC23-4CFF-8B1B-282A26D3DCB4}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DA26E6A0-A28E-4225-88B6-2BFF34C8711D}" type="presOf" srcId="{426A9222-04BC-4D41-8C9F-87A7030D0F50}" destId="{046D9D5A-D3D9-4DD2-AFEA-774AB256DAC8}" srcOrd="0" destOrd="4" presId="urn:microsoft.com/office/officeart/2005/8/layout/hList1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647B2203-9468-41A3-A4F1-A57F14ECDB61}" srcId="{68B33AED-F1FD-4557-BB79-8E31597A6711}" destId="{426A9222-04BC-4D41-8C9F-87A7030D0F50}" srcOrd="4" destOrd="0" parTransId="{79E57C9D-2183-4293-A7AD-C7A075DCF0D7}" sibTransId="{187CF7F7-D616-407F-B072-2E01399CB1FD}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496A7074-7880-467E-A7C0-D9E1AB39EC3B}" srcId="{225D2C21-9EFF-49C9-B9ED-03B3EB96EAA9}" destId="{AD219E67-9D1E-41CC-A048-D722DD91B930}" srcOrd="3" destOrd="0" parTransId="{12A4A3A8-0442-4999-83F0-170127E90F63}" sibTransId="{740CB9A3-7856-4DF4-A5F7-9111EB42372E}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2ABB4605-5388-48D9-AAFB-F285A5E7581B}" type="presOf" srcId="{AD219E67-9D1E-41CC-A048-D722DD91B930}" destId="{6F353EAD-5B37-40E5-AF56-30230B6DFB8B}" srcOrd="0" destOrd="3" presId="urn:microsoft.com/office/officeart/2005/8/layout/hList1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9D99377F-5E37-4B9C-BFDA-6ACC3AC1AA64}" type="presOf" srcId="{67EAD58B-A070-4564-92E6-43DBD7B9F149}" destId="{6F353EAD-5B37-40E5-AF56-30230B6DFB8B}" srcOrd="0" destOrd="1" presId="urn:microsoft.com/office/officeart/2005/8/layout/hList1"/>
    <dgm:cxn modelId="{69ED6AC9-7BB6-4689-8FA1-6F888168ED27}" type="presOf" srcId="{8FDAD8CF-A553-4FF3-8611-8A566B079E12}" destId="{6F353EAD-5B37-40E5-AF56-30230B6DFB8B}" srcOrd="0" destOrd="4" presId="urn:microsoft.com/office/officeart/2005/8/layout/hList1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57E527B6-77B7-485E-864B-FE903C23B7D5}" type="presOf" srcId="{2087C08D-8D1A-4D3E-A128-0B809B7DBBF8}" destId="{6F353EAD-5B37-40E5-AF56-30230B6DFB8B}" srcOrd="0" destOrd="2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4FC367C8-4203-437F-9B18-F8524B6C0FDD}" srcId="{225D2C21-9EFF-49C9-B9ED-03B3EB96EAA9}" destId="{67EAD58B-A070-4564-92E6-43DBD7B9F149}" srcOrd="1" destOrd="0" parTransId="{2889BF81-67A1-4553-87B2-AF58ABA2E45A}" sibTransId="{BE12D0C1-9F72-4C2D-B4F3-428BE36B3345}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Update EU legislation, step up enforcement</a:t>
          </a:r>
          <a:endParaRPr lang="en-GB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Social dialogue</a:t>
          </a:r>
          <a:endParaRPr lang="en-GB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Funding</a:t>
          </a:r>
          <a:endParaRPr lang="en-GB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/>
      <dgm:spPr>
        <a:effectLst/>
      </dgm:spPr>
      <dgm:t>
        <a:bodyPr/>
        <a:lstStyle/>
        <a:p>
          <a:pPr rtl="0"/>
          <a:r>
            <a:rPr lang="de-DE" b="1" dirty="0" err="1" smtClean="0"/>
            <a:t>Civil</a:t>
          </a:r>
          <a:r>
            <a:rPr lang="de-DE" b="1" dirty="0" smtClean="0"/>
            <a:t> Society</a:t>
          </a:r>
          <a:endParaRPr lang="en-GB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/>
      <dgm:spPr>
        <a:effectLst/>
      </dgm:spPr>
      <dgm:t>
        <a:bodyPr/>
        <a:lstStyle/>
        <a:p>
          <a:pPr rtl="0"/>
          <a:r>
            <a:rPr lang="en-GB" b="1" i="0" dirty="0" smtClean="0"/>
            <a:t>European Semester</a:t>
          </a:r>
          <a:endParaRPr lang="en-GB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de-DE" b="0" i="0" dirty="0" smtClean="0"/>
            <a:t>Work-</a:t>
          </a:r>
          <a:r>
            <a:rPr lang="de-DE" b="0" i="0" dirty="0" err="1" smtClean="0"/>
            <a:t>life</a:t>
          </a:r>
          <a:r>
            <a:rPr lang="de-DE" b="0" i="0" dirty="0" smtClean="0"/>
            <a:t> Balance: </a:t>
          </a:r>
          <a:endParaRPr lang="en-GB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de-DE" b="0" i="0" dirty="0" smtClean="0"/>
            <a:t>Directive + </a:t>
          </a:r>
          <a:r>
            <a:rPr lang="de-DE" b="0" i="0" dirty="0" err="1" smtClean="0"/>
            <a:t>policy</a:t>
          </a:r>
          <a:r>
            <a:rPr lang="de-DE" b="0" i="0" dirty="0" smtClean="0"/>
            <a:t> </a:t>
          </a:r>
          <a:r>
            <a:rPr lang="de-DE" b="0" i="0" dirty="0" err="1" smtClean="0"/>
            <a:t>measures</a:t>
          </a:r>
          <a:endParaRPr lang="en-GB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de-DE" b="0" i="0" smtClean="0"/>
            <a:t>Access to social protection:</a:t>
          </a:r>
          <a:endParaRPr lang="en-GB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de-DE" b="0" smtClean="0"/>
            <a:t>Social partners' consultation</a:t>
          </a:r>
          <a:endParaRPr lang="en-GB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de-DE" b="0" i="0" smtClean="0"/>
            <a:t>Information rights for workers:</a:t>
          </a:r>
          <a:endParaRPr lang="en-GB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de-DE" b="0" dirty="0" err="1" smtClean="0"/>
            <a:t>Social</a:t>
          </a:r>
          <a:r>
            <a:rPr lang="de-DE" b="0" dirty="0" smtClean="0"/>
            <a:t> </a:t>
          </a:r>
          <a:r>
            <a:rPr lang="de-DE" b="0" dirty="0" err="1" smtClean="0"/>
            <a:t>partners</a:t>
          </a:r>
          <a:r>
            <a:rPr lang="de-DE" b="0" dirty="0" smtClean="0"/>
            <a:t>' </a:t>
          </a:r>
          <a:r>
            <a:rPr lang="de-DE" b="0" dirty="0" err="1" smtClean="0"/>
            <a:t>consultation</a:t>
          </a:r>
          <a:r>
            <a:rPr lang="de-DE" b="0" dirty="0" smtClean="0"/>
            <a:t> on the </a:t>
          </a:r>
          <a:r>
            <a:rPr lang="de-DE" b="0" dirty="0" err="1" smtClean="0"/>
            <a:t>Written</a:t>
          </a:r>
          <a:r>
            <a:rPr lang="de-DE" b="0" dirty="0" smtClean="0"/>
            <a:t> Statement Directive (91/533/EEC)</a:t>
          </a:r>
          <a:endParaRPr lang="en-GB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de-DE" i="0" smtClean="0"/>
            <a:t>Working Time:</a:t>
          </a:r>
          <a:endParaRPr lang="en-GB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de-DE" b="0" dirty="0" smtClean="0"/>
            <a:t>Legal </a:t>
          </a:r>
          <a:r>
            <a:rPr lang="de-DE" b="0" dirty="0" err="1" smtClean="0"/>
            <a:t>guidance</a:t>
          </a:r>
          <a:r>
            <a:rPr lang="de-DE" b="0" dirty="0" smtClean="0"/>
            <a:t> on </a:t>
          </a:r>
          <a:r>
            <a:rPr lang="de-DE" b="0" i="0" dirty="0" smtClean="0"/>
            <a:t>Directive 2003/88/EC</a:t>
          </a:r>
          <a:endParaRPr lang="en-GB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en-GB" sz="2000" b="1" dirty="0" smtClean="0">
              <a:solidFill>
                <a:schemeClr val="bg1"/>
              </a:solidFill>
            </a:rPr>
            <a:t>Social</a:t>
          </a:r>
          <a:r>
            <a:rPr lang="en-GB" sz="2000" dirty="0" smtClean="0">
              <a:solidFill>
                <a:schemeClr val="bg1"/>
              </a:solidFill>
            </a:rPr>
            <a:t> </a:t>
          </a:r>
          <a:r>
            <a:rPr lang="en-GB" sz="2000" b="1" dirty="0" smtClean="0">
              <a:solidFill>
                <a:schemeClr val="bg1"/>
              </a:solidFill>
            </a:rPr>
            <a:t>Scoreboard</a:t>
          </a:r>
          <a:endParaRPr lang="en-GB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en-GB" dirty="0" smtClean="0">
            <a:solidFill>
              <a:sysClr val="windowText" lastClr="000000"/>
            </a:solidFill>
          </a:endParaRP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To serve as a reference framework to monitor employment and social performances of Member States in a holistic way</a:t>
          </a:r>
          <a:endParaRPr lang="en-GB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12 areas along three dimensions </a:t>
          </a:r>
          <a:br>
            <a:rPr lang="en-GB" dirty="0" smtClean="0">
              <a:solidFill>
                <a:sysClr val="windowText" lastClr="000000"/>
              </a:solidFill>
            </a:rPr>
          </a:br>
          <a:r>
            <a:rPr lang="en-GB" dirty="0" smtClean="0">
              <a:solidFill>
                <a:sysClr val="windowText" lastClr="000000"/>
              </a:solidFill>
            </a:rPr>
            <a:t>of 'societal progress':</a:t>
          </a: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To be used in the framework of the European Semester, in particular in the Joint Employment Report </a:t>
          </a:r>
          <a:endParaRPr lang="en-GB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Equal opportunities and labour market access</a:t>
          </a: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Dynamic labour markets and fair working conditions</a:t>
          </a: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  Public support, social protection and inclusion</a:t>
          </a: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 smtClean="0">
              <a:solidFill>
                <a:sysClr val="windowText" lastClr="000000"/>
              </a:solidFill>
            </a:rPr>
            <a:t>14 headline and 21 secondary indicators</a:t>
          </a:r>
        </a:p>
        <a:p>
          <a:pPr algn="ctr"/>
          <a:r>
            <a:rPr lang="en-GB" dirty="0" smtClean="0">
              <a:solidFill>
                <a:sysClr val="windowText" lastClr="000000"/>
              </a:solidFill>
            </a:rPr>
            <a:t>Based on existing data from e.g. EU-LFS, EU-SILC, the Structure of Earnings Survey and the OECD's PISA survey</a:t>
          </a:r>
          <a:endParaRPr lang="en-GB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D863A7-C4F1-4F46-BB2A-0A8975FCC1CF}" type="pres">
      <dgm:prSet presAssocID="{1C5182C5-7D32-4975-9225-953E892A9BEB}" presName="matrix" presStyleCnt="0"/>
      <dgm:spPr/>
      <dgm:t>
        <a:bodyPr/>
        <a:lstStyle/>
        <a:p>
          <a:endParaRPr lang="en-GB"/>
        </a:p>
      </dgm:t>
    </dgm:pt>
    <dgm:pt modelId="{BB744677-A279-4328-9EAC-176D75C62777}" type="pres">
      <dgm:prSet presAssocID="{1C5182C5-7D32-4975-9225-953E892A9BEB}" presName="tile1" presStyleLbl="node1" presStyleIdx="0" presStyleCnt="4"/>
      <dgm:spPr/>
      <dgm:t>
        <a:bodyPr/>
        <a:lstStyle/>
        <a:p>
          <a:endParaRPr lang="en-GB"/>
        </a:p>
      </dgm:t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2B614-38F7-456A-958D-1E6D42E4172F}" type="pres">
      <dgm:prSet presAssocID="{1C5182C5-7D32-4975-9225-953E892A9BEB}" presName="tile2" presStyleLbl="node1" presStyleIdx="1" presStyleCnt="4"/>
      <dgm:spPr/>
      <dgm:t>
        <a:bodyPr/>
        <a:lstStyle/>
        <a:p>
          <a:endParaRPr lang="en-GB"/>
        </a:p>
      </dgm:t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1866D-9714-4916-8410-D86F9A80D8C9}" type="pres">
      <dgm:prSet presAssocID="{1C5182C5-7D32-4975-9225-953E892A9BEB}" presName="tile3" presStyleLbl="node1" presStyleIdx="2" presStyleCnt="4"/>
      <dgm:spPr/>
      <dgm:t>
        <a:bodyPr/>
        <a:lstStyle/>
        <a:p>
          <a:endParaRPr lang="en-GB"/>
        </a:p>
      </dgm:t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EEDC5D-73D4-4ED3-874F-2E67E8951F94}" type="pres">
      <dgm:prSet presAssocID="{1C5182C5-7D32-4975-9225-953E892A9BEB}" presName="tile4" presStyleLbl="node1" presStyleIdx="3" presStyleCnt="4"/>
      <dgm:spPr/>
      <dgm:t>
        <a:bodyPr/>
        <a:lstStyle/>
        <a:p>
          <a:endParaRPr lang="en-GB"/>
        </a:p>
      </dgm:t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de-DE" b="1" i="0" dirty="0" smtClean="0"/>
            <a:t>The </a:t>
          </a:r>
          <a:r>
            <a:rPr lang="de-DE" b="1" i="0" dirty="0" err="1" smtClean="0"/>
            <a:t>Pillar</a:t>
          </a:r>
          <a:r>
            <a:rPr lang="de-DE" b="1" i="0" dirty="0" smtClean="0"/>
            <a:t> </a:t>
          </a:r>
          <a:endParaRPr lang="en-GB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en-GB" b="1" i="1" dirty="0" smtClean="0"/>
            <a:t>Chapeau communication</a:t>
          </a:r>
          <a:endParaRPr lang="en-GB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en-GB" b="1" i="1" smtClean="0"/>
            <a:t>Commission Recommendation with 20 principles</a:t>
          </a:r>
          <a:endParaRPr lang="en-GB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en-GB" b="1" i="1" dirty="0" smtClean="0"/>
            <a:t>Identical draft for a Joint Proclamation of Parliament, Council and Commission</a:t>
          </a:r>
          <a:endParaRPr lang="en-GB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en-GB" b="1" i="1" dirty="0" smtClean="0"/>
            <a:t>SWD: short fiche on each principle</a:t>
          </a:r>
          <a:endParaRPr lang="en-GB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en-GB" b="1" i="1" dirty="0" smtClean="0"/>
            <a:t>SWD: a scoreboard showing progress on employment and social indicators</a:t>
          </a:r>
          <a:endParaRPr lang="en-GB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en-GB" b="1" i="1" dirty="0" smtClean="0"/>
            <a:t>SWD: a consultation report</a:t>
          </a:r>
          <a:endParaRPr lang="en-GB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GB"/>
        </a:p>
      </dgm:t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3AC0128B-FE65-475F-9DBB-C8379DD9E21D}" type="presOf" srcId="{1505D79E-DB8F-49B9-91EF-FE5A8C279AD3}" destId="{6F78C646-B88D-4825-878C-07D00223D89C}" srcOrd="0" destOrd="0" presId="urn:microsoft.com/office/officeart/2005/8/layout/hList1"/>
    <dgm:cxn modelId="{185C8FCF-B2E2-482F-B35D-AADCBD506D76}" type="presOf" srcId="{2209337E-6988-45D9-AB28-643B4256A2F1}" destId="{2B0446B3-3B98-40EA-80BC-DE0C96E5388E}" srcOrd="0" destOrd="4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9A9C29A8-6961-4397-8B6B-685E132DFE4F}" type="presOf" srcId="{0DBF2484-D154-41F1-9F34-804A5B6DEEF7}" destId="{2B0446B3-3B98-40EA-80BC-DE0C96E5388E}" srcOrd="0" destOrd="2" presId="urn:microsoft.com/office/officeart/2005/8/layout/hList1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0B69198A-EB29-4572-95BE-4A175BD12F67}" type="presOf" srcId="{E7ADCD47-186F-4AE4-A2C6-3BE535896F3D}" destId="{2B0446B3-3B98-40EA-80BC-DE0C96E5388E}" srcOrd="0" destOrd="0" presId="urn:microsoft.com/office/officeart/2005/8/layout/hList1"/>
    <dgm:cxn modelId="{42F060FC-4C9B-41B9-8569-57C06EAE2E51}" type="presOf" srcId="{43723C6F-EEEA-43B6-899D-78F945942582}" destId="{2B0446B3-3B98-40EA-80BC-DE0C96E5388E}" srcOrd="0" destOrd="1" presId="urn:microsoft.com/office/officeart/2005/8/layout/hList1"/>
    <dgm:cxn modelId="{4A0A0EF4-676A-477F-9CBC-5F2623CCF344}" type="presOf" srcId="{7BA25083-C965-4431-A624-65AB93AACA73}" destId="{2B0446B3-3B98-40EA-80BC-DE0C96E5388E}" srcOrd="0" destOrd="5" presId="urn:microsoft.com/office/officeart/2005/8/layout/hList1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CAB6E7F9-8821-4C26-AF03-231C98D0AD5E}" type="presOf" srcId="{5E3A6712-D2E9-4B52-A4E6-AF26AE58F514}" destId="{2B0446B3-3B98-40EA-80BC-DE0C96E5388E}" srcOrd="0" destOrd="3" presId="urn:microsoft.com/office/officeart/2005/8/layout/hList1"/>
    <dgm:cxn modelId="{C0C04D09-15C6-4C23-B6DF-809B8DCAA244}" type="presOf" srcId="{38A88907-BC75-43E9-ADCF-6C8EFE4F05A8}" destId="{3DDB4D37-0AD4-45F7-8E75-43230CDAF9EA}" srcOrd="0" destOrd="0" presId="urn:microsoft.com/office/officeart/2005/8/layout/hList1"/>
    <dgm:cxn modelId="{58486900-E365-414D-8B60-3FDF79FD1620}" type="presParOf" srcId="{3DDB4D37-0AD4-45F7-8E75-43230CDAF9EA}" destId="{3BC04CE3-68E0-4A00-B409-DD5D058839A8}" srcOrd="0" destOrd="0" presId="urn:microsoft.com/office/officeart/2005/8/layout/hList1"/>
    <dgm:cxn modelId="{8B18FDA4-582B-4A7C-891E-E1C9E58412C4}" type="presParOf" srcId="{3BC04CE3-68E0-4A00-B409-DD5D058839A8}" destId="{6F78C646-B88D-4825-878C-07D00223D89C}" srcOrd="0" destOrd="0" presId="urn:microsoft.com/office/officeart/2005/8/layout/hList1"/>
    <dgm:cxn modelId="{B7F643DA-CDD7-45AF-8B91-BCEF600F57C4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b="1" dirty="0" err="1" smtClean="0"/>
            <a:t>Accompanying</a:t>
          </a:r>
          <a:r>
            <a:rPr lang="de-DE" b="1" dirty="0" smtClean="0"/>
            <a:t> initiatives on</a:t>
          </a:r>
          <a:endParaRPr lang="en-GB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/>
      <dgm:spPr/>
      <dgm:t>
        <a:bodyPr/>
        <a:lstStyle/>
        <a:p>
          <a:pPr rtl="0"/>
          <a:r>
            <a:rPr lang="en-GB" b="1" i="1" smtClean="0"/>
            <a:t>Work-life balance</a:t>
          </a:r>
          <a:endParaRPr lang="en-GB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FD4689EB-47A7-407E-8D6D-893C3F22E0B2}">
      <dgm:prSet/>
      <dgm:spPr/>
      <dgm:t>
        <a:bodyPr/>
        <a:lstStyle/>
        <a:p>
          <a:pPr rtl="0"/>
          <a:r>
            <a:rPr lang="en-GB" b="1" i="1" smtClean="0"/>
            <a:t>Access to Social Protection</a:t>
          </a:r>
          <a:endParaRPr lang="en-GB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C37D013C-5DF9-49F9-BB00-1EACD9AB81CF}">
      <dgm:prSet/>
      <dgm:spPr/>
      <dgm:t>
        <a:bodyPr/>
        <a:lstStyle/>
        <a:p>
          <a:pPr rtl="0"/>
          <a:r>
            <a:rPr lang="en-GB" b="1" i="1" smtClean="0"/>
            <a:t>Written Statement Directive</a:t>
          </a:r>
          <a:endParaRPr lang="en-GB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/>
      <dgm:spPr/>
      <dgm:t>
        <a:bodyPr/>
        <a:lstStyle/>
        <a:p>
          <a:pPr rtl="0"/>
          <a:r>
            <a:rPr lang="en-GB" b="1" i="1" smtClean="0"/>
            <a:t>Working Time Directive</a:t>
          </a:r>
          <a:endParaRPr lang="en-GB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Other elements</a:t>
          </a:r>
          <a:endParaRPr lang="en-GB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en-GB" b="1" i="1" smtClean="0"/>
            <a:t>Investing in Children Recommendation: SWD on implementation</a:t>
          </a:r>
          <a:endParaRPr lang="en-GB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en-GB" b="1" i="1" smtClean="0"/>
            <a:t>Active Inclusion Recommendation: SWD on implementation</a:t>
          </a:r>
          <a:endParaRPr lang="en-GB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i="1" dirty="0" smtClean="0"/>
            <a:t>Reflection paper on developing the social dimension of Europe</a:t>
          </a:r>
          <a:endParaRPr lang="en-GB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34C591-24FB-4762-AD09-779EFCAE1982}" type="pres">
      <dgm:prSet presAssocID="{34C85E53-2B2A-4432-8E0B-0E8CF610DD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5421092D-2E32-4A95-99AC-576C5714064D}" type="presOf" srcId="{FD4689EB-47A7-407E-8D6D-893C3F22E0B2}" destId="{9934C591-24FB-4762-AD09-779EFCAE1982}" srcOrd="0" destOrd="1" presId="urn:microsoft.com/office/officeart/2005/8/layout/vList5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067BC95B-5962-4F38-AF6A-5F1FBF7C1B76}" type="presOf" srcId="{34C85E53-2B2A-4432-8E0B-0E8CF610DDE1}" destId="{7DF83303-D2D7-4FCC-BA19-66B3E47DA1F1}" srcOrd="0" destOrd="0" presId="urn:microsoft.com/office/officeart/2005/8/layout/vList5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6CD16D25-3B05-4BE0-B9D5-73013C0CAF31}" type="presOf" srcId="{C37D013C-5DF9-49F9-BB00-1EACD9AB81CF}" destId="{9934C591-24FB-4762-AD09-779EFCAE1982}" srcOrd="0" destOrd="2" presId="urn:microsoft.com/office/officeart/2005/8/layout/vList5"/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32977F91-FEC7-4286-8E99-6207582A9055}" type="presOf" srcId="{82E646B6-5146-4A78-BA05-4162B46D618E}" destId="{9D486826-A946-4587-8299-B961F6EA67BB}" srcOrd="0" destOrd="0" presId="urn:microsoft.com/office/officeart/2005/8/layout/vList5"/>
    <dgm:cxn modelId="{A74809B4-12CE-45E2-BC45-9D7EEA3401A5}" type="presOf" srcId="{B0E34B76-77CE-41F3-A252-15B92CBE785C}" destId="{9934C591-24FB-4762-AD09-779EFCAE1982}" srcOrd="0" destOrd="3" presId="urn:microsoft.com/office/officeart/2005/8/layout/vList5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459D5ADA-51A6-4B7B-B2A7-293DC8804D62}" type="presOf" srcId="{6C3DAC28-A064-4C52-AF43-B31284387B87}" destId="{191B746E-E4EC-4113-9132-304DA93ADF8C}" srcOrd="0" destOrd="0" presId="urn:microsoft.com/office/officeart/2005/8/layout/vList5"/>
    <dgm:cxn modelId="{F361490D-F232-485A-A797-51816CFB37D0}" type="presOf" srcId="{D9D44AB8-AA31-4E67-BD1C-57231A7ECFF5}" destId="{9D486826-A946-4587-8299-B961F6EA67BB}" srcOrd="0" destOrd="1" presId="urn:microsoft.com/office/officeart/2005/8/layout/vList5"/>
    <dgm:cxn modelId="{3EA0C5F2-3F6D-4E6E-8375-0EFC417DFA1D}" type="presOf" srcId="{983E3B4A-ADAF-44B3-9204-0F6D0F0D9934}" destId="{9934C591-24FB-4762-AD09-779EFCAE1982}" srcOrd="0" destOrd="0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3CB4FB80-B72E-4B2D-9340-A4783CE0A2FD}" type="presOf" srcId="{CFB7B484-4A9A-4052-8178-76188B9EE9F9}" destId="{6136F3E4-F767-44A4-91BC-12431E4B6025}" srcOrd="0" destOrd="0" presId="urn:microsoft.com/office/officeart/2005/8/layout/vList5"/>
    <dgm:cxn modelId="{E6855B9A-BB00-476A-916B-13DF14CCBB0C}" type="presOf" srcId="{094259B1-9455-4DE2-80A2-B283F7776856}" destId="{CCD5A033-4608-4282-B79B-E7F11BF4B90B}" srcOrd="0" destOrd="0" presId="urn:microsoft.com/office/officeart/2005/8/layout/vList5"/>
    <dgm:cxn modelId="{30BF64F6-73F2-4322-8527-39D5745FE36E}" type="presParOf" srcId="{CCD5A033-4608-4282-B79B-E7F11BF4B90B}" destId="{DFD44890-18EE-4FB0-904D-58C7DEFA7AB8}" srcOrd="0" destOrd="0" presId="urn:microsoft.com/office/officeart/2005/8/layout/vList5"/>
    <dgm:cxn modelId="{7E05F501-5A66-4EE1-8F92-E1371B01DC1D}" type="presParOf" srcId="{DFD44890-18EE-4FB0-904D-58C7DEFA7AB8}" destId="{7DF83303-D2D7-4FCC-BA19-66B3E47DA1F1}" srcOrd="0" destOrd="0" presId="urn:microsoft.com/office/officeart/2005/8/layout/vList5"/>
    <dgm:cxn modelId="{64719327-AFBA-4398-8DCC-AE9C9504CEC0}" type="presParOf" srcId="{DFD44890-18EE-4FB0-904D-58C7DEFA7AB8}" destId="{9934C591-24FB-4762-AD09-779EFCAE1982}" srcOrd="1" destOrd="0" presId="urn:microsoft.com/office/officeart/2005/8/layout/vList5"/>
    <dgm:cxn modelId="{663297FF-1CBE-4131-9D4A-C430930147F3}" type="presParOf" srcId="{CCD5A033-4608-4282-B79B-E7F11BF4B90B}" destId="{4E37CD10-52FF-4314-AA30-819C71D98669}" srcOrd="1" destOrd="0" presId="urn:microsoft.com/office/officeart/2005/8/layout/vList5"/>
    <dgm:cxn modelId="{64ACB838-0075-4F6A-87ED-585120D2B7F1}" type="presParOf" srcId="{CCD5A033-4608-4282-B79B-E7F11BF4B90B}" destId="{EB260E43-B890-4750-B4F8-AD8AA7BB2397}" srcOrd="2" destOrd="0" presId="urn:microsoft.com/office/officeart/2005/8/layout/vList5"/>
    <dgm:cxn modelId="{4EA34132-0204-4693-94EC-841450EA15F1}" type="presParOf" srcId="{EB260E43-B890-4750-B4F8-AD8AA7BB2397}" destId="{191B746E-E4EC-4113-9132-304DA93ADF8C}" srcOrd="0" destOrd="0" presId="urn:microsoft.com/office/officeart/2005/8/layout/vList5"/>
    <dgm:cxn modelId="{79376681-C183-4A8D-9249-A6620CAE6150}" type="presParOf" srcId="{EB260E43-B890-4750-B4F8-AD8AA7BB2397}" destId="{9D486826-A946-4587-8299-B961F6EA67BB}" srcOrd="1" destOrd="0" presId="urn:microsoft.com/office/officeart/2005/8/layout/vList5"/>
    <dgm:cxn modelId="{996695DF-F987-4B54-9E51-2A7B3D380E57}" type="presParOf" srcId="{CCD5A033-4608-4282-B79B-E7F11BF4B90B}" destId="{B0C53573-A39A-43B4-9827-2C93F6C12E7E}" srcOrd="3" destOrd="0" presId="urn:microsoft.com/office/officeart/2005/8/layout/vList5"/>
    <dgm:cxn modelId="{E0945442-676C-4710-8081-2C5E4CA21547}" type="presParOf" srcId="{CCD5A033-4608-4282-B79B-E7F11BF4B90B}" destId="{8FE617C2-AC47-425F-9BD7-880FADB8DFCD}" srcOrd="4" destOrd="0" presId="urn:microsoft.com/office/officeart/2005/8/layout/vList5"/>
    <dgm:cxn modelId="{C9BCB21C-45A3-47F7-8A16-5BA1B958D2A3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A </a:t>
          </a:r>
          <a:r>
            <a:rPr lang="de-DE" sz="1700" i="0" kern="1200" dirty="0" err="1" smtClean="0"/>
            <a:t>reference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framework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for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upwards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convergence</a:t>
          </a:r>
          <a:endParaRPr lang="en-GB" sz="17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20 </a:t>
          </a:r>
          <a:r>
            <a:rPr lang="de-DE" sz="1700" kern="1200" dirty="0" err="1" smtClean="0"/>
            <a:t>principles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and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rights</a:t>
          </a:r>
          <a:endParaRPr lang="en-GB" sz="17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err="1" smtClean="0"/>
            <a:t>Building</a:t>
          </a:r>
          <a:r>
            <a:rPr lang="de-DE" sz="1700" i="0" kern="1200" dirty="0" smtClean="0"/>
            <a:t> on the </a:t>
          </a:r>
          <a:r>
            <a:rPr lang="de-DE" sz="1700" i="0" kern="1200" dirty="0" err="1" smtClean="0"/>
            <a:t>existing</a:t>
          </a:r>
          <a:r>
            <a:rPr lang="de-DE" sz="1700" i="0" kern="1200" dirty="0" smtClean="0"/>
            <a:t> EU </a:t>
          </a:r>
          <a:r>
            <a:rPr lang="de-DE" sz="1700" i="0" kern="1200" dirty="0" err="1" smtClean="0"/>
            <a:t>social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law</a:t>
          </a:r>
          <a:endParaRPr lang="en-GB" sz="17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i="0" kern="1200" dirty="0" smtClean="0"/>
            <a:t>A </a:t>
          </a:r>
          <a:r>
            <a:rPr lang="de-DE" sz="1700" i="0" kern="1200" dirty="0" err="1" smtClean="0"/>
            <a:t>scoreboard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of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employment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and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social</a:t>
          </a:r>
          <a:r>
            <a:rPr lang="de-DE" sz="1700" i="0" kern="1200" dirty="0" smtClean="0"/>
            <a:t> </a:t>
          </a:r>
          <a:r>
            <a:rPr lang="de-DE" sz="1700" i="0" kern="1200" dirty="0" err="1" smtClean="0"/>
            <a:t>indicators</a:t>
          </a:r>
          <a:endParaRPr lang="en-GB" sz="17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Several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concrete</a:t>
          </a:r>
          <a:r>
            <a:rPr lang="de-DE" sz="1700" kern="1200" dirty="0" smtClean="0"/>
            <a:t> initiatives </a:t>
          </a:r>
          <a:endParaRPr lang="en-GB" sz="17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115856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Equal opportunities and access to the labour market</a:t>
          </a:r>
          <a:endParaRPr lang="en-GB" sz="1100" kern="1200" dirty="0"/>
        </a:p>
      </dsp:txBody>
      <dsp:txXfrm>
        <a:off x="23270" y="136555"/>
        <a:ext cx="2466058" cy="403317"/>
      </dsp:txXfrm>
    </dsp:sp>
    <dsp:sp modelId="{046D9D5A-D3D9-4DD2-AFEA-774AB256DAC8}">
      <dsp:nvSpPr>
        <dsp:cNvPr id="0" name=""/>
        <dsp:cNvSpPr/>
      </dsp:nvSpPr>
      <dsp:spPr>
        <a:xfrm>
          <a:off x="2571" y="539872"/>
          <a:ext cx="2507456" cy="20700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Education, training and life-long learning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Gender equality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Equal opportunities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Active support to employment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Secure and adaptable employment</a:t>
          </a:r>
          <a:endParaRPr lang="en-GB" sz="1100" kern="1200" dirty="0"/>
        </a:p>
      </dsp:txBody>
      <dsp:txXfrm>
        <a:off x="2571" y="539872"/>
        <a:ext cx="2507456" cy="2070008"/>
      </dsp:txXfrm>
    </dsp:sp>
    <dsp:sp modelId="{91A6CEEF-339D-4CCE-9C8A-4E5F8B6B4BE7}">
      <dsp:nvSpPr>
        <dsp:cNvPr id="0" name=""/>
        <dsp:cNvSpPr/>
      </dsp:nvSpPr>
      <dsp:spPr>
        <a:xfrm>
          <a:off x="2861071" y="115856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Fair working conditions</a:t>
          </a:r>
          <a:endParaRPr lang="en-GB" sz="1100" kern="1200" dirty="0"/>
        </a:p>
      </dsp:txBody>
      <dsp:txXfrm>
        <a:off x="2881770" y="136555"/>
        <a:ext cx="2466058" cy="403317"/>
      </dsp:txXfrm>
    </dsp:sp>
    <dsp:sp modelId="{6F353EAD-5B37-40E5-AF56-30230B6DFB8B}">
      <dsp:nvSpPr>
        <dsp:cNvPr id="0" name=""/>
        <dsp:cNvSpPr/>
      </dsp:nvSpPr>
      <dsp:spPr>
        <a:xfrm>
          <a:off x="2861071" y="539872"/>
          <a:ext cx="2507456" cy="20700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Wages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Information about employment conditions and protection in case of dismissals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Social dialogue and involvement of workers 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Work-life balance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Healthy, safe and well-adapted work environment</a:t>
          </a:r>
          <a:endParaRPr lang="en-GB" sz="1100" kern="1200"/>
        </a:p>
      </dsp:txBody>
      <dsp:txXfrm>
        <a:off x="2861071" y="539872"/>
        <a:ext cx="2507456" cy="2070008"/>
      </dsp:txXfrm>
    </dsp:sp>
    <dsp:sp modelId="{A6317FED-BC95-41E7-B282-419BC8B611F5}">
      <dsp:nvSpPr>
        <dsp:cNvPr id="0" name=""/>
        <dsp:cNvSpPr/>
      </dsp:nvSpPr>
      <dsp:spPr>
        <a:xfrm>
          <a:off x="5719571" y="115856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i="0" kern="1200" dirty="0" smtClean="0"/>
            <a:t>Adequate and sustainable social protection</a:t>
          </a:r>
          <a:endParaRPr lang="en-GB" sz="1100" kern="1200" dirty="0"/>
        </a:p>
      </dsp:txBody>
      <dsp:txXfrm>
        <a:off x="5740270" y="136555"/>
        <a:ext cx="2466058" cy="403317"/>
      </dsp:txXfrm>
    </dsp:sp>
    <dsp:sp modelId="{5A84BE6C-3D97-4762-B543-EEFD88375C60}">
      <dsp:nvSpPr>
        <dsp:cNvPr id="0" name=""/>
        <dsp:cNvSpPr/>
      </dsp:nvSpPr>
      <dsp:spPr>
        <a:xfrm>
          <a:off x="5719571" y="539872"/>
          <a:ext cx="2507456" cy="207000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Childcare and support to children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Social Protection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Unemployment benefits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Minimum income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Old age income and pensions</a:t>
          </a:r>
          <a:endParaRPr lang="en-GB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Health care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Inclusion of people with disabilities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Long-term care 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Housing and assistance for the homeless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smtClean="0"/>
            <a:t>Access to essential services</a:t>
          </a:r>
          <a:endParaRPr lang="en-GB" sz="1100" kern="1200"/>
        </a:p>
      </dsp:txBody>
      <dsp:txXfrm>
        <a:off x="5719571" y="539872"/>
        <a:ext cx="2507456" cy="2070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Update EU legislation, step up enforcement</a:t>
          </a:r>
          <a:endParaRPr lang="en-GB" sz="17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Funding</a:t>
          </a:r>
          <a:endParaRPr lang="en-GB" sz="17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European Semester</a:t>
          </a:r>
          <a:endParaRPr lang="en-GB" sz="17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i="0" kern="1200" dirty="0" smtClean="0"/>
            <a:t>Social dialogue</a:t>
          </a:r>
          <a:endParaRPr lang="en-GB" sz="17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1590" rIns="106593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err="1" smtClean="0"/>
            <a:t>Civil</a:t>
          </a:r>
          <a:r>
            <a:rPr lang="de-DE" sz="1700" b="1" kern="1200" dirty="0" smtClean="0"/>
            <a:t> Society</a:t>
          </a:r>
          <a:endParaRPr lang="en-GB" sz="1700" b="1" kern="1200" dirty="0"/>
        </a:p>
      </dsp:txBody>
      <dsp:txXfrm>
        <a:off x="6482675" y="677877"/>
        <a:ext cx="1369585" cy="1369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i="0" kern="1200" dirty="0" smtClean="0"/>
            <a:t>Directive + </a:t>
          </a:r>
          <a:r>
            <a:rPr lang="de-DE" sz="1400" b="0" i="0" kern="1200" dirty="0" err="1" smtClean="0"/>
            <a:t>policy</a:t>
          </a:r>
          <a:r>
            <a:rPr lang="de-DE" sz="1400" b="0" i="0" kern="1200" dirty="0" smtClean="0"/>
            <a:t> </a:t>
          </a:r>
          <a:r>
            <a:rPr lang="de-DE" sz="1400" b="0" i="0" kern="1200" dirty="0" err="1" smtClean="0"/>
            <a:t>measures</a:t>
          </a:r>
          <a:endParaRPr lang="en-GB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dirty="0" smtClean="0"/>
            <a:t>Work-</a:t>
          </a:r>
          <a:r>
            <a:rPr lang="de-DE" sz="1800" b="0" i="0" kern="1200" dirty="0" err="1" smtClean="0"/>
            <a:t>life</a:t>
          </a:r>
          <a:r>
            <a:rPr lang="de-DE" sz="1800" b="0" i="0" kern="1200" dirty="0" smtClean="0"/>
            <a:t> Balance: </a:t>
          </a:r>
          <a:endParaRPr lang="en-GB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smtClean="0"/>
            <a:t>Social partners' consultation</a:t>
          </a:r>
          <a:endParaRPr lang="en-GB" sz="1400" kern="120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Access to social protection:</a:t>
          </a:r>
          <a:endParaRPr lang="en-GB" sz="1800" kern="120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err="1" smtClean="0"/>
            <a:t>Social</a:t>
          </a:r>
          <a:r>
            <a:rPr lang="de-DE" sz="1400" b="0" kern="1200" dirty="0" smtClean="0"/>
            <a:t> </a:t>
          </a:r>
          <a:r>
            <a:rPr lang="de-DE" sz="1400" b="0" kern="1200" dirty="0" err="1" smtClean="0"/>
            <a:t>partners</a:t>
          </a:r>
          <a:r>
            <a:rPr lang="de-DE" sz="1400" b="0" kern="1200" dirty="0" smtClean="0"/>
            <a:t>' </a:t>
          </a:r>
          <a:r>
            <a:rPr lang="de-DE" sz="1400" b="0" kern="1200" dirty="0" err="1" smtClean="0"/>
            <a:t>consultation</a:t>
          </a:r>
          <a:r>
            <a:rPr lang="de-DE" sz="1400" b="0" kern="1200" dirty="0" smtClean="0"/>
            <a:t> on the </a:t>
          </a:r>
          <a:r>
            <a:rPr lang="de-DE" sz="1400" b="0" kern="1200" dirty="0" err="1" smtClean="0"/>
            <a:t>Written</a:t>
          </a:r>
          <a:r>
            <a:rPr lang="de-DE" sz="1400" b="0" kern="1200" dirty="0" smtClean="0"/>
            <a:t> Statement Directive (91/533/EEC)</a:t>
          </a:r>
          <a:endParaRPr lang="en-GB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smtClean="0"/>
            <a:t>Information rights for workers:</a:t>
          </a:r>
          <a:endParaRPr lang="en-GB" sz="1800" kern="120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0" kern="1200" dirty="0" smtClean="0"/>
            <a:t>Legal </a:t>
          </a:r>
          <a:r>
            <a:rPr lang="de-DE" sz="1400" b="0" kern="1200" dirty="0" err="1" smtClean="0"/>
            <a:t>guidance</a:t>
          </a:r>
          <a:r>
            <a:rPr lang="de-DE" sz="1400" b="0" kern="1200" dirty="0" smtClean="0"/>
            <a:t> on </a:t>
          </a:r>
          <a:r>
            <a:rPr lang="de-DE" sz="1400" b="0" i="0" kern="1200" dirty="0" smtClean="0"/>
            <a:t>Directive 2003/88/EC</a:t>
          </a:r>
          <a:endParaRPr lang="en-GB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smtClean="0"/>
            <a:t>Working Time:</a:t>
          </a:r>
          <a:endParaRPr lang="en-GB" sz="1800" kern="1200"/>
        </a:p>
      </dsp:txBody>
      <dsp:txXfrm>
        <a:off x="31304" y="2052627"/>
        <a:ext cx="2900048" cy="578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To serve as a reference framework to monitor employment and social performances of Member States in a holistic way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12 areas along three dimensions </a:t>
          </a:r>
          <a:br>
            <a:rPr lang="en-GB" sz="1200" kern="1200" dirty="0" smtClean="0">
              <a:solidFill>
                <a:sysClr val="windowText" lastClr="000000"/>
              </a:solidFill>
            </a:rPr>
          </a:br>
          <a:r>
            <a:rPr lang="en-GB" sz="1200" kern="1200" dirty="0" smtClean="0">
              <a:solidFill>
                <a:sysClr val="windowText" lastClr="000000"/>
              </a:solidFill>
            </a:rPr>
            <a:t>of 'societal progress':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Equal opportunities and labour market access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Dynamic labour markets and fair working conditions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900" kern="1200" dirty="0" smtClean="0">
              <a:solidFill>
                <a:sysClr val="windowText" lastClr="000000"/>
              </a:solidFill>
            </a:rPr>
            <a:t>  Public support, social protection and inclusion</a:t>
          </a: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14 headline and 21 secondary indicators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Based on existing data from e.g. EU-LFS, EU-SILC, the Structure of Earnings Survey and the OECD's PISA survey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ysClr val="windowText" lastClr="000000"/>
              </a:solidFill>
            </a:rPr>
            <a:t>To be used in the framework of the European Semester, in particular in the Joint Employment Report </a:t>
          </a:r>
          <a:endParaRPr lang="en-GB" sz="12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</a:rPr>
            <a:t>Social</a:t>
          </a:r>
          <a:r>
            <a:rPr lang="en-GB" sz="2000" kern="1200" dirty="0" smtClean="0">
              <a:solidFill>
                <a:schemeClr val="bg1"/>
              </a:solidFill>
            </a:rPr>
            <a:t> </a:t>
          </a:r>
          <a:r>
            <a:rPr lang="en-GB" sz="2000" b="1" kern="1200" dirty="0" smtClean="0">
              <a:solidFill>
                <a:schemeClr val="bg1"/>
              </a:solidFill>
            </a:rPr>
            <a:t>Scoreboard</a:t>
          </a:r>
          <a:endParaRPr lang="en-GB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24913"/>
          <a:ext cx="3322712" cy="4320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i="0" kern="1200" dirty="0" smtClean="0"/>
            <a:t>The </a:t>
          </a:r>
          <a:r>
            <a:rPr lang="de-DE" sz="1500" b="1" i="0" kern="1200" dirty="0" err="1" smtClean="0"/>
            <a:t>Pillar</a:t>
          </a:r>
          <a:r>
            <a:rPr lang="de-DE" sz="1500" b="1" i="0" kern="1200" dirty="0" smtClean="0"/>
            <a:t> </a:t>
          </a:r>
          <a:endParaRPr lang="en-GB" sz="1500" b="1" kern="1200" dirty="0"/>
        </a:p>
      </dsp:txBody>
      <dsp:txXfrm>
        <a:off x="21089" y="46002"/>
        <a:ext cx="3280534" cy="410911"/>
      </dsp:txXfrm>
    </dsp:sp>
    <dsp:sp modelId="{2B0446B3-3B98-40EA-80BC-DE0C96E5388E}">
      <dsp:nvSpPr>
        <dsp:cNvPr id="0" name=""/>
        <dsp:cNvSpPr/>
      </dsp:nvSpPr>
      <dsp:spPr>
        <a:xfrm>
          <a:off x="0" y="456913"/>
          <a:ext cx="3322712" cy="2470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Chapeau communication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smtClean="0"/>
            <a:t>Commission Recommendation with 20 principles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Identical draft for a Joint Proclamation of Parliament, Council and Commission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short fiche on each principle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a scoreboard showing progress on employment and social indicators</a:t>
          </a:r>
          <a:endParaRPr lang="en-GB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i="1" kern="1200" dirty="0" smtClean="0"/>
            <a:t>SWD: a consultation report</a:t>
          </a:r>
          <a:endParaRPr lang="en-GB" sz="1500" kern="1200" dirty="0"/>
        </a:p>
      </dsp:txBody>
      <dsp:txXfrm>
        <a:off x="0" y="456913"/>
        <a:ext cx="3322712" cy="2470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Work-life balance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Access to Social Protection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Written Statement Directive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Working Time Directive</a:t>
          </a:r>
          <a:endParaRPr lang="en-GB" sz="1100" kern="120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b="1" kern="1200" dirty="0" err="1" smtClean="0"/>
            <a:t>Accompanying</a:t>
          </a:r>
          <a:r>
            <a:rPr lang="de-DE" sz="1500" b="1" kern="1200" dirty="0" smtClean="0"/>
            <a:t> initiatives on</a:t>
          </a:r>
          <a:endParaRPr lang="en-GB" sz="15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Investing in Children Recommendation: SWD on implementation</a:t>
          </a:r>
          <a:endParaRPr lang="en-GB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i="1" kern="1200" smtClean="0"/>
            <a:t>Active Inclusion Recommendation: SWD on implementation</a:t>
          </a:r>
          <a:endParaRPr lang="en-GB" sz="1100" kern="120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Other elements</a:t>
          </a:r>
          <a:endParaRPr lang="en-GB" sz="15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i="1" kern="1200" dirty="0" smtClean="0"/>
            <a:t>Reflection paper on developing the social dimension of Europe</a:t>
          </a:r>
          <a:endParaRPr lang="en-GB" sz="1500" kern="1200" dirty="0"/>
        </a:p>
      </dsp:txBody>
      <dsp:txXfrm>
        <a:off x="26425" y="2364017"/>
        <a:ext cx="4119538" cy="488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pl-PL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39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29" y="4576208"/>
            <a:ext cx="1443259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7544" y="104150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PILLAR </a:t>
            </a:r>
            <a:b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SOCIAL</a:t>
            </a:r>
            <a:r>
              <a:rPr lang="en-GB" sz="1400" baseline="0" dirty="0" smtClean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RIGHTS</a:t>
            </a:r>
            <a:endParaRPr lang="en-GB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GB" sz="1600" dirty="0" err="1" smtClean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SocialRights</a:t>
            </a:r>
            <a:endParaRPr lang="en-GB" sz="1600" dirty="0">
              <a:solidFill>
                <a:srgbClr val="E734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95486"/>
            <a:ext cx="1016006" cy="709288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3368363"/>
            <a:ext cx="3096344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OF </a:t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RIGHTS</a:t>
            </a:r>
            <a:endParaRPr lang="en-GB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fr-BE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fr-BE" alt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SocialRights</a:t>
            </a:r>
            <a:endParaRPr lang="en-GB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8" name="TextBox 7"/>
          <p:cNvSpPr txBox="1"/>
          <p:nvPr/>
        </p:nvSpPr>
        <p:spPr>
          <a:xfrm>
            <a:off x="4271292" y="1406788"/>
            <a:ext cx="46931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kern="0" dirty="0" err="1">
                <a:solidFill>
                  <a:srgbClr val="000000"/>
                </a:solidFill>
                <a:latin typeface="Verdana"/>
              </a:rPr>
              <a:t>President</a:t>
            </a:r>
            <a:r>
              <a:rPr lang="pl-PL" sz="1800" kern="0" dirty="0">
                <a:solidFill>
                  <a:srgbClr val="000000"/>
                </a:solidFill>
                <a:latin typeface="Verdana"/>
              </a:rPr>
              <a:t> Jean-Claude </a:t>
            </a:r>
            <a:r>
              <a:rPr lang="pl-PL" sz="1800" kern="0" dirty="0" err="1">
                <a:solidFill>
                  <a:srgbClr val="000000"/>
                </a:solidFill>
                <a:latin typeface="Verdana"/>
              </a:rPr>
              <a:t>Juncker</a:t>
            </a:r>
            <a:r>
              <a:rPr lang="pl-PL" sz="1800" kern="0" dirty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announced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the establishment of the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European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Pillar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of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Social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Rights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in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his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State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of the Union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adress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in the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European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Parliament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on 9 </a:t>
            </a:r>
            <a:r>
              <a:rPr lang="pl-PL" sz="1800" kern="0" dirty="0" err="1" smtClean="0">
                <a:solidFill>
                  <a:srgbClr val="000000"/>
                </a:solidFill>
                <a:latin typeface="Verdana"/>
              </a:rPr>
              <a:t>September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pl-PL" sz="1800" kern="0" dirty="0" smtClean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2015.</a:t>
            </a:r>
          </a:p>
          <a:p>
            <a:endParaRPr lang="pl-PL" sz="1800" kern="0" dirty="0">
              <a:solidFill>
                <a:srgbClr val="000000"/>
              </a:solidFill>
              <a:latin typeface="Verdana"/>
              <a:ea typeface="+mj-ea"/>
              <a:cs typeface="+mj-cs"/>
            </a:endParaRPr>
          </a:p>
          <a:p>
            <a:endParaRPr lang="pl-PL" sz="1800" kern="0" dirty="0" smtClean="0">
              <a:solidFill>
                <a:srgbClr val="000000"/>
              </a:solidFill>
              <a:latin typeface="Verdana"/>
              <a:ea typeface="+mj-ea"/>
              <a:cs typeface="+mj-cs"/>
            </a:endParaRPr>
          </a:p>
          <a:p>
            <a:r>
              <a:rPr lang="pl-PL" sz="1800" dirty="0" smtClean="0"/>
              <a:t>On 26 </a:t>
            </a:r>
            <a:r>
              <a:rPr lang="pl-PL" sz="1800" dirty="0" err="1" smtClean="0"/>
              <a:t>April</a:t>
            </a:r>
            <a:r>
              <a:rPr lang="pl-PL" sz="1800" dirty="0" smtClean="0"/>
              <a:t> 2017 the </a:t>
            </a:r>
            <a:r>
              <a:rPr lang="pl-PL" sz="1800" dirty="0" err="1" smtClean="0"/>
              <a:t>Commission</a:t>
            </a:r>
            <a:r>
              <a:rPr lang="pl-PL" sz="1800" dirty="0" smtClean="0"/>
              <a:t> </a:t>
            </a:r>
            <a:r>
              <a:rPr lang="en-US" sz="1800" dirty="0" smtClean="0"/>
              <a:t> deliver</a:t>
            </a:r>
            <a:r>
              <a:rPr lang="pl-PL" sz="1800" dirty="0" err="1" smtClean="0"/>
              <a:t>ed</a:t>
            </a:r>
            <a:r>
              <a:rPr lang="en-US" sz="1800" dirty="0" smtClean="0"/>
              <a:t> </a:t>
            </a:r>
            <a:r>
              <a:rPr lang="en-US" sz="1800" dirty="0"/>
              <a:t>on its promise to adopt its proposal for the European Pillar of Social Rights. </a:t>
            </a:r>
            <a:endParaRPr lang="pl-PL" sz="1800" kern="0" dirty="0" smtClean="0">
              <a:solidFill>
                <a:srgbClr val="000000"/>
              </a:solidFill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European Pillar of Social Rights?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0551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European Pillar of Social Rights?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234887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1491637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0" dirty="0" smtClean="0">
                <a:solidFill>
                  <a:srgbClr val="0F5494"/>
                </a:solidFill>
              </a:rPr>
              <a:t>20 </a:t>
            </a:r>
            <a:r>
              <a:rPr lang="de-DE" sz="2400" b="0" dirty="0" err="1" smtClean="0">
                <a:solidFill>
                  <a:srgbClr val="0F5494"/>
                </a:solidFill>
              </a:rPr>
              <a:t>principles</a:t>
            </a:r>
            <a:r>
              <a:rPr lang="de-DE" sz="2400" b="0" dirty="0" smtClean="0">
                <a:solidFill>
                  <a:srgbClr val="0F5494"/>
                </a:solidFill>
              </a:rPr>
              <a:t> </a:t>
            </a:r>
            <a:r>
              <a:rPr lang="de-DE" sz="2400" b="0" dirty="0" err="1" smtClean="0">
                <a:solidFill>
                  <a:srgbClr val="0F5494"/>
                </a:solidFill>
              </a:rPr>
              <a:t>and</a:t>
            </a:r>
            <a:r>
              <a:rPr lang="de-DE" sz="2400" b="0" dirty="0" smtClean="0">
                <a:solidFill>
                  <a:srgbClr val="0F5494"/>
                </a:solidFill>
              </a:rPr>
              <a:t> </a:t>
            </a:r>
            <a:r>
              <a:rPr lang="de-DE" sz="2400" b="0" dirty="0" err="1" smtClean="0">
                <a:solidFill>
                  <a:srgbClr val="0F5494"/>
                </a:solidFill>
              </a:rPr>
              <a:t>rights</a:t>
            </a:r>
            <a:endParaRPr lang="en-GB" sz="2400" b="0" dirty="0" err="1" smtClean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Putting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b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joint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effort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84697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initiatives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01726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societal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032911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Elements of the social package of 26 April 2017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79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 bwMode="auto">
          <a:xfrm flipV="1">
            <a:off x="5070421" y="2362926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846285" y="3156106"/>
            <a:ext cx="0" cy="21602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852783" y="3372130"/>
            <a:ext cx="385326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38109" y="3372130"/>
            <a:ext cx="0" cy="33977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2262109" y="2364025"/>
            <a:ext cx="432048" cy="1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2253740" y="2104473"/>
            <a:ext cx="8383" cy="25954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2694157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now?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30" y="1563638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2017</a:t>
            </a:r>
          </a:p>
          <a:p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Paper on the future of Europe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3808" y="3723885"/>
            <a:ext cx="284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April 2017</a:t>
            </a:r>
          </a:p>
          <a:p>
            <a:r>
              <a:rPr lang="fr-BE" sz="1400" i="1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fr-BE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fr-BE" sz="1400" i="1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</a:t>
            </a:r>
            <a:endParaRPr lang="en-GB" sz="1400" i="1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social Europe 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4494357" y="2362925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494357" y="2104479"/>
            <a:ext cx="0" cy="25845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6156176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516216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6156176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4316899" y="1577445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fr-B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Summit</a:t>
            </a:r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Jobs and </a:t>
            </a:r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46055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14-16 </a:t>
            </a:r>
            <a:r>
              <a:rPr lang="fr-B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fr-B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r>
              <a:rPr lang="fr-BE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BE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Council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939375" y="2649402"/>
            <a:ext cx="1336481" cy="626676"/>
          </a:xfrm>
          <a:prstGeom prst="chevron">
            <a:avLst/>
          </a:prstGeom>
          <a:solidFill>
            <a:srgbClr val="F188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3163511" y="2649402"/>
            <a:ext cx="1336481" cy="626676"/>
          </a:xfrm>
          <a:prstGeom prst="chevron">
            <a:avLst/>
          </a:prstGeom>
          <a:solidFill>
            <a:srgbClr val="F188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4387647" y="2649402"/>
            <a:ext cx="1336481" cy="626676"/>
          </a:xfrm>
          <a:prstGeom prst="chevron">
            <a:avLst/>
          </a:prstGeom>
          <a:solidFill>
            <a:srgbClr val="E7345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5611783" y="2649402"/>
            <a:ext cx="1336481" cy="626676"/>
          </a:xfrm>
          <a:prstGeom prst="chevron">
            <a:avLst/>
          </a:prstGeom>
          <a:solidFill>
            <a:srgbClr val="F188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9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EC_Collab_DocumentLanguage xmlns="7F18D446-576E-40C4-8C43-C9BEA7B5EE95">EN</EC_Collab_DocumentLanguage>
    <EC_Collab_Reference xmlns="7F18D446-576E-40C4-8C43-C9BEA7B5EE95" xsi:nil="true"/>
    <EC_Collab_Status xmlns="7F18D446-576E-40C4-8C43-C9BEA7B5EE95">Not Started</EC_Collab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2F3B4-F4DF-44FF-ABA9-BEF2B734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961D0-4618-4230-9D5B-B8E92306ED93}">
  <ds:schemaRefs>
    <ds:schemaRef ds:uri="http://schemas.microsoft.com/sharepoint/v3/fields"/>
    <ds:schemaRef ds:uri="http://purl.org/dc/elements/1.1/"/>
    <ds:schemaRef ds:uri="http://www.w3.org/XML/1998/namespace"/>
    <ds:schemaRef ds:uri="http://purl.org/dc/terms/"/>
    <ds:schemaRef ds:uri="7F18D446-576E-40C4-8C43-C9BEA7B5EE95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4217</TotalTime>
  <Words>507</Words>
  <Application>Microsoft Office PowerPoint</Application>
  <PresentationFormat>On-screen Show (16:9)</PresentationFormat>
  <Paragraphs>104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What is the European Pillar of Social Rights?</vt:lpstr>
      <vt:lpstr>What is the European Pillar of Social Rights?</vt:lpstr>
      <vt:lpstr>Putting the Pillar into action: a joint effort</vt:lpstr>
      <vt:lpstr>First initiatives</vt:lpstr>
      <vt:lpstr>Monitoring societal progress</vt:lpstr>
      <vt:lpstr>Elements of the social package of 26 April 2017</vt:lpstr>
      <vt:lpstr>And now?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GALAZKA Anna Maria (EMPL)</cp:lastModifiedBy>
  <cp:revision>379</cp:revision>
  <cp:lastPrinted>2017-06-16T11:21:38Z</cp:lastPrinted>
  <dcterms:created xsi:type="dcterms:W3CDTF">2011-10-28T10:25:18Z</dcterms:created>
  <dcterms:modified xsi:type="dcterms:W3CDTF">2017-06-19T12:03:14Z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