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  <p:sldMasterId id="2147483848" r:id="rId2"/>
    <p:sldMasterId id="2147484018" r:id="rId3"/>
  </p:sldMasterIdLst>
  <p:notesMasterIdLst>
    <p:notesMasterId r:id="rId19"/>
  </p:notesMasterIdLst>
  <p:handoutMasterIdLst>
    <p:handoutMasterId r:id="rId20"/>
  </p:handoutMasterIdLst>
  <p:sldIdLst>
    <p:sldId id="414" r:id="rId4"/>
    <p:sldId id="438" r:id="rId5"/>
    <p:sldId id="435" r:id="rId6"/>
    <p:sldId id="441" r:id="rId7"/>
    <p:sldId id="442" r:id="rId8"/>
    <p:sldId id="443" r:id="rId9"/>
    <p:sldId id="445" r:id="rId10"/>
    <p:sldId id="446" r:id="rId11"/>
    <p:sldId id="447" r:id="rId12"/>
    <p:sldId id="448" r:id="rId13"/>
    <p:sldId id="449" r:id="rId14"/>
    <p:sldId id="450" r:id="rId15"/>
    <p:sldId id="452" r:id="rId16"/>
    <p:sldId id="451" r:id="rId17"/>
    <p:sldId id="369" r:id="rId18"/>
  </p:sldIdLst>
  <p:sldSz cx="9144000" cy="6858000" type="screen4x3"/>
  <p:notesSz cx="6802438" cy="9934575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Garamond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Garamond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Garamond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Garamond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bg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bg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bg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bg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ścinowicz Anna" initials="UA" lastIdx="1" clrIdx="0">
    <p:extLst/>
  </p:cmAuthor>
  <p:cmAuthor id="2" name="Matczak Radomir" initials="MR" lastIdx="26" clrIdx="1">
    <p:extLst/>
  </p:cmAuthor>
  <p:cmAuthor id="3" name="BK" initials="BK" lastIdx="2" clrIdx="2"/>
  <p:cmAuthor id="4" name="Sobolew Małgorzata" initials="SM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ECFF"/>
    <a:srgbClr val="FFFFCC"/>
    <a:srgbClr val="FFFF99"/>
    <a:srgbClr val="FFCC99"/>
    <a:srgbClr val="009900"/>
    <a:srgbClr val="33CC33"/>
    <a:srgbClr val="FFFF66"/>
    <a:srgbClr val="FF9933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097" autoAdjust="0"/>
    <p:restoredTop sz="94434" autoAdjust="0"/>
  </p:normalViewPr>
  <p:slideViewPr>
    <p:cSldViewPr>
      <p:cViewPr varScale="1">
        <p:scale>
          <a:sx n="70" d="100"/>
          <a:sy n="70" d="100"/>
        </p:scale>
        <p:origin x="175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70" d="100"/>
          <a:sy n="70" d="100"/>
        </p:scale>
        <p:origin x="-2460" y="558"/>
      </p:cViewPr>
      <p:guideLst>
        <p:guide orient="horz" pos="3128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8464" cy="497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95" tIns="45747" rIns="91495" bIns="45747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386" y="0"/>
            <a:ext cx="2948464" cy="497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95" tIns="45747" rIns="91495" bIns="45747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B718021-4F45-4BCA-8F45-CC159A10F5C8}" type="datetimeFigureOut">
              <a:rPr lang="pl-PL" altLang="pl-PL"/>
              <a:pPr>
                <a:defRPr/>
              </a:pPr>
              <a:t>19.10.2017</a:t>
            </a:fld>
            <a:endParaRPr lang="pl-PL" altLang="pl-PL" dirty="0"/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5702"/>
            <a:ext cx="2948464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95" tIns="45747" rIns="91495" bIns="45747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386" y="9435702"/>
            <a:ext cx="2948464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95" tIns="45747" rIns="91495" bIns="45747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10D1747-2722-45F1-9F8C-6B7E63455C0F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554621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8464" cy="497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95" tIns="45747" rIns="91495" bIns="45747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386" y="0"/>
            <a:ext cx="2948464" cy="497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95" tIns="45747" rIns="91495" bIns="4574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7288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27" y="4718645"/>
            <a:ext cx="5442586" cy="4470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95" tIns="45747" rIns="91495" bIns="457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5702"/>
            <a:ext cx="2948464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95" tIns="45747" rIns="91495" bIns="45747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386" y="9435702"/>
            <a:ext cx="2948464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95" tIns="45747" rIns="91495" bIns="457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7FB93F5-A9E0-420D-A6A0-09D916FB142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607331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4989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4989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4989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4989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4989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7288" cy="372586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49971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498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498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498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498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4989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4989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4989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49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Garamond" pitchFamily="18" charset="0"/>
              </a:defRPr>
            </a:lvl1pPr>
          </a:lstStyle>
          <a:p>
            <a:pPr>
              <a:defRPr/>
            </a:pPr>
            <a:fld id="{6607D467-F080-48BF-B286-A722FAC1B70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53748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Garamond" pitchFamily="18" charset="0"/>
              </a:defRPr>
            </a:lvl1pPr>
          </a:lstStyle>
          <a:p>
            <a:pPr>
              <a:defRPr/>
            </a:pPr>
            <a:fld id="{4A877915-3DD8-44DD-9751-ED4CB0CB2CBD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893886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Garamond" pitchFamily="18" charset="0"/>
              </a:defRPr>
            </a:lvl1pPr>
          </a:lstStyle>
          <a:p>
            <a:pPr>
              <a:defRPr/>
            </a:pPr>
            <a:fld id="{08834FA5-053B-40DA-B03D-45E1F5852D1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609572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600204"/>
            <a:ext cx="8229600" cy="4525963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Garamond" pitchFamily="18" charset="0"/>
              </a:defRPr>
            </a:lvl1pPr>
          </a:lstStyle>
          <a:p>
            <a:pPr>
              <a:defRPr/>
            </a:pPr>
            <a:fld id="{5C687E51-1E9D-4A3F-BFC9-952AA41323F0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487232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ytuł, tekst i klip multimedia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obiektu multimediów 3"/>
          <p:cNvSpPr>
            <a:spLocks noGrp="1"/>
          </p:cNvSpPr>
          <p:nvPr>
            <p:ph type="media"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Garamond" pitchFamily="18" charset="0"/>
              </a:defRPr>
            </a:lvl1pPr>
          </a:lstStyle>
          <a:p>
            <a:pPr>
              <a:defRPr/>
            </a:pPr>
            <a:fld id="{6B71F4D2-5618-42C3-BB0B-3C24732EC314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4097817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48474-AC11-42A7-8DAE-A8F6CEA4C13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73577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C6B36-2E98-4617-99D4-BB7125C71AC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16310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EE8F0-4F9C-4CCC-8F26-F6D34E3CE02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29266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2EEEA-F08D-44EE-941E-C1E32E40100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42425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43516-7A1C-4C59-90C6-B261C6AFEB5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65086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7C751-CCBB-4E82-86CB-9D1CD32BF90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7883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Garamond" pitchFamily="18" charset="0"/>
              </a:defRPr>
            </a:lvl1pPr>
          </a:lstStyle>
          <a:p>
            <a:pPr>
              <a:defRPr/>
            </a:pPr>
            <a:fld id="{919B29A9-7BD9-4705-8C92-B92EADC832E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7341418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102E3-9B0F-440E-B5D0-A429A049D2A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53821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48598-364A-46DC-B10D-AD4DE3744E6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255105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7111E-6B96-4CD1-8176-E7001FF6CBA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145639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0A7C4-64AE-4F5C-B0AB-80E701EB6D2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38957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7FFF3-A760-4F8F-8BFD-C12900C11F4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38158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ytuł, tekst i 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wykresu 3"/>
          <p:cNvSpPr>
            <a:spLocks noGrp="1"/>
          </p:cNvSpPr>
          <p:nvPr>
            <p:ph type="chart"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C9FCF-6AB9-4DEC-B6D4-B22AFE8AC5F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55140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68164-062E-4B9F-8550-406041EFC40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96860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4"/>
            <a:ext cx="8229600" cy="4525963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42684-186C-4BD0-9EF6-A6B4B2F85D8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597234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457200" y="274642"/>
            <a:ext cx="8229600" cy="58515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8AF5D-748E-423D-9AE5-3B1BC4DB8D8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24778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80E3-7034-41E2-BDCD-460510940B62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19.10.2017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68DF-A195-454E-9E43-92743B4CC8B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775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Garamond" pitchFamily="18" charset="0"/>
              </a:defRPr>
            </a:lvl1pPr>
          </a:lstStyle>
          <a:p>
            <a:pPr>
              <a:defRPr/>
            </a:pPr>
            <a:fld id="{E63F7B22-80AA-4329-8F19-F5DF97658AB8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4607200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80E3-7034-41E2-BDCD-460510940B62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19.10.2017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68DF-A195-454E-9E43-92743B4CC8B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1161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80E3-7034-41E2-BDCD-460510940B62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19.10.2017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68DF-A195-454E-9E43-92743B4CC8B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4183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80E3-7034-41E2-BDCD-460510940B62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19.10.2017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68DF-A195-454E-9E43-92743B4CC8B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6227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80E3-7034-41E2-BDCD-460510940B62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19.10.2017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68DF-A195-454E-9E43-92743B4CC8B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8783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80E3-7034-41E2-BDCD-460510940B62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19.10.2017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68DF-A195-454E-9E43-92743B4CC8B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3709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80E3-7034-41E2-BDCD-460510940B62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19.10.2017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68DF-A195-454E-9E43-92743B4CC8B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4187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80E3-7034-41E2-BDCD-460510940B62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19.10.2017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68DF-A195-454E-9E43-92743B4CC8B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3487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80E3-7034-41E2-BDCD-460510940B62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19.10.2017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68DF-A195-454E-9E43-92743B4CC8B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0580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80E3-7034-41E2-BDCD-460510940B62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19.10.2017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68DF-A195-454E-9E43-92743B4CC8B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39276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80E3-7034-41E2-BDCD-460510940B62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19.10.2017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68DF-A195-454E-9E43-92743B4CC8B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344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Garamond" pitchFamily="18" charset="0"/>
              </a:defRPr>
            </a:lvl1pPr>
          </a:lstStyle>
          <a:p>
            <a:pPr>
              <a:defRPr/>
            </a:pPr>
            <a:fld id="{32DB4181-5ECE-4245-A766-D5E965EEC284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42394542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80E3-7034-41E2-BDCD-460510940B62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19.10.2017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68DF-A195-454E-9E43-92743B4CC8B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63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Garamond" pitchFamily="18" charset="0"/>
              </a:defRPr>
            </a:lvl1pPr>
          </a:lstStyle>
          <a:p>
            <a:pPr>
              <a:defRPr/>
            </a:pPr>
            <a:fld id="{94FA8EB3-D9BE-40AD-96CF-663928B7C102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43644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Garamond" pitchFamily="18" charset="0"/>
              </a:defRPr>
            </a:lvl1pPr>
          </a:lstStyle>
          <a:p>
            <a:pPr>
              <a:defRPr/>
            </a:pPr>
            <a:fld id="{BF4F1394-86D2-4730-85EB-9C0F384B6F75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369936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Garamond" pitchFamily="18" charset="0"/>
              </a:defRPr>
            </a:lvl1pPr>
          </a:lstStyle>
          <a:p>
            <a:pPr>
              <a:defRPr/>
            </a:pPr>
            <a:fld id="{E993609F-B005-4F1F-B62A-BC6AD747307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528208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Garamond" pitchFamily="18" charset="0"/>
              </a:defRPr>
            </a:lvl1pPr>
          </a:lstStyle>
          <a:p>
            <a:pPr>
              <a:defRPr/>
            </a:pPr>
            <a:fld id="{4B9B654E-32E7-459B-86CF-548DFF56CE98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152455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Garamond" pitchFamily="18" charset="0"/>
              </a:defRPr>
            </a:lvl1pPr>
          </a:lstStyle>
          <a:p>
            <a:pPr>
              <a:defRPr/>
            </a:pPr>
            <a:fld id="{744608B4-FC2B-4EB0-BEB5-AC2F2DCF9530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201793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5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solidFill>
                  <a:prstClr val="black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prstClr val="black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prstClr val="black"/>
                </a:solidFill>
                <a:latin typeface="Arial" charset="0"/>
              </a:defRPr>
            </a:lvl1pPr>
          </a:lstStyle>
          <a:p>
            <a:pPr>
              <a:defRPr/>
            </a:pPr>
            <a:fld id="{FA375012-5BF3-427E-AA68-FEC225ADE176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  <p:sldLayoutId id="2147483974" r:id="rId12"/>
    <p:sldLayoutId id="214748397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537EC00A-54B4-4187-BD34-FC8B0FD2526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  <p:sldLayoutId id="2147483959" r:id="rId12"/>
    <p:sldLayoutId id="2147483960" r:id="rId13"/>
    <p:sldLayoutId id="2147483961" r:id="rId14"/>
    <p:sldLayoutId id="2147483962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680E3-7034-41E2-BDCD-460510940B62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19.10.2017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368DF-A195-454E-9E43-92743B4CC8B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194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  <p:sldLayoutId id="214748403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"/>
          <p:cNvSpPr txBox="1">
            <a:spLocks noChangeArrowheads="1"/>
          </p:cNvSpPr>
          <p:nvPr/>
        </p:nvSpPr>
        <p:spPr bwMode="auto">
          <a:xfrm>
            <a:off x="1" y="6230938"/>
            <a:ext cx="91440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pl-PL" altLang="pl-PL" sz="1600" b="0" dirty="0" smtClean="0">
                <a:solidFill>
                  <a:srgbClr val="FFFFFF"/>
                </a:solidFill>
                <a:latin typeface="Garamond" pitchFamily="18" charset="0"/>
              </a:rPr>
              <a:t>Posiedzenie Komitetu Monitorującego RPO WP 2014-2020</a:t>
            </a:r>
            <a:r>
              <a:rPr lang="pl-PL" altLang="pl-PL" sz="1600" b="0" dirty="0">
                <a:solidFill>
                  <a:srgbClr val="FFFFFF"/>
                </a:solidFill>
                <a:latin typeface="Garamond" pitchFamily="18" charset="0"/>
              </a:rPr>
              <a:t/>
            </a:r>
            <a:br>
              <a:rPr lang="pl-PL" altLang="pl-PL" sz="1600" b="0" dirty="0">
                <a:solidFill>
                  <a:srgbClr val="FFFFFF"/>
                </a:solidFill>
                <a:latin typeface="Garamond" pitchFamily="18" charset="0"/>
              </a:rPr>
            </a:br>
            <a:r>
              <a:rPr lang="pl-PL" altLang="pl-PL" sz="1600" b="0" dirty="0">
                <a:solidFill>
                  <a:srgbClr val="FFFFFF"/>
                </a:solidFill>
                <a:latin typeface="Garamond" pitchFamily="18" charset="0"/>
              </a:rPr>
              <a:t>Gdańsk, </a:t>
            </a:r>
            <a:r>
              <a:rPr lang="pl-PL" altLang="pl-PL" sz="1600" b="0" dirty="0" smtClean="0">
                <a:solidFill>
                  <a:srgbClr val="FFFFFF"/>
                </a:solidFill>
                <a:latin typeface="Garamond" pitchFamily="18" charset="0"/>
              </a:rPr>
              <a:t>25 października 2017</a:t>
            </a:r>
            <a:r>
              <a:rPr lang="pl-PL" altLang="pl-PL" sz="1800" b="0" dirty="0" smtClean="0">
                <a:solidFill>
                  <a:srgbClr val="FFFFFF"/>
                </a:solidFill>
              </a:rPr>
              <a:t> </a:t>
            </a:r>
            <a:endParaRPr lang="pl-PL" altLang="pl-PL" sz="1800" b="0" dirty="0">
              <a:solidFill>
                <a:srgbClr val="FFFFFF"/>
              </a:solidFill>
            </a:endParaRPr>
          </a:p>
        </p:txBody>
      </p: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938121" y="4495800"/>
            <a:ext cx="2517775" cy="803275"/>
            <a:chOff x="3969" y="346"/>
            <a:chExt cx="1587" cy="506"/>
          </a:xfrm>
        </p:grpSpPr>
        <p:sp>
          <p:nvSpPr>
            <p:cNvPr id="7" name="Text Box 16"/>
            <p:cNvSpPr txBox="1">
              <a:spLocks noChangeArrowheads="1"/>
            </p:cNvSpPr>
            <p:nvPr/>
          </p:nvSpPr>
          <p:spPr bwMode="auto">
            <a:xfrm>
              <a:off x="3969" y="346"/>
              <a:ext cx="1587" cy="506"/>
            </a:xfrm>
            <a:prstGeom prst="rect">
              <a:avLst/>
            </a:prstGeom>
            <a:solidFill>
              <a:sysClr val="window" lastClr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263525" indent="-263525"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30000"/>
                </a:lnSpc>
                <a:spcBef>
                  <a:spcPct val="50000"/>
                </a:spcBef>
                <a:spcAft>
                  <a:spcPct val="20000"/>
                </a:spcAft>
                <a:buFontTx/>
                <a:buNone/>
                <a:defRPr/>
              </a:pPr>
              <a:endParaRPr lang="pl-PL" altLang="pl-PL" sz="1400" b="0" kern="0" dirty="0">
                <a:solidFill>
                  <a:prstClr val="black"/>
                </a:solidFill>
                <a:latin typeface="Garamond" pitchFamily="18" charset="0"/>
              </a:endParaRPr>
            </a:p>
            <a:p>
              <a:pPr eaLnBrk="1" hangingPunct="1">
                <a:lnSpc>
                  <a:spcPct val="130000"/>
                </a:lnSpc>
                <a:spcBef>
                  <a:spcPct val="50000"/>
                </a:spcBef>
                <a:spcAft>
                  <a:spcPct val="20000"/>
                </a:spcAft>
                <a:buFontTx/>
                <a:buNone/>
                <a:defRPr/>
              </a:pPr>
              <a:endParaRPr lang="pl-PL" altLang="pl-PL" sz="1400" b="0" kern="0" dirty="0">
                <a:solidFill>
                  <a:prstClr val="black"/>
                </a:solidFill>
                <a:latin typeface="Garamond" pitchFamily="18" charset="0"/>
              </a:endParaRPr>
            </a:p>
          </p:txBody>
        </p:sp>
        <p:pic>
          <p:nvPicPr>
            <p:cNvPr id="8" name="Picture 934" descr="POMORSKIE2020-W1-podstawowe-RGB-FOR WE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9" y="391"/>
              <a:ext cx="1407" cy="347"/>
            </a:xfrm>
            <a:prstGeom prst="rect">
              <a:avLst/>
            </a:prstGeom>
            <a:solidFill>
              <a:sysClr val="window" lastClr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-3486" y="1844824"/>
            <a:ext cx="9144000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pl-PL" sz="3000" dirty="0" smtClean="0">
                <a:solidFill>
                  <a:prstClr val="white"/>
                </a:solidFill>
                <a:latin typeface="Garamond" panose="02020404030301010803" pitchFamily="18" charset="0"/>
                <a:ea typeface="Times New Roman"/>
              </a:rPr>
              <a:t>Proponowane</a:t>
            </a:r>
            <a:br>
              <a:rPr lang="pl-PL" sz="3000" dirty="0" smtClean="0">
                <a:solidFill>
                  <a:prstClr val="white"/>
                </a:solidFill>
                <a:latin typeface="Garamond" panose="02020404030301010803" pitchFamily="18" charset="0"/>
                <a:ea typeface="Times New Roman"/>
              </a:rPr>
            </a:br>
            <a:r>
              <a:rPr lang="pl-PL" sz="3000" dirty="0" smtClean="0">
                <a:solidFill>
                  <a:schemeClr val="bg1"/>
                </a:solidFill>
                <a:latin typeface="Garamond" panose="02020404030301010803" pitchFamily="18" charset="0"/>
                <a:ea typeface="Times New Roman"/>
              </a:rPr>
              <a:t>zmiany RPO WP 2014-2020 </a:t>
            </a:r>
            <a:r>
              <a:rPr lang="pl-PL" sz="3000" dirty="0" smtClean="0">
                <a:solidFill>
                  <a:srgbClr val="FFFF00"/>
                </a:solidFill>
                <a:latin typeface="Garamond" panose="02020404030301010803" pitchFamily="18" charset="0"/>
                <a:ea typeface="Times New Roman"/>
              </a:rPr>
              <a:t/>
            </a:r>
            <a:br>
              <a:rPr lang="pl-PL" sz="3000" dirty="0" smtClean="0">
                <a:solidFill>
                  <a:srgbClr val="FFFF00"/>
                </a:solidFill>
                <a:latin typeface="Garamond" panose="02020404030301010803" pitchFamily="18" charset="0"/>
                <a:ea typeface="Times New Roman"/>
              </a:rPr>
            </a:br>
            <a:r>
              <a:rPr lang="pl-PL" sz="3000" dirty="0" smtClean="0">
                <a:solidFill>
                  <a:srgbClr val="FFFF00"/>
                </a:solidFill>
                <a:latin typeface="Garamond" panose="02020404030301010803" pitchFamily="18" charset="0"/>
                <a:ea typeface="Times New Roman"/>
              </a:rPr>
              <a:t>– informacja dla Komitetu Monitorującego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5292080" y="4471988"/>
            <a:ext cx="3384177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pl-PL" altLang="pl-PL" sz="1600" dirty="0" smtClean="0">
                <a:solidFill>
                  <a:srgbClr val="FFFFFF"/>
                </a:solidFill>
                <a:latin typeface="Garamond" pitchFamily="18" charset="0"/>
              </a:rPr>
              <a:t>Patrycja Szczygieł</a:t>
            </a:r>
          </a:p>
          <a:p>
            <a:pPr eaLnBrk="1" hangingPunct="1"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pl-PL" altLang="pl-PL" sz="1600" b="0" dirty="0" smtClean="0">
                <a:solidFill>
                  <a:srgbClr val="FFFFFF"/>
                </a:solidFill>
                <a:latin typeface="Garamond" pitchFamily="18" charset="0"/>
              </a:rPr>
              <a:t>Departament Rozwoju </a:t>
            </a:r>
            <a:br>
              <a:rPr lang="pl-PL" altLang="pl-PL" sz="1600" b="0" dirty="0" smtClean="0">
                <a:solidFill>
                  <a:srgbClr val="FFFFFF"/>
                </a:solidFill>
                <a:latin typeface="Garamond" pitchFamily="18" charset="0"/>
              </a:rPr>
            </a:br>
            <a:r>
              <a:rPr lang="pl-PL" altLang="pl-PL" sz="1600" b="0" dirty="0" smtClean="0">
                <a:solidFill>
                  <a:srgbClr val="FFFFFF"/>
                </a:solidFill>
                <a:latin typeface="Garamond" pitchFamily="18" charset="0"/>
              </a:rPr>
              <a:t>Regionalnego i Przestrzennego UMWP</a:t>
            </a:r>
          </a:p>
        </p:txBody>
      </p:sp>
    </p:spTree>
    <p:extLst>
      <p:ext uri="{BB962C8B-B14F-4D97-AF65-F5344CB8AC3E}">
        <p14:creationId xmlns:p14="http://schemas.microsoft.com/office/powerpoint/2010/main" val="3311062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11760" y="0"/>
            <a:ext cx="6732240" cy="980728"/>
          </a:xfrm>
        </p:spPr>
        <p:txBody>
          <a:bodyPr/>
          <a:lstStyle/>
          <a:p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Istotne zmiany RPO WP (8)</a:t>
            </a:r>
            <a:endParaRPr lang="pl-PL" sz="2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421128"/>
              </p:ext>
            </p:extLst>
          </p:nvPr>
        </p:nvGraphicFramePr>
        <p:xfrm>
          <a:off x="143509" y="1916832"/>
          <a:ext cx="8856984" cy="2854191"/>
        </p:xfrm>
        <a:graphic>
          <a:graphicData uri="http://schemas.openxmlformats.org/drawingml/2006/table">
            <a:tbl>
              <a:tblPr firstRow="1" firstCol="1" bandRow="1"/>
              <a:tblGrid>
                <a:gridCol w="7518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79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Zmiana</a:t>
                      </a: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Źródło</a:t>
                      </a: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41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Realokacja środków: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wzmocnienie Osi kwotą 17,3 mln EUR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</a:b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(cel: węzły transportowe, w tym ZIT) kosztem OP 2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IZ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Umożliwienie finansowania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dokumentacji projektowej kolejowej 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infrastruktury technicznej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IZ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Ramy wykonania 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(cele pośrednie na 2018):</a:t>
                      </a:r>
                      <a:endParaRPr kumimoji="0" lang="pl-PL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IZ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8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Wydatki certyfikowane: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92,5 →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41,9 (-50,6 mln EUR)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1" y="1283623"/>
            <a:ext cx="9144000" cy="400110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prstClr val="black"/>
                </a:solidFill>
              </a:rPr>
              <a:t>OP 9. Mobilność (EFRR)</a:t>
            </a:r>
            <a:endParaRPr lang="pl-PL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176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11760" y="0"/>
            <a:ext cx="6732240" cy="980728"/>
          </a:xfrm>
        </p:spPr>
        <p:txBody>
          <a:bodyPr/>
          <a:lstStyle/>
          <a:p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Istotne zmiany RPO WP (9)</a:t>
            </a:r>
            <a:endParaRPr lang="pl-PL" sz="2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3361318"/>
              </p:ext>
            </p:extLst>
          </p:nvPr>
        </p:nvGraphicFramePr>
        <p:xfrm>
          <a:off x="143509" y="1916832"/>
          <a:ext cx="8856984" cy="2766209"/>
        </p:xfrm>
        <a:graphic>
          <a:graphicData uri="http://schemas.openxmlformats.org/drawingml/2006/table">
            <a:tbl>
              <a:tblPr firstRow="1" firstCol="1" bandRow="1"/>
              <a:tblGrid>
                <a:gridCol w="7518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79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Zmiana</a:t>
                      </a: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Źródło</a:t>
                      </a: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W zakresie termomodernizacji: zapis dotyczący zgodności z mapami potrzeb zdrowotnych dotyczyć będzie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szpitali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, a nie jak dotychczas wszystkich podmiotów leczniczych</a:t>
                      </a:r>
                      <a:endParaRPr kumimoji="0" lang="pl-PL" sz="20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KS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Ramy wykonania 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(cele pośrednie na 2018):</a:t>
                      </a:r>
                      <a:endParaRPr kumimoji="0" lang="pl-PL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IZ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8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Wskaźnik produktu: </a:t>
                      </a:r>
                      <a:r>
                        <a:rPr kumimoji="0" lang="pl-PL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liczba </a:t>
                      </a:r>
                      <a:r>
                        <a:rPr kumimoji="0" lang="pl-PL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zmodernizowanych energetycznie budynków 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–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50 →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70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8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Wydatki certyfikowane: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50,6 → 46,8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(-3,8 mln EUR)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1" y="1283623"/>
            <a:ext cx="9144000" cy="400110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prstClr val="black"/>
                </a:solidFill>
              </a:rPr>
              <a:t>OP 10. Energia (EFRR)</a:t>
            </a:r>
            <a:endParaRPr lang="pl-PL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815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11760" y="0"/>
            <a:ext cx="6732240" cy="980728"/>
          </a:xfrm>
        </p:spPr>
        <p:txBody>
          <a:bodyPr/>
          <a:lstStyle/>
          <a:p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Istotne zmiany RPO WP (10)</a:t>
            </a:r>
            <a:endParaRPr lang="pl-PL" sz="2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328137"/>
              </p:ext>
            </p:extLst>
          </p:nvPr>
        </p:nvGraphicFramePr>
        <p:xfrm>
          <a:off x="143509" y="1916832"/>
          <a:ext cx="8856984" cy="2134111"/>
        </p:xfrm>
        <a:graphic>
          <a:graphicData uri="http://schemas.openxmlformats.org/drawingml/2006/table">
            <a:tbl>
              <a:tblPr firstRow="1" firstCol="1" bandRow="1"/>
              <a:tblGrid>
                <a:gridCol w="7518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79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Zmiana</a:t>
                      </a: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Źródło</a:t>
                      </a: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41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Wsparcie w ramach gospodarki odpadami nie będzie udzielane na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budowę nowych instalacji przetwarzania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/zwiększanie mocy przerobowych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KE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Ramy wykonania 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(cele pośrednie na 2018):</a:t>
                      </a:r>
                      <a:endParaRPr kumimoji="0" lang="pl-PL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IZ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8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Wskaźnik produktu: </a:t>
                      </a:r>
                      <a:r>
                        <a:rPr kumimoji="0" lang="pl-PL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d</a:t>
                      </a:r>
                      <a:r>
                        <a:rPr kumimoji="0" lang="pl-PL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/>
                          <a:ea typeface="Calibri"/>
                          <a:cs typeface="Arial"/>
                        </a:rPr>
                        <a:t>ługość </a:t>
                      </a:r>
                      <a:r>
                        <a:rPr kumimoji="0" lang="pl-PL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/>
                          <a:ea typeface="Calibri"/>
                          <a:cs typeface="Arial"/>
                        </a:rPr>
                        <a:t>sieci kanalizacji 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–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40 → 20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km 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1" y="1283623"/>
            <a:ext cx="9144000" cy="400110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prstClr val="black"/>
                </a:solidFill>
              </a:rPr>
              <a:t>OP 11. Środowisko (EFRR)</a:t>
            </a:r>
            <a:endParaRPr lang="pl-PL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55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11760" y="0"/>
            <a:ext cx="6732240" cy="980728"/>
          </a:xfrm>
        </p:spPr>
        <p:txBody>
          <a:bodyPr/>
          <a:lstStyle/>
          <a:p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Efekty zaproponowanych zmian</a:t>
            </a:r>
            <a:endParaRPr lang="pl-PL" sz="2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104456"/>
          </a:xfrm>
        </p:spPr>
        <p:txBody>
          <a:bodyPr/>
          <a:lstStyle/>
          <a:p>
            <a:pPr marL="273050" indent="-27305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2000" kern="1200" dirty="0" smtClean="0">
                <a:latin typeface="Garamond" panose="02020404030301010803" pitchFamily="18" charset="0"/>
              </a:rPr>
              <a:t>Interwencja zostanie jeszcze </a:t>
            </a:r>
            <a:r>
              <a:rPr lang="pl-PL" sz="2000" b="1" kern="1200" dirty="0" smtClean="0">
                <a:solidFill>
                  <a:srgbClr val="0000FF"/>
                </a:solidFill>
                <a:latin typeface="Garamond" panose="02020404030301010803" pitchFamily="18" charset="0"/>
              </a:rPr>
              <a:t>mocniej sprofilowana pod potrzeby regionalne </a:t>
            </a:r>
            <a:br>
              <a:rPr lang="pl-PL" sz="2000" b="1" kern="1200" dirty="0" smtClean="0">
                <a:solidFill>
                  <a:srgbClr val="0000FF"/>
                </a:solidFill>
                <a:latin typeface="Garamond" panose="02020404030301010803" pitchFamily="18" charset="0"/>
              </a:rPr>
            </a:br>
            <a:r>
              <a:rPr lang="pl-PL" sz="2000" kern="1200" dirty="0" smtClean="0">
                <a:latin typeface="Garamond" panose="02020404030301010803" pitchFamily="18" charset="0"/>
              </a:rPr>
              <a:t>(węzły transportowe, usługi społeczne, migracje)</a:t>
            </a:r>
          </a:p>
          <a:p>
            <a:pPr marL="273050" indent="-27305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2000" kern="1200" dirty="0" smtClean="0">
                <a:latin typeface="Garamond" panose="02020404030301010803" pitchFamily="18" charset="0"/>
              </a:rPr>
              <a:t>Istotnie zwiększą się szanse IZ RPO WP na </a:t>
            </a:r>
            <a:r>
              <a:rPr lang="pl-PL" sz="2000" kern="1200" dirty="0" smtClean="0">
                <a:latin typeface="Garamond" panose="02020404030301010803" pitchFamily="18" charset="0"/>
              </a:rPr>
              <a:t>„odblokowanie” </a:t>
            </a:r>
            <a:r>
              <a:rPr lang="pl-PL" sz="2000" b="1" kern="1200" dirty="0" smtClean="0">
                <a:solidFill>
                  <a:srgbClr val="0000FF"/>
                </a:solidFill>
                <a:latin typeface="Garamond" panose="02020404030301010803" pitchFamily="18" charset="0"/>
              </a:rPr>
              <a:t>rezerwy wykonania</a:t>
            </a:r>
          </a:p>
          <a:p>
            <a:pPr marL="273050" indent="-27305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2000" kern="1200" dirty="0" smtClean="0">
                <a:latin typeface="Garamond" panose="02020404030301010803" pitchFamily="18" charset="0"/>
              </a:rPr>
              <a:t>Zwiększą się </a:t>
            </a:r>
            <a:r>
              <a:rPr lang="pl-PL" sz="2000" b="1" kern="1200" dirty="0" smtClean="0">
                <a:solidFill>
                  <a:srgbClr val="0000FF"/>
                </a:solidFill>
                <a:latin typeface="Garamond" panose="02020404030301010803" pitchFamily="18" charset="0"/>
              </a:rPr>
              <a:t>wydatki na cele klimatyczne </a:t>
            </a:r>
            <a:br>
              <a:rPr lang="pl-PL" sz="2000" b="1" kern="1200" dirty="0" smtClean="0">
                <a:solidFill>
                  <a:srgbClr val="0000FF"/>
                </a:solidFill>
                <a:latin typeface="Garamond" panose="02020404030301010803" pitchFamily="18" charset="0"/>
              </a:rPr>
            </a:br>
            <a:r>
              <a:rPr lang="pl-PL" sz="2000" kern="1200" dirty="0" smtClean="0">
                <a:latin typeface="Garamond" panose="02020404030301010803" pitchFamily="18" charset="0"/>
              </a:rPr>
              <a:t>(dzięki wzrostowi alokacji na węzły transportowe)</a:t>
            </a:r>
          </a:p>
          <a:p>
            <a:pPr marL="273050" indent="-27305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sz="2000" kern="1200" dirty="0" smtClean="0">
                <a:latin typeface="Garamond" panose="02020404030301010803" pitchFamily="18" charset="0"/>
              </a:rPr>
              <a:t>Ze względu na zwiększenie alokacji na usługi społeczne, </a:t>
            </a:r>
            <a:r>
              <a:rPr lang="pl-PL" sz="2000" b="1" kern="1200" dirty="0" smtClean="0">
                <a:solidFill>
                  <a:srgbClr val="0000FF"/>
                </a:solidFill>
                <a:latin typeface="Garamond" panose="02020404030301010803" pitchFamily="18" charset="0"/>
              </a:rPr>
              <a:t>wzrosną do 82% nakłady EFS na realizację CSR</a:t>
            </a:r>
            <a:r>
              <a:rPr lang="pl-PL" sz="2000" kern="1200" dirty="0" smtClean="0">
                <a:latin typeface="Garamond" panose="02020404030301010803" pitchFamily="18" charset="0"/>
              </a:rPr>
              <a:t> (</a:t>
            </a:r>
            <a:r>
              <a:rPr lang="en-GB" sz="2000" i="1" kern="1200" dirty="0" smtClean="0">
                <a:latin typeface="Garamond" panose="02020404030301010803" pitchFamily="18" charset="0"/>
              </a:rPr>
              <a:t>country specific recommendations</a:t>
            </a:r>
            <a:r>
              <a:rPr lang="pl-PL" sz="2000" kern="1200" dirty="0" smtClean="0">
                <a:latin typeface="Garamond" panose="02020404030301010803" pitchFamily="18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325977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11760" y="0"/>
            <a:ext cx="6732240" cy="980728"/>
          </a:xfrm>
        </p:spPr>
        <p:txBody>
          <a:bodyPr/>
          <a:lstStyle/>
          <a:p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Harmonogram dalszych prac</a:t>
            </a:r>
            <a:endParaRPr lang="pl-PL" sz="2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255122"/>
              </p:ext>
            </p:extLst>
          </p:nvPr>
        </p:nvGraphicFramePr>
        <p:xfrm>
          <a:off x="179512" y="1196752"/>
          <a:ext cx="8753767" cy="4265240"/>
        </p:xfrm>
        <a:graphic>
          <a:graphicData uri="http://schemas.openxmlformats.org/drawingml/2006/table">
            <a:tbl>
              <a:tblPr firstRow="1" firstCol="1" bandRow="1"/>
              <a:tblGrid>
                <a:gridCol w="540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3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Proces</a:t>
                      </a:r>
                      <a:endParaRPr lang="pl-PL" sz="2000" dirty="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Termin</a:t>
                      </a:r>
                      <a:endParaRPr lang="pl-PL" sz="2000" dirty="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33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2000" b="0" dirty="0" smtClean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Uzgodnienia z </a:t>
                      </a:r>
                      <a:r>
                        <a:rPr lang="pl-PL" sz="2000" b="1" dirty="0" smtClean="0">
                          <a:solidFill>
                            <a:srgbClr val="0000FF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MR</a:t>
                      </a:r>
                      <a:r>
                        <a:rPr lang="pl-PL" sz="2000" b="0" dirty="0" smtClean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 (zakończone)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2000" b="0" dirty="0" smtClean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Październik</a:t>
                      </a:r>
                      <a:r>
                        <a:rPr lang="pl-PL" sz="2000" b="0" baseline="0" dirty="0" smtClean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 2017</a:t>
                      </a:r>
                      <a:endParaRPr lang="pl-PL" sz="2000" b="0" dirty="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2000" b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Nieformalne </a:t>
                      </a:r>
                      <a:r>
                        <a:rPr lang="pl-PL" sz="2000" b="1" dirty="0" smtClean="0">
                          <a:solidFill>
                            <a:srgbClr val="0000FF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negocjacje KE </a:t>
                      </a:r>
                      <a:r>
                        <a:rPr lang="pl-PL" sz="2000" b="0" dirty="0" smtClean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/>
                      </a:r>
                      <a:br>
                        <a:rPr lang="pl-PL" sz="2000" b="0" dirty="0" smtClean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</a:br>
                      <a:r>
                        <a:rPr lang="pl-PL" sz="2000" b="0" dirty="0" smtClean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(odbyło się już pierwsze spotkanie)</a:t>
                      </a:r>
                      <a:endParaRPr lang="pl-PL" sz="2000" b="0" dirty="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2000" b="0" dirty="0" smtClean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Październik-grudzień 2017</a:t>
                      </a:r>
                      <a:endParaRPr lang="pl-PL" sz="2000" b="0" dirty="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68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Zatwierdzenie zmiany Programu przez KM </a:t>
                      </a:r>
                      <a:r>
                        <a:rPr lang="pl-PL" sz="2000" b="0" dirty="0" smtClean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(najprawdopodobniej w trybie obiegowym)</a:t>
                      </a:r>
                      <a:endParaRPr lang="pl-PL" sz="2000" b="0" dirty="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2000" b="0" dirty="0" smtClean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Po</a:t>
                      </a:r>
                      <a:r>
                        <a:rPr lang="pl-PL" sz="2000" b="0" baseline="0" dirty="0" smtClean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 zakończeniu nieformalnych negocjacji z KE</a:t>
                      </a:r>
                      <a:endParaRPr lang="pl-PL" sz="2000" b="0" dirty="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2000" b="0" dirty="0" smtClean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Wniosek</a:t>
                      </a:r>
                      <a:r>
                        <a:rPr lang="pl-PL" sz="2000" b="0" baseline="0" dirty="0" smtClean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 o odstąpienie od </a:t>
                      </a:r>
                      <a:r>
                        <a:rPr lang="pl-PL" sz="2000" b="1" baseline="0" dirty="0" smtClean="0">
                          <a:solidFill>
                            <a:srgbClr val="0000FF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procedury sooś/ konsultacje społeczne</a:t>
                      </a:r>
                      <a:endParaRPr lang="pl-PL" sz="2000" b="1" dirty="0">
                        <a:solidFill>
                          <a:srgbClr val="0000FF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Po zakończeniu nieformalnych negocjacji z KE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0" dirty="0" smtClean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Formalne</a:t>
                      </a:r>
                      <a:r>
                        <a:rPr lang="pl-PL" sz="2000" b="0" baseline="0" dirty="0" smtClean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 negocjacje z KE/</a:t>
                      </a:r>
                      <a:br>
                        <a:rPr lang="pl-PL" sz="2000" b="0" baseline="0" dirty="0" smtClean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</a:br>
                      <a:r>
                        <a:rPr lang="pl-PL" sz="2000" b="1" baseline="0" dirty="0" smtClean="0">
                          <a:solidFill>
                            <a:srgbClr val="0000FF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zatwierdzenie zmiany RPO przez KE</a:t>
                      </a:r>
                      <a:endParaRPr lang="pl-PL" sz="2000" b="1" dirty="0" smtClean="0">
                        <a:solidFill>
                          <a:srgbClr val="0000FF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2000" i="0" dirty="0" smtClean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I kwartał 2018 (?)</a:t>
                      </a:r>
                      <a:endParaRPr lang="pl-PL" sz="2000" i="0" dirty="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547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5"/>
          <p:cNvSpPr txBox="1">
            <a:spLocks noChangeArrowheads="1"/>
          </p:cNvSpPr>
          <p:nvPr/>
        </p:nvSpPr>
        <p:spPr bwMode="auto">
          <a:xfrm>
            <a:off x="0" y="2276479"/>
            <a:ext cx="914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800" dirty="0">
                <a:solidFill>
                  <a:srgbClr val="FFFFFF"/>
                </a:solidFill>
                <a:latin typeface="Garamond" pitchFamily="18" charset="0"/>
              </a:rPr>
              <a:t>Dziękuję za uwagę</a:t>
            </a:r>
            <a:endParaRPr lang="pl-PL" altLang="pl-PL" sz="2800" u="sng" dirty="0">
              <a:solidFill>
                <a:srgbClr val="FFFFFF"/>
              </a:solidFill>
              <a:latin typeface="Garamond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11760" y="0"/>
            <a:ext cx="6732240" cy="980728"/>
          </a:xfrm>
        </p:spPr>
        <p:txBody>
          <a:bodyPr/>
          <a:lstStyle/>
          <a:p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Kontekst zmiany Programu</a:t>
            </a:r>
            <a:endParaRPr lang="pl-PL" sz="2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883518"/>
              </p:ext>
            </p:extLst>
          </p:nvPr>
        </p:nvGraphicFramePr>
        <p:xfrm>
          <a:off x="107504" y="2420888"/>
          <a:ext cx="8928992" cy="3410949"/>
        </p:xfrm>
        <a:graphic>
          <a:graphicData uri="http://schemas.openxmlformats.org/drawingml/2006/table">
            <a:tbl>
              <a:tblPr firstRow="1" firstCol="1" bandRow="1"/>
              <a:tblGrid>
                <a:gridCol w="6264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Proces</a:t>
                      </a:r>
                      <a:endParaRPr lang="pl-PL" sz="2000" dirty="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Termin</a:t>
                      </a:r>
                      <a:endParaRPr lang="pl-PL" sz="2000" dirty="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33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Przyjęcie przez Radę Ministrów </a:t>
                      </a:r>
                      <a:br>
                        <a:rPr lang="pl-PL" sz="2000" dirty="0" smtClean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</a:br>
                      <a:r>
                        <a:rPr lang="pl-PL" sz="2000" dirty="0" smtClean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Planu na rzecz Odpowiedzialnego Rozwoju </a:t>
                      </a:r>
                      <a:br>
                        <a:rPr lang="pl-PL" sz="2000" dirty="0" smtClean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</a:br>
                      <a:r>
                        <a:rPr lang="pl-PL" sz="2000" dirty="0" smtClean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– początek</a:t>
                      </a:r>
                      <a:r>
                        <a:rPr lang="pl-PL" sz="2000" baseline="0" dirty="0" smtClean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 zmian w architekturze krajowej polityki rozwoju</a:t>
                      </a:r>
                      <a:endParaRPr lang="pl-PL" sz="2000" dirty="0" smtClean="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Luty 2016</a:t>
                      </a:r>
                      <a:endParaRPr lang="pl-PL" sz="2000" dirty="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33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Pierwsza (robocza) propozycja zmiany UP</a:t>
                      </a:r>
                      <a:r>
                        <a:rPr lang="pl-PL" sz="2000" baseline="0" dirty="0" smtClean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2000" dirty="0" smtClean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przekazana przez MR do IZ RPO</a:t>
                      </a:r>
                      <a:endParaRPr lang="pl-PL" sz="2000" dirty="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Listopad/grudzień 2016</a:t>
                      </a:r>
                      <a:endParaRPr lang="pl-PL" sz="2000" dirty="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dirty="0" smtClean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Przyjęcie SOR przez Radę Ministrów</a:t>
                      </a:r>
                      <a:endParaRPr lang="pl-PL" sz="2000" b="1" dirty="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Luty</a:t>
                      </a:r>
                      <a:r>
                        <a:rPr lang="pl-PL" sz="2000" b="1" baseline="0" dirty="0" smtClean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2000" b="1" dirty="0" smtClean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2017</a:t>
                      </a:r>
                      <a:endParaRPr lang="pl-PL" sz="2000" b="1" dirty="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5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0" dirty="0" smtClean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Negocjacje UP z KE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2000" i="0" dirty="0" smtClean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Styczeń-sierpień 2017</a:t>
                      </a:r>
                      <a:endParaRPr lang="pl-PL" sz="2000" i="0" dirty="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1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Ostateczna wersja UP do akceptacji</a:t>
                      </a:r>
                      <a:r>
                        <a:rPr lang="pl-PL" sz="2000" b="1" baseline="0" dirty="0" smtClean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 KE</a:t>
                      </a:r>
                      <a:endParaRPr lang="pl-PL" sz="2000" b="1" dirty="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Sierpień 2017</a:t>
                      </a:r>
                      <a:endParaRPr lang="pl-PL" sz="2000" b="1" dirty="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0" y="1052736"/>
            <a:ext cx="9144000" cy="110799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2200" b="0" dirty="0" smtClean="0">
                <a:solidFill>
                  <a:schemeClr val="tx1"/>
                </a:solidFill>
              </a:rPr>
              <a:t>Aktualizacja RPO WP</a:t>
            </a:r>
            <a:br>
              <a:rPr lang="pl-PL" sz="2200" b="0" dirty="0" smtClean="0">
                <a:solidFill>
                  <a:schemeClr val="tx1"/>
                </a:solidFill>
              </a:rPr>
            </a:br>
            <a:r>
              <a:rPr lang="pl-PL" sz="2200" b="0" dirty="0" smtClean="0">
                <a:solidFill>
                  <a:schemeClr val="tx1"/>
                </a:solidFill>
              </a:rPr>
              <a:t>wynika ze zmiany </a:t>
            </a:r>
            <a:r>
              <a:rPr lang="pl-PL" sz="2200" dirty="0" smtClean="0">
                <a:solidFill>
                  <a:srgbClr val="0000FF"/>
                </a:solidFill>
              </a:rPr>
              <a:t>Umowy Partnerstwa</a:t>
            </a:r>
            <a:r>
              <a:rPr lang="pl-PL" sz="2200" b="0" dirty="0" smtClean="0">
                <a:solidFill>
                  <a:srgbClr val="0000FF"/>
                </a:solidFill>
              </a:rPr>
              <a:t> </a:t>
            </a:r>
            <a:r>
              <a:rPr lang="pl-PL" sz="2200" b="0" dirty="0" smtClean="0">
                <a:solidFill>
                  <a:schemeClr val="tx1"/>
                </a:solidFill>
              </a:rPr>
              <a:t>(UP), co jest pochodną przyjęcia </a:t>
            </a:r>
            <a:r>
              <a:rPr lang="pl-PL" sz="2200" dirty="0" smtClean="0">
                <a:solidFill>
                  <a:srgbClr val="0000FF"/>
                </a:solidFill>
              </a:rPr>
              <a:t>Strategii na Rzecz odpowiedzialnego Rozwoju</a:t>
            </a:r>
            <a:r>
              <a:rPr lang="pl-PL" sz="2200" b="0" dirty="0" smtClean="0">
                <a:solidFill>
                  <a:srgbClr val="0000FF"/>
                </a:solidFill>
              </a:rPr>
              <a:t> </a:t>
            </a:r>
            <a:r>
              <a:rPr lang="pl-PL" sz="2200" b="0" dirty="0" smtClean="0">
                <a:solidFill>
                  <a:schemeClr val="tx1"/>
                </a:solidFill>
              </a:rPr>
              <a:t>(SOR)</a:t>
            </a:r>
            <a:endParaRPr lang="pl-PL" sz="2200" b="0" dirty="0">
              <a:solidFill>
                <a:schemeClr val="tx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0" y="6083646"/>
            <a:ext cx="9144000" cy="7694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2200" b="0" dirty="0" smtClean="0">
                <a:solidFill>
                  <a:schemeClr val="tx1"/>
                </a:solidFill>
              </a:rPr>
              <a:t>Ważnym aspektem aktualizacji RPO </a:t>
            </a:r>
            <a:r>
              <a:rPr lang="pl-PL" sz="2200" b="0" dirty="0" smtClean="0">
                <a:solidFill>
                  <a:schemeClr val="tx1"/>
                </a:solidFill>
              </a:rPr>
              <a:t>WP jest </a:t>
            </a:r>
            <a:r>
              <a:rPr lang="pl-PL" sz="2200" dirty="0" smtClean="0">
                <a:solidFill>
                  <a:srgbClr val="0000FF"/>
                </a:solidFill>
              </a:rPr>
              <a:t>zmiana metody</a:t>
            </a:r>
            <a:r>
              <a:rPr lang="pl-PL" sz="2200" b="0" dirty="0" smtClean="0">
                <a:solidFill>
                  <a:srgbClr val="0000FF"/>
                </a:solidFill>
              </a:rPr>
              <a:t> </a:t>
            </a:r>
            <a:r>
              <a:rPr lang="pl-PL" sz="2200" b="0" dirty="0" smtClean="0">
                <a:solidFill>
                  <a:schemeClr val="tx1"/>
                </a:solidFill>
              </a:rPr>
              <a:t>liczenia limitów certyfikacji w ramach </a:t>
            </a:r>
            <a:r>
              <a:rPr lang="pl-PL" sz="2200" dirty="0" smtClean="0">
                <a:solidFill>
                  <a:srgbClr val="0000FF"/>
                </a:solidFill>
              </a:rPr>
              <a:t>zasady n+3 </a:t>
            </a:r>
            <a:r>
              <a:rPr lang="pl-PL" sz="2200" b="0" dirty="0" smtClean="0">
                <a:solidFill>
                  <a:schemeClr val="tx1"/>
                </a:solidFill>
              </a:rPr>
              <a:t>– generalne obniżenie limitów</a:t>
            </a:r>
          </a:p>
        </p:txBody>
      </p:sp>
    </p:spTree>
    <p:extLst>
      <p:ext uri="{BB962C8B-B14F-4D97-AF65-F5344CB8AC3E}">
        <p14:creationId xmlns:p14="http://schemas.microsoft.com/office/powerpoint/2010/main" val="226964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11760" y="0"/>
            <a:ext cx="6732240" cy="980728"/>
          </a:xfrm>
        </p:spPr>
        <p:txBody>
          <a:bodyPr/>
          <a:lstStyle/>
          <a:p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Istotne zmiany RPO WP (1)</a:t>
            </a:r>
            <a:endParaRPr lang="pl-PL" sz="2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1470753"/>
              </p:ext>
            </p:extLst>
          </p:nvPr>
        </p:nvGraphicFramePr>
        <p:xfrm>
          <a:off x="107504" y="1988840"/>
          <a:ext cx="8928992" cy="4229432"/>
        </p:xfrm>
        <a:graphic>
          <a:graphicData uri="http://schemas.openxmlformats.org/drawingml/2006/table">
            <a:tbl>
              <a:tblPr firstRow="1" firstCol="1" bandRow="1"/>
              <a:tblGrid>
                <a:gridCol w="7560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Zmiana</a:t>
                      </a: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Źródło</a:t>
                      </a: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dirty="0">
                          <a:effectLst/>
                          <a:latin typeface="Garamond" panose="02020404030301010803" pitchFamily="18" charset="0"/>
                          <a:ea typeface="Times New Roman"/>
                          <a:cs typeface="Calibri"/>
                        </a:rPr>
                        <a:t>Umożliwienie </a:t>
                      </a:r>
                      <a:r>
                        <a:rPr lang="pl-PL" sz="2000" dirty="0" smtClean="0">
                          <a:effectLst/>
                          <a:latin typeface="Garamond" panose="02020404030301010803" pitchFamily="18" charset="0"/>
                          <a:ea typeface="Times New Roman"/>
                          <a:cs typeface="Calibri"/>
                        </a:rPr>
                        <a:t>wsparcia </a:t>
                      </a:r>
                      <a:r>
                        <a:rPr lang="pl-PL" sz="2000" b="1" dirty="0" smtClean="0">
                          <a:solidFill>
                            <a:srgbClr val="0000FF"/>
                          </a:solidFill>
                          <a:effectLst/>
                          <a:latin typeface="Garamond" panose="02020404030301010803" pitchFamily="18" charset="0"/>
                          <a:ea typeface="Times New Roman"/>
                          <a:cs typeface="Calibri"/>
                        </a:rPr>
                        <a:t>wdrażania </a:t>
                      </a:r>
                      <a:r>
                        <a:rPr lang="pl-PL" sz="2000" b="1" dirty="0" smtClean="0">
                          <a:solidFill>
                            <a:srgbClr val="0000FF"/>
                          </a:solidFill>
                          <a:effectLst/>
                          <a:latin typeface="Garamond" panose="02020404030301010803" pitchFamily="18" charset="0"/>
                          <a:ea typeface="Times New Roman"/>
                          <a:cs typeface="Calibri"/>
                        </a:rPr>
                        <a:t>koncepcji/wyłonienia </a:t>
                      </a:r>
                      <a:r>
                        <a:rPr lang="pl-PL" sz="2000" b="1" dirty="0">
                          <a:solidFill>
                            <a:srgbClr val="0000FF"/>
                          </a:solidFill>
                          <a:effectLst/>
                          <a:latin typeface="Garamond" panose="02020404030301010803" pitchFamily="18" charset="0"/>
                          <a:ea typeface="Times New Roman"/>
                          <a:cs typeface="Calibri"/>
                        </a:rPr>
                        <a:t>nowych </a:t>
                      </a:r>
                      <a:r>
                        <a:rPr lang="pl-PL" sz="2000" b="1" dirty="0" smtClean="0">
                          <a:solidFill>
                            <a:srgbClr val="0000FF"/>
                          </a:solidFill>
                          <a:effectLst/>
                          <a:latin typeface="Garamond" panose="02020404030301010803" pitchFamily="18" charset="0"/>
                          <a:ea typeface="Times New Roman"/>
                          <a:cs typeface="Calibri"/>
                        </a:rPr>
                        <a:t>ISP</a:t>
                      </a:r>
                      <a:endParaRPr lang="pl-PL" sz="2000" b="1" dirty="0">
                        <a:solidFill>
                          <a:srgbClr val="0000FF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UP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dirty="0" smtClean="0">
                          <a:effectLst/>
                          <a:latin typeface="Garamond"/>
                          <a:ea typeface="Calibri"/>
                          <a:cs typeface="Times New Roman"/>
                        </a:rPr>
                        <a:t>Włączenie wsparcia </a:t>
                      </a:r>
                      <a:r>
                        <a:rPr lang="pl-PL" sz="2000" b="1" dirty="0" smtClean="0">
                          <a:solidFill>
                            <a:srgbClr val="0000FF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wdrożeń wyników prac B+R</a:t>
                      </a:r>
                      <a:r>
                        <a:rPr lang="pl-PL" sz="2000" b="1" baseline="0" dirty="0">
                          <a:solidFill>
                            <a:srgbClr val="0000FF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2000" b="0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(tylko MŚP)</a:t>
                      </a:r>
                      <a:endParaRPr lang="pl-PL" sz="2000" b="0" baseline="0" dirty="0" smtClean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0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UP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Zastosowanie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standardów wsparcia IOB 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analogicznych do CT 3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UP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Nowa definicja </a:t>
                      </a:r>
                      <a:r>
                        <a:rPr kumimoji="0" lang="pl-PL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pierwszej produkcji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UP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Ramy wykonania 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(cele pośrednie na 2018):</a:t>
                      </a:r>
                      <a:endParaRPr kumimoji="0" lang="pl-PL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IZ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Wskaźnik produktu: </a:t>
                      </a:r>
                      <a:r>
                        <a:rPr kumimoji="0" lang="pl-PL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liczba </a:t>
                      </a:r>
                      <a:r>
                        <a:rPr kumimoji="0" lang="pl-PL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wspartych firm 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–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20 → 10</a:t>
                      </a:r>
                      <a:endParaRPr kumimoji="0" lang="pl-PL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Nowa kategoria wydatków w ramach IF: pożyczki (21,4 mln zł)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IZ/ocena ex-ante IF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0" y="1390078"/>
            <a:ext cx="9144000" cy="400110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prstClr val="black"/>
                </a:solidFill>
              </a:rPr>
              <a:t>OP 1. Komercjalizacja wiedzy (EFRR)</a:t>
            </a:r>
            <a:endParaRPr lang="pl-PL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412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11760" y="0"/>
            <a:ext cx="6732240" cy="980728"/>
          </a:xfrm>
        </p:spPr>
        <p:txBody>
          <a:bodyPr/>
          <a:lstStyle/>
          <a:p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Istotne zmiany RPO WP (2)</a:t>
            </a:r>
            <a:endParaRPr lang="pl-PL" sz="2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4809779"/>
              </p:ext>
            </p:extLst>
          </p:nvPr>
        </p:nvGraphicFramePr>
        <p:xfrm>
          <a:off x="107504" y="1988840"/>
          <a:ext cx="8928992" cy="2808312"/>
        </p:xfrm>
        <a:graphic>
          <a:graphicData uri="http://schemas.openxmlformats.org/drawingml/2006/table">
            <a:tbl>
              <a:tblPr firstRow="1" firstCol="1" bandRow="1"/>
              <a:tblGrid>
                <a:gridCol w="7560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Zmiana</a:t>
                      </a: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Źródło</a:t>
                      </a: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Realokacja środków: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przeniesienie 17,3 mln euro 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(inwestorzy, IOB, </a:t>
                      </a:r>
                      <a:b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</a:b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w tym ZIT) do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OP 9 Mobilność 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(węzły transportowe, w tym ZIT)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IZ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Ramy wykonania 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(cele pośrednie na 2018):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IZ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Wskaźnik produktu: </a:t>
                      </a:r>
                      <a:r>
                        <a:rPr kumimoji="0" lang="pl-PL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liczba </a:t>
                      </a:r>
                      <a:r>
                        <a:rPr kumimoji="0" lang="pl-PL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wspartych firm 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–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650 → 550 </a:t>
                      </a:r>
                      <a:endParaRPr kumimoji="0" lang="pl-PL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Wydatki certyfikowane: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49,3 →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39,8 (-9,5 mln EUR)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IZ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0" y="1390078"/>
            <a:ext cx="9144000" cy="400110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prstClr val="black"/>
                </a:solidFill>
              </a:rPr>
              <a:t>OP 2. Przedsiębiorstwa (EFRR)</a:t>
            </a:r>
            <a:endParaRPr lang="pl-PL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451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11760" y="0"/>
            <a:ext cx="6732240" cy="980728"/>
          </a:xfrm>
        </p:spPr>
        <p:txBody>
          <a:bodyPr/>
          <a:lstStyle/>
          <a:p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Istotne zmiany RPO WP (3)</a:t>
            </a:r>
            <a:endParaRPr lang="pl-PL" sz="2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988183"/>
              </p:ext>
            </p:extLst>
          </p:nvPr>
        </p:nvGraphicFramePr>
        <p:xfrm>
          <a:off x="107504" y="1988840"/>
          <a:ext cx="8928992" cy="1188777"/>
        </p:xfrm>
        <a:graphic>
          <a:graphicData uri="http://schemas.openxmlformats.org/drawingml/2006/table">
            <a:tbl>
              <a:tblPr firstRow="1" firstCol="1" bandRow="1"/>
              <a:tblGrid>
                <a:gridCol w="7560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Zmiana</a:t>
                      </a: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Źródło</a:t>
                      </a: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/>
                          <a:ea typeface="Calibri"/>
                          <a:cs typeface="Times New Roman"/>
                        </a:rPr>
                        <a:t>Redukcja wartości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Garamond"/>
                          <a:ea typeface="Calibri"/>
                          <a:cs typeface="Times New Roman"/>
                        </a:rPr>
                        <a:t>wskaźnika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/>
                          <a:ea typeface="Calibri"/>
                          <a:cs typeface="Times New Roman"/>
                        </a:rPr>
                        <a:t> uczniów szkół zawodowych uczestniczących w praktykach: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/>
                          <a:ea typeface="Calibri"/>
                          <a:cs typeface="Times New Roman"/>
                        </a:rPr>
                        <a:t>44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/>
                          <a:ea typeface="Calibri"/>
                          <a:cs typeface="Times New Roman"/>
                        </a:rPr>
                        <a:t>900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→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/>
                          <a:ea typeface="Calibri"/>
                          <a:cs typeface="Times New Roman"/>
                        </a:rPr>
                        <a:t>15 000</a:t>
                      </a:r>
                      <a:endParaRPr kumimoji="0" lang="pl-PL" sz="20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IZ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0" y="1390078"/>
            <a:ext cx="9144000" cy="40011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prstClr val="black"/>
                </a:solidFill>
              </a:rPr>
              <a:t>OP </a:t>
            </a:r>
            <a:r>
              <a:rPr lang="pl-PL" sz="2000" dirty="0">
                <a:solidFill>
                  <a:prstClr val="black"/>
                </a:solidFill>
              </a:rPr>
              <a:t>3</a:t>
            </a:r>
            <a:r>
              <a:rPr lang="pl-PL" sz="2000" dirty="0" smtClean="0">
                <a:solidFill>
                  <a:prstClr val="black"/>
                </a:solidFill>
              </a:rPr>
              <a:t>. Edukacja (EFS)</a:t>
            </a:r>
            <a:endParaRPr lang="pl-PL" sz="2000" dirty="0">
              <a:solidFill>
                <a:prstClr val="black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0" y="3810546"/>
            <a:ext cx="9144000" cy="400110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prstClr val="black"/>
                </a:solidFill>
              </a:rPr>
              <a:t>OP </a:t>
            </a:r>
            <a:r>
              <a:rPr lang="pl-PL" sz="2000" dirty="0">
                <a:solidFill>
                  <a:prstClr val="black"/>
                </a:solidFill>
              </a:rPr>
              <a:t>4</a:t>
            </a:r>
            <a:r>
              <a:rPr lang="pl-PL" sz="2000" dirty="0" smtClean="0">
                <a:solidFill>
                  <a:prstClr val="black"/>
                </a:solidFill>
              </a:rPr>
              <a:t>. Kształcenie zawodowe (EFRR)</a:t>
            </a:r>
            <a:endParaRPr lang="pl-PL" sz="2000" dirty="0">
              <a:solidFill>
                <a:prstClr val="black"/>
              </a:solidFill>
            </a:endParaRPr>
          </a:p>
        </p:txBody>
      </p:sp>
      <p:graphicFrame>
        <p:nvGraphicFramePr>
          <p:cNvPr id="8" name="Symbol zastępczy zawartości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1434874"/>
              </p:ext>
            </p:extLst>
          </p:nvPr>
        </p:nvGraphicFramePr>
        <p:xfrm>
          <a:off x="107504" y="4365104"/>
          <a:ext cx="8928992" cy="1512168"/>
        </p:xfrm>
        <a:graphic>
          <a:graphicData uri="http://schemas.openxmlformats.org/drawingml/2006/table">
            <a:tbl>
              <a:tblPr firstRow="1" firstCol="1" bandRow="1"/>
              <a:tblGrid>
                <a:gridCol w="7560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Zmiana</a:t>
                      </a: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Źródło</a:t>
                      </a: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Ramy wykonania 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(cele pośrednie na 2018):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IZ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Wydatki certyfikowane: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12,1 →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25 (+12,9 mln EUR)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936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11760" y="0"/>
            <a:ext cx="6732240" cy="980728"/>
          </a:xfrm>
        </p:spPr>
        <p:txBody>
          <a:bodyPr/>
          <a:lstStyle/>
          <a:p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Istotne zmiany RPO WP (4)</a:t>
            </a:r>
            <a:endParaRPr lang="pl-PL" sz="2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855939"/>
              </p:ext>
            </p:extLst>
          </p:nvPr>
        </p:nvGraphicFramePr>
        <p:xfrm>
          <a:off x="149679" y="1628800"/>
          <a:ext cx="8856984" cy="5066600"/>
        </p:xfrm>
        <a:graphic>
          <a:graphicData uri="http://schemas.openxmlformats.org/drawingml/2006/table">
            <a:tbl>
              <a:tblPr firstRow="1" firstCol="1" bandRow="1"/>
              <a:tblGrid>
                <a:gridCol w="7374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79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Zmiana</a:t>
                      </a: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Źródło</a:t>
                      </a: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22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effectLst/>
                          <a:latin typeface="Garamond"/>
                          <a:ea typeface="Calibri"/>
                          <a:cs typeface="Times New Roman"/>
                        </a:rPr>
                        <a:t>W zakresie </a:t>
                      </a:r>
                      <a:r>
                        <a:rPr lang="pl-PL" sz="2000" b="1" dirty="0" smtClean="0">
                          <a:solidFill>
                            <a:srgbClr val="FF0000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aktywizacji zawodowej </a:t>
                      </a:r>
                      <a:r>
                        <a:rPr lang="pl-PL" sz="2000" b="0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oraz</a:t>
                      </a:r>
                      <a:r>
                        <a:rPr lang="pl-PL" sz="2000" b="1" baseline="0" dirty="0" smtClean="0">
                          <a:solidFill>
                            <a:srgbClr val="0000FF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2000" b="1" baseline="0" dirty="0" smtClean="0">
                          <a:solidFill>
                            <a:srgbClr val="FF0000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mikroprzedsiębiorstw</a:t>
                      </a:r>
                      <a:r>
                        <a:rPr lang="pl-PL" sz="2000" b="0" baseline="0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: </a:t>
                      </a:r>
                      <a:br>
                        <a:rPr lang="pl-PL" sz="2000" b="0" baseline="0" dirty="0" smtClean="0">
                          <a:solidFill>
                            <a:schemeClr val="tx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</a:br>
                      <a:r>
                        <a:rPr lang="pl-PL" sz="2000" dirty="0" smtClean="0">
                          <a:effectLst/>
                          <a:latin typeface="Garamond"/>
                          <a:ea typeface="Calibri"/>
                          <a:cs typeface="Times New Roman"/>
                        </a:rPr>
                        <a:t>rozszerzenie wsparcia na </a:t>
                      </a:r>
                      <a:r>
                        <a:rPr lang="pl-PL" sz="2000" b="1" dirty="0" smtClean="0">
                          <a:solidFill>
                            <a:srgbClr val="0000FF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nowe grupy docelowe </a:t>
                      </a:r>
                      <a:r>
                        <a:rPr lang="pl-PL" sz="2000" dirty="0" smtClean="0">
                          <a:effectLst/>
                          <a:latin typeface="Garamond"/>
                          <a:ea typeface="Calibri"/>
                          <a:cs typeface="Times New Roman"/>
                        </a:rPr>
                        <a:t>(w tym osoby pracujące, migranci, reemigranci) + zmiana/dodanie</a:t>
                      </a:r>
                      <a:r>
                        <a:rPr lang="pl-PL" sz="2000" baseline="0" dirty="0" smtClean="0">
                          <a:effectLst/>
                          <a:latin typeface="Garamond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2000" dirty="0" smtClean="0">
                          <a:effectLst/>
                          <a:latin typeface="Garamond"/>
                          <a:ea typeface="Calibri"/>
                          <a:cs typeface="Times New Roman"/>
                        </a:rPr>
                        <a:t>wskaźników +</a:t>
                      </a:r>
                      <a:r>
                        <a:rPr lang="pl-PL" sz="2000" baseline="0" dirty="0" smtClean="0">
                          <a:effectLst/>
                          <a:latin typeface="Garamond"/>
                          <a:ea typeface="Calibri"/>
                          <a:cs typeface="Times New Roman"/>
                        </a:rPr>
                        <a:t> zmiana Strategii</a:t>
                      </a:r>
                      <a:endParaRPr lang="pl-PL" sz="2000" b="1" dirty="0" smtClean="0">
                        <a:solidFill>
                          <a:srgbClr val="0000FF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UP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22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/>
                          <a:ea typeface="Calibri"/>
                          <a:cs typeface="Times New Roman"/>
                        </a:rPr>
                        <a:t>W zakresie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/>
                          <a:ea typeface="Calibri"/>
                          <a:cs typeface="Times New Roman"/>
                        </a:rPr>
                        <a:t>żłobków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/>
                          <a:ea typeface="Calibri"/>
                          <a:cs typeface="Times New Roman"/>
                        </a:rPr>
                        <a:t>:</a:t>
                      </a:r>
                      <a:b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/>
                          <a:ea typeface="Calibri"/>
                          <a:cs typeface="Times New Roman"/>
                        </a:rPr>
                      </a:b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Garamond"/>
                          <a:ea typeface="Calibri"/>
                          <a:cs typeface="Times New Roman"/>
                        </a:rPr>
                        <a:t>rozszerzenie wsparcia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/>
                          <a:ea typeface="Calibri"/>
                          <a:cs typeface="Times New Roman"/>
                        </a:rPr>
                        <a:t> na osoby, którym sytuacja rodzinna wynikająca </a:t>
                      </a:r>
                      <a:b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/>
                          <a:ea typeface="Calibri"/>
                          <a:cs typeface="Times New Roman"/>
                        </a:rPr>
                      </a:b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/>
                          <a:ea typeface="Calibri"/>
                          <a:cs typeface="Times New Roman"/>
                        </a:rPr>
                        <a:t>z opieki nad dziećmi do lat 3 zmniejsza szanse utrzymania pracy</a:t>
                      </a:r>
                      <a:endParaRPr lang="pl-PL" sz="2000" b="1" dirty="0">
                        <a:solidFill>
                          <a:srgbClr val="0000FF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0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UP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22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dirty="0" smtClean="0">
                          <a:effectLst/>
                          <a:latin typeface="Garamond"/>
                          <a:ea typeface="Calibri"/>
                          <a:cs typeface="Times New Roman"/>
                        </a:rPr>
                        <a:t>W zakresie </a:t>
                      </a:r>
                      <a:r>
                        <a:rPr lang="pl-PL" sz="2000" b="1" dirty="0" smtClean="0">
                          <a:solidFill>
                            <a:srgbClr val="FF0000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programów profilaktycznych</a:t>
                      </a:r>
                      <a:r>
                        <a:rPr lang="pl-PL" sz="2000" dirty="0" smtClean="0">
                          <a:effectLst/>
                          <a:latin typeface="Garamond"/>
                          <a:ea typeface="Calibri"/>
                          <a:cs typeface="Times New Roman"/>
                        </a:rPr>
                        <a:t>: </a:t>
                      </a:r>
                      <a:br>
                        <a:rPr lang="pl-PL" sz="2000" dirty="0" smtClean="0">
                          <a:effectLst/>
                          <a:latin typeface="Garamond"/>
                          <a:ea typeface="Calibri"/>
                          <a:cs typeface="Times New Roman"/>
                        </a:rPr>
                      </a:br>
                      <a:r>
                        <a:rPr lang="pl-PL" sz="2000" b="1" dirty="0" smtClean="0">
                          <a:solidFill>
                            <a:srgbClr val="0000FF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rezygnacja</a:t>
                      </a:r>
                      <a:r>
                        <a:rPr lang="pl-PL" sz="2000" dirty="0" smtClean="0">
                          <a:effectLst/>
                          <a:latin typeface="Garamond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rgbClr val="0000FF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z</a:t>
                      </a:r>
                      <a:r>
                        <a:rPr lang="pl-PL" sz="2000" dirty="0" smtClean="0">
                          <a:effectLst/>
                          <a:latin typeface="Garamond"/>
                          <a:ea typeface="Calibri"/>
                          <a:cs typeface="Times New Roman"/>
                        </a:rPr>
                        <a:t> opracowania </a:t>
                      </a:r>
                      <a:r>
                        <a:rPr lang="pl-PL" sz="2000" b="1" dirty="0" smtClean="0">
                          <a:solidFill>
                            <a:srgbClr val="0000FF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jednego programu </a:t>
                      </a:r>
                      <a:r>
                        <a:rPr lang="pl-PL" sz="2000" dirty="0" smtClean="0">
                          <a:effectLst/>
                          <a:latin typeface="Garamond"/>
                          <a:ea typeface="Calibri"/>
                          <a:cs typeface="Times New Roman"/>
                        </a:rPr>
                        <a:t>zdrowotnego na rzecz dwóch,</a:t>
                      </a:r>
                      <a:r>
                        <a:rPr lang="pl-PL" sz="2000" baseline="0" dirty="0" smtClean="0">
                          <a:effectLst/>
                          <a:latin typeface="Garamond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2000" dirty="0" smtClean="0">
                          <a:effectLst/>
                          <a:latin typeface="Garamond"/>
                          <a:ea typeface="Calibri"/>
                          <a:cs typeface="Times New Roman"/>
                        </a:rPr>
                        <a:t>wydzielenie programów centralnych</a:t>
                      </a:r>
                      <a:r>
                        <a:rPr lang="pl-PL" sz="2000" baseline="0" dirty="0" smtClean="0">
                          <a:effectLst/>
                          <a:latin typeface="Garamond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2000" dirty="0" smtClean="0">
                          <a:effectLst/>
                          <a:latin typeface="Garamond"/>
                          <a:ea typeface="Calibri"/>
                          <a:cs typeface="Times New Roman"/>
                        </a:rPr>
                        <a:t>itp.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IZ/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Wytyczne MR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Ramy wykonania 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(cele pośrednie na 2018):</a:t>
                      </a:r>
                      <a:endParaRPr kumimoji="0" lang="pl-PL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IZ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8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Wskaźnik produktu: </a:t>
                      </a:r>
                      <a:r>
                        <a:rPr kumimoji="0" lang="pl-PL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liczba </a:t>
                      </a:r>
                      <a:r>
                        <a:rPr kumimoji="0" lang="pl-PL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osób, które otrzymały środki na podjęcie działalności gospodarczej 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– 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280 → 465</a:t>
                      </a:r>
                      <a:endParaRPr kumimoji="0" lang="pl-PL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Wydatki certyfikowane: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92,8 →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72,9 (-19,9 mln EUR)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12343" y="1108166"/>
            <a:ext cx="9131657" cy="40011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prstClr val="black"/>
                </a:solidFill>
              </a:rPr>
              <a:t>OP 5. Zatrudnienie (EFS)</a:t>
            </a:r>
            <a:endParaRPr lang="pl-PL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13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11760" y="0"/>
            <a:ext cx="6732240" cy="980728"/>
          </a:xfrm>
        </p:spPr>
        <p:txBody>
          <a:bodyPr/>
          <a:lstStyle/>
          <a:p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Istotne zmiany RPO WP (5)</a:t>
            </a:r>
            <a:endParaRPr lang="pl-PL" sz="2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8555"/>
              </p:ext>
            </p:extLst>
          </p:nvPr>
        </p:nvGraphicFramePr>
        <p:xfrm>
          <a:off x="149679" y="1916832"/>
          <a:ext cx="8856984" cy="2724295"/>
        </p:xfrm>
        <a:graphic>
          <a:graphicData uri="http://schemas.openxmlformats.org/drawingml/2006/table">
            <a:tbl>
              <a:tblPr firstRow="1" firstCol="1" bandRow="1"/>
              <a:tblGrid>
                <a:gridCol w="7518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79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Zmiana</a:t>
                      </a: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Źródło</a:t>
                      </a: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22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4000"/>
                        </a:lnSpc>
                        <a:spcBef>
                          <a:spcPts val="70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Zmniejszenie alokacji w ramach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aktywizacji społeczno-zawodowej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</a:b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(-21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mln euro)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i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ekonomii społecznej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(-2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mln euro)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na rzecz usług społecznych 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poza obszarami rewitalizowanymi)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23 mln EUR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</a:b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(w efekcie: zmiana wartości wskaźników)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IZ</a:t>
                      </a:r>
                      <a:endParaRPr lang="pl-PL" sz="2000" b="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Ramy wykonania 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(cele pośrednie na 2018):</a:t>
                      </a:r>
                      <a:endParaRPr kumimoji="0" lang="pl-PL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IZ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8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Wydatki certyfikowane: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40,3 →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20,8 (-19,5 mln EUR)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12343" y="1308221"/>
            <a:ext cx="9131657" cy="40011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prstClr val="black"/>
                </a:solidFill>
              </a:rPr>
              <a:t>OP 6. Integracja (EFS)</a:t>
            </a:r>
            <a:endParaRPr lang="pl-PL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676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11760" y="0"/>
            <a:ext cx="6732240" cy="980728"/>
          </a:xfrm>
        </p:spPr>
        <p:txBody>
          <a:bodyPr/>
          <a:lstStyle/>
          <a:p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Istotne zmiany RPO WP (6)</a:t>
            </a:r>
            <a:endParaRPr lang="pl-PL" sz="2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3215791"/>
              </p:ext>
            </p:extLst>
          </p:nvPr>
        </p:nvGraphicFramePr>
        <p:xfrm>
          <a:off x="143509" y="1916832"/>
          <a:ext cx="8856984" cy="2690005"/>
        </p:xfrm>
        <a:graphic>
          <a:graphicData uri="http://schemas.openxmlformats.org/drawingml/2006/table">
            <a:tbl>
              <a:tblPr firstRow="1" firstCol="1" bandRow="1"/>
              <a:tblGrid>
                <a:gridCol w="7518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79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Zmiana</a:t>
                      </a: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Źródło</a:t>
                      </a: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Ramy wykonania 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(cele pośrednie na 2018):</a:t>
                      </a:r>
                      <a:endParaRPr kumimoji="0" lang="pl-PL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IZ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8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Wskaźnik produktu: </a:t>
                      </a:r>
                      <a:endParaRPr kumimoji="0" lang="pl-PL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liczba </a:t>
                      </a:r>
                      <a:r>
                        <a:rPr kumimoji="0" lang="pl-PL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wspartych podmiotów leczniczych 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–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3 →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0 </a:t>
                      </a:r>
                      <a:endParaRPr kumimoji="0" lang="pl-PL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+ 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KEW: </a:t>
                      </a:r>
                      <a:r>
                        <a:rPr kumimoji="0" lang="pl-PL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liczba </a:t>
                      </a:r>
                      <a:r>
                        <a:rPr kumimoji="0" lang="pl-PL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podmiotów leczniczych, </a:t>
                      </a:r>
                      <a:r>
                        <a:rPr kumimoji="0" lang="pl-PL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z </a:t>
                      </a:r>
                      <a:r>
                        <a:rPr kumimoji="0" lang="pl-PL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którymi zostały podpisane umowy 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–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8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Wydatki certyfikowane: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9,9 → 4,9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(-5 mln EUR)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1" y="1283623"/>
            <a:ext cx="9144000" cy="400110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prstClr val="black"/>
                </a:solidFill>
              </a:rPr>
              <a:t>OP 7. Zdrowie (EFRR)</a:t>
            </a:r>
            <a:endParaRPr lang="pl-PL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3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11760" y="0"/>
            <a:ext cx="6732240" cy="980728"/>
          </a:xfrm>
        </p:spPr>
        <p:txBody>
          <a:bodyPr/>
          <a:lstStyle/>
          <a:p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Istotne zmiany RPO WP (7)</a:t>
            </a:r>
            <a:endParaRPr lang="pl-PL" sz="2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06071"/>
              </p:ext>
            </p:extLst>
          </p:nvPr>
        </p:nvGraphicFramePr>
        <p:xfrm>
          <a:off x="143509" y="1916832"/>
          <a:ext cx="8856984" cy="2890840"/>
        </p:xfrm>
        <a:graphic>
          <a:graphicData uri="http://schemas.openxmlformats.org/drawingml/2006/table">
            <a:tbl>
              <a:tblPr firstRow="1" firstCol="1" bandRow="1"/>
              <a:tblGrid>
                <a:gridCol w="7518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79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Zmiana</a:t>
                      </a: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Źródło</a:t>
                      </a: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61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Limit 5 mln euro w zakresie dziedzictwa kulturowego będzie odnosić się </a:t>
                      </a:r>
                      <a:b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</a:b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do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kosztów kwalifikowalnych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, a nie do całkowitej wartości inwestycji 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UP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Ramy wykonania 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(cele pośrednie na 2018):</a:t>
                      </a:r>
                      <a:endParaRPr kumimoji="0" lang="pl-PL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IZ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8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Uproszczone brzmienie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KEW 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pl-PL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liczba </a:t>
                      </a:r>
                      <a:r>
                        <a:rPr kumimoji="0" lang="pl-PL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zintegrowanych projektów rewitalizacyjnych, dla których podpisano umowy o dofinansowanie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8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Wydatki certyfikowane: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28,1 → 15,0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(-13,1 mln EUR)</a:t>
                      </a: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42403" marR="424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1" y="1283623"/>
            <a:ext cx="9144000" cy="400110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prstClr val="black"/>
                </a:solidFill>
              </a:rPr>
              <a:t>OP 8. Konwersja (EFRR)</a:t>
            </a:r>
            <a:endParaRPr lang="pl-PL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3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Projekt domyślny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19753</TotalTime>
  <Words>778</Words>
  <Application>Microsoft Office PowerPoint</Application>
  <PresentationFormat>Pokaz na ekranie (4:3)</PresentationFormat>
  <Paragraphs>152</Paragraphs>
  <Slides>15</Slides>
  <Notes>14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Garamond</vt:lpstr>
      <vt:lpstr>Times New Roman</vt:lpstr>
      <vt:lpstr>2_Projekt domyślny</vt:lpstr>
      <vt:lpstr>Projekt domyślny</vt:lpstr>
      <vt:lpstr>Motyw pakietu Office</vt:lpstr>
      <vt:lpstr>Prezentacja programu PowerPoint</vt:lpstr>
      <vt:lpstr>Kontekst zmiany Programu</vt:lpstr>
      <vt:lpstr>Istotne zmiany RPO WP (1)</vt:lpstr>
      <vt:lpstr>Istotne zmiany RPO WP (2)</vt:lpstr>
      <vt:lpstr>Istotne zmiany RPO WP (3)</vt:lpstr>
      <vt:lpstr>Istotne zmiany RPO WP (4)</vt:lpstr>
      <vt:lpstr>Istotne zmiany RPO WP (5)</vt:lpstr>
      <vt:lpstr>Istotne zmiany RPO WP (6)</vt:lpstr>
      <vt:lpstr>Istotne zmiany RPO WP (7)</vt:lpstr>
      <vt:lpstr>Istotne zmiany RPO WP (8)</vt:lpstr>
      <vt:lpstr>Istotne zmiany RPO WP (9)</vt:lpstr>
      <vt:lpstr>Istotne zmiany RPO WP (10)</vt:lpstr>
      <vt:lpstr>Efekty zaproponowanych zmian</vt:lpstr>
      <vt:lpstr>Harmonogram dalszych prac</vt:lpstr>
      <vt:lpstr>Prezentacja programu PowerPoint</vt:lpstr>
    </vt:vector>
  </TitlesOfParts>
  <Company>UMWP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dpi</dc:title>
  <dc:creator>Uścinowicz Anna</dc:creator>
  <cp:lastModifiedBy>Szczygieł Patrycja</cp:lastModifiedBy>
  <cp:revision>858</cp:revision>
  <cp:lastPrinted>2017-09-20T13:43:11Z</cp:lastPrinted>
  <dcterms:created xsi:type="dcterms:W3CDTF">2008-01-08T07:52:50Z</dcterms:created>
  <dcterms:modified xsi:type="dcterms:W3CDTF">2017-10-24T21:25:09Z</dcterms:modified>
</cp:coreProperties>
</file>