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2" r:id="rId2"/>
  </p:sldMasterIdLst>
  <p:notesMasterIdLst>
    <p:notesMasterId r:id="rId32"/>
  </p:notesMasterIdLst>
  <p:handoutMasterIdLst>
    <p:handoutMasterId r:id="rId33"/>
  </p:handoutMasterIdLst>
  <p:sldIdLst>
    <p:sldId id="261" r:id="rId3"/>
    <p:sldId id="455" r:id="rId4"/>
    <p:sldId id="454" r:id="rId5"/>
    <p:sldId id="457" r:id="rId6"/>
    <p:sldId id="460" r:id="rId7"/>
    <p:sldId id="478" r:id="rId8"/>
    <p:sldId id="479" r:id="rId9"/>
    <p:sldId id="480" r:id="rId10"/>
    <p:sldId id="481" r:id="rId11"/>
    <p:sldId id="482" r:id="rId12"/>
    <p:sldId id="483" r:id="rId13"/>
    <p:sldId id="456" r:id="rId14"/>
    <p:sldId id="459" r:id="rId15"/>
    <p:sldId id="464" r:id="rId16"/>
    <p:sldId id="470" r:id="rId17"/>
    <p:sldId id="469" r:id="rId18"/>
    <p:sldId id="472" r:id="rId19"/>
    <p:sldId id="473" r:id="rId20"/>
    <p:sldId id="474" r:id="rId21"/>
    <p:sldId id="465" r:id="rId22"/>
    <p:sldId id="466" r:id="rId23"/>
    <p:sldId id="467" r:id="rId24"/>
    <p:sldId id="461" r:id="rId25"/>
    <p:sldId id="475" r:id="rId26"/>
    <p:sldId id="476" r:id="rId27"/>
    <p:sldId id="458" r:id="rId28"/>
    <p:sldId id="462" r:id="rId29"/>
    <p:sldId id="468" r:id="rId30"/>
    <p:sldId id="337" r:id="rId31"/>
  </p:sldIdLst>
  <p:sldSz cx="9144000" cy="6858000" type="screen4x3"/>
  <p:notesSz cx="6784975" cy="9906000"/>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udo Agnieszka" initials="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FFFF99"/>
    <a:srgbClr val="003399"/>
    <a:srgbClr val="006600"/>
    <a:srgbClr val="33CC33"/>
    <a:srgbClr val="3366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78" autoAdjust="0"/>
    <p:restoredTop sz="82435" autoAdjust="0"/>
  </p:normalViewPr>
  <p:slideViewPr>
    <p:cSldViewPr snapToGrid="0">
      <p:cViewPr varScale="1">
        <p:scale>
          <a:sx n="74" d="100"/>
          <a:sy n="74" d="100"/>
        </p:scale>
        <p:origin x="1602" y="72"/>
      </p:cViewPr>
      <p:guideLst>
        <p:guide orient="horz" pos="2160"/>
        <p:guide pos="2880"/>
      </p:guideLst>
    </p:cSldViewPr>
  </p:slideViewPr>
  <p:outlineViewPr>
    <p:cViewPr>
      <p:scale>
        <a:sx n="33" d="100"/>
        <a:sy n="33" d="100"/>
      </p:scale>
      <p:origin x="0" y="3840"/>
    </p:cViewPr>
  </p:outlineViewPr>
  <p:notesTextViewPr>
    <p:cViewPr>
      <p:scale>
        <a:sx n="100" d="100"/>
        <a:sy n="100" d="100"/>
      </p:scale>
      <p:origin x="0" y="0"/>
    </p:cViewPr>
  </p:notesTextViewPr>
  <p:gridSpacing cx="252031" cy="252031"/>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0895" cy="495855"/>
          </a:xfrm>
          <a:prstGeom prst="rect">
            <a:avLst/>
          </a:prstGeom>
        </p:spPr>
        <p:txBody>
          <a:bodyPr vert="horz" lIns="91257" tIns="45629" rIns="91257" bIns="45629" rtlCol="0"/>
          <a:lstStyle>
            <a:lvl1pPr algn="l">
              <a:defRPr sz="1200"/>
            </a:lvl1pPr>
          </a:lstStyle>
          <a:p>
            <a:endParaRPr lang="pl-PL"/>
          </a:p>
        </p:txBody>
      </p:sp>
      <p:sp>
        <p:nvSpPr>
          <p:cNvPr id="3" name="Symbol zastępczy daty 2"/>
          <p:cNvSpPr>
            <a:spLocks noGrp="1"/>
          </p:cNvSpPr>
          <p:nvPr>
            <p:ph type="dt" sz="quarter" idx="1"/>
          </p:nvPr>
        </p:nvSpPr>
        <p:spPr>
          <a:xfrm>
            <a:off x="3842496" y="0"/>
            <a:ext cx="2940895" cy="495855"/>
          </a:xfrm>
          <a:prstGeom prst="rect">
            <a:avLst/>
          </a:prstGeom>
        </p:spPr>
        <p:txBody>
          <a:bodyPr vert="horz" lIns="91257" tIns="45629" rIns="91257" bIns="45629" rtlCol="0"/>
          <a:lstStyle>
            <a:lvl1pPr algn="r">
              <a:defRPr sz="1200"/>
            </a:lvl1pPr>
          </a:lstStyle>
          <a:p>
            <a:fld id="{0FEB57DC-17ED-409D-8A89-05D439636FA1}" type="datetimeFigureOut">
              <a:rPr lang="pl-PL" smtClean="0"/>
              <a:t>20.05.2016</a:t>
            </a:fld>
            <a:endParaRPr lang="pl-PL"/>
          </a:p>
        </p:txBody>
      </p:sp>
      <p:sp>
        <p:nvSpPr>
          <p:cNvPr id="4" name="Symbol zastępczy stopki 3"/>
          <p:cNvSpPr>
            <a:spLocks noGrp="1"/>
          </p:cNvSpPr>
          <p:nvPr>
            <p:ph type="ftr" sz="quarter" idx="2"/>
          </p:nvPr>
        </p:nvSpPr>
        <p:spPr>
          <a:xfrm>
            <a:off x="0" y="9408562"/>
            <a:ext cx="2940895" cy="495854"/>
          </a:xfrm>
          <a:prstGeom prst="rect">
            <a:avLst/>
          </a:prstGeom>
        </p:spPr>
        <p:txBody>
          <a:bodyPr vert="horz" lIns="91257" tIns="45629" rIns="91257" bIns="45629"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2496" y="9408562"/>
            <a:ext cx="2940895" cy="495854"/>
          </a:xfrm>
          <a:prstGeom prst="rect">
            <a:avLst/>
          </a:prstGeom>
        </p:spPr>
        <p:txBody>
          <a:bodyPr vert="horz" lIns="91257" tIns="45629" rIns="91257" bIns="45629" rtlCol="0" anchor="b"/>
          <a:lstStyle>
            <a:lvl1pPr algn="r">
              <a:defRPr sz="1200"/>
            </a:lvl1pPr>
          </a:lstStyle>
          <a:p>
            <a:fld id="{A13D0C2C-EE65-4AD2-92A6-47031040730E}" type="slidenum">
              <a:rPr lang="pl-PL" smtClean="0"/>
              <a:t>‹#›</a:t>
            </a:fld>
            <a:endParaRPr lang="pl-PL"/>
          </a:p>
        </p:txBody>
      </p:sp>
    </p:spTree>
    <p:extLst>
      <p:ext uri="{BB962C8B-B14F-4D97-AF65-F5344CB8AC3E}">
        <p14:creationId xmlns:p14="http://schemas.microsoft.com/office/powerpoint/2010/main" val="272120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39456" cy="495855"/>
          </a:xfrm>
          <a:prstGeom prst="rect">
            <a:avLst/>
          </a:prstGeom>
          <a:noFill/>
          <a:ln>
            <a:noFill/>
          </a:ln>
          <a:effectLst/>
          <a:extLst/>
        </p:spPr>
        <p:txBody>
          <a:bodyPr vert="horz" wrap="square" lIns="91257" tIns="45629" rIns="91257" bIns="45629"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843903" y="0"/>
            <a:ext cx="2939456" cy="495855"/>
          </a:xfrm>
          <a:prstGeom prst="rect">
            <a:avLst/>
          </a:prstGeom>
          <a:noFill/>
          <a:ln>
            <a:noFill/>
          </a:ln>
          <a:effectLst/>
          <a:extLst/>
        </p:spPr>
        <p:txBody>
          <a:bodyPr vert="horz" wrap="square" lIns="91257" tIns="45629" rIns="91257" bIns="45629"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915988"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8336" y="4705074"/>
            <a:ext cx="5428303" cy="4457937"/>
          </a:xfrm>
          <a:prstGeom prst="rect">
            <a:avLst/>
          </a:prstGeom>
          <a:noFill/>
          <a:ln>
            <a:noFill/>
          </a:ln>
          <a:effectLst/>
          <a:extLst/>
        </p:spPr>
        <p:txBody>
          <a:bodyPr vert="horz" wrap="square" lIns="91257" tIns="45629" rIns="91257" bIns="45629"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08563"/>
            <a:ext cx="2939456" cy="495854"/>
          </a:xfrm>
          <a:prstGeom prst="rect">
            <a:avLst/>
          </a:prstGeom>
          <a:noFill/>
          <a:ln>
            <a:noFill/>
          </a:ln>
          <a:effectLst/>
          <a:extLst/>
        </p:spPr>
        <p:txBody>
          <a:bodyPr vert="horz" wrap="square" lIns="91257" tIns="45629" rIns="91257" bIns="45629"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843903" y="9408563"/>
            <a:ext cx="2939456" cy="495854"/>
          </a:xfrm>
          <a:prstGeom prst="rect">
            <a:avLst/>
          </a:prstGeom>
          <a:noFill/>
          <a:ln>
            <a:noFill/>
          </a:ln>
          <a:effectLst/>
          <a:extLst/>
        </p:spPr>
        <p:txBody>
          <a:bodyPr vert="horz" wrap="square" lIns="91257" tIns="45629" rIns="91257" bIns="45629"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67F3F16C-C56F-4631-A8B5-6731301A015A}" type="slidenum">
              <a:rPr lang="pl-PL" altLang="pl-PL" smtClean="0"/>
              <a:pPr>
                <a:defRPr/>
              </a:pPr>
              <a:t>6</a:t>
            </a:fld>
            <a:endParaRPr lang="pl-PL" altLang="pl-PL"/>
          </a:p>
        </p:txBody>
      </p:sp>
    </p:spTree>
    <p:extLst>
      <p:ext uri="{BB962C8B-B14F-4D97-AF65-F5344CB8AC3E}">
        <p14:creationId xmlns:p14="http://schemas.microsoft.com/office/powerpoint/2010/main" val="129409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67F3F16C-C56F-4631-A8B5-6731301A015A}" type="slidenum">
              <a:rPr lang="pl-PL" altLang="pl-PL" smtClean="0"/>
              <a:pPr>
                <a:defRPr/>
              </a:pPr>
              <a:t>7</a:t>
            </a:fld>
            <a:endParaRPr lang="pl-PL" altLang="pl-PL"/>
          </a:p>
        </p:txBody>
      </p:sp>
    </p:spTree>
    <p:extLst>
      <p:ext uri="{BB962C8B-B14F-4D97-AF65-F5344CB8AC3E}">
        <p14:creationId xmlns:p14="http://schemas.microsoft.com/office/powerpoint/2010/main" val="57488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67F3F16C-C56F-4631-A8B5-6731301A015A}" type="slidenum">
              <a:rPr lang="pl-PL" altLang="pl-PL" smtClean="0"/>
              <a:pPr>
                <a:defRPr/>
              </a:pPr>
              <a:t>8</a:t>
            </a:fld>
            <a:endParaRPr lang="pl-PL" altLang="pl-PL"/>
          </a:p>
        </p:txBody>
      </p:sp>
    </p:spTree>
    <p:extLst>
      <p:ext uri="{BB962C8B-B14F-4D97-AF65-F5344CB8AC3E}">
        <p14:creationId xmlns:p14="http://schemas.microsoft.com/office/powerpoint/2010/main" val="1521104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67F3F16C-C56F-4631-A8B5-6731301A015A}" type="slidenum">
              <a:rPr lang="pl-PL" altLang="pl-PL" smtClean="0"/>
              <a:pPr>
                <a:defRPr/>
              </a:pPr>
              <a:t>9</a:t>
            </a:fld>
            <a:endParaRPr lang="pl-PL" altLang="pl-PL"/>
          </a:p>
        </p:txBody>
      </p:sp>
    </p:spTree>
    <p:extLst>
      <p:ext uri="{BB962C8B-B14F-4D97-AF65-F5344CB8AC3E}">
        <p14:creationId xmlns:p14="http://schemas.microsoft.com/office/powerpoint/2010/main" val="3069728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67F3F16C-C56F-4631-A8B5-6731301A015A}" type="slidenum">
              <a:rPr lang="pl-PL" altLang="pl-PL" smtClean="0"/>
              <a:pPr>
                <a:defRPr/>
              </a:pPr>
              <a:t>10</a:t>
            </a:fld>
            <a:endParaRPr lang="pl-PL" altLang="pl-PL"/>
          </a:p>
        </p:txBody>
      </p:sp>
    </p:spTree>
    <p:extLst>
      <p:ext uri="{BB962C8B-B14F-4D97-AF65-F5344CB8AC3E}">
        <p14:creationId xmlns:p14="http://schemas.microsoft.com/office/powerpoint/2010/main" val="213754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67F3F16C-C56F-4631-A8B5-6731301A015A}" type="slidenum">
              <a:rPr lang="pl-PL" altLang="pl-PL" smtClean="0"/>
              <a:pPr>
                <a:defRPr/>
              </a:pPr>
              <a:t>11</a:t>
            </a:fld>
            <a:endParaRPr lang="pl-PL" altLang="pl-PL"/>
          </a:p>
        </p:txBody>
      </p:sp>
    </p:spTree>
    <p:extLst>
      <p:ext uri="{BB962C8B-B14F-4D97-AF65-F5344CB8AC3E}">
        <p14:creationId xmlns:p14="http://schemas.microsoft.com/office/powerpoint/2010/main" val="3599618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843903" y="9408563"/>
            <a:ext cx="2939456" cy="495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7" tIns="45629" rIns="91257" bIns="45629"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29</a:t>
            </a:fld>
            <a:endParaRPr lang="pl-PL" altLang="pl-PL" sz="1200"/>
          </a:p>
        </p:txBody>
      </p:sp>
    </p:spTree>
    <p:extLst>
      <p:ext uri="{BB962C8B-B14F-4D97-AF65-F5344CB8AC3E}">
        <p14:creationId xmlns:p14="http://schemas.microsoft.com/office/powerpoint/2010/main" val="4177713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2065295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3140764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146330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3681213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3852525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209609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1544493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764924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2669846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1584944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2122777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2551106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pl-PL">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solidFill>
                  <a:prstClr val="black"/>
                </a:solidFill>
              </a:rPr>
              <a:pPr>
                <a:defRPr/>
              </a:pPr>
              <a:t>‹#›</a:t>
            </a:fld>
            <a:endParaRPr lang="pl-PL" altLang="pl-PL">
              <a:solidFill>
                <a:prstClr val="black"/>
              </a:solidFill>
            </a:endParaRPr>
          </a:p>
        </p:txBody>
      </p:sp>
    </p:spTree>
    <p:extLst>
      <p:ext uri="{BB962C8B-B14F-4D97-AF65-F5344CB8AC3E}">
        <p14:creationId xmlns:p14="http://schemas.microsoft.com/office/powerpoint/2010/main" val="316309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solidFill>
                <a:prstClr val="black"/>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solidFill>
                <a:prstClr val="black"/>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solidFill>
                  <a:prstClr val="black"/>
                </a:solidFill>
                <a:latin typeface="Arial"/>
              </a:rPr>
              <a:pPr>
                <a:defRPr/>
              </a:pPr>
              <a:t>‹#›</a:t>
            </a:fld>
            <a:endParaRPr lang="pl-PL" altLang="pl-PL">
              <a:solidFill>
                <a:prstClr val="black"/>
              </a:solidFill>
              <a:latin typeface="Arial"/>
            </a:endParaRPr>
          </a:p>
        </p:txBody>
      </p:sp>
    </p:spTree>
    <p:extLst>
      <p:ext uri="{BB962C8B-B14F-4D97-AF65-F5344CB8AC3E}">
        <p14:creationId xmlns:p14="http://schemas.microsoft.com/office/powerpoint/2010/main" val="57084100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www.rpo.pomorskie.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10"/>
          <p:cNvSpPr txBox="1">
            <a:spLocks noChangeArrowheads="1"/>
          </p:cNvSpPr>
          <p:nvPr/>
        </p:nvSpPr>
        <p:spPr bwMode="auto">
          <a:xfrm>
            <a:off x="1962185" y="5251032"/>
            <a:ext cx="602271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500" b="1" dirty="0" smtClean="0">
                <a:solidFill>
                  <a:schemeClr val="bg1"/>
                </a:solidFill>
                <a:latin typeface="Calibri" pitchFamily="34" charset="0"/>
              </a:rPr>
              <a:t>Posiedzenie Komitetu Monitorującego RPO WP 2014-2020</a:t>
            </a:r>
          </a:p>
          <a:p>
            <a:pPr algn="ctr" eaLnBrk="1" hangingPunct="1">
              <a:spcBef>
                <a:spcPct val="0"/>
              </a:spcBef>
              <a:buFontTx/>
              <a:buNone/>
            </a:pPr>
            <a:r>
              <a:rPr lang="pl-PL" altLang="pl-PL" sz="1500" b="1" dirty="0" smtClean="0">
                <a:solidFill>
                  <a:schemeClr val="bg1"/>
                </a:solidFill>
                <a:latin typeface="Calibri" pitchFamily="34" charset="0"/>
              </a:rPr>
              <a:t>Gdańsk, 20 maja 2016r.</a:t>
            </a:r>
            <a:endParaRPr lang="pl-PL" altLang="pl-PL" sz="1500" b="1" dirty="0">
              <a:solidFill>
                <a:schemeClr val="bg1"/>
              </a:solidFill>
              <a:latin typeface="Calibri" pitchFamily="34" charset="0"/>
            </a:endParaRPr>
          </a:p>
        </p:txBody>
      </p:sp>
      <p:sp>
        <p:nvSpPr>
          <p:cNvPr id="2051" name="Tytuł 1"/>
          <p:cNvSpPr>
            <a:spLocks noGrp="1"/>
          </p:cNvSpPr>
          <p:nvPr>
            <p:ph type="title"/>
          </p:nvPr>
        </p:nvSpPr>
        <p:spPr>
          <a:xfrm>
            <a:off x="460850" y="1183750"/>
            <a:ext cx="8441059" cy="3672408"/>
          </a:xfrm>
        </p:spPr>
        <p:txBody>
          <a:bodyPr/>
          <a:lstStyle/>
          <a:p>
            <a:r>
              <a:rPr lang="pl-PL" altLang="pl-PL" sz="2500" dirty="0" smtClean="0">
                <a:solidFill>
                  <a:schemeClr val="bg1"/>
                </a:solidFill>
                <a:latin typeface="Calibri" pitchFamily="34" charset="0"/>
              </a:rPr>
              <a:t>Kryteria wyboru projektów </a:t>
            </a:r>
            <a:br>
              <a:rPr lang="pl-PL" altLang="pl-PL" sz="2500" dirty="0" smtClean="0">
                <a:solidFill>
                  <a:schemeClr val="bg1"/>
                </a:solidFill>
                <a:latin typeface="Calibri" pitchFamily="34" charset="0"/>
              </a:rPr>
            </a:br>
            <a:r>
              <a:rPr lang="pl-PL" altLang="pl-PL" sz="2500" dirty="0" smtClean="0">
                <a:solidFill>
                  <a:schemeClr val="bg1"/>
                </a:solidFill>
                <a:latin typeface="Calibri" pitchFamily="34" charset="0"/>
              </a:rPr>
              <a:t>w zakresie zdrowa </a:t>
            </a:r>
            <a:br>
              <a:rPr lang="pl-PL" altLang="pl-PL" sz="2500" dirty="0" smtClean="0">
                <a:solidFill>
                  <a:schemeClr val="bg1"/>
                </a:solidFill>
                <a:latin typeface="Calibri" pitchFamily="34" charset="0"/>
              </a:rPr>
            </a:br>
            <a:r>
              <a:rPr lang="pl-PL" altLang="pl-PL" sz="2500" dirty="0" smtClean="0">
                <a:solidFill>
                  <a:schemeClr val="bg1"/>
                </a:solidFill>
                <a:latin typeface="Calibri" pitchFamily="34" charset="0"/>
              </a:rPr>
              <a:t>w ramach RPO WP 2014-2020</a:t>
            </a:r>
            <a:br>
              <a:rPr lang="pl-PL" altLang="pl-PL" sz="2500" dirty="0" smtClean="0">
                <a:solidFill>
                  <a:schemeClr val="bg1"/>
                </a:solidFill>
                <a:latin typeface="Calibri" pitchFamily="34" charset="0"/>
              </a:rPr>
            </a:br>
            <a:endParaRPr lang="pl-PL" altLang="pl-PL" sz="1500" dirty="0" smtClean="0">
              <a:solidFill>
                <a:schemeClr val="bg1"/>
              </a:solidFill>
              <a:latin typeface="Calibri" pitchFamily="34" charset="0"/>
            </a:endParaRPr>
          </a:p>
        </p:txBody>
      </p:sp>
      <p:sp>
        <p:nvSpPr>
          <p:cNvPr id="2052" name="Text Box 10"/>
          <p:cNvSpPr txBox="1">
            <a:spLocks noChangeArrowheads="1"/>
          </p:cNvSpPr>
          <p:nvPr/>
        </p:nvSpPr>
        <p:spPr bwMode="auto">
          <a:xfrm>
            <a:off x="1589088" y="6186199"/>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Operacyjny dla Województwa Pomorskiego 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6876256" y="6381750"/>
            <a:ext cx="2133600" cy="476250"/>
          </a:xfrm>
        </p:spPr>
        <p:txBody>
          <a:bodyPr/>
          <a:lstStyle/>
          <a:p>
            <a:pPr>
              <a:defRPr/>
            </a:pPr>
            <a:fld id="{16827F22-4254-462D-B62F-85BF0961A83A}" type="slidenum">
              <a:rPr lang="pl-PL" altLang="pl-PL" smtClean="0"/>
              <a:pPr>
                <a:defRPr/>
              </a:pPr>
              <a:t>10</a:t>
            </a:fld>
            <a:endParaRPr lang="pl-PL" altLang="pl-PL" dirty="0"/>
          </a:p>
        </p:txBody>
      </p:sp>
      <p:sp>
        <p:nvSpPr>
          <p:cNvPr id="5" name="Prostokąt 4"/>
          <p:cNvSpPr/>
          <p:nvPr/>
        </p:nvSpPr>
        <p:spPr>
          <a:xfrm>
            <a:off x="2564450" y="116632"/>
            <a:ext cx="6561224" cy="746358"/>
          </a:xfrm>
          <a:prstGeom prst="rect">
            <a:avLst/>
          </a:prstGeom>
        </p:spPr>
        <p:txBody>
          <a:bodyPr wrap="square">
            <a:spAutoFit/>
          </a:bodyPr>
          <a:lstStyle/>
          <a:p>
            <a:pPr lvl="0" algn="r" eaLnBrk="1" hangingPunct="1">
              <a:spcAft>
                <a:spcPts val="300"/>
              </a:spcAft>
            </a:pPr>
            <a:r>
              <a:rPr lang="pl-PL" altLang="pl-PL" sz="2000" b="1" dirty="0">
                <a:solidFill>
                  <a:schemeClr val="bg1"/>
                </a:solidFill>
                <a:latin typeface="Calibri" pitchFamily="34" charset="0"/>
              </a:rPr>
              <a:t>REGIONALNY PROGRAM OPERACYJNY </a:t>
            </a:r>
            <a:endParaRPr lang="pl-PL" altLang="pl-PL" sz="2000" b="1" dirty="0" smtClean="0">
              <a:solidFill>
                <a:schemeClr val="bg1"/>
              </a:solidFill>
              <a:latin typeface="Calibri" pitchFamily="34" charset="0"/>
            </a:endParaRPr>
          </a:p>
          <a:p>
            <a:pPr lvl="0" algn="r" eaLnBrk="1" hangingPunct="1">
              <a:spcAft>
                <a:spcPts val="300"/>
              </a:spcAft>
            </a:pPr>
            <a:r>
              <a:rPr lang="pl-PL" altLang="pl-PL" sz="2000" b="1" dirty="0" smtClean="0">
                <a:solidFill>
                  <a:schemeClr val="bg1"/>
                </a:solidFill>
                <a:latin typeface="Calibri" pitchFamily="34" charset="0"/>
              </a:rPr>
              <a:t>WOJEWÓDZTWA </a:t>
            </a:r>
            <a:r>
              <a:rPr lang="pl-PL" altLang="pl-PL" sz="2000" b="1" dirty="0">
                <a:solidFill>
                  <a:schemeClr val="bg1"/>
                </a:solidFill>
                <a:latin typeface="Calibri" pitchFamily="34" charset="0"/>
              </a:rPr>
              <a:t>POMORSKIEGO NA LATA 2014 - 2020 </a:t>
            </a:r>
          </a:p>
        </p:txBody>
      </p:sp>
      <p:graphicFrame>
        <p:nvGraphicFramePr>
          <p:cNvPr id="6" name="Tabela 5"/>
          <p:cNvGraphicFramePr>
            <a:graphicFrameLocks noGrp="1"/>
          </p:cNvGraphicFramePr>
          <p:nvPr>
            <p:extLst>
              <p:ext uri="{D42A27DB-BD31-4B8C-83A1-F6EECF244321}">
                <p14:modId xmlns:p14="http://schemas.microsoft.com/office/powerpoint/2010/main" val="2914728364"/>
              </p:ext>
            </p:extLst>
          </p:nvPr>
        </p:nvGraphicFramePr>
        <p:xfrm>
          <a:off x="179512" y="1356756"/>
          <a:ext cx="8830345" cy="5478018"/>
        </p:xfrm>
        <a:graphic>
          <a:graphicData uri="http://schemas.openxmlformats.org/drawingml/2006/table">
            <a:tbl>
              <a:tblPr firstRow="1" firstCol="1" bandRow="1" bandCol="1">
                <a:tableStyleId>{5C22544A-7EE6-4342-B048-85BDC9FD1C3A}</a:tableStyleId>
              </a:tblPr>
              <a:tblGrid>
                <a:gridCol w="1368152">
                  <a:extLst>
                    <a:ext uri="{9D8B030D-6E8A-4147-A177-3AD203B41FA5}">
                      <a16:colId xmlns:a16="http://schemas.microsoft.com/office/drawing/2014/main" xmlns="" val="3240938625"/>
                    </a:ext>
                  </a:extLst>
                </a:gridCol>
                <a:gridCol w="1224136">
                  <a:extLst>
                    <a:ext uri="{9D8B030D-6E8A-4147-A177-3AD203B41FA5}">
                      <a16:colId xmlns:a16="http://schemas.microsoft.com/office/drawing/2014/main" xmlns="" val="2639987931"/>
                    </a:ext>
                  </a:extLst>
                </a:gridCol>
                <a:gridCol w="5377034">
                  <a:extLst>
                    <a:ext uri="{9D8B030D-6E8A-4147-A177-3AD203B41FA5}">
                      <a16:colId xmlns:a16="http://schemas.microsoft.com/office/drawing/2014/main" xmlns="" val="3652222170"/>
                    </a:ext>
                  </a:extLst>
                </a:gridCol>
                <a:gridCol w="444206">
                  <a:extLst>
                    <a:ext uri="{9D8B030D-6E8A-4147-A177-3AD203B41FA5}">
                      <a16:colId xmlns:a16="http://schemas.microsoft.com/office/drawing/2014/main" xmlns="" val="2261800905"/>
                    </a:ext>
                  </a:extLst>
                </a:gridCol>
                <a:gridCol w="416817">
                  <a:extLst>
                    <a:ext uri="{9D8B030D-6E8A-4147-A177-3AD203B41FA5}">
                      <a16:colId xmlns:a16="http://schemas.microsoft.com/office/drawing/2014/main" xmlns="" val="4217612880"/>
                    </a:ext>
                  </a:extLst>
                </a:gridCol>
              </a:tblGrid>
              <a:tr h="5298976">
                <a:tc>
                  <a:txBody>
                    <a:bodyPr/>
                    <a:lstStyle/>
                    <a:p>
                      <a:pPr>
                        <a:lnSpc>
                          <a:spcPct val="115000"/>
                        </a:lnSpc>
                        <a:spcAft>
                          <a:spcPts val="0"/>
                        </a:spcAft>
                      </a:pPr>
                      <a:r>
                        <a:rPr lang="pl-PL" sz="1400" b="0" dirty="0">
                          <a:solidFill>
                            <a:schemeClr val="tx1"/>
                          </a:solidFill>
                          <a:effectLst/>
                          <a:latin typeface="Calibri" panose="020F0502020204030204" pitchFamily="34" charset="0"/>
                        </a:rPr>
                        <a:t>C. Specyficzne ukierunkowanie projektu</a:t>
                      </a:r>
                      <a:endParaRPr lang="pl-PL"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smtClean="0">
                          <a:solidFill>
                            <a:schemeClr val="tx1"/>
                          </a:solidFill>
                          <a:effectLst/>
                          <a:latin typeface="Calibri" panose="020F0502020204030204" pitchFamily="34" charset="0"/>
                        </a:rPr>
                        <a:t>C.3.Działania uzupełniające</a:t>
                      </a: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endParaRPr lang="pl-PL"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Bef>
                          <a:spcPts val="300"/>
                        </a:spcBef>
                        <a:spcAft>
                          <a:spcPts val="300"/>
                        </a:spcAft>
                      </a:pPr>
                      <a:r>
                        <a:rPr lang="pl-PL" sz="1400" b="0" dirty="0" smtClean="0">
                          <a:solidFill>
                            <a:schemeClr val="tx1"/>
                          </a:solidFill>
                          <a:effectLst/>
                          <a:latin typeface="Calibri" panose="020F0502020204030204" pitchFamily="34" charset="0"/>
                        </a:rPr>
                        <a:t>Ocenie podlega, czy projekt przewiduje działania służące realizacji badań mammograficznych lub cytologicznych podczas okresowych badań lekarskich pracowników lub czy projekt przewiduje włączenie badań </a:t>
                      </a:r>
                      <a:r>
                        <a:rPr lang="pl-PL" sz="1400" b="0" dirty="0" err="1" smtClean="0">
                          <a:solidFill>
                            <a:schemeClr val="tx1"/>
                          </a:solidFill>
                          <a:effectLst/>
                          <a:latin typeface="Calibri" panose="020F0502020204030204" pitchFamily="34" charset="0"/>
                        </a:rPr>
                        <a:t>kolonoskopowych</a:t>
                      </a:r>
                      <a:r>
                        <a:rPr lang="pl-PL" sz="1400" b="0" dirty="0" smtClean="0">
                          <a:solidFill>
                            <a:schemeClr val="tx1"/>
                          </a:solidFill>
                          <a:effectLst/>
                          <a:latin typeface="Calibri" panose="020F0502020204030204" pitchFamily="34" charset="0"/>
                        </a:rPr>
                        <a:t> do pakietu badań dodatkowo wykonywanych podczas okresowych badań lekarskich pracowników (w zależności od programu profilaktycznego, którego dotyczy projekt).</a:t>
                      </a:r>
                    </a:p>
                    <a:p>
                      <a:pPr algn="just">
                        <a:lnSpc>
                          <a:spcPct val="115000"/>
                        </a:lnSpc>
                        <a:spcBef>
                          <a:spcPts val="300"/>
                        </a:spcBef>
                        <a:spcAft>
                          <a:spcPts val="300"/>
                        </a:spcAft>
                      </a:pPr>
                      <a:endParaRPr lang="pl-PL" sz="1400" b="0" dirty="0" smtClean="0">
                        <a:solidFill>
                          <a:schemeClr val="tx1"/>
                        </a:solidFill>
                        <a:effectLst/>
                        <a:latin typeface="Calibri" panose="020F0502020204030204" pitchFamily="34" charset="0"/>
                      </a:endParaRPr>
                    </a:p>
                    <a:p>
                      <a:pPr algn="just">
                        <a:lnSpc>
                          <a:spcPct val="115000"/>
                        </a:lnSpc>
                        <a:spcBef>
                          <a:spcPts val="300"/>
                        </a:spcBef>
                        <a:spcAft>
                          <a:spcPts val="300"/>
                        </a:spcAft>
                      </a:pPr>
                      <a:r>
                        <a:rPr lang="pl-PL" sz="1400" b="1" dirty="0" smtClean="0">
                          <a:solidFill>
                            <a:schemeClr val="tx1"/>
                          </a:solidFill>
                          <a:effectLst/>
                          <a:latin typeface="Calibri" panose="020F0502020204030204" pitchFamily="34" charset="0"/>
                        </a:rPr>
                        <a:t>0 pkt </a:t>
                      </a:r>
                      <a:r>
                        <a:rPr lang="pl-PL" sz="1400" b="0" dirty="0" smtClean="0">
                          <a:solidFill>
                            <a:schemeClr val="tx1"/>
                          </a:solidFill>
                          <a:effectLst/>
                          <a:latin typeface="Calibri" panose="020F0502020204030204" pitchFamily="34" charset="0"/>
                        </a:rPr>
                        <a:t>– projekt nie przewiduje działań służących realizacji badań mammograficznych lub cytologicznych podczas okresowych badań lekarskich pracowników lub projekt nie przewiduje włączenia badań </a:t>
                      </a:r>
                      <a:r>
                        <a:rPr lang="pl-PL" sz="1400" b="0" dirty="0" err="1" smtClean="0">
                          <a:solidFill>
                            <a:schemeClr val="tx1"/>
                          </a:solidFill>
                          <a:effectLst/>
                          <a:latin typeface="Calibri" panose="020F0502020204030204" pitchFamily="34" charset="0"/>
                        </a:rPr>
                        <a:t>kolonoskopowych</a:t>
                      </a:r>
                      <a:r>
                        <a:rPr lang="pl-PL" sz="1400" b="0" dirty="0" smtClean="0">
                          <a:solidFill>
                            <a:schemeClr val="tx1"/>
                          </a:solidFill>
                          <a:effectLst/>
                          <a:latin typeface="Calibri" panose="020F0502020204030204" pitchFamily="34" charset="0"/>
                        </a:rPr>
                        <a:t> do pakietu badań dodatkowo wykonywanych podczas okresowych badań lekarskich pracowników (w zależności od programu profilaktycznego, którego dotyczy projekt).</a:t>
                      </a:r>
                    </a:p>
                    <a:p>
                      <a:pPr algn="just">
                        <a:lnSpc>
                          <a:spcPct val="115000"/>
                        </a:lnSpc>
                        <a:spcBef>
                          <a:spcPts val="300"/>
                        </a:spcBef>
                        <a:spcAft>
                          <a:spcPts val="300"/>
                        </a:spcAft>
                      </a:pPr>
                      <a:r>
                        <a:rPr lang="pl-PL" sz="1400" b="1" dirty="0" smtClean="0">
                          <a:solidFill>
                            <a:schemeClr val="tx1"/>
                          </a:solidFill>
                          <a:effectLst/>
                          <a:latin typeface="Calibri" panose="020F0502020204030204" pitchFamily="34" charset="0"/>
                        </a:rPr>
                        <a:t>2 pkt </a:t>
                      </a:r>
                      <a:r>
                        <a:rPr lang="pl-PL" sz="1400" b="0" dirty="0" smtClean="0">
                          <a:solidFill>
                            <a:schemeClr val="tx1"/>
                          </a:solidFill>
                          <a:effectLst/>
                          <a:latin typeface="Calibri" panose="020F0502020204030204" pitchFamily="34" charset="0"/>
                        </a:rPr>
                        <a:t>– projekt przewiduje działania służące realizacji badań mammograficznych lub cytologicznych podczas okresowych badań lekarskich pracowników lub projekt przewiduje włączenie badań </a:t>
                      </a:r>
                      <a:r>
                        <a:rPr lang="pl-PL" sz="1400" b="0" dirty="0" err="1" smtClean="0">
                          <a:solidFill>
                            <a:schemeClr val="tx1"/>
                          </a:solidFill>
                          <a:effectLst/>
                          <a:latin typeface="Calibri" panose="020F0502020204030204" pitchFamily="34" charset="0"/>
                        </a:rPr>
                        <a:t>kolonoskopowych</a:t>
                      </a:r>
                      <a:r>
                        <a:rPr lang="pl-PL" sz="1400" b="0" dirty="0" smtClean="0">
                          <a:solidFill>
                            <a:schemeClr val="tx1"/>
                          </a:solidFill>
                          <a:effectLst/>
                          <a:latin typeface="Calibri" panose="020F0502020204030204" pitchFamily="34" charset="0"/>
                        </a:rPr>
                        <a:t> do pakietu badań dodatkowo wykonywanych podczas okresowych badań lekarskich pracowników (w zależności od programu profilaktycznego, którego dotyczy projekt).</a:t>
                      </a:r>
                    </a:p>
                    <a:p>
                      <a:pPr algn="just">
                        <a:lnSpc>
                          <a:spcPct val="115000"/>
                        </a:lnSpc>
                        <a:spcBef>
                          <a:spcPts val="300"/>
                        </a:spcBef>
                        <a:spcAft>
                          <a:spcPts val="300"/>
                        </a:spcAft>
                      </a:pPr>
                      <a:endParaRPr lang="pl-PL" sz="1400" b="0" dirty="0" smtClean="0">
                        <a:solidFill>
                          <a:schemeClr val="tx1"/>
                        </a:solidFill>
                        <a:effectLst/>
                        <a:latin typeface="Calibri" panose="020F0502020204030204" pitchFamily="34" charset="0"/>
                      </a:endParaRPr>
                    </a:p>
                    <a:p>
                      <a:pPr algn="just">
                        <a:lnSpc>
                          <a:spcPct val="115000"/>
                        </a:lnSpc>
                        <a:spcAft>
                          <a:spcPts val="0"/>
                        </a:spcAft>
                      </a:pPr>
                      <a:endParaRPr lang="pl-PL" sz="13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smtClean="0">
                          <a:solidFill>
                            <a:srgbClr val="C00000"/>
                          </a:solidFill>
                          <a:effectLst/>
                        </a:rPr>
                        <a:t>3</a:t>
                      </a:r>
                      <a:endParaRPr lang="pl-PL" sz="1400" dirty="0">
                        <a:solidFill>
                          <a:srgbClr val="C00000"/>
                        </a:solidFill>
                        <a:effectLst/>
                      </a:endParaRP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smtClean="0">
                          <a:solidFill>
                            <a:srgbClr val="C00000"/>
                          </a:solidFill>
                          <a:effectLst/>
                        </a:rPr>
                        <a:t>6</a:t>
                      </a:r>
                      <a:endParaRPr lang="pl-PL" sz="1400" dirty="0">
                        <a:solidFill>
                          <a:srgbClr val="C00000"/>
                        </a:solidFill>
                        <a:effectLst/>
                      </a:endParaRP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66823016"/>
                  </a:ext>
                </a:extLst>
              </a:tr>
            </a:tbl>
          </a:graphicData>
        </a:graphic>
      </p:graphicFrame>
      <p:sp>
        <p:nvSpPr>
          <p:cNvPr id="8" name="Text Box 19"/>
          <p:cNvSpPr txBox="1">
            <a:spLocks noChangeArrowheads="1"/>
          </p:cNvSpPr>
          <p:nvPr/>
        </p:nvSpPr>
        <p:spPr bwMode="auto">
          <a:xfrm>
            <a:off x="117376" y="1018202"/>
            <a:ext cx="8892480" cy="338554"/>
          </a:xfrm>
          <a:prstGeom prst="rect">
            <a:avLst/>
          </a:prstGeom>
          <a:solidFill>
            <a:schemeClr val="accent3">
              <a:lumMod val="20000"/>
              <a:lumOff val="80000"/>
              <a:alpha val="25000"/>
            </a:schemeClr>
          </a:solidFill>
          <a:ln>
            <a:noFill/>
          </a:ln>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eaLnBrk="1" fontAlgn="auto" hangingPunct="1">
              <a:spcBef>
                <a:spcPts val="0"/>
              </a:spcBef>
              <a:spcAft>
                <a:spcPts val="0"/>
              </a:spcAft>
              <a:buNone/>
            </a:pPr>
            <a:r>
              <a:rPr lang="pl-PL" sz="1600" b="1" dirty="0" smtClean="0">
                <a:solidFill>
                  <a:srgbClr val="C00000"/>
                </a:solidFill>
                <a:latin typeface="Calibri" panose="020F0502020204030204" pitchFamily="34" charset="0"/>
              </a:rPr>
              <a:t>5.4.2. ZDROWIE </a:t>
            </a:r>
            <a:r>
              <a:rPr lang="pl-PL" sz="1600" b="1" dirty="0">
                <a:solidFill>
                  <a:srgbClr val="C00000"/>
                </a:solidFill>
                <a:latin typeface="Calibri" panose="020F0502020204030204" pitchFamily="34" charset="0"/>
              </a:rPr>
              <a:t>NA RYNKU </a:t>
            </a:r>
            <a:r>
              <a:rPr lang="pl-PL" sz="1600" b="1" dirty="0" smtClean="0">
                <a:solidFill>
                  <a:srgbClr val="C00000"/>
                </a:solidFill>
                <a:latin typeface="Calibri" panose="020F0502020204030204" pitchFamily="34" charset="0"/>
              </a:rPr>
              <a:t>PRACY – KRYTERIA STRATEGICZNE</a:t>
            </a:r>
            <a:endParaRPr lang="pl-PL" sz="16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63776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6876256" y="6381750"/>
            <a:ext cx="2133600" cy="476250"/>
          </a:xfrm>
        </p:spPr>
        <p:txBody>
          <a:bodyPr/>
          <a:lstStyle/>
          <a:p>
            <a:pPr>
              <a:defRPr/>
            </a:pPr>
            <a:fld id="{16827F22-4254-462D-B62F-85BF0961A83A}" type="slidenum">
              <a:rPr lang="pl-PL" altLang="pl-PL" smtClean="0"/>
              <a:pPr>
                <a:defRPr/>
              </a:pPr>
              <a:t>11</a:t>
            </a:fld>
            <a:endParaRPr lang="pl-PL" altLang="pl-PL" dirty="0"/>
          </a:p>
        </p:txBody>
      </p:sp>
      <p:sp>
        <p:nvSpPr>
          <p:cNvPr id="5" name="Prostokąt 4"/>
          <p:cNvSpPr/>
          <p:nvPr/>
        </p:nvSpPr>
        <p:spPr>
          <a:xfrm>
            <a:off x="2564450" y="116632"/>
            <a:ext cx="6561224" cy="746358"/>
          </a:xfrm>
          <a:prstGeom prst="rect">
            <a:avLst/>
          </a:prstGeom>
        </p:spPr>
        <p:txBody>
          <a:bodyPr wrap="square">
            <a:spAutoFit/>
          </a:bodyPr>
          <a:lstStyle/>
          <a:p>
            <a:pPr lvl="0" algn="r" eaLnBrk="1" hangingPunct="1">
              <a:spcAft>
                <a:spcPts val="300"/>
              </a:spcAft>
            </a:pPr>
            <a:r>
              <a:rPr lang="pl-PL" altLang="pl-PL" sz="2000" b="1" dirty="0">
                <a:solidFill>
                  <a:schemeClr val="bg1"/>
                </a:solidFill>
                <a:latin typeface="Calibri" pitchFamily="34" charset="0"/>
              </a:rPr>
              <a:t>REGIONALNY PROGRAM OPERACYJNY </a:t>
            </a:r>
            <a:endParaRPr lang="pl-PL" altLang="pl-PL" sz="2000" b="1" dirty="0" smtClean="0">
              <a:solidFill>
                <a:schemeClr val="bg1"/>
              </a:solidFill>
              <a:latin typeface="Calibri" pitchFamily="34" charset="0"/>
            </a:endParaRPr>
          </a:p>
          <a:p>
            <a:pPr lvl="0" algn="r" eaLnBrk="1" hangingPunct="1">
              <a:spcAft>
                <a:spcPts val="300"/>
              </a:spcAft>
            </a:pPr>
            <a:r>
              <a:rPr lang="pl-PL" altLang="pl-PL" sz="2000" b="1" dirty="0" smtClean="0">
                <a:solidFill>
                  <a:schemeClr val="bg1"/>
                </a:solidFill>
                <a:latin typeface="Calibri" pitchFamily="34" charset="0"/>
              </a:rPr>
              <a:t>WOJEWÓDZTWA </a:t>
            </a:r>
            <a:r>
              <a:rPr lang="pl-PL" altLang="pl-PL" sz="2000" b="1" dirty="0">
                <a:solidFill>
                  <a:schemeClr val="bg1"/>
                </a:solidFill>
                <a:latin typeface="Calibri" pitchFamily="34" charset="0"/>
              </a:rPr>
              <a:t>POMORSKIEGO NA LATA 2014 - 2020 </a:t>
            </a:r>
          </a:p>
        </p:txBody>
      </p:sp>
      <p:graphicFrame>
        <p:nvGraphicFramePr>
          <p:cNvPr id="6" name="Tabela 5"/>
          <p:cNvGraphicFramePr>
            <a:graphicFrameLocks noGrp="1"/>
          </p:cNvGraphicFramePr>
          <p:nvPr>
            <p:extLst>
              <p:ext uri="{D42A27DB-BD31-4B8C-83A1-F6EECF244321}">
                <p14:modId xmlns:p14="http://schemas.microsoft.com/office/powerpoint/2010/main" val="2826855862"/>
              </p:ext>
            </p:extLst>
          </p:nvPr>
        </p:nvGraphicFramePr>
        <p:xfrm>
          <a:off x="18327" y="1245806"/>
          <a:ext cx="9125673" cy="5626608"/>
        </p:xfrm>
        <a:graphic>
          <a:graphicData uri="http://schemas.openxmlformats.org/drawingml/2006/table">
            <a:tbl>
              <a:tblPr firstRow="1" firstCol="1" bandRow="1" bandCol="1">
                <a:tableStyleId>{5C22544A-7EE6-4342-B048-85BDC9FD1C3A}</a:tableStyleId>
              </a:tblPr>
              <a:tblGrid>
                <a:gridCol w="953273">
                  <a:extLst>
                    <a:ext uri="{9D8B030D-6E8A-4147-A177-3AD203B41FA5}">
                      <a16:colId xmlns:a16="http://schemas.microsoft.com/office/drawing/2014/main" xmlns="" val="3240938625"/>
                    </a:ext>
                  </a:extLst>
                </a:gridCol>
                <a:gridCol w="1026439">
                  <a:extLst>
                    <a:ext uri="{9D8B030D-6E8A-4147-A177-3AD203B41FA5}">
                      <a16:colId xmlns:a16="http://schemas.microsoft.com/office/drawing/2014/main" xmlns="" val="2639987931"/>
                    </a:ext>
                  </a:extLst>
                </a:gridCol>
                <a:gridCol w="6408712">
                  <a:extLst>
                    <a:ext uri="{9D8B030D-6E8A-4147-A177-3AD203B41FA5}">
                      <a16:colId xmlns:a16="http://schemas.microsoft.com/office/drawing/2014/main" xmlns="" val="3652222170"/>
                    </a:ext>
                  </a:extLst>
                </a:gridCol>
                <a:gridCol w="360040">
                  <a:extLst>
                    <a:ext uri="{9D8B030D-6E8A-4147-A177-3AD203B41FA5}">
                      <a16:colId xmlns:a16="http://schemas.microsoft.com/office/drawing/2014/main" xmlns="" val="2261800905"/>
                    </a:ext>
                  </a:extLst>
                </a:gridCol>
                <a:gridCol w="377209">
                  <a:extLst>
                    <a:ext uri="{9D8B030D-6E8A-4147-A177-3AD203B41FA5}">
                      <a16:colId xmlns:a16="http://schemas.microsoft.com/office/drawing/2014/main" xmlns="" val="4217612880"/>
                    </a:ext>
                  </a:extLst>
                </a:gridCol>
              </a:tblGrid>
              <a:tr h="5600636">
                <a:tc>
                  <a:txBody>
                    <a:bodyPr/>
                    <a:lstStyle/>
                    <a:p>
                      <a:pPr>
                        <a:lnSpc>
                          <a:spcPct val="115000"/>
                        </a:lnSpc>
                        <a:spcAft>
                          <a:spcPts val="0"/>
                        </a:spcAft>
                      </a:pPr>
                      <a:r>
                        <a:rPr lang="pl-PL" sz="1400" b="0" dirty="0">
                          <a:solidFill>
                            <a:schemeClr val="tx1"/>
                          </a:solidFill>
                          <a:effectLst/>
                          <a:latin typeface="Calibri" panose="020F0502020204030204" pitchFamily="34" charset="0"/>
                        </a:rPr>
                        <a:t>C. Specyficzne ukierunkowanie projektu</a:t>
                      </a:r>
                      <a:endParaRPr lang="pl-PL"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smtClean="0">
                          <a:solidFill>
                            <a:schemeClr val="tx1"/>
                          </a:solidFill>
                          <a:effectLst/>
                          <a:latin typeface="Calibri" panose="020F0502020204030204" pitchFamily="34" charset="0"/>
                        </a:rPr>
                        <a:t>C.4.</a:t>
                      </a:r>
                      <a:r>
                        <a:rPr lang="pl-PL" sz="1400" baseline="0" dirty="0" smtClean="0">
                          <a:solidFill>
                            <a:schemeClr val="tx1"/>
                          </a:solidFill>
                          <a:effectLst/>
                          <a:latin typeface="Calibri" panose="020F0502020204030204" pitchFamily="34" charset="0"/>
                        </a:rPr>
                        <a:t> Lokalizacja</a:t>
                      </a:r>
                      <a:endParaRPr lang="pl-PL" sz="1400" dirty="0">
                        <a:solidFill>
                          <a:schemeClr val="tx1"/>
                        </a:solidFill>
                        <a:effectLst/>
                        <a:latin typeface="Calibri" panose="020F0502020204030204" pitchFamily="34" charset="0"/>
                      </a:endParaRP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endParaRPr lang="pl-PL"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Bef>
                          <a:spcPts val="300"/>
                        </a:spcBef>
                        <a:spcAft>
                          <a:spcPts val="300"/>
                        </a:spcAft>
                      </a:pPr>
                      <a:r>
                        <a:rPr lang="pl-PL" sz="1400" b="0" dirty="0" smtClean="0">
                          <a:solidFill>
                            <a:schemeClr val="tx1"/>
                          </a:solidFill>
                          <a:effectLst/>
                          <a:latin typeface="Calibri" panose="020F0502020204030204" pitchFamily="34" charset="0"/>
                        </a:rPr>
                        <a:t>Ocenie podlega, czy projekt przewiduje udzielanie świadczeń zdrowotnych na terenach wskazanych przez Centrum Onkologii - Instytut im. Marii Skłodowskiej-Curie jako tzw. „białe plamy” (na podstawie przedstawionego w regulaminie konkursu wykazu takich obszarów w województwie pomorskim) w zakresie Populacyjnego programu wczesnego wykrywania raka piersi albo Programu profilaktyki raka szyjki macicy albo Programu profilaktyki raka jelita grubego (w zależności od programu profilaktycznego, którego dotyczy projekt).</a:t>
                      </a:r>
                    </a:p>
                    <a:p>
                      <a:pPr algn="just">
                        <a:lnSpc>
                          <a:spcPct val="115000"/>
                        </a:lnSpc>
                        <a:spcBef>
                          <a:spcPts val="300"/>
                        </a:spcBef>
                        <a:spcAft>
                          <a:spcPts val="300"/>
                        </a:spcAft>
                      </a:pPr>
                      <a:r>
                        <a:rPr lang="pl-PL" sz="1400" b="1" dirty="0" smtClean="0">
                          <a:solidFill>
                            <a:schemeClr val="tx1"/>
                          </a:solidFill>
                          <a:effectLst/>
                          <a:latin typeface="Calibri" panose="020F0502020204030204" pitchFamily="34" charset="0"/>
                        </a:rPr>
                        <a:t>0 pkt </a:t>
                      </a:r>
                      <a:r>
                        <a:rPr lang="pl-PL" sz="1400" b="0" dirty="0" smtClean="0">
                          <a:solidFill>
                            <a:schemeClr val="tx1"/>
                          </a:solidFill>
                          <a:effectLst/>
                          <a:latin typeface="Calibri" panose="020F0502020204030204" pitchFamily="34" charset="0"/>
                        </a:rPr>
                        <a:t>– projekt nie jest realizowany na terenach wskazanych przez Centrum Onkologii- Instytut im. Marii Skłodowskiej- Curie jako tzw. „białe plamy” w zakresie Populacyjnego programu wczesnego wykrywania raka piersi albo Programu profilaktyki raka szyjki macicy albo Programu profilaktyki raka jelita grubego (w zależności od programu profilaktycznego, którego dotyczy projekt).</a:t>
                      </a:r>
                    </a:p>
                    <a:p>
                      <a:pPr algn="just">
                        <a:lnSpc>
                          <a:spcPct val="115000"/>
                        </a:lnSpc>
                        <a:spcBef>
                          <a:spcPts val="300"/>
                        </a:spcBef>
                        <a:spcAft>
                          <a:spcPts val="300"/>
                        </a:spcAft>
                      </a:pPr>
                      <a:r>
                        <a:rPr lang="pl-PL" sz="1400" b="1" dirty="0" smtClean="0">
                          <a:solidFill>
                            <a:schemeClr val="tx1"/>
                          </a:solidFill>
                          <a:effectLst/>
                          <a:latin typeface="Calibri" panose="020F0502020204030204" pitchFamily="34" charset="0"/>
                        </a:rPr>
                        <a:t>1 pkt</a:t>
                      </a:r>
                      <a:r>
                        <a:rPr lang="pl-PL" sz="1400" b="0" dirty="0" smtClean="0">
                          <a:solidFill>
                            <a:schemeClr val="tx1"/>
                          </a:solidFill>
                          <a:effectLst/>
                          <a:latin typeface="Calibri" panose="020F0502020204030204" pitchFamily="34" charset="0"/>
                        </a:rPr>
                        <a:t> – projekt jest realizowany na obszarze minimum dwóch powiatów  wskazanych przez Centrum Onkologii- Instytut im. Marii Skłodowskiej- Curie jako tzw. „białe plamy” w zakresie Populacyjnego programu wczesnego wykrywania raka piersi albo Programu profilaktyki raka szyjki macicy albo Programu profilaktyki raka jelita grubego (w zależności od programu profilaktycznego, którego dotyczy projekt).</a:t>
                      </a:r>
                    </a:p>
                    <a:p>
                      <a:pPr algn="just">
                        <a:lnSpc>
                          <a:spcPct val="115000"/>
                        </a:lnSpc>
                        <a:spcBef>
                          <a:spcPts val="300"/>
                        </a:spcBef>
                        <a:spcAft>
                          <a:spcPts val="300"/>
                        </a:spcAft>
                      </a:pPr>
                      <a:r>
                        <a:rPr lang="pl-PL" sz="1400" b="1" dirty="0" smtClean="0">
                          <a:solidFill>
                            <a:schemeClr val="tx1"/>
                          </a:solidFill>
                          <a:effectLst/>
                          <a:latin typeface="Calibri" panose="020F0502020204030204" pitchFamily="34" charset="0"/>
                        </a:rPr>
                        <a:t>3 pkt </a:t>
                      </a:r>
                      <a:r>
                        <a:rPr lang="pl-PL" sz="1400" b="0" dirty="0" smtClean="0">
                          <a:solidFill>
                            <a:schemeClr val="tx1"/>
                          </a:solidFill>
                          <a:effectLst/>
                          <a:latin typeface="Calibri" panose="020F0502020204030204" pitchFamily="34" charset="0"/>
                        </a:rPr>
                        <a:t>– projekt jest realizowany wyłącznie na obszarach  wskazanych przez Centrum Onkologii- Instytut im. Marii Skłodowskiej- Curie jako tzw. „białe plamy” w zakresie Populacyjnego programu wczesnego wykrywania raka piersi albo Programu profilaktyki raka szyjki macicy albo Programu profilaktyki raka jelita grubego (w zależności od programu profilaktycznego, którego dotyczy projekt).</a:t>
                      </a:r>
                      <a:endParaRPr lang="pl-PL" sz="13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smtClean="0">
                          <a:solidFill>
                            <a:srgbClr val="C00000"/>
                          </a:solidFill>
                          <a:effectLst/>
                        </a:rPr>
                        <a:t>4</a:t>
                      </a:r>
                      <a:endParaRPr lang="pl-PL" sz="1400" dirty="0">
                        <a:solidFill>
                          <a:srgbClr val="C00000"/>
                        </a:solidFill>
                        <a:effectLst/>
                      </a:endParaRP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smtClean="0">
                          <a:solidFill>
                            <a:srgbClr val="C00000"/>
                          </a:solidFill>
                          <a:effectLst/>
                        </a:rPr>
                        <a:t>12</a:t>
                      </a:r>
                      <a:endParaRPr lang="pl-PL" sz="1400" dirty="0">
                        <a:solidFill>
                          <a:srgbClr val="C00000"/>
                        </a:solidFill>
                        <a:effectLst/>
                      </a:endParaRP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66823016"/>
                  </a:ext>
                </a:extLst>
              </a:tr>
            </a:tbl>
          </a:graphicData>
        </a:graphic>
      </p:graphicFrame>
      <p:sp>
        <p:nvSpPr>
          <p:cNvPr id="8" name="Text Box 19"/>
          <p:cNvSpPr txBox="1">
            <a:spLocks noChangeArrowheads="1"/>
          </p:cNvSpPr>
          <p:nvPr/>
        </p:nvSpPr>
        <p:spPr bwMode="auto">
          <a:xfrm>
            <a:off x="148517" y="937122"/>
            <a:ext cx="8892480" cy="338554"/>
          </a:xfrm>
          <a:prstGeom prst="rect">
            <a:avLst/>
          </a:prstGeom>
          <a:solidFill>
            <a:schemeClr val="accent3">
              <a:lumMod val="20000"/>
              <a:lumOff val="80000"/>
              <a:alpha val="25000"/>
            </a:schemeClr>
          </a:solidFill>
          <a:ln>
            <a:noFill/>
          </a:ln>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eaLnBrk="1" fontAlgn="auto" hangingPunct="1">
              <a:spcBef>
                <a:spcPts val="0"/>
              </a:spcBef>
              <a:spcAft>
                <a:spcPts val="0"/>
              </a:spcAft>
              <a:buNone/>
            </a:pPr>
            <a:r>
              <a:rPr lang="pl-PL" sz="1600" b="1" dirty="0" smtClean="0">
                <a:solidFill>
                  <a:srgbClr val="C00000"/>
                </a:solidFill>
                <a:latin typeface="Calibri" panose="020F0502020204030204" pitchFamily="34" charset="0"/>
              </a:rPr>
              <a:t>5.4.2. ZDROWIE </a:t>
            </a:r>
            <a:r>
              <a:rPr lang="pl-PL" sz="1600" b="1" dirty="0">
                <a:solidFill>
                  <a:srgbClr val="C00000"/>
                </a:solidFill>
                <a:latin typeface="Calibri" panose="020F0502020204030204" pitchFamily="34" charset="0"/>
              </a:rPr>
              <a:t>NA RYNKU </a:t>
            </a:r>
            <a:r>
              <a:rPr lang="pl-PL" sz="1600" b="1" dirty="0" smtClean="0">
                <a:solidFill>
                  <a:srgbClr val="C00000"/>
                </a:solidFill>
                <a:latin typeface="Calibri" panose="020F0502020204030204" pitchFamily="34" charset="0"/>
              </a:rPr>
              <a:t>PRACY – KRYTERIA STRATEGICZNE</a:t>
            </a:r>
            <a:endParaRPr lang="pl-PL" sz="16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4246603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90513" y="1651715"/>
            <a:ext cx="8229600" cy="4525963"/>
          </a:xfrm>
        </p:spPr>
        <p:txBody>
          <a:bodyPr/>
          <a:lstStyle/>
          <a:p>
            <a:pPr algn="just"/>
            <a:r>
              <a:rPr lang="pl-PL" sz="1800" dirty="0" smtClean="0">
                <a:latin typeface="Calibri" panose="020F0502020204030204" pitchFamily="34" charset="0"/>
              </a:rPr>
              <a:t>Realizowane będą wyłącznie przedsięwzięcia wynikające z określonych w skali regionu deficytów i potrzeb zidentyfikowanych na podstawie analizy sytuacji demograficznej i epidemiologicznej, a także faktycznego zapotrzebowania oraz dostępności infrastruktury ochrony zdrowia, z uwzględnieniem </a:t>
            </a:r>
            <a:r>
              <a:rPr lang="pl-PL" sz="1800" b="1" dirty="0" smtClean="0">
                <a:solidFill>
                  <a:srgbClr val="000099"/>
                </a:solidFill>
                <a:latin typeface="Calibri" panose="020F0502020204030204" pitchFamily="34" charset="0"/>
              </a:rPr>
              <a:t>map potrzeb zdrowotnych opracowanych przez Ministerstwo Zdrowia zgodnie z planem działań dla spełnienia warunku ex-</a:t>
            </a:r>
            <a:r>
              <a:rPr lang="pl-PL" sz="1800" b="1" dirty="0" err="1" smtClean="0">
                <a:solidFill>
                  <a:srgbClr val="000099"/>
                </a:solidFill>
                <a:latin typeface="Calibri" panose="020F0502020204030204" pitchFamily="34" charset="0"/>
              </a:rPr>
              <a:t>ante</a:t>
            </a:r>
            <a:r>
              <a:rPr lang="pl-PL" sz="1800" b="1" dirty="0" smtClean="0">
                <a:solidFill>
                  <a:srgbClr val="000099"/>
                </a:solidFill>
                <a:latin typeface="Calibri" panose="020F0502020204030204" pitchFamily="34" charset="0"/>
              </a:rPr>
              <a:t> 9.3, </a:t>
            </a:r>
            <a:r>
              <a:rPr lang="pl-PL" sz="1800" dirty="0" smtClean="0">
                <a:latin typeface="Calibri" panose="020F0502020204030204" pitchFamily="34" charset="0"/>
              </a:rPr>
              <a:t>z zastrzeżeniem zasad opisanych w kierunkowych zasadach wyboru projektów.</a:t>
            </a:r>
          </a:p>
          <a:p>
            <a:pPr algn="just"/>
            <a:r>
              <a:rPr lang="pl-PL" sz="1800" dirty="0" smtClean="0">
                <a:latin typeface="Calibri" panose="020F0502020204030204" pitchFamily="34" charset="0"/>
              </a:rPr>
              <a:t>Finansowane będą </a:t>
            </a:r>
            <a:r>
              <a:rPr lang="pl-PL" sz="1800" u="sng" dirty="0" smtClean="0">
                <a:solidFill>
                  <a:srgbClr val="000099"/>
                </a:solidFill>
                <a:latin typeface="Calibri" panose="020F0502020204030204" pitchFamily="34" charset="0"/>
              </a:rPr>
              <a:t>wyłącznie projekty wynikające z map potrzeb zdrowotnych</a:t>
            </a:r>
            <a:r>
              <a:rPr lang="pl-PL" sz="1800" dirty="0" smtClean="0">
                <a:latin typeface="Calibri" panose="020F0502020204030204" pitchFamily="34" charset="0"/>
              </a:rPr>
              <a:t> i zgodne z </a:t>
            </a:r>
            <a:r>
              <a:rPr lang="pl-PL" sz="1800" i="1" dirty="0" smtClean="0">
                <a:latin typeface="Calibri" panose="020F0502020204030204" pitchFamily="34" charset="0"/>
              </a:rPr>
              <a:t>Planem działań w sektorze zdrowia </a:t>
            </a:r>
            <a:r>
              <a:rPr lang="pl-PL" sz="1800" dirty="0" smtClean="0">
                <a:latin typeface="Calibri" panose="020F0502020204030204" pitchFamily="34" charset="0"/>
              </a:rPr>
              <a:t>akceptowanym przez </a:t>
            </a:r>
            <a:r>
              <a:rPr lang="pl-PL" sz="1800" b="1" dirty="0" smtClean="0">
                <a:solidFill>
                  <a:srgbClr val="000099"/>
                </a:solidFill>
                <a:latin typeface="Calibri" panose="020F0502020204030204" pitchFamily="34" charset="0"/>
              </a:rPr>
              <a:t>Komitet Sterujący ds. koordynacji EFSI w sektorze zdrowia</a:t>
            </a:r>
            <a:r>
              <a:rPr lang="pl-PL" sz="1800" dirty="0" smtClean="0">
                <a:latin typeface="Calibri" panose="020F0502020204030204" pitchFamily="34" charset="0"/>
              </a:rPr>
              <a:t>. Plan działań uwzględni inwestycje podejmowane ze środków krajowych oraz obejmie m.in. zasady wyboru projektów, listę potencjalnych przedsięwzięć realizowanych na poziomach krajowym i regionalnym oraz działania planowane do podjęcia na poziomie krajowym.</a:t>
            </a:r>
          </a:p>
          <a:p>
            <a:pPr algn="just"/>
            <a:endParaRPr lang="pl-PL" sz="2000" dirty="0">
              <a:latin typeface="Calibri" panose="020F0502020204030204" pitchFamily="34" charset="0"/>
            </a:endParaRPr>
          </a:p>
        </p:txBody>
      </p:sp>
      <p:sp>
        <p:nvSpPr>
          <p:cNvPr id="5"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7" name="pole tekstowe 6"/>
          <p:cNvSpPr txBox="1"/>
          <p:nvPr/>
        </p:nvSpPr>
        <p:spPr>
          <a:xfrm>
            <a:off x="901520" y="1122816"/>
            <a:ext cx="6181860" cy="400110"/>
          </a:xfrm>
          <a:prstGeom prst="rect">
            <a:avLst/>
          </a:prstGeom>
          <a:noFill/>
        </p:spPr>
        <p:txBody>
          <a:bodyPr wrap="square" rtlCol="0">
            <a:spAutoFit/>
          </a:bodyPr>
          <a:lstStyle/>
          <a:p>
            <a:pPr eaLnBrk="1" hangingPunct="1"/>
            <a:r>
              <a:rPr lang="pl-PL" sz="2000" b="1" cap="all" dirty="0">
                <a:solidFill>
                  <a:srgbClr val="000099"/>
                </a:solidFill>
                <a:latin typeface="Calibri" pitchFamily="34" charset="0"/>
              </a:rPr>
              <a:t>działanie 7.1. Zasoby ochrony zdrowia</a:t>
            </a:r>
          </a:p>
        </p:txBody>
      </p:sp>
    </p:spTree>
    <p:extLst>
      <p:ext uri="{BB962C8B-B14F-4D97-AF65-F5344CB8AC3E}">
        <p14:creationId xmlns:p14="http://schemas.microsoft.com/office/powerpoint/2010/main" val="2556836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90513" y="1548684"/>
            <a:ext cx="8570152" cy="4903631"/>
          </a:xfrm>
        </p:spPr>
        <p:txBody>
          <a:bodyPr/>
          <a:lstStyle/>
          <a:p>
            <a:pPr marL="0" indent="0" algn="just">
              <a:buNone/>
            </a:pPr>
            <a:r>
              <a:rPr lang="pl-PL" sz="1800" dirty="0">
                <a:latin typeface="Calibri" panose="020F0502020204030204" pitchFamily="34" charset="0"/>
              </a:rPr>
              <a:t>Wsparcie </a:t>
            </a:r>
            <a:r>
              <a:rPr lang="pl-PL" sz="1800" b="1" u="sng" dirty="0">
                <a:solidFill>
                  <a:srgbClr val="000099"/>
                </a:solidFill>
                <a:latin typeface="Calibri" panose="020F0502020204030204" pitchFamily="34" charset="0"/>
              </a:rPr>
              <a:t>regionalnej bazy szpitalnej prowadzącej specjalistyczne usługi zdrowotne</a:t>
            </a:r>
            <a:r>
              <a:rPr lang="pl-PL" sz="1800" b="1" dirty="0">
                <a:solidFill>
                  <a:srgbClr val="000099"/>
                </a:solidFill>
                <a:latin typeface="Calibri" panose="020F0502020204030204" pitchFamily="34" charset="0"/>
              </a:rPr>
              <a:t> </a:t>
            </a:r>
            <a:r>
              <a:rPr lang="pl-PL" sz="1800" dirty="0">
                <a:latin typeface="Calibri" panose="020F0502020204030204" pitchFamily="34" charset="0"/>
              </a:rPr>
              <a:t>w zakresie diagnostyki i leczenia chorób cywilizacyjnych dotyczyć będzie przede wszystkim:</a:t>
            </a:r>
          </a:p>
          <a:p>
            <a:pPr lvl="1" algn="just">
              <a:buFont typeface="Wingdings" panose="05000000000000000000" pitchFamily="2" charset="2"/>
              <a:buChar char="§"/>
            </a:pPr>
            <a:r>
              <a:rPr lang="pl-PL" sz="1600" dirty="0">
                <a:latin typeface="Calibri" panose="020F0502020204030204" pitchFamily="34" charset="0"/>
              </a:rPr>
              <a:t>uporządkowania i rozwoju oddziałów </a:t>
            </a:r>
            <a:r>
              <a:rPr lang="pl-PL" sz="1600" b="1" dirty="0">
                <a:solidFill>
                  <a:srgbClr val="000099"/>
                </a:solidFill>
                <a:latin typeface="Calibri" panose="020F0502020204030204" pitchFamily="34" charset="0"/>
              </a:rPr>
              <a:t>kardiologicznych, neurologicznych, onkologicznych, pneumonologicznych, diabetologicznych</a:t>
            </a:r>
            <a:r>
              <a:rPr lang="pl-PL" sz="1600" dirty="0">
                <a:latin typeface="Calibri" panose="020F0502020204030204" pitchFamily="34" charset="0"/>
              </a:rPr>
              <a:t>,</a:t>
            </a:r>
          </a:p>
          <a:p>
            <a:pPr lvl="1" algn="just">
              <a:buFont typeface="Wingdings" panose="05000000000000000000" pitchFamily="2" charset="2"/>
              <a:buChar char="§"/>
            </a:pPr>
            <a:r>
              <a:rPr lang="pl-PL" sz="1600" dirty="0">
                <a:latin typeface="Calibri" panose="020F0502020204030204" pitchFamily="34" charset="0"/>
              </a:rPr>
              <a:t>poprawy dostępności do oddziałów z deficytami łóżek, w tym oddziałów chorób wewnętrznych, ośrodków opieki geriatrycznej, ośrodków opieki długoterminowej, ośrodków rehabilitacji, w szczególności kardiologicznej, neurologicznej i pneumonologicznej,</a:t>
            </a:r>
          </a:p>
          <a:p>
            <a:pPr lvl="1" algn="just">
              <a:buFont typeface="Wingdings" panose="05000000000000000000" pitchFamily="2" charset="2"/>
              <a:buChar char="§"/>
            </a:pPr>
            <a:r>
              <a:rPr lang="pl-PL" sz="1600" dirty="0">
                <a:latin typeface="Calibri" panose="020F0502020204030204" pitchFamily="34" charset="0"/>
              </a:rPr>
              <a:t>restrukturyzacji lecznictwa psychiatrycznego, w tym utworzenia sieci centrów zdrowia psychicznego,</a:t>
            </a:r>
          </a:p>
          <a:p>
            <a:pPr lvl="1" algn="just">
              <a:buFont typeface="Wingdings" panose="05000000000000000000" pitchFamily="2" charset="2"/>
              <a:buChar char="§"/>
            </a:pPr>
            <a:r>
              <a:rPr lang="pl-PL" sz="1600" dirty="0">
                <a:latin typeface="Calibri" panose="020F0502020204030204" pitchFamily="34" charset="0"/>
              </a:rPr>
              <a:t>utworzenia sieci referencyjnych placówek w zakresie oddziałów chirurgii urazowo-ortopedycznej.</a:t>
            </a:r>
          </a:p>
          <a:p>
            <a:pPr marL="0" indent="0" algn="just">
              <a:buNone/>
            </a:pPr>
            <a:r>
              <a:rPr lang="pl-PL" sz="1800" dirty="0">
                <a:latin typeface="Calibri" panose="020F0502020204030204" pitchFamily="34" charset="0"/>
              </a:rPr>
              <a:t>Dodatkowo wsparciem objęte będą przedsięwzięcia ukierunkowane na </a:t>
            </a:r>
            <a:r>
              <a:rPr lang="pl-PL" sz="1800" b="1" dirty="0">
                <a:solidFill>
                  <a:srgbClr val="000099"/>
                </a:solidFill>
                <a:latin typeface="Calibri" panose="020F0502020204030204" pitchFamily="34" charset="0"/>
              </a:rPr>
              <a:t>tworzenie poradni specjalistycznych </a:t>
            </a:r>
            <a:r>
              <a:rPr lang="pl-PL" sz="1800" dirty="0">
                <a:latin typeface="Calibri" panose="020F0502020204030204" pitchFamily="34" charset="0"/>
              </a:rPr>
              <a:t>m.in. w zakresie: </a:t>
            </a:r>
            <a:r>
              <a:rPr lang="pl-PL" sz="1800" dirty="0">
                <a:solidFill>
                  <a:srgbClr val="000099"/>
                </a:solidFill>
                <a:latin typeface="Calibri" panose="020F0502020204030204" pitchFamily="34" charset="0"/>
              </a:rPr>
              <a:t>diabetologii, onkologii, pneumonologii, gastroenterologii, endokrynologii, reumatologii i geriatrii</a:t>
            </a:r>
            <a:r>
              <a:rPr lang="pl-PL" sz="1800" dirty="0">
                <a:latin typeface="Calibri" panose="020F0502020204030204" pitchFamily="34" charset="0"/>
              </a:rPr>
              <a:t>. </a:t>
            </a: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Planowana </a:t>
            </a:r>
            <a:r>
              <a:rPr lang="pl-PL" sz="1800" dirty="0">
                <a:latin typeface="Calibri" panose="020F0502020204030204" pitchFamily="34" charset="0"/>
              </a:rPr>
              <a:t>interwencja obejmie także rozwój ośrodków kompleksowej rehabilitacji oraz kompleksowej opieki długoterminowej, w szczególności opieki domowej (np.: w neurologii i pneumonologii).</a:t>
            </a:r>
          </a:p>
          <a:p>
            <a:pPr marL="0" indent="0" algn="just">
              <a:buNone/>
            </a:pPr>
            <a:endParaRPr lang="pl-PL" sz="1800" dirty="0">
              <a:latin typeface="Calibri" panose="020F0502020204030204" pitchFamily="34" charset="0"/>
            </a:endParaRPr>
          </a:p>
        </p:txBody>
      </p:sp>
      <p:sp>
        <p:nvSpPr>
          <p:cNvPr id="5"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7" name="pole tekstowe 6"/>
          <p:cNvSpPr txBox="1"/>
          <p:nvPr/>
        </p:nvSpPr>
        <p:spPr>
          <a:xfrm>
            <a:off x="914399" y="1010771"/>
            <a:ext cx="6181860" cy="400110"/>
          </a:xfrm>
          <a:prstGeom prst="rect">
            <a:avLst/>
          </a:prstGeom>
          <a:noFill/>
        </p:spPr>
        <p:txBody>
          <a:bodyPr wrap="square" rtlCol="0">
            <a:spAutoFit/>
          </a:bodyPr>
          <a:lstStyle/>
          <a:p>
            <a:pPr eaLnBrk="1" hangingPunct="1"/>
            <a:r>
              <a:rPr lang="pl-PL" sz="2000" b="1" cap="all" dirty="0">
                <a:solidFill>
                  <a:srgbClr val="000099"/>
                </a:solidFill>
                <a:latin typeface="Calibri" pitchFamily="34" charset="0"/>
              </a:rPr>
              <a:t>działanie 7.1. Zasoby ochrony zdrowia</a:t>
            </a:r>
          </a:p>
        </p:txBody>
      </p:sp>
    </p:spTree>
    <p:extLst>
      <p:ext uri="{BB962C8B-B14F-4D97-AF65-F5344CB8AC3E}">
        <p14:creationId xmlns:p14="http://schemas.microsoft.com/office/powerpoint/2010/main" val="4274477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2854477188"/>
              </p:ext>
            </p:extLst>
          </p:nvPr>
        </p:nvGraphicFramePr>
        <p:xfrm>
          <a:off x="321971" y="1248555"/>
          <a:ext cx="8570912" cy="4750562"/>
        </p:xfrm>
        <a:graphic>
          <a:graphicData uri="http://schemas.openxmlformats.org/drawingml/2006/table">
            <a:tbl>
              <a:tblPr/>
              <a:tblGrid>
                <a:gridCol w="3062197"/>
                <a:gridCol w="5508715"/>
              </a:tblGrid>
              <a:tr h="3825721">
                <a:tc>
                  <a:txBody>
                    <a:bodyPr/>
                    <a:lstStyle/>
                    <a:p>
                      <a:pPr>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A.3. Kwalifikowalność wnioskodawcy oraz partnerów</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lnSpc>
                          <a:spcPct val="115000"/>
                        </a:lnSpc>
                        <a:spcAft>
                          <a:spcPts val="0"/>
                        </a:spcAft>
                        <a:buFont typeface="Wingdings" panose="05000000000000000000" pitchFamily="2" charset="2"/>
                        <a:buChar char="§"/>
                      </a:pPr>
                      <a:r>
                        <a:rPr lang="pl-PL" sz="1600" dirty="0" smtClean="0">
                          <a:effectLst/>
                          <a:latin typeface="Calibri" panose="020F0502020204030204" pitchFamily="34" charset="0"/>
                          <a:ea typeface="Calibri" panose="020F0502020204030204" pitchFamily="34" charset="0"/>
                          <a:cs typeface="Times New Roman" panose="02020603050405020304" pitchFamily="18" charset="0"/>
                        </a:rPr>
                        <a:t>Kontrakt z NFZ na etapie składania wniosku lub zobowiązanie do uzyskania w kolejnym</a:t>
                      </a:r>
                      <a:r>
                        <a:rPr lang="pl-PL" sz="1600" baseline="0" dirty="0" smtClean="0">
                          <a:effectLst/>
                          <a:latin typeface="Calibri" panose="020F0502020204030204" pitchFamily="34" charset="0"/>
                          <a:ea typeface="Calibri" panose="020F0502020204030204" pitchFamily="34" charset="0"/>
                          <a:cs typeface="Times New Roman" panose="02020603050405020304" pitchFamily="18" charset="0"/>
                        </a:rPr>
                        <a:t> okresie kontraktowania świadczeń</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15000"/>
                        </a:lnSpc>
                        <a:spcAft>
                          <a:spcPts val="0"/>
                        </a:spcAft>
                        <a:buFont typeface="Wingdings" panose="05000000000000000000" pitchFamily="2" charset="2"/>
                        <a:buChar char="§"/>
                      </a:pP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 </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przypadku projektu z zakresu onkologii, w szczególności dotyczącego </a:t>
                      </a:r>
                      <a:r>
                        <a:rPr lang="pl-PL" sz="1600"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sal</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operacyjnych związanego z rozwojem usług medycznych lecznictwa onkologicznego w zakresie zabiegów chirurgicznych, może być on realizowany </a:t>
                      </a:r>
                      <a:r>
                        <a:rPr lang="pl-PL"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wyłącznie przez podmiot leczniczy, który przekroczył wartość progową (próg odcięcia) 60 zrealizowanych radykalnych zabiegów chirurgicznych rocznie dla nowotworów danej grupy narządowej</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zgodnie z  właściwą </a:t>
                      </a: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mapą </a:t>
                      </a:r>
                      <a:r>
                        <a:rPr lang="pl-PL"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a:t>
                      </a: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 ile jest to uzasadnione) przy wykorzystaniu danych </a:t>
                      </a:r>
                      <a:r>
                        <a:rPr lang="pl-P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zawartych w platformie</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lub na podstawie sprawozdawczości Narodowego Funduszu Zdrowia za ostatni rok sprawozdawczy. Radykalne zabiegi chirurgiczne rozumiane są zgodnie z dokumentem pn. Lista procedur (wg klasyfikacji ICD9 zaklasyfikowanych jako zabiegi radykalne w wybranych grupach nowotworów w prognozie z zakresu onkologii) .</a:t>
                      </a:r>
                      <a:endPar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txBody>
                  <a:tcPr marL="42192" marR="42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19"/>
          <p:cNvSpPr txBox="1">
            <a:spLocks noChangeArrowheads="1"/>
          </p:cNvSpPr>
          <p:nvPr/>
        </p:nvSpPr>
        <p:spPr bwMode="auto">
          <a:xfrm>
            <a:off x="2818885" y="172859"/>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formalne (1)</a:t>
            </a:r>
            <a:endParaRPr lang="pl-PL" altLang="pl-PL" sz="2400" b="1" dirty="0">
              <a:solidFill>
                <a:prstClr val="white"/>
              </a:solidFill>
              <a:latin typeface="Calibri" panose="020F0502020204030204" pitchFamily="34" charset="0"/>
            </a:endParaRPr>
          </a:p>
        </p:txBody>
      </p:sp>
    </p:spTree>
    <p:extLst>
      <p:ext uri="{BB962C8B-B14F-4D97-AF65-F5344CB8AC3E}">
        <p14:creationId xmlns:p14="http://schemas.microsoft.com/office/powerpoint/2010/main" val="3529400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818885" y="172859"/>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formalne (2)</a:t>
            </a:r>
            <a:endParaRPr lang="pl-PL" altLang="pl-PL" sz="2400" b="1" dirty="0">
              <a:solidFill>
                <a:prstClr val="white"/>
              </a:solidFill>
              <a:latin typeface="Calibri" panose="020F0502020204030204" pitchFamily="34" charset="0"/>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59900254"/>
              </p:ext>
            </p:extLst>
          </p:nvPr>
        </p:nvGraphicFramePr>
        <p:xfrm>
          <a:off x="418564" y="1393625"/>
          <a:ext cx="8229600" cy="3645408"/>
        </p:xfrm>
        <a:graphic>
          <a:graphicData uri="http://schemas.openxmlformats.org/drawingml/2006/table">
            <a:tbl>
              <a:tblPr/>
              <a:tblGrid>
                <a:gridCol w="2940179"/>
                <a:gridCol w="5289421"/>
              </a:tblGrid>
              <a:tr h="1436061">
                <a:tc>
                  <a:txBody>
                    <a:bodyPr/>
                    <a:lstStyle/>
                    <a:p>
                      <a:pPr>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A.11. Zgodność z wymaganiami formalno-prawnymi </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600" dirty="0" smtClean="0">
                          <a:effectLst/>
                          <a:latin typeface="Calibri" panose="020F0502020204030204" pitchFamily="34" charset="0"/>
                          <a:ea typeface="Calibri" panose="020F0502020204030204" pitchFamily="34" charset="0"/>
                          <a:cs typeface="Times New Roman" panose="02020603050405020304" pitchFamily="18" charset="0"/>
                        </a:rPr>
                        <a:t>W </a:t>
                      </a:r>
                      <a:r>
                        <a:rPr lang="pl-PL" sz="1600" dirty="0">
                          <a:effectLst/>
                          <a:latin typeface="Calibri" panose="020F0502020204030204" pitchFamily="34" charset="0"/>
                          <a:ea typeface="Calibri" panose="020F0502020204030204" pitchFamily="34" charset="0"/>
                          <a:cs typeface="Times New Roman" panose="02020603050405020304" pitchFamily="18" charset="0"/>
                        </a:rPr>
                        <a:t>szczególności weryfikacja, czy:</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zakres interwencji jest zgodny odpowiednim narzędziem zdefiniowanym w dokumencie </a:t>
                      </a:r>
                      <a:r>
                        <a:rPr lang="pl-PL" sz="1600"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Krajowe ramy strategiczne.</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b="1"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Policy </a:t>
                      </a:r>
                      <a:r>
                        <a:rPr lang="pl-PL" sz="1600" b="1" i="1"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paper</a:t>
                      </a:r>
                      <a:r>
                        <a:rPr lang="pl-PL" sz="1600" b="1"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dla obszaru zdrowia </a:t>
                      </a:r>
                      <a:r>
                        <a:rPr lang="pl-PL" sz="1600"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na lata 2014-2020;</a:t>
                      </a:r>
                      <a:endPar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dla projektu uzyskano </a:t>
                      </a:r>
                      <a:r>
                        <a:rPr lang="pl-PL"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pozytywną opinię o celowości inwestycji;</a:t>
                      </a:r>
                      <a:endParaRPr lang="pl-PL" sz="1600" b="1"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pl-PL" sz="1600" dirty="0">
                          <a:effectLst/>
                          <a:latin typeface="Calibri" panose="020F0502020204030204" pitchFamily="34" charset="0"/>
                          <a:ea typeface="Calibri" panose="020F0502020204030204" pitchFamily="34" charset="0"/>
                          <a:cs typeface="Times New Roman" panose="02020603050405020304" pitchFamily="18" charset="0"/>
                        </a:rPr>
                        <a:t>projekt jest zgodny z </a:t>
                      </a:r>
                      <a:r>
                        <a:rPr lang="pl-PL" sz="1600" b="1" dirty="0">
                          <a:effectLst/>
                          <a:latin typeface="Calibri" panose="020F0502020204030204" pitchFamily="34" charset="0"/>
                          <a:ea typeface="Calibri" panose="020F0502020204030204" pitchFamily="34" charset="0"/>
                          <a:cs typeface="Times New Roman" panose="02020603050405020304" pitchFamily="18" charset="0"/>
                        </a:rPr>
                        <a:t>właściwą mapą potrzeb zdrowotnych </a:t>
                      </a:r>
                      <a:r>
                        <a:rPr lang="pl-PL" sz="1600" dirty="0">
                          <a:effectLst/>
                          <a:latin typeface="Calibri" panose="020F0502020204030204" pitchFamily="34" charset="0"/>
                          <a:ea typeface="Calibri" panose="020F0502020204030204" pitchFamily="34" charset="0"/>
                          <a:cs typeface="Times New Roman" panose="02020603050405020304" pitchFamily="18" charset="0"/>
                        </a:rPr>
                        <a:t>powstałą na potrzeby realizacji warunku ex-</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ante</a:t>
                      </a:r>
                      <a:r>
                        <a:rPr lang="pl-PL" sz="1600" dirty="0">
                          <a:effectLst/>
                          <a:latin typeface="Calibri" panose="020F0502020204030204" pitchFamily="34" charset="0"/>
                          <a:ea typeface="Calibri" panose="020F0502020204030204" pitchFamily="34" charset="0"/>
                          <a:cs typeface="Times New Roman" panose="02020603050405020304" pitchFamily="18" charset="0"/>
                        </a:rPr>
                        <a:t> 9.3, utworzoną na podstawie określonych w skali regionu deficytów i potrzeb zidentyfikowanych w oparciu o analizy sytuacji demograficznej i epidemiologicznej, a także faktycznego zapotrzebowania oraz dostępności infrastruktury ochrony zdrowia.</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88074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818885" y="172859"/>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wykonalności (1)</a:t>
            </a:r>
            <a:endParaRPr lang="pl-PL" altLang="pl-PL" sz="2400" b="1" dirty="0">
              <a:solidFill>
                <a:prstClr val="white"/>
              </a:solidFill>
              <a:latin typeface="Calibri" panose="020F0502020204030204" pitchFamily="34" charset="0"/>
            </a:endParaRPr>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val="3923848642"/>
              </p:ext>
            </p:extLst>
          </p:nvPr>
        </p:nvGraphicFramePr>
        <p:xfrm>
          <a:off x="392806" y="1585214"/>
          <a:ext cx="8229599" cy="3025424"/>
        </p:xfrm>
        <a:graphic>
          <a:graphicData uri="http://schemas.openxmlformats.org/drawingml/2006/table">
            <a:tbl>
              <a:tblPr/>
              <a:tblGrid>
                <a:gridCol w="2814033"/>
                <a:gridCol w="5415566"/>
              </a:tblGrid>
              <a:tr h="3025424">
                <a:tc>
                  <a:txBody>
                    <a:bodyPr/>
                    <a:lstStyle/>
                    <a:p>
                      <a:pPr>
                        <a:lnSpc>
                          <a:spcPct val="115000"/>
                        </a:lnSpc>
                        <a:spcAft>
                          <a:spcPts val="0"/>
                        </a:spcAft>
                      </a:pPr>
                      <a:r>
                        <a:rPr lang="pl-PL"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A.1. Potencjał wnioskodawcy i partnerów</a:t>
                      </a:r>
                      <a:endParaRPr lang="pl-PL" sz="1600" b="1"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t>Ocena potencjału wnioskodawcy oraz ewentualnych partnerów (jeśli występują) lub deklaracji sposobu jego uzyskania </a:t>
                      </a:r>
                      <a:br>
                        <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br>
                      <a:r>
                        <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t>(najpóźniej na dzień zakończenia projektu zgodnie z postanowieniami umowy dofinasowanie) w kontekście działań objętych zakresem projektu, tj. zasobów technicznych, kadrowych i zarządczych. W szczególności weryfikacji podlega </a:t>
                      </a:r>
                      <a:r>
                        <a:rPr lang="pl-PL" sz="1600" b="1"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t>dysponowanie niezbędną do instalacji i użytkowania aparatury i sprzętu infrastrukturą techniczną oraz odpowiednio wykwalifikowaną kadrą medyczną</a:t>
                      </a:r>
                      <a:r>
                        <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rPr>
                        <a:t>, która będzie obsługiwać produkty powstałe w wyniku realizacji projektu.</a:t>
                      </a: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197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818885" y="172859"/>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wykonalności (2)</a:t>
            </a:r>
            <a:endParaRPr lang="pl-PL" altLang="pl-PL" sz="2400" b="1" dirty="0">
              <a:solidFill>
                <a:prstClr val="white"/>
              </a:solidFill>
              <a:latin typeface="Calibri" panose="020F0502020204030204" pitchFamily="34" charset="0"/>
            </a:endParaRPr>
          </a:p>
        </p:txBody>
      </p:sp>
      <p:graphicFrame>
        <p:nvGraphicFramePr>
          <p:cNvPr id="3" name="Symbol zastępczy zawartości 2"/>
          <p:cNvGraphicFramePr>
            <a:graphicFrameLocks noGrp="1"/>
          </p:cNvGraphicFramePr>
          <p:nvPr>
            <p:ph idx="1"/>
            <p:extLst>
              <p:ext uri="{D42A27DB-BD31-4B8C-83A1-F6EECF244321}">
                <p14:modId xmlns:p14="http://schemas.microsoft.com/office/powerpoint/2010/main" val="871891876"/>
              </p:ext>
            </p:extLst>
          </p:nvPr>
        </p:nvGraphicFramePr>
        <p:xfrm>
          <a:off x="367048" y="1167274"/>
          <a:ext cx="8229599" cy="4661916"/>
        </p:xfrm>
        <a:graphic>
          <a:graphicData uri="http://schemas.openxmlformats.org/drawingml/2006/table">
            <a:tbl>
              <a:tblPr/>
              <a:tblGrid>
                <a:gridCol w="2843144"/>
                <a:gridCol w="5386455"/>
              </a:tblGrid>
              <a:tr h="1579667">
                <a:tc>
                  <a:txBody>
                    <a:bodyPr/>
                    <a:lstStyle/>
                    <a:p>
                      <a:pPr>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A.3. Zakres rzeczowy projektu</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Weryfikacja zakresu rzeczowego projektu  (w tym zasadności cross-financingu – jeśli występuje) w kontekście jego celów, wskazanych problemów </a:t>
                      </a:r>
                      <a:r>
                        <a:rPr lang="pl-PL" sz="14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 tym potrzeb i deficytów w zakresie sytuacji </a:t>
                      </a:r>
                      <a:r>
                        <a:rPr lang="pl-PL" sz="1400"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epidemiologiczno</a:t>
                      </a:r>
                      <a:r>
                        <a:rPr lang="pl-PL" sz="14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 demograficznej),</a:t>
                      </a:r>
                      <a:r>
                        <a:rPr lang="pl-PL" sz="1400" dirty="0">
                          <a:effectLst/>
                          <a:latin typeface="Calibri" panose="020F0502020204030204" pitchFamily="34" charset="0"/>
                          <a:ea typeface="Calibri" panose="020F0502020204030204" pitchFamily="34" charset="0"/>
                          <a:cs typeface="Times New Roman" panose="02020603050405020304" pitchFamily="18" charset="0"/>
                        </a:rPr>
                        <a:t> lokalizacji, konstrukcji budżetu oraz osiągnięcia deklarowanych wskaźników. Ocena przyjętych rozwiązań technicznych i technologicznych pod kątem spełniania obowiązujących norm i standardów, ich innowacyjności oraz efektywnego wykorzystania zasobów.</a:t>
                      </a:r>
                      <a:endParaRPr lang="pl-PL" sz="14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4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Ocenie podlega także </a:t>
                      </a:r>
                      <a:r>
                        <a:rPr lang="pl-PL" sz="14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celowość i adekwatność skali i zakresu inwestycji </a:t>
                      </a:r>
                      <a:r>
                        <a:rPr lang="pl-PL" sz="14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 tym zakupu  aparatury i specjalistycznego sprzętu medycznego) z punktu widzenia zapotrzebowania na daną infrastrukturę oraz zakresu udzielanych przez podmiot świadczeń opieki zdrowotnej lub, w przypadku poszerzenia oferty medycznej, zidentyfikowanych deficytów podaży świadczeń.</a:t>
                      </a:r>
                      <a:endParaRPr lang="pl-PL" sz="14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W szczególności weryfikacja, czy projekt uwzględnia konieczność dostosowania placówki do obowiązujących przepisów prawa lub spełnienia bądź przewyższenia wymogów płatnika w zakresie udzielanych świadczeń opieki zdrowotnej finansowanych w ramach publicznego systemu ubezpieczeń zdrowotnych.</a:t>
                      </a:r>
                      <a:endParaRPr lang="pl-PL"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580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818885" y="172859"/>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wykonalności (3)</a:t>
            </a:r>
            <a:endParaRPr lang="pl-PL" altLang="pl-PL" sz="2400" b="1" dirty="0">
              <a:solidFill>
                <a:prstClr val="white"/>
              </a:solidFill>
              <a:latin typeface="Calibri" panose="020F0502020204030204" pitchFamily="34"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39500177"/>
              </p:ext>
            </p:extLst>
          </p:nvPr>
        </p:nvGraphicFramePr>
        <p:xfrm>
          <a:off x="521594" y="1397955"/>
          <a:ext cx="8229599" cy="3925824"/>
        </p:xfrm>
        <a:graphic>
          <a:graphicData uri="http://schemas.openxmlformats.org/drawingml/2006/table">
            <a:tbl>
              <a:tblPr/>
              <a:tblGrid>
                <a:gridCol w="2843144"/>
                <a:gridCol w="5386455"/>
              </a:tblGrid>
              <a:tr h="1324367">
                <a:tc>
                  <a:txBody>
                    <a:bodyPr/>
                    <a:lstStyle/>
                    <a:p>
                      <a:pPr>
                        <a:lnSpc>
                          <a:spcPct val="115000"/>
                        </a:lnSpc>
                        <a:spcAft>
                          <a:spcPts val="0"/>
                        </a:spcAft>
                      </a:pP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B.3. Analiza finansowa projektu</a:t>
                      </a:r>
                      <a:endPar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Weryfikacja metodologii, wyników kalkulacji przychodów ze sprzedaży w oparciu o analizę popytu oraz prognozy kosztów eksploatacyjnych inwestora, a w przypadku projektów generujących dochód – poprawności wyliczenia luki w finansowaniu (jeśli dotyczy). Analiza płynności finansowej inwestora w związku z realizacją projektu w oparciu o rachunek przepływów pieniężnych. </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Weryfikacja wskaźników finansowej efektywności projektu oraz opisowa ocena efektywności finansowej projektu.</a:t>
                      </a:r>
                      <a:br>
                        <a:rPr lang="pl-PL" sz="1600" dirty="0">
                          <a:effectLst/>
                          <a:latin typeface="Calibri" panose="020F0502020204030204" pitchFamily="34" charset="0"/>
                          <a:ea typeface="Calibri" panose="020F0502020204030204" pitchFamily="34" charset="0"/>
                          <a:cs typeface="Times New Roman" panose="02020603050405020304" pitchFamily="18" charset="0"/>
                        </a:rPr>
                      </a:br>
                      <a:r>
                        <a:rPr lang="pl-PL" sz="1600" dirty="0" smtClean="0">
                          <a:effectLst/>
                          <a:latin typeface="Calibri" panose="020F0502020204030204" pitchFamily="34" charset="0"/>
                          <a:ea typeface="Calibri" panose="020F0502020204030204" pitchFamily="34" charset="0"/>
                          <a:cs typeface="Times New Roman" panose="02020603050405020304" pitchFamily="18" charset="0"/>
                        </a:rPr>
                        <a:t>Weryfikacja </a:t>
                      </a:r>
                      <a:r>
                        <a:rPr lang="pl-PL" sz="1600" dirty="0">
                          <a:effectLst/>
                          <a:latin typeface="Calibri" panose="020F0502020204030204" pitchFamily="34" charset="0"/>
                          <a:ea typeface="Calibri" panose="020F0502020204030204" pitchFamily="34" charset="0"/>
                          <a:cs typeface="Times New Roman" panose="02020603050405020304" pitchFamily="18" charset="0"/>
                        </a:rPr>
                        <a:t>poprawności ustalenia poziomu dofinansowania w oparciu o zasady przewidziane dla projektów generujących dochód lub zasady zawarte w rozporządzeniach w sprawie udzielania pomocy publicznej. Weryfikacja zgodności projektu z właściwym programem pomocowym.</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0446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818885" y="172859"/>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wykonalności (4)</a:t>
            </a:r>
            <a:endParaRPr lang="pl-PL" altLang="pl-PL" sz="2400" b="1" dirty="0">
              <a:solidFill>
                <a:prstClr val="white"/>
              </a:solidFill>
              <a:latin typeface="Calibri" panose="020F0502020204030204" pitchFamily="34" charset="0"/>
            </a:endParaRPr>
          </a:p>
        </p:txBody>
      </p:sp>
      <p:graphicFrame>
        <p:nvGraphicFramePr>
          <p:cNvPr id="3" name="Symbol zastępczy zawartości 2"/>
          <p:cNvGraphicFramePr>
            <a:graphicFrameLocks noGrp="1"/>
          </p:cNvGraphicFramePr>
          <p:nvPr>
            <p:ph idx="1"/>
            <p:extLst>
              <p:ext uri="{D42A27DB-BD31-4B8C-83A1-F6EECF244321}">
                <p14:modId xmlns:p14="http://schemas.microsoft.com/office/powerpoint/2010/main" val="4237066135"/>
              </p:ext>
            </p:extLst>
          </p:nvPr>
        </p:nvGraphicFramePr>
        <p:xfrm>
          <a:off x="457200" y="1516943"/>
          <a:ext cx="8229599" cy="4750562"/>
        </p:xfrm>
        <a:graphic>
          <a:graphicData uri="http://schemas.openxmlformats.org/drawingml/2006/table">
            <a:tbl>
              <a:tblPr/>
              <a:tblGrid>
                <a:gridCol w="2843144"/>
                <a:gridCol w="5386455"/>
              </a:tblGrid>
              <a:tr h="1292455">
                <a:tc>
                  <a:txBody>
                    <a:bodyPr/>
                    <a:lstStyle/>
                    <a:p>
                      <a:pPr>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B.5. Trwałość instytucjonalno-finansowa</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Weryfikacja opisu sposobu zarządzania majątkiem, który powstanie w wyniku realizacji projektu (jeśli dotyczy), a także jego eksploatacji z uwzględnieniem utrzymania celów projektu. Analiza stabilności finansowej oraz zdolności instytucjonalnej wnioskodawcy</a:t>
                      </a:r>
                      <a:r>
                        <a:rPr lang="pl-PL"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 także wpływu projektu na racjonalne zasady gospodarowania i efektywność podmiotu wykonującego działalność </a:t>
                      </a:r>
                      <a:r>
                        <a:rPr lang="pl-PL" sz="1600" b="1"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leczniczą.</a:t>
                      </a:r>
                    </a:p>
                    <a:p>
                      <a:pPr algn="just">
                        <a:lnSpc>
                          <a:spcPct val="115000"/>
                        </a:lnSpc>
                        <a:spcAft>
                          <a:spcPts val="0"/>
                        </a:spcAft>
                      </a:pP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 </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przypadku projektów z zakresu kariologii weryfikacja deklaracji, wnioskodawcy dotyczącej zapewnienia po zakończeniu realizacji projektu lub najpóźniej w kolejnym okresie kontraktowania świadczeń opieki zdrowotnej po zakończeniu realizacji projektu, </a:t>
                      </a:r>
                      <a:r>
                        <a:rPr lang="pl-PL"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kompleksowej opieki kardiologicznej</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rozumianej jako udzielanie </a:t>
                      </a: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świadczeń </a:t>
                      </a:r>
                      <a:r>
                        <a:rPr lang="pl-PL"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opieki zdrowotnej</a:t>
                      </a: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finansowanych ze środków publicznych w ramach oddziałów szpitalnych i AOS, szpitalnego oddziału ratunkowego lub izby przyjęć oraz oddziału anestezjologii i intensywnej terapii.</a:t>
                      </a:r>
                      <a:endParaRPr lang="pl-PL" sz="1600" dirty="0">
                        <a:solidFill>
                          <a:srgbClr val="000099"/>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469" marR="404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01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10" name="Text Box 11"/>
          <p:cNvSpPr txBox="1">
            <a:spLocks noChangeArrowheads="1"/>
          </p:cNvSpPr>
          <p:nvPr/>
        </p:nvSpPr>
        <p:spPr bwMode="auto">
          <a:xfrm>
            <a:off x="311298" y="1138738"/>
            <a:ext cx="8642350" cy="6186309"/>
          </a:xfrm>
          <a:prstGeom prst="rect">
            <a:avLst/>
          </a:prstGeom>
          <a:noFill/>
          <a:ln>
            <a:noFill/>
          </a:ln>
          <a:effectLs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pl-PL" altLang="pl-PL" sz="2400" b="1" dirty="0">
                <a:solidFill>
                  <a:srgbClr val="000099"/>
                </a:solidFill>
                <a:latin typeface="Calibri" pitchFamily="34" charset="0"/>
              </a:rPr>
              <a:t>OŚ PRIORYTETOWA </a:t>
            </a:r>
            <a:r>
              <a:rPr lang="pl-PL" altLang="pl-PL" sz="2400" b="1" dirty="0" smtClean="0">
                <a:solidFill>
                  <a:srgbClr val="000099"/>
                </a:solidFill>
                <a:latin typeface="Calibri" pitchFamily="34" charset="0"/>
              </a:rPr>
              <a:t>5 </a:t>
            </a:r>
            <a:r>
              <a:rPr lang="pl-PL" sz="2400" b="1" cap="all" dirty="0">
                <a:solidFill>
                  <a:srgbClr val="000099"/>
                </a:solidFill>
                <a:latin typeface="Calibri" pitchFamily="34" charset="0"/>
              </a:rPr>
              <a:t>Zatrudnienie</a:t>
            </a:r>
            <a:endParaRPr lang="pl-PL" altLang="pl-PL" sz="2400" b="1" cap="all" dirty="0">
              <a:solidFill>
                <a:srgbClr val="000099"/>
              </a:solidFill>
              <a:latin typeface="Calibri" pitchFamily="34" charset="0"/>
            </a:endParaRPr>
          </a:p>
          <a:p>
            <a:pPr eaLnBrk="1" hangingPunct="1">
              <a:spcBef>
                <a:spcPct val="0"/>
              </a:spcBef>
              <a:buNone/>
            </a:pPr>
            <a:r>
              <a:rPr lang="pl-PL" altLang="pl-PL" sz="2000" b="1" dirty="0">
                <a:solidFill>
                  <a:srgbClr val="000099"/>
                </a:solidFill>
                <a:latin typeface="Calibri" pitchFamily="34" charset="0"/>
              </a:rPr>
              <a:t>	</a:t>
            </a:r>
            <a:endParaRPr lang="pl-PL" altLang="pl-PL" sz="2000" b="1" dirty="0" smtClean="0">
              <a:solidFill>
                <a:srgbClr val="000099"/>
              </a:solidFill>
              <a:latin typeface="Calibri" pitchFamily="34" charset="0"/>
            </a:endParaRPr>
          </a:p>
          <a:p>
            <a:pPr lvl="0">
              <a:buNone/>
            </a:pPr>
            <a:r>
              <a:rPr lang="pl-PL" altLang="pl-PL" sz="2000" b="1" dirty="0">
                <a:solidFill>
                  <a:srgbClr val="000099"/>
                </a:solidFill>
                <a:latin typeface="Calibri" pitchFamily="34" charset="0"/>
              </a:rPr>
              <a:t>	</a:t>
            </a:r>
            <a:r>
              <a:rPr lang="pl-PL" altLang="pl-PL" sz="2000" b="1" dirty="0" smtClean="0">
                <a:solidFill>
                  <a:srgbClr val="000099"/>
                </a:solidFill>
                <a:latin typeface="Calibri" pitchFamily="34" charset="0"/>
              </a:rPr>
              <a:t>DZIAŁANIE 5.4. </a:t>
            </a:r>
            <a:r>
              <a:rPr lang="pl-PL" sz="2000" b="1" cap="all" dirty="0">
                <a:solidFill>
                  <a:srgbClr val="000099"/>
                </a:solidFill>
                <a:latin typeface="Calibri" pitchFamily="34" charset="0"/>
              </a:rPr>
              <a:t>Zdrowie na rynku pracy</a:t>
            </a:r>
          </a:p>
          <a:p>
            <a:pPr eaLnBrk="1" hangingPunct="1">
              <a:spcBef>
                <a:spcPct val="0"/>
              </a:spcBef>
              <a:buNone/>
            </a:pPr>
            <a:endParaRPr lang="pl-PL" altLang="pl-PL" sz="2000" b="1" dirty="0">
              <a:solidFill>
                <a:srgbClr val="000099"/>
              </a:solidFill>
              <a:latin typeface="Calibri" pitchFamily="34" charset="0"/>
            </a:endParaRPr>
          </a:p>
          <a:p>
            <a:pPr lvl="0" eaLnBrk="1" hangingPunct="1">
              <a:spcBef>
                <a:spcPct val="0"/>
              </a:spcBef>
              <a:buNone/>
            </a:pPr>
            <a:r>
              <a:rPr lang="pl-PL" sz="2000" b="1" cap="all" dirty="0" smtClean="0">
                <a:solidFill>
                  <a:schemeClr val="bg1">
                    <a:lumMod val="65000"/>
                  </a:schemeClr>
                </a:solidFill>
                <a:latin typeface="Calibri" pitchFamily="34" charset="0"/>
              </a:rPr>
              <a:t>Poddziałanie </a:t>
            </a:r>
            <a:r>
              <a:rPr lang="pl-PL" sz="2000" b="1" cap="all" dirty="0">
                <a:solidFill>
                  <a:schemeClr val="bg1">
                    <a:lumMod val="65000"/>
                  </a:schemeClr>
                </a:solidFill>
                <a:latin typeface="Calibri" pitchFamily="34" charset="0"/>
              </a:rPr>
              <a:t>5.4.1. Zdrowie na rynku pracy – mechanizm ZIT</a:t>
            </a:r>
          </a:p>
          <a:p>
            <a:pPr lvl="0" eaLnBrk="1" hangingPunct="1">
              <a:spcBef>
                <a:spcPct val="0"/>
              </a:spcBef>
              <a:buNone/>
            </a:pPr>
            <a:r>
              <a:rPr lang="pl-PL" sz="2000" b="1" cap="all" dirty="0">
                <a:latin typeface="Calibri" pitchFamily="34" charset="0"/>
              </a:rPr>
              <a:t>Poddziałanie 5.4.2. Zdrowie na rynku pracy</a:t>
            </a:r>
          </a:p>
          <a:p>
            <a:pPr eaLnBrk="1" hangingPunct="1">
              <a:spcBef>
                <a:spcPct val="0"/>
              </a:spcBef>
              <a:buNone/>
            </a:pPr>
            <a:endParaRPr lang="pl-PL" altLang="pl-PL" sz="2000" b="1" dirty="0" smtClean="0">
              <a:solidFill>
                <a:schemeClr val="bg1">
                  <a:lumMod val="65000"/>
                </a:schemeClr>
              </a:solidFill>
              <a:latin typeface="Calibri" pitchFamily="34" charset="0"/>
            </a:endParaRPr>
          </a:p>
          <a:p>
            <a:pPr eaLnBrk="1" hangingPunct="1">
              <a:spcBef>
                <a:spcPct val="0"/>
              </a:spcBef>
              <a:buNone/>
            </a:pPr>
            <a:r>
              <a:rPr lang="pl-PL" altLang="pl-PL" sz="2000" b="1" dirty="0">
                <a:solidFill>
                  <a:srgbClr val="000099"/>
                </a:solidFill>
                <a:latin typeface="Calibri" pitchFamily="34" charset="0"/>
              </a:rPr>
              <a:t>OŚ PRIORYTETOWA </a:t>
            </a:r>
            <a:r>
              <a:rPr lang="pl-PL" altLang="pl-PL" sz="2000" b="1" dirty="0" smtClean="0">
                <a:solidFill>
                  <a:srgbClr val="000099"/>
                </a:solidFill>
                <a:latin typeface="Calibri" pitchFamily="34" charset="0"/>
              </a:rPr>
              <a:t>7 </a:t>
            </a:r>
            <a:r>
              <a:rPr lang="pl-PL" sz="2000" b="1" cap="all" dirty="0" smtClean="0">
                <a:solidFill>
                  <a:srgbClr val="000099"/>
                </a:solidFill>
                <a:latin typeface="Calibri" pitchFamily="34" charset="0"/>
              </a:rPr>
              <a:t>ZDROWIE</a:t>
            </a:r>
          </a:p>
          <a:p>
            <a:pPr eaLnBrk="1" hangingPunct="1">
              <a:spcBef>
                <a:spcPct val="0"/>
              </a:spcBef>
              <a:buNone/>
            </a:pPr>
            <a:endParaRPr lang="pl-PL" altLang="pl-PL" sz="2000" b="1" cap="all" dirty="0">
              <a:solidFill>
                <a:srgbClr val="000099"/>
              </a:solidFill>
              <a:latin typeface="Calibri" pitchFamily="34" charset="0"/>
            </a:endParaRPr>
          </a:p>
          <a:p>
            <a:pPr eaLnBrk="1" hangingPunct="1">
              <a:spcBef>
                <a:spcPct val="0"/>
              </a:spcBef>
              <a:buNone/>
            </a:pPr>
            <a:r>
              <a:rPr lang="pl-PL" altLang="pl-PL" sz="2000" b="1" dirty="0" smtClean="0">
                <a:solidFill>
                  <a:schemeClr val="bg1">
                    <a:lumMod val="65000"/>
                  </a:schemeClr>
                </a:solidFill>
                <a:latin typeface="Calibri" pitchFamily="34" charset="0"/>
              </a:rPr>
              <a:t>	</a:t>
            </a:r>
            <a:r>
              <a:rPr lang="pl-PL" sz="2000" b="1" cap="all" dirty="0" smtClean="0">
                <a:solidFill>
                  <a:srgbClr val="000099"/>
                </a:solidFill>
                <a:latin typeface="Calibri" pitchFamily="34" charset="0"/>
              </a:rPr>
              <a:t>działanie </a:t>
            </a:r>
            <a:r>
              <a:rPr lang="pl-PL" sz="2000" b="1" cap="all" dirty="0">
                <a:solidFill>
                  <a:srgbClr val="000099"/>
                </a:solidFill>
                <a:latin typeface="Calibri" pitchFamily="34" charset="0"/>
              </a:rPr>
              <a:t>7.1</a:t>
            </a:r>
            <a:r>
              <a:rPr lang="pl-PL" sz="2000" b="1" cap="all" dirty="0" smtClean="0">
                <a:solidFill>
                  <a:srgbClr val="000099"/>
                </a:solidFill>
                <a:latin typeface="Calibri" pitchFamily="34" charset="0"/>
              </a:rPr>
              <a:t>. </a:t>
            </a:r>
            <a:r>
              <a:rPr lang="pl-PL" sz="2000" b="1" cap="all" dirty="0">
                <a:solidFill>
                  <a:srgbClr val="000099"/>
                </a:solidFill>
                <a:latin typeface="Calibri" pitchFamily="34" charset="0"/>
              </a:rPr>
              <a:t>Zasoby ochrony zdrowia</a:t>
            </a:r>
          </a:p>
          <a:p>
            <a:pPr eaLnBrk="1" hangingPunct="1">
              <a:spcBef>
                <a:spcPct val="0"/>
              </a:spcBef>
              <a:buNone/>
            </a:pPr>
            <a:endParaRPr lang="pl-PL" altLang="pl-PL" sz="2000" b="1" dirty="0" smtClean="0">
              <a:solidFill>
                <a:schemeClr val="bg1">
                  <a:lumMod val="65000"/>
                </a:schemeClr>
              </a:solidFill>
              <a:latin typeface="Calibri" pitchFamily="34" charset="0"/>
            </a:endParaRPr>
          </a:p>
          <a:p>
            <a:pPr eaLnBrk="1" hangingPunct="1">
              <a:spcBef>
                <a:spcPct val="0"/>
              </a:spcBef>
              <a:buNone/>
            </a:pPr>
            <a:r>
              <a:rPr lang="pl-PL" sz="2000" b="1" cap="all" dirty="0">
                <a:latin typeface="Calibri" pitchFamily="34" charset="0"/>
              </a:rPr>
              <a:t>Poddziałanie 7.1.1. Zasoby ochrony zdrowia – mechanizm ZIT</a:t>
            </a:r>
          </a:p>
          <a:p>
            <a:pPr eaLnBrk="1" hangingPunct="1">
              <a:spcBef>
                <a:spcPct val="0"/>
              </a:spcBef>
              <a:buNone/>
            </a:pPr>
            <a:r>
              <a:rPr lang="pl-PL" sz="2000" b="1" cap="all" dirty="0">
                <a:latin typeface="Calibri" pitchFamily="34" charset="0"/>
              </a:rPr>
              <a:t>Poddziałanie 7.1.2. Zasoby ochrony </a:t>
            </a:r>
            <a:r>
              <a:rPr lang="pl-PL" sz="2000" b="1" cap="all" dirty="0" smtClean="0">
                <a:latin typeface="Calibri" pitchFamily="34" charset="0"/>
              </a:rPr>
              <a:t>zdrowia</a:t>
            </a:r>
          </a:p>
          <a:p>
            <a:pPr eaLnBrk="1" hangingPunct="1">
              <a:spcBef>
                <a:spcPct val="0"/>
              </a:spcBef>
              <a:buNone/>
            </a:pPr>
            <a:endParaRPr lang="pl-PL" sz="2000" b="1" cap="all" dirty="0">
              <a:latin typeface="Calibri" pitchFamily="34" charset="0"/>
            </a:endParaRPr>
          </a:p>
          <a:p>
            <a:pPr lvl="1">
              <a:buNone/>
            </a:pPr>
            <a:r>
              <a:rPr lang="pl-PL" sz="2000" b="1" cap="all" dirty="0" smtClean="0">
                <a:solidFill>
                  <a:srgbClr val="000099"/>
                </a:solidFill>
                <a:latin typeface="Calibri" pitchFamily="34" charset="0"/>
              </a:rPr>
              <a:t>	Działanie </a:t>
            </a:r>
            <a:r>
              <a:rPr lang="pl-PL" sz="2000" b="1" cap="all" dirty="0">
                <a:solidFill>
                  <a:srgbClr val="000099"/>
                </a:solidFill>
                <a:latin typeface="Calibri" pitchFamily="34" charset="0"/>
              </a:rPr>
              <a:t>7.2. Systemy informatyczne i </a:t>
            </a:r>
            <a:r>
              <a:rPr lang="pl-PL" sz="2000" b="1" cap="all" dirty="0" err="1">
                <a:solidFill>
                  <a:srgbClr val="000099"/>
                </a:solidFill>
                <a:latin typeface="Calibri" pitchFamily="34" charset="0"/>
              </a:rPr>
              <a:t>telemedyczne</a:t>
            </a:r>
            <a:r>
              <a:rPr lang="pl-PL" sz="2000" b="1" cap="all" dirty="0">
                <a:solidFill>
                  <a:srgbClr val="000099"/>
                </a:solidFill>
                <a:latin typeface="Calibri" pitchFamily="34" charset="0"/>
              </a:rPr>
              <a:t> </a:t>
            </a:r>
          </a:p>
          <a:p>
            <a:pPr eaLnBrk="1" hangingPunct="1">
              <a:spcBef>
                <a:spcPct val="0"/>
              </a:spcBef>
              <a:buNone/>
            </a:pPr>
            <a:endParaRPr lang="pl-PL" altLang="pl-PL" sz="2000" b="1" dirty="0" smtClean="0">
              <a:latin typeface="Calibri" pitchFamily="34" charset="0"/>
            </a:endParaRPr>
          </a:p>
          <a:p>
            <a:pPr eaLnBrk="1" hangingPunct="1">
              <a:spcBef>
                <a:spcPct val="0"/>
              </a:spcBef>
              <a:buNone/>
            </a:pPr>
            <a:endParaRPr lang="pl-PL" altLang="pl-PL" sz="1600" b="1" dirty="0">
              <a:latin typeface="Calibri" panose="020F0502020204030204" pitchFamily="34" charset="0"/>
            </a:endParaRPr>
          </a:p>
          <a:p>
            <a:pPr eaLnBrk="1" hangingPunct="1">
              <a:spcBef>
                <a:spcPct val="0"/>
              </a:spcBef>
              <a:buNone/>
            </a:pPr>
            <a:endParaRPr lang="pl-PL" altLang="pl-PL" sz="1600" b="1" dirty="0" smtClean="0">
              <a:latin typeface="Calibri" panose="020F0502020204030204" pitchFamily="34" charset="0"/>
            </a:endParaRPr>
          </a:p>
          <a:p>
            <a:pPr eaLnBrk="1" hangingPunct="1">
              <a:spcBef>
                <a:spcPct val="0"/>
              </a:spcBef>
              <a:buNone/>
            </a:pPr>
            <a:endParaRPr lang="pl-PL" altLang="pl-PL" sz="1600" b="1" dirty="0" smtClean="0">
              <a:latin typeface="Calibri" panose="020F0502020204030204" pitchFamily="34" charset="0"/>
            </a:endParaRPr>
          </a:p>
          <a:p>
            <a:pPr eaLnBrk="1" hangingPunct="1">
              <a:spcBef>
                <a:spcPct val="0"/>
              </a:spcBef>
              <a:buNone/>
            </a:pPr>
            <a:endParaRPr lang="pl-PL" altLang="pl-PL" sz="1600" b="1" dirty="0">
              <a:latin typeface="Calibri" panose="020F0502020204030204" pitchFamily="34" charset="0"/>
            </a:endParaRPr>
          </a:p>
        </p:txBody>
      </p:sp>
    </p:spTree>
    <p:extLst>
      <p:ext uri="{BB962C8B-B14F-4D97-AF65-F5344CB8AC3E}">
        <p14:creationId xmlns:p14="http://schemas.microsoft.com/office/powerpoint/2010/main" val="2492179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268760"/>
            <a:ext cx="8608788" cy="4525963"/>
          </a:xfrm>
        </p:spPr>
        <p:txBody>
          <a:bodyPr/>
          <a:lstStyle/>
          <a:p>
            <a:pPr marL="0" indent="0" algn="just">
              <a:buNone/>
            </a:pPr>
            <a:r>
              <a:rPr lang="pl-PL" sz="1800" b="1" cap="all" dirty="0" smtClean="0">
                <a:solidFill>
                  <a:srgbClr val="000099"/>
                </a:solidFill>
                <a:latin typeface="Calibri" panose="020F0502020204030204" pitchFamily="34" charset="0"/>
              </a:rPr>
              <a:t>obszar A. wkład projektu w realizację programu </a:t>
            </a:r>
            <a:endParaRPr lang="pl-PL" sz="1800" dirty="0" smtClean="0">
              <a:solidFill>
                <a:srgbClr val="000099"/>
              </a:solidFill>
              <a:latin typeface="Calibri" panose="020F0502020204030204" pitchFamily="34" charset="0"/>
            </a:endParaRPr>
          </a:p>
          <a:p>
            <a:pPr algn="just">
              <a:buFont typeface="Wingdings" panose="05000000000000000000" pitchFamily="2" charset="2"/>
              <a:buChar char="§"/>
            </a:pPr>
            <a:r>
              <a:rPr lang="pl-PL" sz="1800" dirty="0" smtClean="0">
                <a:latin typeface="Calibri" panose="020F0502020204030204" pitchFamily="34" charset="0"/>
              </a:rPr>
              <a:t>A.1. Profil projektu na tle zapisów Programu </a:t>
            </a:r>
          </a:p>
          <a:p>
            <a:pPr lvl="1" algn="just">
              <a:buFont typeface="Wingdings" panose="05000000000000000000" pitchFamily="2" charset="2"/>
              <a:buChar char="§"/>
            </a:pPr>
            <a:r>
              <a:rPr lang="pl-PL" sz="1400" dirty="0" smtClean="0">
                <a:latin typeface="Calibri" panose="020F0502020204030204" pitchFamily="34" charset="0"/>
              </a:rPr>
              <a:t>wpływ na zwiększenie dostępności specjalistycznych usług zdrowotnych</a:t>
            </a:r>
          </a:p>
          <a:p>
            <a:pPr lvl="1" algn="just">
              <a:buFont typeface="Wingdings" panose="05000000000000000000" pitchFamily="2" charset="2"/>
              <a:buChar char="§"/>
            </a:pPr>
            <a:r>
              <a:rPr lang="pl-PL" sz="1400" dirty="0" smtClean="0">
                <a:latin typeface="Calibri" panose="020F0502020204030204" pitchFamily="34" charset="0"/>
              </a:rPr>
              <a:t>zwiększenie znaczenia podstawowej i ambulatoryjnej opieki zdrowotnej  (w ramach opieki koordynowanej) </a:t>
            </a:r>
          </a:p>
          <a:p>
            <a:pPr algn="just">
              <a:buFont typeface="Wingdings" panose="05000000000000000000" pitchFamily="2" charset="2"/>
              <a:buChar char="§"/>
            </a:pPr>
            <a:r>
              <a:rPr lang="pl-PL" sz="1800" dirty="0" smtClean="0">
                <a:latin typeface="Calibri" panose="020F0502020204030204" pitchFamily="34" charset="0"/>
              </a:rPr>
              <a:t>A.2. Potrzeba realizacji projektu</a:t>
            </a:r>
          </a:p>
          <a:p>
            <a:pPr lvl="1" algn="just">
              <a:buFont typeface="Wingdings" panose="05000000000000000000" pitchFamily="2" charset="2"/>
              <a:buChar char="§"/>
            </a:pPr>
            <a:r>
              <a:rPr lang="pl-PL" sz="1400" dirty="0" smtClean="0">
                <a:latin typeface="Calibri" panose="020F0502020204030204" pitchFamily="34" charset="0"/>
              </a:rPr>
              <a:t>pilność działań i mapy potrzeb zdrowotnych</a:t>
            </a:r>
          </a:p>
          <a:p>
            <a:pPr algn="just">
              <a:buFont typeface="Wingdings" panose="05000000000000000000" pitchFamily="2" charset="2"/>
              <a:buChar char="§"/>
            </a:pPr>
            <a:r>
              <a:rPr lang="pl-PL" sz="1800" dirty="0" smtClean="0">
                <a:latin typeface="Calibri" panose="020F0502020204030204" pitchFamily="34" charset="0"/>
              </a:rPr>
              <a:t>A.3. Wkład w zakładane efekty realizacji Programu</a:t>
            </a:r>
          </a:p>
          <a:p>
            <a:pPr lvl="1" algn="just">
              <a:buFont typeface="Wingdings" panose="05000000000000000000" pitchFamily="2" charset="2"/>
              <a:buChar char="§"/>
            </a:pPr>
            <a:r>
              <a:rPr lang="pl-PL" sz="1400" dirty="0" smtClean="0">
                <a:latin typeface="Calibri" panose="020F0502020204030204" pitchFamily="34" charset="0"/>
              </a:rPr>
              <a:t>wskaźniki, w tym ramy wykonania</a:t>
            </a:r>
          </a:p>
          <a:p>
            <a:pPr algn="just">
              <a:buFont typeface="Wingdings" panose="05000000000000000000" pitchFamily="2" charset="2"/>
              <a:buChar char="§"/>
            </a:pPr>
            <a:r>
              <a:rPr lang="pl-PL" sz="1800" dirty="0" smtClean="0">
                <a:latin typeface="Calibri" panose="020F0502020204030204" pitchFamily="34" charset="0"/>
              </a:rPr>
              <a:t>A.4. Oddziaływanie</a:t>
            </a:r>
          </a:p>
          <a:p>
            <a:pPr lvl="1" algn="just">
              <a:buFont typeface="Wingdings" panose="05000000000000000000" pitchFamily="2" charset="2"/>
              <a:buChar char="§"/>
            </a:pPr>
            <a:r>
              <a:rPr lang="pl-PL" sz="1400" dirty="0" smtClean="0">
                <a:latin typeface="Calibri" panose="020F0502020204030204" pitchFamily="34" charset="0"/>
              </a:rPr>
              <a:t>przestrzenny zasięg obsługi na tle innych projektów</a:t>
            </a:r>
          </a:p>
          <a:p>
            <a:pPr lvl="1" algn="just">
              <a:buFont typeface="Wingdings" panose="05000000000000000000" pitchFamily="2" charset="2"/>
              <a:buChar char="§"/>
            </a:pPr>
            <a:r>
              <a:rPr lang="pl-PL" sz="1400" dirty="0" smtClean="0">
                <a:latin typeface="Calibri" panose="020F0502020204030204" pitchFamily="34" charset="0"/>
              </a:rPr>
              <a:t>wypełnienie oczekiwań Komitetu Sterującego odnośnie zakresu usług </a:t>
            </a:r>
          </a:p>
          <a:p>
            <a:pPr marL="0" indent="0" algn="just">
              <a:buNone/>
            </a:pPr>
            <a:r>
              <a:rPr lang="pl-PL" sz="1800" b="1" dirty="0" smtClean="0">
                <a:solidFill>
                  <a:srgbClr val="000099"/>
                </a:solidFill>
                <a:latin typeface="Calibri" panose="020F0502020204030204" pitchFamily="34" charset="0"/>
              </a:rPr>
              <a:t>OBSZAR B. METODYKA PROJEKTU</a:t>
            </a:r>
          </a:p>
          <a:p>
            <a:pPr algn="just">
              <a:buFont typeface="Wingdings" panose="05000000000000000000" pitchFamily="2" charset="2"/>
              <a:buChar char="§"/>
            </a:pPr>
            <a:r>
              <a:rPr lang="pl-PL" sz="1800" dirty="0" smtClean="0">
                <a:latin typeface="Calibri" panose="020F0502020204030204" pitchFamily="34" charset="0"/>
              </a:rPr>
              <a:t>B.1. Kompleksowość projektu</a:t>
            </a:r>
          </a:p>
          <a:p>
            <a:pPr lvl="1" algn="just">
              <a:buFont typeface="Wingdings" panose="05000000000000000000" pitchFamily="2" charset="2"/>
              <a:buChar char="§"/>
            </a:pPr>
            <a:r>
              <a:rPr lang="pl-PL" sz="1400" dirty="0" smtClean="0">
                <a:latin typeface="Calibri" panose="020F0502020204030204" pitchFamily="34" charset="0"/>
              </a:rPr>
              <a:t>wieloaspektowość i kompleksowość działań w świetle zdefiniowanego problemu</a:t>
            </a:r>
          </a:p>
          <a:p>
            <a:pPr lvl="1" algn="just">
              <a:buFont typeface="Wingdings" panose="05000000000000000000" pitchFamily="2" charset="2"/>
              <a:buChar char="§"/>
            </a:pPr>
            <a:r>
              <a:rPr lang="pl-PL" sz="1400" dirty="0" smtClean="0">
                <a:latin typeface="Calibri" panose="020F0502020204030204" pitchFamily="34" charset="0"/>
              </a:rPr>
              <a:t>wykorzystanie mechanizmu elastyczności (tworzenie interdyscyplinarnych zespołów diagnostycznych, podnoszenie kwalifikacji i kompetencji kadr)</a:t>
            </a:r>
          </a:p>
          <a:p>
            <a:pPr algn="just">
              <a:buFont typeface="Wingdings" panose="05000000000000000000" pitchFamily="2" charset="2"/>
              <a:buChar char="§"/>
            </a:pPr>
            <a:r>
              <a:rPr lang="pl-PL" sz="1800" dirty="0" smtClean="0">
                <a:latin typeface="Calibri" panose="020F0502020204030204" pitchFamily="34" charset="0"/>
              </a:rPr>
              <a:t>B.2. Komplementarność</a:t>
            </a:r>
          </a:p>
          <a:p>
            <a:pPr lvl="1" algn="just">
              <a:buFont typeface="Wingdings" panose="05000000000000000000" pitchFamily="2" charset="2"/>
              <a:buChar char="§"/>
            </a:pPr>
            <a:r>
              <a:rPr lang="pl-PL" sz="1400" dirty="0" smtClean="0">
                <a:latin typeface="Calibri" panose="020F0502020204030204" pitchFamily="34" charset="0"/>
              </a:rPr>
              <a:t>związek z innymi projektami z zakresu specjalistycznych usług zdrowotnych</a:t>
            </a:r>
          </a:p>
          <a:p>
            <a:pPr marL="457200" lvl="1" indent="0" algn="just">
              <a:buNone/>
            </a:pPr>
            <a:endParaRPr lang="pl-PL" sz="1400" dirty="0">
              <a:latin typeface="Garamond" panose="02020404030301010803" pitchFamily="18" charset="0"/>
            </a:endParaRPr>
          </a:p>
          <a:p>
            <a:pPr algn="just"/>
            <a:endParaRPr lang="pl-PL" sz="1800" dirty="0">
              <a:latin typeface="Garamond" panose="02020404030301010803" pitchFamily="18" charset="0"/>
            </a:endParaRPr>
          </a:p>
        </p:txBody>
      </p:sp>
      <p:sp>
        <p:nvSpPr>
          <p:cNvPr id="5" name="Text Box 19"/>
          <p:cNvSpPr txBox="1">
            <a:spLocks noChangeArrowheads="1"/>
          </p:cNvSpPr>
          <p:nvPr/>
        </p:nvSpPr>
        <p:spPr bwMode="auto">
          <a:xfrm>
            <a:off x="3032125" y="185738"/>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strategiczne (1)</a:t>
            </a:r>
            <a:endParaRPr lang="pl-PL" altLang="pl-PL" sz="2400" b="1" dirty="0">
              <a:solidFill>
                <a:prstClr val="white"/>
              </a:solidFill>
              <a:latin typeface="Calibri" panose="020F0502020204030204" pitchFamily="34" charset="0"/>
            </a:endParaRPr>
          </a:p>
        </p:txBody>
      </p:sp>
    </p:spTree>
    <p:extLst>
      <p:ext uri="{BB962C8B-B14F-4D97-AF65-F5344CB8AC3E}">
        <p14:creationId xmlns:p14="http://schemas.microsoft.com/office/powerpoint/2010/main" val="1448284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268760"/>
            <a:ext cx="8608788" cy="4525963"/>
          </a:xfrm>
        </p:spPr>
        <p:txBody>
          <a:bodyPr/>
          <a:lstStyle/>
          <a:p>
            <a:pPr marL="0" indent="0" algn="just">
              <a:buNone/>
            </a:pPr>
            <a:r>
              <a:rPr lang="pl-PL" sz="1800" b="1" cap="all" dirty="0" smtClean="0">
                <a:solidFill>
                  <a:srgbClr val="000099"/>
                </a:solidFill>
                <a:latin typeface="Calibri" panose="020F0502020204030204" pitchFamily="34" charset="0"/>
              </a:rPr>
              <a:t>obszar C. Specyficzne uwarunkowania projektu</a:t>
            </a:r>
            <a:endParaRPr lang="pl-PL" sz="1800" dirty="0" smtClean="0">
              <a:solidFill>
                <a:srgbClr val="000099"/>
              </a:solidFill>
              <a:latin typeface="Calibri" panose="020F0502020204030204" pitchFamily="34" charset="0"/>
            </a:endParaRPr>
          </a:p>
          <a:p>
            <a:pPr algn="just">
              <a:buFont typeface="Wingdings" panose="05000000000000000000" pitchFamily="2" charset="2"/>
              <a:buChar char="§"/>
            </a:pPr>
            <a:r>
              <a:rPr lang="pl-PL" sz="1800" dirty="0">
                <a:latin typeface="Calibri" panose="020F0502020204030204" pitchFamily="34" charset="0"/>
              </a:rPr>
              <a:t>C</a:t>
            </a:r>
            <a:r>
              <a:rPr lang="pl-PL" sz="1800" dirty="0" smtClean="0">
                <a:latin typeface="Calibri" panose="020F0502020204030204" pitchFamily="34" charset="0"/>
              </a:rPr>
              <a:t>.1. Stopień referencyjności podmiotu leczniczego</a:t>
            </a:r>
          </a:p>
          <a:p>
            <a:pPr lvl="1" algn="just">
              <a:buFont typeface="Wingdings" panose="05000000000000000000" pitchFamily="2" charset="2"/>
              <a:buChar char="§"/>
            </a:pPr>
            <a:r>
              <a:rPr lang="pl-PL" sz="1400" dirty="0" smtClean="0">
                <a:latin typeface="Calibri" panose="020F0502020204030204" pitchFamily="34" charset="0"/>
              </a:rPr>
              <a:t>wpływ na podwyższenie stopnia referencyjności</a:t>
            </a:r>
          </a:p>
          <a:p>
            <a:pPr lvl="1" algn="just">
              <a:buFont typeface="Wingdings" panose="05000000000000000000" pitchFamily="2" charset="2"/>
              <a:buChar char="§"/>
            </a:pPr>
            <a:r>
              <a:rPr lang="pl-PL" sz="1400" dirty="0" smtClean="0">
                <a:latin typeface="Calibri" panose="020F0502020204030204" pitchFamily="34" charset="0"/>
              </a:rPr>
              <a:t>akredytacja , wizyta akredytacyjna, certyfikat EN 15224</a:t>
            </a:r>
          </a:p>
          <a:p>
            <a:pPr algn="just">
              <a:buFont typeface="Wingdings" panose="05000000000000000000" pitchFamily="2" charset="2"/>
              <a:buChar char="§"/>
            </a:pPr>
            <a:r>
              <a:rPr lang="pl-PL" sz="1800" dirty="0" smtClean="0">
                <a:latin typeface="Calibri" panose="020F0502020204030204" pitchFamily="34" charset="0"/>
              </a:rPr>
              <a:t>C.2. Rozwój wolontariatu</a:t>
            </a:r>
          </a:p>
          <a:p>
            <a:pPr lvl="1" algn="just">
              <a:buFont typeface="Wingdings" panose="05000000000000000000" pitchFamily="2" charset="2"/>
              <a:buChar char="§"/>
            </a:pPr>
            <a:r>
              <a:rPr lang="pl-PL" sz="1400" dirty="0" smtClean="0">
                <a:latin typeface="Calibri" panose="020F0502020204030204" pitchFamily="34" charset="0"/>
              </a:rPr>
              <a:t>działania przyczyniające się do rozwoju wolontariatu, zwłaszcza na oddziałach szpitalnych </a:t>
            </a:r>
          </a:p>
          <a:p>
            <a:pPr algn="just">
              <a:buFont typeface="Wingdings" panose="05000000000000000000" pitchFamily="2" charset="2"/>
              <a:buChar char="§"/>
            </a:pPr>
            <a:r>
              <a:rPr lang="pl-PL" sz="1800" dirty="0" smtClean="0">
                <a:latin typeface="Calibri" panose="020F0502020204030204" pitchFamily="34" charset="0"/>
              </a:rPr>
              <a:t>C.3. Partnerstwo i współpraca podmiotów</a:t>
            </a:r>
          </a:p>
          <a:p>
            <a:pPr lvl="1" algn="just">
              <a:buFont typeface="Wingdings" panose="05000000000000000000" pitchFamily="2" charset="2"/>
              <a:buChar char="§"/>
            </a:pPr>
            <a:r>
              <a:rPr lang="pl-PL" sz="1400" dirty="0" smtClean="0">
                <a:latin typeface="Calibri" panose="020F0502020204030204" pitchFamily="34" charset="0"/>
              </a:rPr>
              <a:t>sieciowa współpraca podmiotów leczniczych, JST, organizacji pozarządowych</a:t>
            </a:r>
          </a:p>
          <a:p>
            <a:pPr lvl="1" algn="just">
              <a:buFont typeface="Wingdings" panose="05000000000000000000" pitchFamily="2" charset="2"/>
              <a:buChar char="§"/>
            </a:pPr>
            <a:r>
              <a:rPr lang="pl-PL" sz="1400" dirty="0" smtClean="0">
                <a:latin typeface="Calibri" panose="020F0502020204030204" pitchFamily="34" charset="0"/>
              </a:rPr>
              <a:t>działania konsolidacyjne  lub inne formy współpracy podmiotów leczniczych</a:t>
            </a:r>
          </a:p>
          <a:p>
            <a:pPr algn="just">
              <a:buFont typeface="Wingdings" panose="05000000000000000000" pitchFamily="2" charset="2"/>
              <a:buChar char="§"/>
            </a:pPr>
            <a:r>
              <a:rPr lang="pl-PL" sz="1800" dirty="0" smtClean="0">
                <a:latin typeface="Calibri" panose="020F0502020204030204" pitchFamily="34" charset="0"/>
              </a:rPr>
              <a:t>C.4. Partnerstwo publiczno-prywatne </a:t>
            </a:r>
            <a:r>
              <a:rPr lang="pl-PL" sz="1400" dirty="0" smtClean="0">
                <a:latin typeface="Calibri" panose="020F0502020204030204" pitchFamily="34" charset="0"/>
              </a:rPr>
              <a:t>(w rozumieniu ustawy o PP)</a:t>
            </a:r>
          </a:p>
          <a:p>
            <a:pPr algn="just">
              <a:buFont typeface="Wingdings" panose="05000000000000000000" pitchFamily="2" charset="2"/>
              <a:buChar char="§"/>
            </a:pPr>
            <a:r>
              <a:rPr lang="pl-PL" sz="1800" dirty="0" smtClean="0">
                <a:latin typeface="Calibri" panose="020F0502020204030204" pitchFamily="34" charset="0"/>
              </a:rPr>
              <a:t>C.5. Lokalizacja</a:t>
            </a:r>
          </a:p>
          <a:p>
            <a:pPr lvl="1" algn="just">
              <a:buFont typeface="Wingdings" panose="05000000000000000000" pitchFamily="2" charset="2"/>
              <a:buChar char="§"/>
            </a:pPr>
            <a:r>
              <a:rPr lang="pl-PL" sz="1400" dirty="0" smtClean="0">
                <a:latin typeface="Calibri" panose="020F0502020204030204" pitchFamily="34" charset="0"/>
              </a:rPr>
              <a:t>OMT, w szczególności Gdańsk, Gdynia, Sopot, Wejherowo</a:t>
            </a:r>
          </a:p>
          <a:p>
            <a:pPr lvl="1" algn="just">
              <a:buFont typeface="Wingdings" panose="05000000000000000000" pitchFamily="2" charset="2"/>
              <a:buChar char="§"/>
            </a:pPr>
            <a:r>
              <a:rPr lang="pl-PL" sz="1400" dirty="0" smtClean="0">
                <a:latin typeface="Calibri" panose="020F0502020204030204" pitchFamily="34" charset="0"/>
              </a:rPr>
              <a:t>Słupsk, Ustka, Chojnice, Człuchów, Kwidzyn, Malbork, Starogard Gdańsk, Lębork, Kościerzyna, Prabuty, Bytów</a:t>
            </a:r>
          </a:p>
          <a:p>
            <a:pPr marL="457200" lvl="1" indent="0" algn="just">
              <a:buNone/>
            </a:pPr>
            <a:endParaRPr lang="pl-PL" sz="1400" dirty="0">
              <a:latin typeface="Garamond" panose="02020404030301010803" pitchFamily="18" charset="0"/>
            </a:endParaRPr>
          </a:p>
          <a:p>
            <a:pPr algn="just"/>
            <a:endParaRPr lang="pl-PL" sz="1800" dirty="0">
              <a:latin typeface="Garamond" panose="02020404030301010803" pitchFamily="18" charset="0"/>
            </a:endParaRPr>
          </a:p>
        </p:txBody>
      </p:sp>
      <p:sp>
        <p:nvSpPr>
          <p:cNvPr id="5" name="Text Box 19"/>
          <p:cNvSpPr txBox="1">
            <a:spLocks noChangeArrowheads="1"/>
          </p:cNvSpPr>
          <p:nvPr/>
        </p:nvSpPr>
        <p:spPr bwMode="auto">
          <a:xfrm>
            <a:off x="3032125" y="185738"/>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strategiczne (2)</a:t>
            </a:r>
            <a:endParaRPr lang="pl-PL" altLang="pl-PL" sz="2400" b="1" dirty="0">
              <a:solidFill>
                <a:prstClr val="white"/>
              </a:solidFill>
              <a:latin typeface="Calibri" panose="020F0502020204030204" pitchFamily="34" charset="0"/>
            </a:endParaRPr>
          </a:p>
        </p:txBody>
      </p:sp>
    </p:spTree>
    <p:extLst>
      <p:ext uri="{BB962C8B-B14F-4D97-AF65-F5344CB8AC3E}">
        <p14:creationId xmlns:p14="http://schemas.microsoft.com/office/powerpoint/2010/main" val="3995574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4659" y="1268760"/>
            <a:ext cx="8608788" cy="4525963"/>
          </a:xfrm>
        </p:spPr>
        <p:txBody>
          <a:bodyPr/>
          <a:lstStyle/>
          <a:p>
            <a:pPr marL="0" indent="0" algn="just">
              <a:buNone/>
            </a:pPr>
            <a:r>
              <a:rPr lang="pl-PL" sz="1800" b="1" cap="all" dirty="0" smtClean="0">
                <a:solidFill>
                  <a:srgbClr val="000099"/>
                </a:solidFill>
                <a:latin typeface="Calibri" panose="020F0502020204030204" pitchFamily="34" charset="0"/>
              </a:rPr>
              <a:t>obszar D. kryteria dodatkowe</a:t>
            </a:r>
            <a:endParaRPr lang="pl-PL" sz="1800" dirty="0" smtClean="0">
              <a:solidFill>
                <a:srgbClr val="000099"/>
              </a:solidFill>
              <a:latin typeface="Calibri" panose="020F0502020204030204" pitchFamily="34" charset="0"/>
            </a:endParaRPr>
          </a:p>
          <a:p>
            <a:pPr algn="just">
              <a:buFont typeface="Wingdings" panose="05000000000000000000" pitchFamily="2" charset="2"/>
              <a:buChar char="§"/>
            </a:pPr>
            <a:r>
              <a:rPr lang="pl-PL" sz="1800" dirty="0" smtClean="0">
                <a:latin typeface="Calibri" panose="020F0502020204030204" pitchFamily="34" charset="0"/>
              </a:rPr>
              <a:t>D.1. Program restrukturyzacji</a:t>
            </a:r>
          </a:p>
          <a:p>
            <a:pPr lvl="1" algn="just">
              <a:buFont typeface="Wingdings" panose="05000000000000000000" pitchFamily="2" charset="2"/>
              <a:buChar char="§"/>
            </a:pPr>
            <a:r>
              <a:rPr lang="pl-PL" sz="1400" dirty="0" smtClean="0">
                <a:latin typeface="Calibri" panose="020F0502020204030204" pitchFamily="34" charset="0"/>
              </a:rPr>
              <a:t>projekt jako element programu restrukturyzacji podmiotu leczniczego mającego na celu poprawę jego struktury organizacyjnej i zasad funkcjonowania, zatwierdzonego przez podmiot tworzący</a:t>
            </a:r>
          </a:p>
          <a:p>
            <a:pPr algn="just">
              <a:buFont typeface="Wingdings" panose="05000000000000000000" pitchFamily="2" charset="2"/>
              <a:buChar char="§"/>
            </a:pPr>
            <a:r>
              <a:rPr lang="pl-PL" sz="1800" dirty="0" smtClean="0">
                <a:latin typeface="Calibri" panose="020F0502020204030204" pitchFamily="34" charset="0"/>
              </a:rPr>
              <a:t>D.2. Średni czas hospitalizacji i poziom wykorzystania łóżek</a:t>
            </a:r>
          </a:p>
          <a:p>
            <a:pPr lvl="1" algn="just">
              <a:buFont typeface="Wingdings" panose="05000000000000000000" pitchFamily="2" charset="2"/>
              <a:buChar char="§"/>
            </a:pPr>
            <a:r>
              <a:rPr lang="pl-PL" sz="1400" dirty="0" smtClean="0">
                <a:latin typeface="Calibri" panose="020F0502020204030204" pitchFamily="34" charset="0"/>
              </a:rPr>
              <a:t>skrócenie średniego czasu hospitalizacji </a:t>
            </a:r>
          </a:p>
          <a:p>
            <a:pPr lvl="1" algn="just">
              <a:buFont typeface="Wingdings" panose="05000000000000000000" pitchFamily="2" charset="2"/>
              <a:buChar char="§"/>
            </a:pPr>
            <a:r>
              <a:rPr lang="pl-PL" sz="1400" dirty="0" smtClean="0">
                <a:latin typeface="Calibri" panose="020F0502020204030204" pitchFamily="34" charset="0"/>
              </a:rPr>
              <a:t>wysoki poziom wykorzystania łóżek </a:t>
            </a:r>
          </a:p>
          <a:p>
            <a:pPr algn="just">
              <a:buFont typeface="Wingdings" panose="05000000000000000000" pitchFamily="2" charset="2"/>
              <a:buChar char="§"/>
            </a:pPr>
            <a:r>
              <a:rPr lang="pl-PL" sz="1800" dirty="0" smtClean="0">
                <a:latin typeface="Calibri" panose="020F0502020204030204" pitchFamily="34" charset="0"/>
              </a:rPr>
              <a:t>D.3. Efektywność finansowa wnioskodawcy</a:t>
            </a:r>
          </a:p>
          <a:p>
            <a:pPr lvl="1" algn="just">
              <a:buFont typeface="Wingdings" panose="05000000000000000000" pitchFamily="2" charset="2"/>
              <a:buChar char="§"/>
            </a:pPr>
            <a:r>
              <a:rPr lang="pl-PL" sz="1400" dirty="0" smtClean="0">
                <a:latin typeface="Calibri" panose="020F0502020204030204" pitchFamily="34" charset="0"/>
              </a:rPr>
              <a:t>wskaźniki efektywności finansowej wnioskodawcy powyżej średniej dla wszystkich podmiotów uczestniczących w naborze</a:t>
            </a:r>
          </a:p>
          <a:p>
            <a:pPr algn="just">
              <a:buFont typeface="Wingdings" panose="05000000000000000000" pitchFamily="2" charset="2"/>
              <a:buChar char="§"/>
            </a:pPr>
            <a:r>
              <a:rPr lang="pl-PL" sz="1800" dirty="0" smtClean="0">
                <a:latin typeface="Calibri" panose="020F0502020204030204" pitchFamily="34" charset="0"/>
              </a:rPr>
              <a:t>D.4. Kompleksowość świadczeń opieki zdrowotnej</a:t>
            </a:r>
          </a:p>
          <a:p>
            <a:pPr lvl="1" algn="just">
              <a:buFont typeface="Wingdings" panose="05000000000000000000" pitchFamily="2" charset="2"/>
              <a:buChar char="§"/>
            </a:pPr>
            <a:r>
              <a:rPr lang="pl-PL" sz="1400" dirty="0" smtClean="0">
                <a:latin typeface="Calibri" panose="020F0502020204030204" pitchFamily="34" charset="0"/>
              </a:rPr>
              <a:t>zapewnienie przez podmiot realizujący projekt kompleksowej opieki specjalistycznej (zgodnie z rekomendacjami Komitetu Sterującego)</a:t>
            </a:r>
          </a:p>
          <a:p>
            <a:pPr marL="457200" lvl="1" indent="0" algn="just">
              <a:buNone/>
            </a:pPr>
            <a:endParaRPr lang="pl-PL" sz="1400" dirty="0">
              <a:latin typeface="Garamond" panose="02020404030301010803" pitchFamily="18" charset="0"/>
            </a:endParaRPr>
          </a:p>
          <a:p>
            <a:pPr algn="just"/>
            <a:endParaRPr lang="pl-PL" sz="1800" dirty="0">
              <a:latin typeface="Garamond" panose="02020404030301010803" pitchFamily="18" charset="0"/>
            </a:endParaRPr>
          </a:p>
        </p:txBody>
      </p:sp>
      <p:sp>
        <p:nvSpPr>
          <p:cNvPr id="5" name="Text Box 19"/>
          <p:cNvSpPr txBox="1">
            <a:spLocks noChangeArrowheads="1"/>
          </p:cNvSpPr>
          <p:nvPr/>
        </p:nvSpPr>
        <p:spPr bwMode="auto">
          <a:xfrm>
            <a:off x="3032125" y="185738"/>
            <a:ext cx="54879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7.1. Zasoby ochrony zdrowia</a:t>
            </a: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strategiczne (3)</a:t>
            </a:r>
            <a:endParaRPr lang="pl-PL" altLang="pl-PL" sz="2400" b="1" dirty="0">
              <a:solidFill>
                <a:prstClr val="white"/>
              </a:solidFill>
              <a:latin typeface="Calibri" panose="020F0502020204030204" pitchFamily="34" charset="0"/>
            </a:endParaRPr>
          </a:p>
        </p:txBody>
      </p:sp>
    </p:spTree>
    <p:extLst>
      <p:ext uri="{BB962C8B-B14F-4D97-AF65-F5344CB8AC3E}">
        <p14:creationId xmlns:p14="http://schemas.microsoft.com/office/powerpoint/2010/main" val="2665653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90513" y="1651715"/>
            <a:ext cx="8229600" cy="4525963"/>
          </a:xfrm>
        </p:spPr>
        <p:txBody>
          <a:bodyPr/>
          <a:lstStyle/>
          <a:p>
            <a:pPr algn="just">
              <a:buFont typeface="Wingdings" panose="05000000000000000000" pitchFamily="2" charset="2"/>
              <a:buChar char="§"/>
            </a:pPr>
            <a:r>
              <a:rPr lang="pl-PL" sz="2000" dirty="0" smtClean="0">
                <a:latin typeface="Calibri" panose="020F0502020204030204" pitchFamily="34" charset="0"/>
              </a:rPr>
              <a:t>Kryteria dla trybu pozakonkursowego dla projektu </a:t>
            </a:r>
            <a:r>
              <a:rPr lang="pl-PL" sz="2000" i="1" dirty="0" smtClean="0">
                <a:solidFill>
                  <a:srgbClr val="000099"/>
                </a:solidFill>
                <a:latin typeface="Calibri" panose="020F0502020204030204" pitchFamily="34" charset="0"/>
              </a:rPr>
              <a:t>Pomorskie e-zdrowie </a:t>
            </a:r>
            <a:r>
              <a:rPr lang="pl-PL" sz="2000" dirty="0" smtClean="0">
                <a:solidFill>
                  <a:srgbClr val="000099"/>
                </a:solidFill>
                <a:latin typeface="Calibri" panose="020F0502020204030204" pitchFamily="34" charset="0"/>
              </a:rPr>
              <a:t> </a:t>
            </a:r>
            <a:r>
              <a:rPr lang="pl-PL" sz="2000" dirty="0" smtClean="0">
                <a:latin typeface="Calibri" panose="020F0502020204030204" pitchFamily="34" charset="0"/>
              </a:rPr>
              <a:t>zostały przyjęte przez KM w kwietniu 2015r.</a:t>
            </a:r>
          </a:p>
          <a:p>
            <a:pPr algn="just">
              <a:buFont typeface="Wingdings" panose="05000000000000000000" pitchFamily="2" charset="2"/>
              <a:buChar char="§"/>
            </a:pPr>
            <a:endParaRPr lang="pl-PL" sz="2000" dirty="0" smtClean="0">
              <a:latin typeface="Calibri" panose="020F0502020204030204" pitchFamily="34" charset="0"/>
            </a:endParaRPr>
          </a:p>
          <a:p>
            <a:pPr algn="just">
              <a:buFont typeface="Wingdings" panose="05000000000000000000" pitchFamily="2" charset="2"/>
              <a:buChar char="§"/>
            </a:pPr>
            <a:r>
              <a:rPr lang="pl-PL" sz="2000" dirty="0" smtClean="0">
                <a:latin typeface="Calibri" panose="020F0502020204030204" pitchFamily="34" charset="0"/>
              </a:rPr>
              <a:t>RPO WP przewiduje również </a:t>
            </a:r>
            <a:r>
              <a:rPr lang="pl-PL" sz="2000" dirty="0" smtClean="0">
                <a:solidFill>
                  <a:srgbClr val="000099"/>
                </a:solidFill>
                <a:latin typeface="Calibri" panose="020F0502020204030204" pitchFamily="34" charset="0"/>
              </a:rPr>
              <a:t>tryb konkursowy dla projektów komplementarnych</a:t>
            </a:r>
          </a:p>
          <a:p>
            <a:pPr algn="just">
              <a:buFont typeface="Wingdings" panose="05000000000000000000" pitchFamily="2" charset="2"/>
              <a:buChar char="§"/>
            </a:pPr>
            <a:endParaRPr lang="pl-PL" sz="2000" dirty="0" smtClean="0">
              <a:solidFill>
                <a:srgbClr val="000099"/>
              </a:solidFill>
              <a:latin typeface="Calibri" panose="020F0502020204030204" pitchFamily="34" charset="0"/>
            </a:endParaRPr>
          </a:p>
          <a:p>
            <a:pPr algn="just">
              <a:buFont typeface="Wingdings" panose="05000000000000000000" pitchFamily="2" charset="2"/>
              <a:buChar char="§"/>
            </a:pPr>
            <a:r>
              <a:rPr lang="pl-PL" sz="2000" dirty="0" smtClean="0">
                <a:latin typeface="Calibri" panose="020F0502020204030204" pitchFamily="34" charset="0"/>
              </a:rPr>
              <a:t>zmiana </a:t>
            </a:r>
            <a:r>
              <a:rPr lang="pl-PL" sz="2000" dirty="0" smtClean="0">
                <a:solidFill>
                  <a:srgbClr val="000099"/>
                </a:solidFill>
                <a:latin typeface="Calibri" panose="020F0502020204030204" pitchFamily="34" charset="0"/>
              </a:rPr>
              <a:t>uwzględnia rekomendacje </a:t>
            </a:r>
            <a:r>
              <a:rPr lang="pl-PL" sz="2000" dirty="0" smtClean="0">
                <a:latin typeface="Calibri" panose="020F0502020204030204" pitchFamily="34" charset="0"/>
              </a:rPr>
              <a:t>Komitetu Sterującego  do PI 2c</a:t>
            </a:r>
          </a:p>
          <a:p>
            <a:pPr algn="just">
              <a:buFont typeface="Wingdings" panose="05000000000000000000" pitchFamily="2" charset="2"/>
              <a:buChar char="§"/>
            </a:pPr>
            <a:endParaRPr lang="pl-PL" sz="2000" dirty="0" smtClean="0">
              <a:latin typeface="Calibri" panose="020F0502020204030204" pitchFamily="34" charset="0"/>
            </a:endParaRPr>
          </a:p>
          <a:p>
            <a:pPr algn="just">
              <a:buFont typeface="Wingdings" panose="05000000000000000000" pitchFamily="2" charset="2"/>
              <a:buChar char="§"/>
            </a:pPr>
            <a:r>
              <a:rPr lang="pl-PL" sz="2000" dirty="0" smtClean="0">
                <a:latin typeface="Calibri" panose="020F0502020204030204" pitchFamily="34" charset="0"/>
              </a:rPr>
              <a:t>szczegółowe rozwiązania zostaną zapisane w </a:t>
            </a:r>
            <a:r>
              <a:rPr lang="pl-PL" sz="2000" dirty="0" smtClean="0">
                <a:solidFill>
                  <a:srgbClr val="000099"/>
                </a:solidFill>
                <a:latin typeface="Calibri" panose="020F0502020204030204" pitchFamily="34" charset="0"/>
              </a:rPr>
              <a:t>SZOOP w opisie Działania 7.2</a:t>
            </a:r>
          </a:p>
          <a:p>
            <a:pPr marL="0" indent="0" algn="just">
              <a:buNone/>
            </a:pPr>
            <a:endParaRPr lang="pl-PL" sz="2000" dirty="0">
              <a:latin typeface="Calibri" panose="020F0502020204030204" pitchFamily="34" charset="0"/>
            </a:endParaRPr>
          </a:p>
        </p:txBody>
      </p:sp>
      <p:sp>
        <p:nvSpPr>
          <p:cNvPr id="5"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7" name="pole tekstowe 6"/>
          <p:cNvSpPr txBox="1"/>
          <p:nvPr/>
        </p:nvSpPr>
        <p:spPr>
          <a:xfrm>
            <a:off x="592426" y="1122816"/>
            <a:ext cx="7289443" cy="400110"/>
          </a:xfrm>
          <a:prstGeom prst="rect">
            <a:avLst/>
          </a:prstGeom>
          <a:noFill/>
        </p:spPr>
        <p:txBody>
          <a:bodyPr wrap="square" rtlCol="0">
            <a:spAutoFit/>
          </a:bodyPr>
          <a:lstStyle/>
          <a:p>
            <a:pPr lvl="1">
              <a:buNone/>
            </a:pPr>
            <a:r>
              <a:rPr lang="pl-PL" sz="2000" b="1" cap="all" dirty="0">
                <a:solidFill>
                  <a:srgbClr val="000099"/>
                </a:solidFill>
                <a:latin typeface="Calibri" pitchFamily="34" charset="0"/>
              </a:rPr>
              <a:t>działanie 7.2. Systemy informatyczne i </a:t>
            </a:r>
            <a:r>
              <a:rPr lang="pl-PL" sz="2000" b="1" cap="all" dirty="0" err="1">
                <a:solidFill>
                  <a:srgbClr val="000099"/>
                </a:solidFill>
                <a:latin typeface="Calibri" pitchFamily="34" charset="0"/>
              </a:rPr>
              <a:t>telemedyczne</a:t>
            </a:r>
            <a:r>
              <a:rPr lang="pl-PL" sz="2000" b="1" cap="all" dirty="0">
                <a:solidFill>
                  <a:srgbClr val="000099"/>
                </a:solidFill>
                <a:latin typeface="Calibri" pitchFamily="34" charset="0"/>
              </a:rPr>
              <a:t> </a:t>
            </a:r>
          </a:p>
        </p:txBody>
      </p:sp>
    </p:spTree>
    <p:extLst>
      <p:ext uri="{BB962C8B-B14F-4D97-AF65-F5344CB8AC3E}">
        <p14:creationId xmlns:p14="http://schemas.microsoft.com/office/powerpoint/2010/main" val="189637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125014" y="172859"/>
            <a:ext cx="70189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pl-PL" altLang="pl-PL" sz="2400" b="1" dirty="0" smtClean="0">
                <a:solidFill>
                  <a:prstClr val="white"/>
                </a:solidFill>
                <a:latin typeface="Calibri" panose="020F0502020204030204" pitchFamily="34" charset="0"/>
              </a:rPr>
              <a:t>Działanie 7.2. </a:t>
            </a:r>
            <a:r>
              <a:rPr lang="pl-PL" altLang="pl-PL" sz="2400" b="1" dirty="0">
                <a:solidFill>
                  <a:prstClr val="white"/>
                </a:solidFill>
                <a:latin typeface="Calibri" panose="020F0502020204030204" pitchFamily="34" charset="0"/>
              </a:rPr>
              <a:t>Systemy informatyczne i </a:t>
            </a:r>
            <a:r>
              <a:rPr lang="pl-PL" altLang="pl-PL" sz="2400" b="1" dirty="0" err="1" smtClean="0">
                <a:solidFill>
                  <a:prstClr val="white"/>
                </a:solidFill>
                <a:latin typeface="Calibri" panose="020F0502020204030204" pitchFamily="34" charset="0"/>
              </a:rPr>
              <a:t>telemedyczne</a:t>
            </a:r>
            <a:endParaRPr lang="pl-PL" altLang="pl-PL" sz="2400" b="1" dirty="0" smtClean="0">
              <a:solidFill>
                <a:prstClr val="white"/>
              </a:solidFill>
              <a:latin typeface="Calibri" panose="020F0502020204030204" pitchFamily="34" charset="0"/>
            </a:endParaRP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formalne</a:t>
            </a:r>
            <a:endParaRPr lang="pl-PL" altLang="pl-PL" sz="2400" b="1" dirty="0">
              <a:solidFill>
                <a:prstClr val="white"/>
              </a:solidFill>
              <a:latin typeface="Calibri" panose="020F0502020204030204" pitchFamily="34" charset="0"/>
            </a:endParaRPr>
          </a:p>
        </p:txBody>
      </p:sp>
      <p:graphicFrame>
        <p:nvGraphicFramePr>
          <p:cNvPr id="3" name="Symbol zastępczy zawartości 2"/>
          <p:cNvGraphicFramePr>
            <a:graphicFrameLocks noGrp="1"/>
          </p:cNvGraphicFramePr>
          <p:nvPr>
            <p:ph idx="1"/>
            <p:extLst>
              <p:ext uri="{D42A27DB-BD31-4B8C-83A1-F6EECF244321}">
                <p14:modId xmlns:p14="http://schemas.microsoft.com/office/powerpoint/2010/main" val="1841698378"/>
              </p:ext>
            </p:extLst>
          </p:nvPr>
        </p:nvGraphicFramePr>
        <p:xfrm>
          <a:off x="457200" y="1441608"/>
          <a:ext cx="8229600" cy="2523744"/>
        </p:xfrm>
        <a:graphic>
          <a:graphicData uri="http://schemas.openxmlformats.org/drawingml/2006/table">
            <a:tbl>
              <a:tblPr/>
              <a:tblGrid>
                <a:gridCol w="3043609"/>
                <a:gridCol w="5185991"/>
              </a:tblGrid>
              <a:tr h="1005243">
                <a:tc>
                  <a:txBody>
                    <a:bodyPr/>
                    <a:lstStyle/>
                    <a:p>
                      <a:pPr>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A.11. Zgodność z wymaganiami formalno-prawnymi </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2437" marR="62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Weryfikacji podlega zgodność projektu ze specyficznymi wymaganiami formalno-prawnymi warunkującymi realizację projektu wskazanymi w UP, RPO WP, SzOOP oraz wezwaniu/regulaminie konkursu. </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 szczególności weryfikacja, czy </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zakres interwencji jest zgodny z odpowiednim narzędziem zdefiniowanym w dokumencie </a:t>
                      </a:r>
                      <a:r>
                        <a:rPr lang="pl-PL" sz="1600"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Krajowe ramy strategiczne.</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b="1"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Policy </a:t>
                      </a:r>
                      <a:r>
                        <a:rPr lang="pl-PL" sz="1600" b="1" i="1" dirty="0" err="1">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paper</a:t>
                      </a:r>
                      <a:r>
                        <a:rPr lang="pl-PL" sz="1600" b="1"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dla obszaru zdrowia n</a:t>
                      </a:r>
                      <a:r>
                        <a:rPr lang="pl-PL" sz="1600" i="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a lata </a:t>
                      </a:r>
                      <a:r>
                        <a:rPr lang="pl-PL" sz="1600" i="1"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2014-2020.</a:t>
                      </a: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6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2437" marR="62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1142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9"/>
          <p:cNvSpPr txBox="1">
            <a:spLocks noChangeArrowheads="1"/>
          </p:cNvSpPr>
          <p:nvPr/>
        </p:nvSpPr>
        <p:spPr bwMode="auto">
          <a:xfrm>
            <a:off x="2125014" y="172859"/>
            <a:ext cx="70189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pl-PL" altLang="pl-PL" sz="2400" b="1" dirty="0" smtClean="0">
                <a:solidFill>
                  <a:prstClr val="white"/>
                </a:solidFill>
                <a:latin typeface="Calibri" panose="020F0502020204030204" pitchFamily="34" charset="0"/>
              </a:rPr>
              <a:t>Działanie 7.2. </a:t>
            </a:r>
            <a:r>
              <a:rPr lang="pl-PL" altLang="pl-PL" sz="2400" b="1" dirty="0">
                <a:solidFill>
                  <a:prstClr val="white"/>
                </a:solidFill>
                <a:latin typeface="Calibri" panose="020F0502020204030204" pitchFamily="34" charset="0"/>
              </a:rPr>
              <a:t>Systemy informatyczne i </a:t>
            </a:r>
            <a:r>
              <a:rPr lang="pl-PL" altLang="pl-PL" sz="2400" b="1" dirty="0" err="1" smtClean="0">
                <a:solidFill>
                  <a:prstClr val="white"/>
                </a:solidFill>
                <a:latin typeface="Calibri" panose="020F0502020204030204" pitchFamily="34" charset="0"/>
              </a:rPr>
              <a:t>telemedyczne</a:t>
            </a:r>
            <a:endParaRPr lang="pl-PL" altLang="pl-PL" sz="2400" b="1" dirty="0" smtClean="0">
              <a:solidFill>
                <a:prstClr val="white"/>
              </a:solidFill>
              <a:latin typeface="Calibri" panose="020F0502020204030204" pitchFamily="34" charset="0"/>
            </a:endParaRP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wykonalności</a:t>
            </a:r>
            <a:endParaRPr lang="pl-PL" altLang="pl-PL" sz="2400" b="1" dirty="0">
              <a:solidFill>
                <a:prstClr val="white"/>
              </a:solidFill>
              <a:latin typeface="Calibri" panose="020F0502020204030204" pitchFamily="34" charset="0"/>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432954010"/>
              </p:ext>
            </p:extLst>
          </p:nvPr>
        </p:nvGraphicFramePr>
        <p:xfrm>
          <a:off x="115909" y="1143910"/>
          <a:ext cx="8860665" cy="5608320"/>
        </p:xfrm>
        <a:graphic>
          <a:graphicData uri="http://schemas.openxmlformats.org/drawingml/2006/table">
            <a:tbl>
              <a:tblPr/>
              <a:tblGrid>
                <a:gridCol w="2859111"/>
                <a:gridCol w="6001554"/>
              </a:tblGrid>
              <a:tr h="1755185">
                <a:tc>
                  <a:txBody>
                    <a:bodyPr/>
                    <a:lstStyle/>
                    <a:p>
                      <a:pPr>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A.2. Zakres rzeczowy projektu</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2437" marR="62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Weryfikacja zakresu rzeczowego projektu (w tym zasadności cross-financingu) w kontekście jego celów, wskazanych problemów, lokalizacji, konstrukcji budżetu oraz osiągnięcia deklarowanych wskaźników. Ocena przyjętych rozwiązań technicznych i technologicznych pod kątem spełniania obowiązujących norm i standardów </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 szczególności w zakresie </a:t>
                      </a:r>
                      <a:r>
                        <a:rPr lang="pl-PL" sz="1600" dirty="0">
                          <a:solidFill>
                            <a:srgbClr val="000099"/>
                          </a:solidFill>
                          <a:effectLst/>
                          <a:latin typeface="Calibri" panose="020F0502020204030204" pitchFamily="34" charset="0"/>
                          <a:ea typeface="Calibri" panose="020F0502020204030204" pitchFamily="34" charset="0"/>
                          <a:cs typeface="Arial" panose="020B0604020202020204" pitchFamily="34" charset="0"/>
                        </a:rPr>
                        <a:t>prowadzenia i wymiany elektronicznej dokumentacji medycznej)</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dirty="0">
                          <a:effectLst/>
                          <a:latin typeface="Calibri" panose="020F0502020204030204" pitchFamily="34" charset="0"/>
                          <a:ea typeface="Calibri" panose="020F0502020204030204" pitchFamily="34" charset="0"/>
                          <a:cs typeface="Times New Roman" panose="02020603050405020304" pitchFamily="18" charset="0"/>
                        </a:rPr>
                        <a:t>ich innowacyjności (jeżeli zasadne) oraz efektywnego wykorzystania zasobów. </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Weryfikacja rozwiązań dotyczących bezpieczeństwa wdrażanych systemów oraz bezpieczeństwa procesów przetwarzania danych.</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Aft>
                          <a:spcPts val="0"/>
                        </a:spcAft>
                      </a:pPr>
                      <a:r>
                        <a:rPr lang="pl-PL" sz="1600" dirty="0">
                          <a:effectLst/>
                          <a:latin typeface="Calibri" panose="020F0502020204030204" pitchFamily="34" charset="0"/>
                          <a:ea typeface="Calibri" panose="020F0502020204030204" pitchFamily="34" charset="0"/>
                          <a:cs typeface="Times New Roman" panose="02020603050405020304" pitchFamily="18" charset="0"/>
                        </a:rPr>
                        <a:t>W przypadku projektów polegających na dostosowaniu systemów informatycznych do wymiany informacji z Systemem Informacji Medycznej weryfikacja </a:t>
                      </a:r>
                      <a:r>
                        <a:rPr lang="pl-PL" sz="1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interoperacyjności</a:t>
                      </a:r>
                      <a:r>
                        <a:rPr lang="pl-PL" sz="1600" b="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a:t>
                      </a:r>
                      <a:r>
                        <a:rPr lang="pl-PL" sz="1600"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l-PL" sz="1600" b="1"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komplementarności </a:t>
                      </a:r>
                      <a:r>
                        <a:rPr lang="pl-PL" sz="16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przyjętych rozwiązań z funkcjonalnościami przewidzianymi w platformach </a:t>
                      </a:r>
                      <a:r>
                        <a:rPr lang="pl-PL" sz="1600" b="1"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krajowych. </a:t>
                      </a:r>
                    </a:p>
                    <a:p>
                      <a:pPr algn="just">
                        <a:lnSpc>
                          <a:spcPct val="115000"/>
                        </a:lnSpc>
                        <a:spcAft>
                          <a:spcPts val="0"/>
                        </a:spcAft>
                      </a:pPr>
                      <a:r>
                        <a:rPr lang="pl-PL" sz="1600" dirty="0" smtClean="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W </a:t>
                      </a:r>
                      <a:r>
                        <a:rPr lang="pl-PL" sz="16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przypadku projektów konkursowych dotyczących </a:t>
                      </a:r>
                      <a:r>
                        <a:rPr lang="pl-PL" sz="1600" dirty="0">
                          <a:solidFill>
                            <a:srgbClr val="000099"/>
                          </a:solidFill>
                          <a:effectLst/>
                          <a:latin typeface="Calibri" panose="020F0502020204030204" pitchFamily="34" charset="0"/>
                          <a:ea typeface="Calibri" panose="020F0502020204030204" pitchFamily="34" charset="0"/>
                          <a:cs typeface="Arial" panose="020B0604020202020204" pitchFamily="34" charset="0"/>
                        </a:rPr>
                        <a:t>rozwiązań w warstwie regionalnej (w szczególności w zakresie wymiany elektronicznej dokumentacji medycznej i e-usług o regionalnych) weryfikacja komplementarności proponowanych rozwiązań z założeniami projektu „Pomorskie </a:t>
                      </a:r>
                      <a:r>
                        <a:rPr lang="pl-PL" sz="1600" dirty="0" err="1">
                          <a:solidFill>
                            <a:srgbClr val="000099"/>
                          </a:solidFill>
                          <a:effectLst/>
                          <a:latin typeface="Calibri" panose="020F0502020204030204" pitchFamily="34" charset="0"/>
                          <a:ea typeface="Calibri" panose="020F0502020204030204" pitchFamily="34" charset="0"/>
                          <a:cs typeface="Arial" panose="020B0604020202020204" pitchFamily="34" charset="0"/>
                        </a:rPr>
                        <a:t>eZdrowie</a:t>
                      </a:r>
                      <a:r>
                        <a:rPr lang="pl-PL" sz="1600" dirty="0">
                          <a:solidFill>
                            <a:srgbClr val="000099"/>
                          </a:solidFill>
                          <a:effectLst/>
                          <a:latin typeface="Calibri" panose="020F0502020204030204" pitchFamily="34" charset="0"/>
                          <a:ea typeface="Calibri" panose="020F0502020204030204" pitchFamily="34" charset="0"/>
                          <a:cs typeface="Arial" panose="020B0604020202020204" pitchFamily="34" charset="0"/>
                        </a:rPr>
                        <a:t>”.</a:t>
                      </a:r>
                      <a:endParaRPr lang="pl-PL" sz="1600" dirty="0">
                        <a:solidFill>
                          <a:srgbClr val="000099"/>
                        </a:solidFill>
                        <a:effectLst/>
                        <a:latin typeface="Calibri" panose="020F0502020204030204" pitchFamily="34" charset="0"/>
                        <a:ea typeface="Times New Roman" panose="02020603050405020304" pitchFamily="18" charset="0"/>
                        <a:cs typeface="Calibri" panose="020F0502020204030204" pitchFamily="34" charset="0"/>
                      </a:endParaRPr>
                    </a:p>
                  </a:txBody>
                  <a:tcPr marL="62437" marR="62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449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90513" y="1200665"/>
            <a:ext cx="8608788" cy="4525963"/>
          </a:xfrm>
        </p:spPr>
        <p:txBody>
          <a:bodyPr/>
          <a:lstStyle/>
          <a:p>
            <a:pPr marL="0" indent="0" algn="just">
              <a:buNone/>
            </a:pPr>
            <a:r>
              <a:rPr lang="pl-PL" sz="1800" b="1" cap="all" dirty="0" smtClean="0">
                <a:solidFill>
                  <a:srgbClr val="000099"/>
                </a:solidFill>
                <a:latin typeface="Calibri" pitchFamily="34" charset="0"/>
              </a:rPr>
              <a:t>Rekomendacje dla E-zdrowia</a:t>
            </a:r>
            <a:endParaRPr lang="pl-PL" sz="1800" b="1" cap="all" dirty="0">
              <a:solidFill>
                <a:srgbClr val="000099"/>
              </a:solidFill>
              <a:latin typeface="Calibri" pitchFamily="34" charset="0"/>
            </a:endParaRPr>
          </a:p>
          <a:p>
            <a:pPr algn="just"/>
            <a:endParaRPr lang="pl-PL" sz="1800" dirty="0" smtClean="0">
              <a:latin typeface="Calibri" panose="020F0502020204030204" pitchFamily="34" charset="0"/>
            </a:endParaRPr>
          </a:p>
          <a:p>
            <a:pPr algn="just">
              <a:buFont typeface="Wingdings" panose="05000000000000000000" pitchFamily="2" charset="2"/>
              <a:buChar char="§"/>
            </a:pPr>
            <a:r>
              <a:rPr lang="pl-PL" sz="1800" dirty="0" smtClean="0">
                <a:latin typeface="Calibri" panose="020F0502020204030204" pitchFamily="34" charset="0"/>
              </a:rPr>
              <a:t>Wsparcie </a:t>
            </a:r>
            <a:r>
              <a:rPr lang="pl-PL" sz="1800" dirty="0">
                <a:latin typeface="Calibri" panose="020F0502020204030204" pitchFamily="34" charset="0"/>
              </a:rPr>
              <a:t>otrzymają projekty polegające m.in. na </a:t>
            </a:r>
            <a:r>
              <a:rPr lang="pl-PL" sz="1800" dirty="0">
                <a:solidFill>
                  <a:srgbClr val="000099"/>
                </a:solidFill>
                <a:latin typeface="Calibri" panose="020F0502020204030204" pitchFamily="34" charset="0"/>
              </a:rPr>
              <a:t>dostosowaniu systemów informatycznych świadczeniodawców do wymiany danych z Systemem Informacji Medycznej </a:t>
            </a:r>
            <a:r>
              <a:rPr lang="pl-PL" sz="1800" dirty="0">
                <a:latin typeface="Calibri" panose="020F0502020204030204" pitchFamily="34" charset="0"/>
              </a:rPr>
              <a:t>lub z systemami innych świadczeniodawców,  które będą weryfikowane pod kątem komplementarności, interoperacyjności oraz nie dublowania funkcjonalności przewidzianych w krajowych Platformach P1 lub P2 lub P4. </a:t>
            </a:r>
          </a:p>
          <a:p>
            <a:pPr algn="just">
              <a:buFont typeface="Wingdings" panose="05000000000000000000" pitchFamily="2" charset="2"/>
              <a:buChar char="§"/>
            </a:pPr>
            <a:r>
              <a:rPr lang="pl-PL" sz="1800" dirty="0" smtClean="0">
                <a:latin typeface="Calibri" panose="020F0502020204030204" pitchFamily="34" charset="0"/>
              </a:rPr>
              <a:t>System </a:t>
            </a:r>
            <a:r>
              <a:rPr lang="pl-PL" sz="1800" dirty="0">
                <a:latin typeface="Calibri" panose="020F0502020204030204" pitchFamily="34" charset="0"/>
              </a:rPr>
              <a:t>powstały w wyniku realizacji projektu </a:t>
            </a:r>
            <a:r>
              <a:rPr lang="pl-PL" sz="1800" dirty="0">
                <a:solidFill>
                  <a:srgbClr val="000099"/>
                </a:solidFill>
                <a:latin typeface="Calibri" panose="020F0502020204030204" pitchFamily="34" charset="0"/>
              </a:rPr>
              <a:t>powinien zapewnić integrację funkcjonalną z systemem teleinformatycznym</a:t>
            </a:r>
            <a:r>
              <a:rPr lang="pl-PL" sz="1800" dirty="0">
                <a:latin typeface="Calibri" panose="020F0502020204030204" pitchFamily="34" charset="0"/>
              </a:rPr>
              <a:t>, o którym mowa w art. 7 ust. 1 ustawy o systemie informacji w ochronie zdrowia, co najmniej w zakresie opisanym w dokumencie „Opis usług biznesowych Systemu P1 wykorzystywanych w systemach usługodawców” opracowanym i udostępnionym przez Centrum Systemów Informacyjnych Ochrony Zdrowia . </a:t>
            </a:r>
          </a:p>
          <a:p>
            <a:pPr algn="just"/>
            <a:endParaRPr lang="pl-PL" sz="1800" dirty="0">
              <a:latin typeface="Calibri" panose="020F0502020204030204" pitchFamily="34" charset="0"/>
            </a:endParaRPr>
          </a:p>
        </p:txBody>
      </p:sp>
      <p:sp>
        <p:nvSpPr>
          <p:cNvPr id="5"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Tree>
    <p:extLst>
      <p:ext uri="{BB962C8B-B14F-4D97-AF65-F5344CB8AC3E}">
        <p14:creationId xmlns:p14="http://schemas.microsoft.com/office/powerpoint/2010/main" val="3767076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sz="1800" b="1" cap="all" dirty="0">
                <a:solidFill>
                  <a:srgbClr val="000099"/>
                </a:solidFill>
                <a:latin typeface="Calibri" pitchFamily="34" charset="0"/>
              </a:rPr>
              <a:t>Rekomendacje dla E-zdrowia</a:t>
            </a:r>
          </a:p>
          <a:p>
            <a:pPr algn="just"/>
            <a:endParaRPr lang="pl-PL" sz="1800" dirty="0" smtClean="0">
              <a:latin typeface="Calibri" panose="020F0502020204030204" pitchFamily="34" charset="0"/>
            </a:endParaRPr>
          </a:p>
          <a:p>
            <a:pPr algn="just">
              <a:buFont typeface="Wingdings" panose="05000000000000000000" pitchFamily="2" charset="2"/>
              <a:buChar char="§"/>
            </a:pPr>
            <a:r>
              <a:rPr lang="pl-PL" sz="1800" dirty="0" smtClean="0">
                <a:latin typeface="Calibri" panose="020F0502020204030204" pitchFamily="34" charset="0"/>
              </a:rPr>
              <a:t>Projekt </a:t>
            </a:r>
            <a:r>
              <a:rPr lang="pl-PL" sz="1800" dirty="0">
                <a:latin typeface="Calibri" panose="020F0502020204030204" pitchFamily="34" charset="0"/>
              </a:rPr>
              <a:t>dotyczący prowadzenia lub wymiany elektronicznej dokumentacji </a:t>
            </a:r>
            <a:r>
              <a:rPr lang="pl-PL" sz="1800" dirty="0" smtClean="0">
                <a:latin typeface="Calibri" panose="020F0502020204030204" pitchFamily="34" charset="0"/>
              </a:rPr>
              <a:t>medycznej, </a:t>
            </a:r>
            <a:r>
              <a:rPr lang="pl-PL" sz="1800" dirty="0">
                <a:latin typeface="Calibri" panose="020F0502020204030204" pitchFamily="34" charset="0"/>
              </a:rPr>
              <a:t>w tym indywidualnej dokumentacji medycznej (wewnętrznej lub zewnętrznej), uwzględnia rozwiązania umożliwiające zbierania przez podmiot udzielający świadczeń opieki zdrowotnej jednostkowych danych medycznych w elektronicznym rekordzie pacjenta oraz tworzenie EDM </a:t>
            </a:r>
            <a:r>
              <a:rPr lang="pl-PL" sz="1800" dirty="0">
                <a:solidFill>
                  <a:srgbClr val="000099"/>
                </a:solidFill>
                <a:latin typeface="Calibri" panose="020F0502020204030204" pitchFamily="34" charset="0"/>
              </a:rPr>
              <a:t>zgodnej ze standardem HL7 CDA,</a:t>
            </a:r>
            <a:r>
              <a:rPr lang="pl-PL" sz="1800" dirty="0">
                <a:latin typeface="Calibri" panose="020F0502020204030204" pitchFamily="34" charset="0"/>
              </a:rPr>
              <a:t> opracowanym i opublikowanym przez CSIOZ.</a:t>
            </a:r>
          </a:p>
          <a:p>
            <a:pPr algn="just">
              <a:buFont typeface="Wingdings" panose="05000000000000000000" pitchFamily="2" charset="2"/>
              <a:buChar char="§"/>
            </a:pPr>
            <a:r>
              <a:rPr lang="pl-PL" sz="1800" dirty="0">
                <a:latin typeface="Calibri" panose="020F0502020204030204" pitchFamily="34" charset="0"/>
              </a:rPr>
              <a:t>Projekty  powinny uwzględniać funkcjonalności dotyczące repozytorium EDM, z obsługą przechowywania EDM uwzględniać rozwiązania zapewniające wymianę EDM pomiędzy repozytorium beneficjenta a repozytorium platformy regionalnej. Repozytorium EDM powinno realizować co najmniej usługę przyjmowania, archiwizacji i udostępniania EDM zgodnej z HL7 CDA, a w przypadku repozytoriów badań obrazowych przyjmowania, archiwizacji i udostępniania obiektów DICOM. </a:t>
            </a:r>
          </a:p>
          <a:p>
            <a:pPr algn="just"/>
            <a:endParaRPr lang="pl-PL" sz="18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Tree>
    <p:extLst>
      <p:ext uri="{BB962C8B-B14F-4D97-AF65-F5344CB8AC3E}">
        <p14:creationId xmlns:p14="http://schemas.microsoft.com/office/powerpoint/2010/main" val="4027653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02385"/>
            <a:ext cx="8608788" cy="5604477"/>
          </a:xfrm>
        </p:spPr>
        <p:txBody>
          <a:bodyPr/>
          <a:lstStyle/>
          <a:p>
            <a:pPr marL="0" indent="0" algn="just">
              <a:buNone/>
            </a:pPr>
            <a:r>
              <a:rPr lang="pl-PL" sz="1800" b="1" cap="all" dirty="0" smtClean="0">
                <a:solidFill>
                  <a:srgbClr val="000099"/>
                </a:solidFill>
                <a:latin typeface="Calibri" panose="020F0502020204030204" pitchFamily="34" charset="0"/>
              </a:rPr>
              <a:t>obszar A. wkład projektu w realizację programu </a:t>
            </a:r>
            <a:endParaRPr lang="pl-PL" sz="1800" dirty="0" smtClean="0">
              <a:solidFill>
                <a:srgbClr val="000099"/>
              </a:solidFill>
              <a:latin typeface="Calibri" panose="020F0502020204030204" pitchFamily="34" charset="0"/>
            </a:endParaRPr>
          </a:p>
          <a:p>
            <a:pPr algn="just">
              <a:buFont typeface="Arial" panose="020B0604020202020204" pitchFamily="34" charset="0"/>
              <a:buChar char="•"/>
            </a:pPr>
            <a:r>
              <a:rPr lang="pl-PL" sz="1800" dirty="0" smtClean="0">
                <a:latin typeface="Calibri" panose="020F0502020204030204" pitchFamily="34" charset="0"/>
              </a:rPr>
              <a:t>A.1. Profil projektu na tle zapisów Programu </a:t>
            </a:r>
          </a:p>
          <a:p>
            <a:pPr lvl="1" algn="just"/>
            <a:r>
              <a:rPr lang="pl-PL" sz="1400" dirty="0" smtClean="0">
                <a:latin typeface="Calibri" panose="020F0502020204030204" pitchFamily="34" charset="0"/>
              </a:rPr>
              <a:t>wpływ na wdrożenie interoperacyjnych systemów e-zdrowia, obsługujących wszystkie procesy związane z funkcjonowaniem jednostek</a:t>
            </a:r>
          </a:p>
          <a:p>
            <a:pPr algn="just"/>
            <a:r>
              <a:rPr lang="pl-PL" sz="1800" dirty="0" smtClean="0">
                <a:latin typeface="Calibri" panose="020F0502020204030204" pitchFamily="34" charset="0"/>
              </a:rPr>
              <a:t>A.2. Potrzeba realizacji projektu</a:t>
            </a:r>
          </a:p>
          <a:p>
            <a:pPr lvl="1" algn="just"/>
            <a:r>
              <a:rPr lang="pl-PL" sz="1400" dirty="0" smtClean="0">
                <a:latin typeface="Calibri" panose="020F0502020204030204" pitchFamily="34" charset="0"/>
              </a:rPr>
              <a:t>pilność działań i terminy wynikające z przepisów prawa</a:t>
            </a:r>
          </a:p>
          <a:p>
            <a:pPr algn="just"/>
            <a:r>
              <a:rPr lang="pl-PL" sz="1800" dirty="0" smtClean="0">
                <a:latin typeface="Calibri" panose="020F0502020204030204" pitchFamily="34" charset="0"/>
              </a:rPr>
              <a:t>A.3. Wkład w zakładane efekty realizacji Programu</a:t>
            </a:r>
          </a:p>
          <a:p>
            <a:pPr lvl="1" algn="just"/>
            <a:r>
              <a:rPr lang="pl-PL" sz="1400" dirty="0" smtClean="0">
                <a:latin typeface="Calibri" panose="020F0502020204030204" pitchFamily="34" charset="0"/>
              </a:rPr>
              <a:t>wskaźniki, w tym ramy wykonania</a:t>
            </a:r>
          </a:p>
          <a:p>
            <a:pPr algn="just"/>
            <a:r>
              <a:rPr lang="pl-PL" sz="1800" dirty="0" smtClean="0">
                <a:latin typeface="Calibri" panose="020F0502020204030204" pitchFamily="34" charset="0"/>
              </a:rPr>
              <a:t>A.4. Oddziaływanie</a:t>
            </a:r>
          </a:p>
          <a:p>
            <a:pPr lvl="1" algn="just"/>
            <a:r>
              <a:rPr lang="pl-PL" sz="1400" dirty="0" smtClean="0">
                <a:latin typeface="Calibri" panose="020F0502020204030204" pitchFamily="34" charset="0"/>
              </a:rPr>
              <a:t>rzeczywisty zakres obsługi (liczba jednostek systemu zdrowia objętych projektem)</a:t>
            </a:r>
          </a:p>
          <a:p>
            <a:pPr marL="0" indent="0" algn="just">
              <a:buNone/>
            </a:pPr>
            <a:r>
              <a:rPr lang="pl-PL" sz="1800" b="1" dirty="0" smtClean="0">
                <a:solidFill>
                  <a:srgbClr val="000099"/>
                </a:solidFill>
                <a:latin typeface="Calibri" panose="020F0502020204030204" pitchFamily="34" charset="0"/>
              </a:rPr>
              <a:t>OBSZAR B. METODYKA PROJEKTU</a:t>
            </a:r>
          </a:p>
          <a:p>
            <a:pPr algn="just"/>
            <a:r>
              <a:rPr lang="pl-PL" sz="1800" dirty="0" smtClean="0">
                <a:latin typeface="Calibri" panose="020F0502020204030204" pitchFamily="34" charset="0"/>
              </a:rPr>
              <a:t>B.1. Kompleksowość projektu</a:t>
            </a:r>
          </a:p>
          <a:p>
            <a:pPr lvl="1" algn="just"/>
            <a:r>
              <a:rPr lang="pl-PL" sz="1400" dirty="0" smtClean="0">
                <a:latin typeface="Calibri" panose="020F0502020204030204" pitchFamily="34" charset="0"/>
              </a:rPr>
              <a:t>wieloaspektowość i kompleksowość działań w świetle zdefiniowanego problemu</a:t>
            </a:r>
          </a:p>
          <a:p>
            <a:pPr algn="just"/>
            <a:r>
              <a:rPr lang="pl-PL" sz="1800" dirty="0" smtClean="0">
                <a:latin typeface="Calibri" panose="020F0502020204030204" pitchFamily="34" charset="0"/>
              </a:rPr>
              <a:t>B.2. Komplementarność</a:t>
            </a:r>
          </a:p>
          <a:p>
            <a:pPr lvl="1" algn="just"/>
            <a:r>
              <a:rPr lang="pl-PL" sz="1400" dirty="0" smtClean="0">
                <a:latin typeface="Calibri" panose="020F0502020204030204" pitchFamily="34" charset="0"/>
              </a:rPr>
              <a:t>związek z innymi projektami z zakresu wdrożenia interoperacyjnych systemów informatycznych</a:t>
            </a:r>
          </a:p>
          <a:p>
            <a:pPr marL="0" indent="0" algn="just">
              <a:buNone/>
            </a:pPr>
            <a:r>
              <a:rPr lang="pl-PL" sz="1800" b="1" dirty="0" smtClean="0">
                <a:solidFill>
                  <a:srgbClr val="000099"/>
                </a:solidFill>
                <a:latin typeface="Calibri" panose="020F0502020204030204" pitchFamily="34" charset="0"/>
              </a:rPr>
              <a:t>OBSZAR C. SPECYFICZNE UWARUNKOWANIA PROJEKTU</a:t>
            </a:r>
          </a:p>
          <a:p>
            <a:pPr algn="just"/>
            <a:r>
              <a:rPr lang="pl-PL" sz="1800" dirty="0" smtClean="0">
                <a:latin typeface="Calibri" panose="020F0502020204030204" pitchFamily="34" charset="0"/>
              </a:rPr>
              <a:t>C.1. Partnerstwo</a:t>
            </a:r>
          </a:p>
          <a:p>
            <a:pPr lvl="1" algn="just"/>
            <a:r>
              <a:rPr lang="pl-PL" sz="1400" dirty="0" smtClean="0">
                <a:latin typeface="Calibri" panose="020F0502020204030204" pitchFamily="34" charset="0"/>
              </a:rPr>
              <a:t>współpraca między JST i podmiotami leczniczymi (ustawa wdrożeniowa)</a:t>
            </a:r>
          </a:p>
          <a:p>
            <a:pPr algn="just"/>
            <a:r>
              <a:rPr lang="pl-PL" sz="1800" dirty="0" smtClean="0">
                <a:latin typeface="Calibri" panose="020F0502020204030204" pitchFamily="34" charset="0"/>
              </a:rPr>
              <a:t>C.2. Działania z zakresu podnoszenia kwalifikacji kadry </a:t>
            </a:r>
          </a:p>
          <a:p>
            <a:pPr lvl="1" algn="just"/>
            <a:r>
              <a:rPr lang="pl-PL" sz="1400" dirty="0" smtClean="0">
                <a:latin typeface="Calibri" panose="020F0502020204030204" pitchFamily="34" charset="0"/>
              </a:rPr>
              <a:t>z zakresu nowoczesnych technologii w ochronie zdrowia i wdrażanych usług (instrument elastyczności)</a:t>
            </a:r>
          </a:p>
          <a:p>
            <a:pPr marL="457200" lvl="1" indent="0" algn="just">
              <a:buNone/>
            </a:pPr>
            <a:endParaRPr lang="pl-PL" sz="1400" dirty="0" smtClean="0">
              <a:latin typeface="Calibri" panose="020F0502020204030204" pitchFamily="34" charset="0"/>
            </a:endParaRPr>
          </a:p>
          <a:p>
            <a:pPr algn="just"/>
            <a:endParaRPr lang="pl-PL" sz="1800" dirty="0">
              <a:latin typeface="Calibri" panose="020F0502020204030204" pitchFamily="34" charset="0"/>
            </a:endParaRPr>
          </a:p>
        </p:txBody>
      </p:sp>
      <p:sp>
        <p:nvSpPr>
          <p:cNvPr id="5" name="Text Box 19"/>
          <p:cNvSpPr txBox="1">
            <a:spLocks noChangeArrowheads="1"/>
          </p:cNvSpPr>
          <p:nvPr/>
        </p:nvSpPr>
        <p:spPr bwMode="auto">
          <a:xfrm>
            <a:off x="2051720" y="185738"/>
            <a:ext cx="70922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400" b="1" dirty="0" smtClean="0">
                <a:solidFill>
                  <a:prstClr val="white"/>
                </a:solidFill>
                <a:latin typeface="Calibri" panose="020F0502020204030204" pitchFamily="34" charset="0"/>
              </a:rPr>
              <a:t>Działanie 7.2. Systemy informatyczne i </a:t>
            </a:r>
            <a:r>
              <a:rPr lang="pl-PL" altLang="pl-PL" sz="2400" b="1" dirty="0" err="1" smtClean="0">
                <a:solidFill>
                  <a:prstClr val="white"/>
                </a:solidFill>
                <a:latin typeface="Calibri" panose="020F0502020204030204" pitchFamily="34" charset="0"/>
              </a:rPr>
              <a:t>telemedyczne</a:t>
            </a:r>
            <a:endParaRPr lang="pl-PL" altLang="pl-PL" sz="2400" b="1" dirty="0" smtClean="0">
              <a:solidFill>
                <a:prstClr val="white"/>
              </a:solidFill>
              <a:latin typeface="Calibri" panose="020F0502020204030204" pitchFamily="34" charset="0"/>
            </a:endParaRPr>
          </a:p>
          <a:p>
            <a:pPr algn="ctr" eaLnBrk="1" hangingPunct="1">
              <a:spcBef>
                <a:spcPct val="0"/>
              </a:spcBef>
              <a:buFontTx/>
              <a:buNone/>
            </a:pPr>
            <a:r>
              <a:rPr lang="pl-PL" altLang="pl-PL" sz="2400" b="1" dirty="0" smtClean="0">
                <a:solidFill>
                  <a:prstClr val="white"/>
                </a:solidFill>
                <a:latin typeface="Calibri" panose="020F0502020204030204" pitchFamily="34" charset="0"/>
              </a:rPr>
              <a:t>Kryteria strategiczne</a:t>
            </a:r>
            <a:endParaRPr lang="pl-PL" altLang="pl-PL" sz="2400" b="1" dirty="0">
              <a:solidFill>
                <a:prstClr val="white"/>
              </a:solidFill>
              <a:latin typeface="Calibri" panose="020F0502020204030204" pitchFamily="34" charset="0"/>
            </a:endParaRPr>
          </a:p>
        </p:txBody>
      </p:sp>
    </p:spTree>
    <p:extLst>
      <p:ext uri="{BB962C8B-B14F-4D97-AF65-F5344CB8AC3E}">
        <p14:creationId xmlns:p14="http://schemas.microsoft.com/office/powerpoint/2010/main" val="4097033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1476375"/>
            <a:ext cx="8802688"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p>
          <a:p>
            <a:pPr algn="ctr" eaLnBrk="1" hangingPunct="1">
              <a:spcBef>
                <a:spcPct val="0"/>
              </a:spcBef>
              <a:buFontTx/>
              <a:buNone/>
            </a:pPr>
            <a:r>
              <a:rPr lang="pl-PL" altLang="pl-PL" sz="3600" b="1" dirty="0" smtClean="0">
                <a:solidFill>
                  <a:schemeClr val="bg1"/>
                </a:solidFill>
                <a:latin typeface="Calibri" pitchFamily="34" charset="0"/>
                <a:hlinkClick r:id="rId4"/>
              </a:rPr>
              <a:t>www.rpo.pomorskie.eu</a:t>
            </a:r>
            <a:endParaRPr lang="pl-PL" altLang="pl-PL" sz="3600" b="1" dirty="0" smtClean="0">
              <a:solidFill>
                <a:schemeClr val="bg1"/>
              </a:solidFill>
              <a:latin typeface="Calibri" pitchFamily="34" charset="0"/>
            </a:endParaRPr>
          </a:p>
          <a:p>
            <a:pPr algn="ctr" eaLnBrk="1" hangingPunct="1">
              <a:spcBef>
                <a:spcPct val="0"/>
              </a:spcBef>
              <a:buFontTx/>
              <a:buNone/>
            </a:pPr>
            <a:endParaRPr lang="pl-PL" altLang="pl-PL" sz="2000" b="1" dirty="0" smtClean="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10" name="Text Box 11"/>
          <p:cNvSpPr txBox="1">
            <a:spLocks noChangeArrowheads="1"/>
          </p:cNvSpPr>
          <p:nvPr/>
        </p:nvSpPr>
        <p:spPr bwMode="auto">
          <a:xfrm>
            <a:off x="311298" y="1349754"/>
            <a:ext cx="8642350" cy="4708981"/>
          </a:xfrm>
          <a:prstGeom prst="rect">
            <a:avLst/>
          </a:prstGeom>
          <a:noFill/>
          <a:ln>
            <a:noFill/>
          </a:ln>
          <a:effectLs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None/>
            </a:pPr>
            <a:r>
              <a:rPr lang="pl-PL" altLang="pl-PL" sz="2000" b="1" dirty="0" smtClean="0">
                <a:solidFill>
                  <a:srgbClr val="000099"/>
                </a:solidFill>
                <a:latin typeface="Calibri" pitchFamily="34" charset="0"/>
              </a:rPr>
              <a:t>Zakres interwencji w ramach Działania 5.4. </a:t>
            </a:r>
            <a:r>
              <a:rPr lang="pl-PL" altLang="pl-PL" sz="2000" b="1" i="1" dirty="0" smtClean="0">
                <a:solidFill>
                  <a:srgbClr val="000099"/>
                </a:solidFill>
                <a:latin typeface="Calibri" pitchFamily="34" charset="0"/>
              </a:rPr>
              <a:t>Zdrowie na rynku pracy oraz </a:t>
            </a:r>
          </a:p>
          <a:p>
            <a:pPr algn="just" eaLnBrk="1" hangingPunct="1">
              <a:spcBef>
                <a:spcPct val="0"/>
              </a:spcBef>
              <a:buNone/>
            </a:pPr>
            <a:r>
              <a:rPr lang="pl-PL" altLang="pl-PL" sz="2000" b="1" dirty="0" smtClean="0">
                <a:solidFill>
                  <a:srgbClr val="000099"/>
                </a:solidFill>
                <a:latin typeface="Calibri" pitchFamily="34" charset="0"/>
              </a:rPr>
              <a:t>OP 7 </a:t>
            </a:r>
            <a:r>
              <a:rPr lang="pl-PL" altLang="pl-PL" sz="2000" b="1" i="1" dirty="0" smtClean="0">
                <a:solidFill>
                  <a:srgbClr val="000099"/>
                </a:solidFill>
                <a:latin typeface="Calibri" pitchFamily="34" charset="0"/>
              </a:rPr>
              <a:t>Zdrowie </a:t>
            </a:r>
            <a:r>
              <a:rPr lang="pl-PL" altLang="pl-PL" sz="2000" b="1" dirty="0" smtClean="0">
                <a:solidFill>
                  <a:srgbClr val="000099"/>
                </a:solidFill>
                <a:latin typeface="Calibri" pitchFamily="34" charset="0"/>
              </a:rPr>
              <a:t>determinują w szczególności:</a:t>
            </a:r>
          </a:p>
          <a:p>
            <a:pPr eaLnBrk="1" hangingPunct="1">
              <a:spcBef>
                <a:spcPct val="0"/>
              </a:spcBef>
              <a:buNone/>
            </a:pPr>
            <a:endParaRPr lang="pl-PL" altLang="pl-PL" sz="2000" b="1" dirty="0" smtClean="0">
              <a:solidFill>
                <a:srgbClr val="000099"/>
              </a:solidFill>
              <a:latin typeface="Calibri" pitchFamily="34" charset="0"/>
            </a:endParaRPr>
          </a:p>
          <a:p>
            <a:pPr eaLnBrk="1" hangingPunct="1">
              <a:spcBef>
                <a:spcPct val="0"/>
              </a:spcBef>
              <a:buNone/>
            </a:pPr>
            <a:endParaRPr lang="pl-PL" altLang="pl-PL" sz="2000" b="1" dirty="0" smtClean="0">
              <a:solidFill>
                <a:srgbClr val="000099"/>
              </a:solidFill>
              <a:latin typeface="Calibri" pitchFamily="34" charset="0"/>
            </a:endParaRPr>
          </a:p>
          <a:p>
            <a:pPr marL="285750" indent="-285750" eaLnBrk="1" hangingPunct="1">
              <a:spcBef>
                <a:spcPct val="0"/>
              </a:spcBef>
              <a:buFont typeface="Wingdings" panose="05000000000000000000" pitchFamily="2" charset="2"/>
              <a:buChar char="Ø"/>
            </a:pPr>
            <a:r>
              <a:rPr lang="pl-PL" altLang="pl-PL" sz="2000" b="1" dirty="0">
                <a:latin typeface="Calibri" pitchFamily="34" charset="0"/>
              </a:rPr>
              <a:t>Zapisy Umowy Partnerstwa z dnia 21 maja 2014 r</a:t>
            </a:r>
            <a:r>
              <a:rPr lang="pl-PL" altLang="pl-PL" sz="2000" b="1" dirty="0" smtClean="0">
                <a:latin typeface="Calibri" pitchFamily="34" charset="0"/>
              </a:rPr>
              <a:t>.  (Programowanie perspektywy finansowej na lata 2014-2020 – Umowa Partnerstwa);</a:t>
            </a:r>
          </a:p>
          <a:p>
            <a:pPr marL="285750" indent="-285750" eaLnBrk="1" hangingPunct="1">
              <a:spcBef>
                <a:spcPct val="0"/>
              </a:spcBef>
              <a:buFont typeface="Wingdings" panose="05000000000000000000" pitchFamily="2" charset="2"/>
              <a:buChar char="Ø"/>
            </a:pPr>
            <a:endParaRPr lang="pl-PL" altLang="pl-PL" sz="2000" b="1" dirty="0" smtClean="0">
              <a:latin typeface="Calibri" pitchFamily="34" charset="0"/>
            </a:endParaRPr>
          </a:p>
          <a:p>
            <a:pPr marL="285750" indent="-285750" eaLnBrk="1" hangingPunct="1">
              <a:spcBef>
                <a:spcPct val="0"/>
              </a:spcBef>
              <a:buFont typeface="Wingdings" panose="05000000000000000000" pitchFamily="2" charset="2"/>
              <a:buChar char="Ø"/>
            </a:pPr>
            <a:r>
              <a:rPr lang="pl-PL" altLang="pl-PL" sz="2000" b="1" dirty="0" smtClean="0">
                <a:latin typeface="Calibri" pitchFamily="34" charset="0"/>
              </a:rPr>
              <a:t>Zapisy Regionalnego Programu Operacyjnego Województwa Pomorskiego na lata 2014-2020 (m.in. </a:t>
            </a:r>
            <a:r>
              <a:rPr lang="pl-PL" altLang="pl-PL" sz="2000" b="1" i="1" dirty="0" smtClean="0">
                <a:latin typeface="Calibri" pitchFamily="34" charset="0"/>
              </a:rPr>
              <a:t>Planowany zakres wsparcia</a:t>
            </a:r>
            <a:r>
              <a:rPr lang="pl-PL" altLang="pl-PL" sz="2000" b="1" dirty="0" smtClean="0">
                <a:latin typeface="Calibri" pitchFamily="34" charset="0"/>
              </a:rPr>
              <a:t>, </a:t>
            </a:r>
            <a:r>
              <a:rPr lang="pl-PL" altLang="pl-PL" sz="2000" b="1" i="1" dirty="0" smtClean="0">
                <a:latin typeface="Calibri" pitchFamily="34" charset="0"/>
              </a:rPr>
              <a:t>preferencje</a:t>
            </a:r>
            <a:r>
              <a:rPr lang="pl-PL" altLang="pl-PL" sz="2000" b="1" dirty="0" smtClean="0">
                <a:latin typeface="Calibri" pitchFamily="34" charset="0"/>
              </a:rPr>
              <a:t>);</a:t>
            </a:r>
          </a:p>
          <a:p>
            <a:pPr marL="285750" indent="-285750" eaLnBrk="1" hangingPunct="1">
              <a:spcBef>
                <a:spcPct val="0"/>
              </a:spcBef>
              <a:buFont typeface="Wingdings" panose="05000000000000000000" pitchFamily="2" charset="2"/>
              <a:buChar char="Ø"/>
            </a:pPr>
            <a:endParaRPr lang="pl-PL" altLang="pl-PL" sz="2000" b="1" dirty="0" smtClean="0">
              <a:latin typeface="Calibri" pitchFamily="34" charset="0"/>
            </a:endParaRPr>
          </a:p>
          <a:p>
            <a:pPr marL="285750" indent="-285750" eaLnBrk="1" hangingPunct="1">
              <a:spcBef>
                <a:spcPct val="0"/>
              </a:spcBef>
              <a:buFont typeface="Wingdings" panose="05000000000000000000" pitchFamily="2" charset="2"/>
              <a:buChar char="Ø"/>
            </a:pPr>
            <a:r>
              <a:rPr lang="pl-PL" altLang="pl-PL" sz="2000" b="1" dirty="0">
                <a:solidFill>
                  <a:srgbClr val="FF0000"/>
                </a:solidFill>
                <a:latin typeface="Calibri" pitchFamily="34" charset="0"/>
              </a:rPr>
              <a:t>Krajowe ramy strategiczne</a:t>
            </a:r>
            <a:r>
              <a:rPr lang="pl-PL" altLang="pl-PL" sz="2000" b="1" i="1" dirty="0">
                <a:solidFill>
                  <a:srgbClr val="FF0000"/>
                </a:solidFill>
                <a:latin typeface="Calibri" pitchFamily="34" charset="0"/>
              </a:rPr>
              <a:t>. Policy </a:t>
            </a:r>
            <a:r>
              <a:rPr lang="pl-PL" altLang="pl-PL" sz="2000" b="1" i="1" dirty="0" err="1">
                <a:solidFill>
                  <a:srgbClr val="FF0000"/>
                </a:solidFill>
                <a:latin typeface="Calibri" pitchFamily="34" charset="0"/>
              </a:rPr>
              <a:t>paper</a:t>
            </a:r>
            <a:r>
              <a:rPr lang="pl-PL" altLang="pl-PL" sz="2000" b="1" i="1" dirty="0">
                <a:solidFill>
                  <a:srgbClr val="FF0000"/>
                </a:solidFill>
                <a:latin typeface="Calibri" pitchFamily="34" charset="0"/>
              </a:rPr>
              <a:t> </a:t>
            </a:r>
            <a:r>
              <a:rPr lang="pl-PL" altLang="pl-PL" sz="2000" b="1" dirty="0">
                <a:solidFill>
                  <a:srgbClr val="FF0000"/>
                </a:solidFill>
                <a:latin typeface="Calibri" pitchFamily="34" charset="0"/>
              </a:rPr>
              <a:t>dla obszaru zdrowia na lata 2014-2020; </a:t>
            </a:r>
            <a:endParaRPr lang="pl-PL" altLang="pl-PL" sz="2000" b="1" dirty="0" smtClean="0">
              <a:solidFill>
                <a:srgbClr val="FF0000"/>
              </a:solidFill>
              <a:latin typeface="Calibri" pitchFamily="34" charset="0"/>
            </a:endParaRPr>
          </a:p>
          <a:p>
            <a:pPr marL="285750" indent="-285750" eaLnBrk="1" hangingPunct="1">
              <a:spcBef>
                <a:spcPct val="0"/>
              </a:spcBef>
              <a:buFont typeface="Wingdings" panose="05000000000000000000" pitchFamily="2" charset="2"/>
              <a:buChar char="Ø"/>
            </a:pPr>
            <a:endParaRPr lang="pl-PL" altLang="pl-PL" sz="2000" b="1" dirty="0" smtClean="0">
              <a:solidFill>
                <a:srgbClr val="FF0000"/>
              </a:solidFill>
              <a:latin typeface="Calibri" pitchFamily="34" charset="0"/>
            </a:endParaRPr>
          </a:p>
          <a:p>
            <a:pPr marL="285750" indent="-285750" eaLnBrk="1" hangingPunct="1">
              <a:spcBef>
                <a:spcPct val="0"/>
              </a:spcBef>
              <a:buFont typeface="Wingdings" panose="05000000000000000000" pitchFamily="2" charset="2"/>
              <a:buChar char="Ø"/>
            </a:pPr>
            <a:r>
              <a:rPr lang="pl-PL" altLang="pl-PL" sz="2000" b="1" dirty="0" smtClean="0">
                <a:solidFill>
                  <a:srgbClr val="FF0000"/>
                </a:solidFill>
                <a:latin typeface="Calibri" pitchFamily="34" charset="0"/>
              </a:rPr>
              <a:t>Wytyczne w zakresie realizacji przedsięwzięć z udziałem środków EFS w obszarze zdrowia na lata 2014-2020.</a:t>
            </a:r>
            <a:endParaRPr lang="pl-PL" altLang="pl-PL" sz="2000" b="1" dirty="0" smtClean="0">
              <a:latin typeface="Calibri" panose="020F0502020204030204" pitchFamily="34" charset="0"/>
            </a:endParaRPr>
          </a:p>
        </p:txBody>
      </p:sp>
    </p:spTree>
    <p:extLst>
      <p:ext uri="{BB962C8B-B14F-4D97-AF65-F5344CB8AC3E}">
        <p14:creationId xmlns:p14="http://schemas.microsoft.com/office/powerpoint/2010/main" val="1509350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0608" y="1030311"/>
            <a:ext cx="8610265" cy="5434884"/>
          </a:xfrm>
        </p:spPr>
        <p:txBody>
          <a:bodyPr/>
          <a:lstStyle/>
          <a:p>
            <a:pPr marL="0" indent="0">
              <a:buNone/>
            </a:pPr>
            <a:r>
              <a:rPr lang="pl-PL" sz="2000" b="1" cap="all" dirty="0">
                <a:solidFill>
                  <a:srgbClr val="000099"/>
                </a:solidFill>
                <a:latin typeface="Calibri" panose="020F0502020204030204" pitchFamily="34" charset="0"/>
              </a:rPr>
              <a:t>Komitet Sterujący ds. koordynacji EFSI w sektorze </a:t>
            </a:r>
            <a:r>
              <a:rPr lang="pl-PL" sz="2000" b="1" cap="all" dirty="0" smtClean="0">
                <a:solidFill>
                  <a:srgbClr val="000099"/>
                </a:solidFill>
                <a:latin typeface="Calibri" panose="020F0502020204030204" pitchFamily="34" charset="0"/>
              </a:rPr>
              <a:t>zdrowia</a:t>
            </a:r>
            <a:endParaRPr lang="pl-PL" sz="2000" cap="all" dirty="0" smtClean="0">
              <a:latin typeface="Calibri" panose="020F0502020204030204" pitchFamily="34" charset="0"/>
            </a:endParaRPr>
          </a:p>
          <a:p>
            <a:pPr>
              <a:buFont typeface="Wingdings" panose="05000000000000000000" pitchFamily="2" charset="2"/>
              <a:buChar char="§"/>
            </a:pPr>
            <a:r>
              <a:rPr lang="pl-PL" sz="2000" b="1" dirty="0" smtClean="0">
                <a:latin typeface="Calibri" panose="020F0502020204030204" pitchFamily="34" charset="0"/>
              </a:rPr>
              <a:t>Zadania: </a:t>
            </a:r>
          </a:p>
          <a:p>
            <a:pPr lvl="1">
              <a:buFont typeface="Wingdings" panose="05000000000000000000" pitchFamily="2" charset="2"/>
              <a:buChar char="§"/>
            </a:pPr>
            <a:r>
              <a:rPr lang="pl-PL" sz="1800" b="1" dirty="0" smtClean="0">
                <a:latin typeface="Calibri" panose="020F0502020204030204" pitchFamily="34" charset="0"/>
              </a:rPr>
              <a:t>uzgadnianie Planu Działania z uwzględnieniem:</a:t>
            </a:r>
          </a:p>
          <a:p>
            <a:pPr marL="1200150" lvl="2" indent="-342900">
              <a:buFont typeface="+mj-lt"/>
              <a:buAutoNum type="alphaLcParenR"/>
            </a:pPr>
            <a:r>
              <a:rPr lang="pl-PL" sz="1600" dirty="0" smtClean="0">
                <a:latin typeface="Calibri" panose="020F0502020204030204" pitchFamily="34" charset="0"/>
              </a:rPr>
              <a:t>typów beneficjentów i trybów wyboru projektów</a:t>
            </a:r>
          </a:p>
          <a:p>
            <a:pPr marL="1200150" lvl="2" indent="-342900">
              <a:buFont typeface="+mj-lt"/>
              <a:buAutoNum type="alphaLcParenR"/>
            </a:pPr>
            <a:r>
              <a:rPr lang="pl-PL" sz="1600" dirty="0" smtClean="0">
                <a:latin typeface="Calibri" panose="020F0502020204030204" pitchFamily="34" charset="0"/>
              </a:rPr>
              <a:t>harmonogramów ogłaszania konkursów</a:t>
            </a:r>
          </a:p>
          <a:p>
            <a:pPr marL="1200150" lvl="2" indent="-342900">
              <a:buFont typeface="+mj-lt"/>
              <a:buAutoNum type="alphaLcParenR"/>
            </a:pPr>
            <a:r>
              <a:rPr lang="pl-PL" sz="1600" dirty="0" smtClean="0">
                <a:solidFill>
                  <a:srgbClr val="000099"/>
                </a:solidFill>
                <a:latin typeface="Calibri" panose="020F0502020204030204" pitchFamily="34" charset="0"/>
              </a:rPr>
              <a:t>rekomendacji dla KM co do kryteriów wyboru projektów</a:t>
            </a:r>
          </a:p>
          <a:p>
            <a:pPr>
              <a:buFont typeface="Wingdings" panose="05000000000000000000" pitchFamily="2" charset="2"/>
              <a:buChar char="§"/>
            </a:pPr>
            <a:r>
              <a:rPr lang="pl-PL" sz="2000" b="1" dirty="0">
                <a:latin typeface="Calibri" panose="020F0502020204030204" pitchFamily="34" charset="0"/>
              </a:rPr>
              <a:t>Dotychczas przyjęto rekomendacje dla kryteriów wyboru projektów </a:t>
            </a:r>
            <a:r>
              <a:rPr lang="pl-PL" sz="2000" b="1" dirty="0" smtClean="0">
                <a:latin typeface="Calibri" panose="020F0502020204030204" pitchFamily="34" charset="0"/>
              </a:rPr>
              <a:t>:</a:t>
            </a:r>
          </a:p>
          <a:p>
            <a:pPr lvl="1">
              <a:buFont typeface="Wingdings" panose="05000000000000000000" pitchFamily="2" charset="2"/>
              <a:buChar char="§"/>
            </a:pPr>
            <a:r>
              <a:rPr lang="pl-PL" sz="1600" dirty="0" smtClean="0">
                <a:latin typeface="Calibri" panose="020F0502020204030204" pitchFamily="34" charset="0"/>
              </a:rPr>
              <a:t>z </a:t>
            </a:r>
            <a:r>
              <a:rPr lang="pl-PL" sz="1600" dirty="0">
                <a:latin typeface="Calibri" panose="020F0502020204030204" pitchFamily="34" charset="0"/>
              </a:rPr>
              <a:t>sektora zdrowia w ramach </a:t>
            </a:r>
            <a:r>
              <a:rPr lang="pl-PL" sz="1600" b="1" dirty="0">
                <a:solidFill>
                  <a:srgbClr val="000099"/>
                </a:solidFill>
                <a:latin typeface="Calibri" panose="020F0502020204030204" pitchFamily="34" charset="0"/>
              </a:rPr>
              <a:t>Priorytetu Inwestycyjnego 2c </a:t>
            </a:r>
            <a:r>
              <a:rPr lang="pl-PL" sz="1600" dirty="0">
                <a:latin typeface="Calibri" panose="020F0502020204030204" pitchFamily="34" charset="0"/>
              </a:rPr>
              <a:t>- </a:t>
            </a:r>
            <a:r>
              <a:rPr lang="pl-PL" sz="1600" i="1" dirty="0">
                <a:solidFill>
                  <a:srgbClr val="000099"/>
                </a:solidFill>
                <a:latin typeface="Calibri" panose="020F0502020204030204" pitchFamily="34" charset="0"/>
              </a:rPr>
              <a:t>Wzmocnienie zastosowań TIK dla e-administracji, </a:t>
            </a:r>
            <a:br>
              <a:rPr lang="pl-PL" sz="1600" i="1" dirty="0">
                <a:solidFill>
                  <a:srgbClr val="000099"/>
                </a:solidFill>
                <a:latin typeface="Calibri" panose="020F0502020204030204" pitchFamily="34" charset="0"/>
              </a:rPr>
            </a:br>
            <a:r>
              <a:rPr lang="pl-PL" sz="1600" i="1" dirty="0">
                <a:solidFill>
                  <a:srgbClr val="000099"/>
                </a:solidFill>
                <a:latin typeface="Calibri" panose="020F0502020204030204" pitchFamily="34" charset="0"/>
              </a:rPr>
              <a:t>e-uczenia się, e-włączenia społecznego, e-kultury i </a:t>
            </a:r>
            <a:r>
              <a:rPr lang="pl-PL" sz="1600" i="1" dirty="0" smtClean="0">
                <a:solidFill>
                  <a:srgbClr val="000099"/>
                </a:solidFill>
                <a:latin typeface="Calibri" panose="020F0502020204030204" pitchFamily="34" charset="0"/>
              </a:rPr>
              <a:t>e-zdrowia</a:t>
            </a:r>
            <a:r>
              <a:rPr lang="pl-PL" sz="1600" dirty="0">
                <a:latin typeface="Calibri" panose="020F0502020204030204" pitchFamily="34" charset="0"/>
              </a:rPr>
              <a:t>;</a:t>
            </a:r>
            <a:endParaRPr lang="pl-PL" sz="1600" dirty="0" smtClean="0">
              <a:latin typeface="Calibri" panose="020F0502020204030204" pitchFamily="34" charset="0"/>
            </a:endParaRPr>
          </a:p>
          <a:p>
            <a:pPr lvl="1">
              <a:buFont typeface="Wingdings" panose="05000000000000000000" pitchFamily="2" charset="2"/>
              <a:buChar char="§"/>
            </a:pPr>
            <a:r>
              <a:rPr lang="pl-PL" sz="1600" dirty="0" smtClean="0">
                <a:latin typeface="Calibri" panose="020F0502020204030204" pitchFamily="34" charset="0"/>
              </a:rPr>
              <a:t>z </a:t>
            </a:r>
            <a:r>
              <a:rPr lang="pl-PL" sz="1600" dirty="0">
                <a:latin typeface="Calibri" panose="020F0502020204030204" pitchFamily="34" charset="0"/>
              </a:rPr>
              <a:t>sektora zdrowia w ramach </a:t>
            </a:r>
            <a:r>
              <a:rPr lang="pl-PL" sz="1600" b="1" dirty="0">
                <a:solidFill>
                  <a:srgbClr val="000099"/>
                </a:solidFill>
                <a:latin typeface="Calibri" panose="020F0502020204030204" pitchFamily="34" charset="0"/>
              </a:rPr>
              <a:t>Priorytetu Inwestycyjnego 8vi </a:t>
            </a:r>
            <a:r>
              <a:rPr lang="pl-PL" sz="1600" dirty="0">
                <a:solidFill>
                  <a:srgbClr val="000099"/>
                </a:solidFill>
                <a:latin typeface="Calibri" panose="020F0502020204030204" pitchFamily="34" charset="0"/>
              </a:rPr>
              <a:t>- </a:t>
            </a:r>
            <a:r>
              <a:rPr lang="pl-PL" sz="1600" i="1" dirty="0">
                <a:solidFill>
                  <a:srgbClr val="000099"/>
                </a:solidFill>
                <a:latin typeface="Calibri" panose="020F0502020204030204" pitchFamily="34" charset="0"/>
              </a:rPr>
              <a:t>Aktywne i zdrowe starzenie się </a:t>
            </a:r>
            <a:r>
              <a:rPr lang="pl-PL" sz="1600" dirty="0">
                <a:latin typeface="Calibri" panose="020F0502020204030204" pitchFamily="34" charset="0"/>
              </a:rPr>
              <a:t>oraz </a:t>
            </a:r>
            <a:r>
              <a:rPr lang="pl-PL" sz="1600" b="1" dirty="0">
                <a:solidFill>
                  <a:srgbClr val="000099"/>
                </a:solidFill>
                <a:latin typeface="Calibri" panose="020F0502020204030204" pitchFamily="34" charset="0"/>
              </a:rPr>
              <a:t>programów zdrowotnych i programów polityki zdrowotnej</a:t>
            </a:r>
            <a:r>
              <a:rPr lang="pl-PL" sz="1600" dirty="0">
                <a:solidFill>
                  <a:srgbClr val="000099"/>
                </a:solidFill>
                <a:latin typeface="Calibri" panose="020F0502020204030204" pitchFamily="34" charset="0"/>
              </a:rPr>
              <a:t> realizowanych w ramach innych Priorytetów </a:t>
            </a:r>
            <a:r>
              <a:rPr lang="pl-PL" sz="1600" dirty="0" smtClean="0">
                <a:solidFill>
                  <a:srgbClr val="000099"/>
                </a:solidFill>
                <a:latin typeface="Calibri" panose="020F0502020204030204" pitchFamily="34" charset="0"/>
              </a:rPr>
              <a:t>Inwestycyjnych;</a:t>
            </a:r>
          </a:p>
          <a:p>
            <a:pPr>
              <a:buFont typeface="Wingdings" panose="05000000000000000000" pitchFamily="2" charset="2"/>
              <a:buChar char="§"/>
            </a:pPr>
            <a:r>
              <a:rPr lang="pl-PL" sz="2000" b="1" dirty="0" smtClean="0">
                <a:latin typeface="Calibri" panose="020F0502020204030204" pitchFamily="34" charset="0"/>
              </a:rPr>
              <a:t>19 maja dyskusja nt. rekomendacji </a:t>
            </a:r>
            <a:r>
              <a:rPr lang="pl-PL" sz="2000" b="1" dirty="0">
                <a:latin typeface="Calibri" panose="020F0502020204030204" pitchFamily="34" charset="0"/>
              </a:rPr>
              <a:t>dla</a:t>
            </a:r>
            <a:r>
              <a:rPr lang="pl-PL" sz="2000" b="1" dirty="0" smtClean="0">
                <a:latin typeface="Calibri" panose="020F0502020204030204" pitchFamily="34" charset="0"/>
              </a:rPr>
              <a:t>:</a:t>
            </a:r>
          </a:p>
          <a:p>
            <a:pPr lvl="1">
              <a:buFont typeface="Wingdings" panose="05000000000000000000" pitchFamily="2" charset="2"/>
              <a:buChar char="§"/>
            </a:pPr>
            <a:r>
              <a:rPr lang="pl-PL" sz="1600" dirty="0" smtClean="0">
                <a:latin typeface="Calibri" panose="020F0502020204030204" pitchFamily="34" charset="0"/>
              </a:rPr>
              <a:t>z </a:t>
            </a:r>
            <a:r>
              <a:rPr lang="pl-PL" sz="1600" dirty="0">
                <a:latin typeface="Calibri" panose="020F0502020204030204" pitchFamily="34" charset="0"/>
              </a:rPr>
              <a:t>sektora zdrowia w ramach </a:t>
            </a:r>
            <a:r>
              <a:rPr lang="pl-PL" sz="1600" b="1" dirty="0">
                <a:solidFill>
                  <a:srgbClr val="000099"/>
                </a:solidFill>
                <a:latin typeface="Calibri" panose="020F0502020204030204" pitchFamily="34" charset="0"/>
              </a:rPr>
              <a:t>Priorytetu Inwestycyjnego 9a </a:t>
            </a:r>
            <a:r>
              <a:rPr lang="pl-PL" sz="1600" dirty="0">
                <a:latin typeface="Calibri" panose="020F0502020204030204" pitchFamily="34" charset="0"/>
              </a:rPr>
              <a:t>– </a:t>
            </a:r>
            <a:r>
              <a:rPr lang="pl-PL" sz="1600" i="1" dirty="0">
                <a:solidFill>
                  <a:srgbClr val="000099"/>
                </a:solidFill>
                <a:latin typeface="Calibri" panose="020F0502020204030204" pitchFamily="34" charset="0"/>
              </a:rPr>
              <a:t>Inwestycje w infrastrukturę zdrowotną i społeczną, które przyczyniają się do rozwoju krajowego, regionalnego i lokalnego, zmniejszania nierówności w zakresie stanu zdrowia, promowanie włączenia społecznego poprzez lepszy dostęp do usług społecznych, kulturalnych i rekreacyjnych oraz przejścia </a:t>
            </a:r>
            <a:r>
              <a:rPr lang="pl-PL" sz="1600" i="1" dirty="0" smtClean="0">
                <a:solidFill>
                  <a:srgbClr val="000099"/>
                </a:solidFill>
                <a:latin typeface="Calibri" panose="020F0502020204030204" pitchFamily="34" charset="0"/>
              </a:rPr>
              <a:t>z </a:t>
            </a:r>
            <a:r>
              <a:rPr lang="pl-PL" sz="1600" i="1" dirty="0">
                <a:solidFill>
                  <a:srgbClr val="000099"/>
                </a:solidFill>
                <a:latin typeface="Calibri" panose="020F0502020204030204" pitchFamily="34" charset="0"/>
              </a:rPr>
              <a:t>usług instytucjonalnych do usług na poziomie społeczności lokalnych</a:t>
            </a:r>
          </a:p>
          <a:p>
            <a:pPr lvl="2">
              <a:buFont typeface="Wingdings" panose="05000000000000000000" pitchFamily="2" charset="2"/>
              <a:buChar char="§"/>
            </a:pPr>
            <a:endParaRPr lang="pl-PL" sz="1800" dirty="0">
              <a:latin typeface="Calibri" panose="020F0502020204030204" pitchFamily="34" charset="0"/>
            </a:endParaRPr>
          </a:p>
        </p:txBody>
      </p:sp>
      <p:sp>
        <p:nvSpPr>
          <p:cNvPr id="5"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Tree>
    <p:extLst>
      <p:ext uri="{BB962C8B-B14F-4D97-AF65-F5344CB8AC3E}">
        <p14:creationId xmlns:p14="http://schemas.microsoft.com/office/powerpoint/2010/main" val="78850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00665"/>
            <a:ext cx="8229600" cy="4525963"/>
          </a:xfrm>
        </p:spPr>
        <p:txBody>
          <a:bodyPr/>
          <a:lstStyle/>
          <a:p>
            <a:pPr marL="0" lvl="0" indent="0">
              <a:buNone/>
            </a:pPr>
            <a:r>
              <a:rPr lang="pl-PL" altLang="pl-PL" sz="2000" b="1" dirty="0" smtClean="0">
                <a:solidFill>
                  <a:srgbClr val="000099"/>
                </a:solidFill>
                <a:latin typeface="Calibri" pitchFamily="34" charset="0"/>
              </a:rPr>
              <a:t>PODDZIAŁANIE 5.4.2. </a:t>
            </a:r>
            <a:r>
              <a:rPr lang="pl-PL" sz="2000" b="1" cap="all" dirty="0">
                <a:solidFill>
                  <a:srgbClr val="000099"/>
                </a:solidFill>
                <a:latin typeface="Calibri" pitchFamily="34" charset="0"/>
              </a:rPr>
              <a:t>Zdrowie na rynku </a:t>
            </a:r>
            <a:r>
              <a:rPr lang="pl-PL" sz="2000" b="1" cap="all" dirty="0" smtClean="0">
                <a:solidFill>
                  <a:srgbClr val="000099"/>
                </a:solidFill>
                <a:latin typeface="Calibri" pitchFamily="34" charset="0"/>
              </a:rPr>
              <a:t>pracy</a:t>
            </a:r>
          </a:p>
          <a:p>
            <a:pPr marL="0" lvl="0" indent="0">
              <a:buNone/>
            </a:pPr>
            <a:endParaRPr lang="pl-PL" sz="2000" b="1" cap="all" dirty="0">
              <a:solidFill>
                <a:srgbClr val="000099"/>
              </a:solidFill>
              <a:latin typeface="Calibri" pitchFamily="34" charset="0"/>
            </a:endParaRPr>
          </a:p>
          <a:p>
            <a:pPr algn="just"/>
            <a:r>
              <a:rPr lang="pl-PL" sz="1800" dirty="0" smtClean="0">
                <a:latin typeface="Calibri" panose="020F0502020204030204" pitchFamily="34" charset="0"/>
              </a:rPr>
              <a:t>Projekty ukierunkowane  </a:t>
            </a:r>
            <a:r>
              <a:rPr lang="pl-PL" sz="1800" dirty="0">
                <a:latin typeface="Calibri" panose="020F0502020204030204" pitchFamily="34" charset="0"/>
              </a:rPr>
              <a:t>na rozwój </a:t>
            </a:r>
            <a:r>
              <a:rPr lang="pl-PL" sz="1800" dirty="0">
                <a:solidFill>
                  <a:srgbClr val="000099"/>
                </a:solidFill>
                <a:latin typeface="Calibri" panose="020F0502020204030204" pitchFamily="34" charset="0"/>
              </a:rPr>
              <a:t>populacyjnych programów przesiewowych </a:t>
            </a:r>
            <a:r>
              <a:rPr lang="pl-PL" sz="1800" dirty="0">
                <a:latin typeface="Calibri" panose="020F0502020204030204" pitchFamily="34" charset="0"/>
              </a:rPr>
              <a:t>w zakresie wczesnego wykrywania następujących chorób nowotworowych</a:t>
            </a:r>
            <a:r>
              <a:rPr lang="pl-PL" sz="1800" dirty="0" smtClean="0">
                <a:latin typeface="Calibri" panose="020F0502020204030204" pitchFamily="34" charset="0"/>
              </a:rPr>
              <a:t>: rak </a:t>
            </a:r>
            <a:r>
              <a:rPr lang="pl-PL" sz="1800" dirty="0">
                <a:latin typeface="Calibri" panose="020F0502020204030204" pitchFamily="34" charset="0"/>
              </a:rPr>
              <a:t>piersi</a:t>
            </a:r>
            <a:r>
              <a:rPr lang="pl-PL" sz="1800" dirty="0" smtClean="0">
                <a:latin typeface="Calibri" panose="020F0502020204030204" pitchFamily="34" charset="0"/>
              </a:rPr>
              <a:t>,  rak </a:t>
            </a:r>
            <a:r>
              <a:rPr lang="pl-PL" sz="1800" dirty="0">
                <a:latin typeface="Calibri" panose="020F0502020204030204" pitchFamily="34" charset="0"/>
              </a:rPr>
              <a:t>szyjki macicy</a:t>
            </a:r>
            <a:r>
              <a:rPr lang="pl-PL" sz="1800" dirty="0" smtClean="0">
                <a:latin typeface="Calibri" panose="020F0502020204030204" pitchFamily="34" charset="0"/>
              </a:rPr>
              <a:t>, rak </a:t>
            </a:r>
            <a:r>
              <a:rPr lang="pl-PL" sz="1800" dirty="0">
                <a:latin typeface="Calibri" panose="020F0502020204030204" pitchFamily="34" charset="0"/>
              </a:rPr>
              <a:t>jelita </a:t>
            </a:r>
            <a:r>
              <a:rPr lang="pl-PL" sz="1800" dirty="0" smtClean="0">
                <a:latin typeface="Calibri" panose="020F0502020204030204" pitchFamily="34" charset="0"/>
              </a:rPr>
              <a:t>grubego.</a:t>
            </a:r>
          </a:p>
          <a:p>
            <a:pPr algn="just"/>
            <a:r>
              <a:rPr lang="pl-PL" sz="1800" dirty="0">
                <a:latin typeface="Calibri" panose="020F0502020204030204" pitchFamily="34" charset="0"/>
              </a:rPr>
              <a:t>D</a:t>
            </a:r>
            <a:r>
              <a:rPr lang="pl-PL" sz="1800" dirty="0" smtClean="0">
                <a:latin typeface="Calibri" panose="020F0502020204030204" pitchFamily="34" charset="0"/>
              </a:rPr>
              <a:t>ziałania </a:t>
            </a:r>
            <a:r>
              <a:rPr lang="pl-PL" sz="1800" dirty="0">
                <a:latin typeface="Calibri" panose="020F0502020204030204" pitchFamily="34" charset="0"/>
              </a:rPr>
              <a:t>realizowane w </a:t>
            </a:r>
            <a:r>
              <a:rPr lang="pl-PL" sz="1800" dirty="0" smtClean="0">
                <a:latin typeface="Calibri" panose="020F0502020204030204" pitchFamily="34" charset="0"/>
              </a:rPr>
              <a:t>projektach muszą być </a:t>
            </a:r>
            <a:r>
              <a:rPr lang="pl-PL" sz="1800" dirty="0">
                <a:latin typeface="Calibri" panose="020F0502020204030204" pitchFamily="34" charset="0"/>
              </a:rPr>
              <a:t>zgodne z zakresem i warunkami </a:t>
            </a:r>
            <a:r>
              <a:rPr lang="pl-PL" sz="1800" dirty="0" smtClean="0">
                <a:latin typeface="Calibri" panose="020F0502020204030204" pitchFamily="34" charset="0"/>
              </a:rPr>
              <a:t>określonymi </a:t>
            </a:r>
            <a:r>
              <a:rPr lang="pl-PL" sz="1800" dirty="0">
                <a:latin typeface="Calibri" panose="020F0502020204030204" pitchFamily="34" charset="0"/>
              </a:rPr>
              <a:t>w </a:t>
            </a:r>
            <a:r>
              <a:rPr lang="pl-PL" sz="1800" b="1" i="1" dirty="0">
                <a:solidFill>
                  <a:srgbClr val="000099"/>
                </a:solidFill>
                <a:latin typeface="Calibri" panose="020F0502020204030204" pitchFamily="34" charset="0"/>
              </a:rPr>
              <a:t>Populacyjnym programie wczesnego wykrywania raka piersi </a:t>
            </a:r>
            <a:r>
              <a:rPr lang="pl-PL" sz="1800" b="1" dirty="0">
                <a:solidFill>
                  <a:srgbClr val="000099"/>
                </a:solidFill>
                <a:latin typeface="Calibri" panose="020F0502020204030204" pitchFamily="34" charset="0"/>
              </a:rPr>
              <a:t>albo </a:t>
            </a:r>
            <a:r>
              <a:rPr lang="pl-PL" sz="1800" b="1" i="1" dirty="0">
                <a:solidFill>
                  <a:srgbClr val="000099"/>
                </a:solidFill>
                <a:latin typeface="Calibri" panose="020F0502020204030204" pitchFamily="34" charset="0"/>
              </a:rPr>
              <a:t>Programie profilaktyki raka szyjki macicy </a:t>
            </a:r>
            <a:r>
              <a:rPr lang="pl-PL" sz="1800" b="1" dirty="0">
                <a:solidFill>
                  <a:srgbClr val="000099"/>
                </a:solidFill>
                <a:latin typeface="Calibri" panose="020F0502020204030204" pitchFamily="34" charset="0"/>
              </a:rPr>
              <a:t>albo </a:t>
            </a:r>
            <a:r>
              <a:rPr lang="pl-PL" sz="1800" b="1" i="1" dirty="0">
                <a:solidFill>
                  <a:srgbClr val="000099"/>
                </a:solidFill>
                <a:latin typeface="Calibri" panose="020F0502020204030204" pitchFamily="34" charset="0"/>
              </a:rPr>
              <a:t>Programie profilaktyki raka jelita grubego</a:t>
            </a:r>
            <a:r>
              <a:rPr lang="pl-PL" sz="1800" i="1" dirty="0">
                <a:latin typeface="Calibri" panose="020F0502020204030204" pitchFamily="34" charset="0"/>
              </a:rPr>
              <a:t> </a:t>
            </a:r>
            <a:r>
              <a:rPr lang="pl-PL" sz="1800" dirty="0" smtClean="0">
                <a:latin typeface="Calibri" panose="020F0502020204030204" pitchFamily="34" charset="0"/>
              </a:rPr>
              <a:t>(</a:t>
            </a:r>
            <a:r>
              <a:rPr lang="pl-PL" sz="1800" dirty="0">
                <a:latin typeface="Calibri" panose="020F0502020204030204" pitchFamily="34" charset="0"/>
              </a:rPr>
              <a:t>w zależności od programu profilaktycznego, którego dotyczy projekt</a:t>
            </a:r>
            <a:r>
              <a:rPr lang="pl-PL" sz="1800" dirty="0" smtClean="0">
                <a:latin typeface="Calibri" panose="020F0502020204030204" pitchFamily="34" charset="0"/>
              </a:rPr>
              <a:t>).</a:t>
            </a:r>
          </a:p>
          <a:p>
            <a:pPr algn="just"/>
            <a:r>
              <a:rPr lang="pl-PL" sz="1800" dirty="0" smtClean="0">
                <a:latin typeface="Calibri" panose="020F0502020204030204" pitchFamily="34" charset="0"/>
              </a:rPr>
              <a:t>Wnioskodawca </a:t>
            </a:r>
            <a:r>
              <a:rPr lang="pl-PL" sz="1800" dirty="0">
                <a:latin typeface="Calibri" panose="020F0502020204030204" pitchFamily="34" charset="0"/>
              </a:rPr>
              <a:t>lub partner w projekcie </a:t>
            </a:r>
            <a:r>
              <a:rPr lang="pl-PL" sz="1800" dirty="0" smtClean="0">
                <a:latin typeface="Calibri" panose="020F0502020204030204" pitchFamily="34" charset="0"/>
              </a:rPr>
              <a:t>musi być </a:t>
            </a:r>
            <a:r>
              <a:rPr lang="pl-PL" sz="1800" dirty="0">
                <a:solidFill>
                  <a:srgbClr val="000099"/>
                </a:solidFill>
                <a:latin typeface="Calibri" panose="020F0502020204030204" pitchFamily="34" charset="0"/>
              </a:rPr>
              <a:t>podmiotem leczniczym udzielającym świadczeń opieki zdrowotnej </a:t>
            </a:r>
            <a:r>
              <a:rPr lang="pl-PL" sz="1800" dirty="0" smtClean="0">
                <a:latin typeface="Calibri" panose="020F0502020204030204" pitchFamily="34" charset="0"/>
              </a:rPr>
              <a:t>w </a:t>
            </a:r>
            <a:r>
              <a:rPr lang="pl-PL" sz="1800" dirty="0">
                <a:latin typeface="Calibri" panose="020F0502020204030204" pitchFamily="34" charset="0"/>
              </a:rPr>
              <a:t>rodzaju podstawowa opieka zdrowotna (na podstawie zawartej umowy o udzielanie świadczeń opieki zdrowotnej z dyrektorem pomorskiego oddziału NFZ) oraz w przypadku realizacji w projekcie działań w zakresie Populacyjnego programu wczesnego wykrywania raka piersi albo Programu profilaktyki raka szyjki macicy  </a:t>
            </a:r>
            <a:r>
              <a:rPr lang="pl-PL" sz="1800" dirty="0" smtClean="0">
                <a:latin typeface="Calibri" panose="020F0502020204030204" pitchFamily="34" charset="0"/>
              </a:rPr>
              <a:t>posiadać </a:t>
            </a:r>
            <a:r>
              <a:rPr lang="pl-PL" sz="1800" dirty="0">
                <a:latin typeface="Calibri" panose="020F0502020204030204" pitchFamily="34" charset="0"/>
              </a:rPr>
              <a:t>kontrakt z NFZ w ramach tego programu.</a:t>
            </a:r>
          </a:p>
          <a:p>
            <a:pPr algn="just"/>
            <a:endParaRPr lang="pl-PL" sz="1800" dirty="0">
              <a:latin typeface="Calibri" panose="020F0502020204030204" pitchFamily="34" charset="0"/>
            </a:endParaRPr>
          </a:p>
          <a:p>
            <a:endParaRPr lang="pl-PL" sz="1600" dirty="0" smtClean="0">
              <a:latin typeface="Calibri" panose="020F0502020204030204" pitchFamily="34" charset="0"/>
            </a:endParaRPr>
          </a:p>
          <a:p>
            <a:endParaRPr lang="pl-PL" sz="1600" dirty="0" smtClean="0">
              <a:latin typeface="Calibri" panose="020F0502020204030204" pitchFamily="34" charset="0"/>
            </a:endParaRPr>
          </a:p>
          <a:p>
            <a:endParaRPr lang="pl-PL" sz="1600" dirty="0"/>
          </a:p>
        </p:txBody>
      </p:sp>
      <p:sp>
        <p:nvSpPr>
          <p:cNvPr id="5"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Tree>
    <p:extLst>
      <p:ext uri="{BB962C8B-B14F-4D97-AF65-F5344CB8AC3E}">
        <p14:creationId xmlns:p14="http://schemas.microsoft.com/office/powerpoint/2010/main" val="4999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6876256" y="6381750"/>
            <a:ext cx="2133600" cy="476250"/>
          </a:xfrm>
        </p:spPr>
        <p:txBody>
          <a:bodyPr/>
          <a:lstStyle/>
          <a:p>
            <a:pPr>
              <a:defRPr/>
            </a:pPr>
            <a:fld id="{16827F22-4254-462D-B62F-85BF0961A83A}" type="slidenum">
              <a:rPr lang="pl-PL" altLang="pl-PL" smtClean="0"/>
              <a:pPr>
                <a:defRPr/>
              </a:pPr>
              <a:t>6</a:t>
            </a:fld>
            <a:endParaRPr lang="pl-PL" altLang="pl-PL" dirty="0"/>
          </a:p>
        </p:txBody>
      </p:sp>
      <p:sp>
        <p:nvSpPr>
          <p:cNvPr id="7" name="Text Box 19"/>
          <p:cNvSpPr txBox="1">
            <a:spLocks noChangeArrowheads="1"/>
          </p:cNvSpPr>
          <p:nvPr/>
        </p:nvSpPr>
        <p:spPr bwMode="auto">
          <a:xfrm>
            <a:off x="119133" y="1074353"/>
            <a:ext cx="8892480" cy="338554"/>
          </a:xfrm>
          <a:prstGeom prst="rect">
            <a:avLst/>
          </a:prstGeom>
          <a:solidFill>
            <a:schemeClr val="accent3">
              <a:lumMod val="20000"/>
              <a:lumOff val="80000"/>
              <a:alpha val="25000"/>
            </a:schemeClr>
          </a:solidFill>
          <a:ln>
            <a:noFill/>
          </a:ln>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eaLnBrk="1" fontAlgn="auto" hangingPunct="1">
              <a:spcBef>
                <a:spcPts val="0"/>
              </a:spcBef>
              <a:spcAft>
                <a:spcPts val="0"/>
              </a:spcAft>
              <a:buNone/>
            </a:pPr>
            <a:r>
              <a:rPr lang="pl-PL" sz="1600" b="1" dirty="0" smtClean="0">
                <a:solidFill>
                  <a:srgbClr val="C00000"/>
                </a:solidFill>
                <a:latin typeface="Calibri" panose="020F0502020204030204" pitchFamily="34" charset="0"/>
              </a:rPr>
              <a:t>5.4.2. ZDROWIE </a:t>
            </a:r>
            <a:r>
              <a:rPr lang="pl-PL" sz="1600" b="1" dirty="0">
                <a:solidFill>
                  <a:srgbClr val="C00000"/>
                </a:solidFill>
                <a:latin typeface="Calibri" panose="020F0502020204030204" pitchFamily="34" charset="0"/>
              </a:rPr>
              <a:t>NA RYNKU </a:t>
            </a:r>
            <a:r>
              <a:rPr lang="pl-PL" sz="1600" b="1" dirty="0" smtClean="0">
                <a:solidFill>
                  <a:srgbClr val="C00000"/>
                </a:solidFill>
                <a:latin typeface="Calibri" panose="020F0502020204030204" pitchFamily="34" charset="0"/>
              </a:rPr>
              <a:t>PRACY – KRYTERIA FORMALNE</a:t>
            </a:r>
            <a:endParaRPr lang="pl-PL" sz="1600" b="1" dirty="0">
              <a:solidFill>
                <a:srgbClr val="C00000"/>
              </a:solidFill>
              <a:latin typeface="Calibri" panose="020F0502020204030204" pitchFamily="34" charset="0"/>
            </a:endParaRPr>
          </a:p>
        </p:txBody>
      </p:sp>
      <p:sp>
        <p:nvSpPr>
          <p:cNvPr id="5" name="Prostokąt 4"/>
          <p:cNvSpPr/>
          <p:nvPr/>
        </p:nvSpPr>
        <p:spPr>
          <a:xfrm>
            <a:off x="2564450" y="116632"/>
            <a:ext cx="6561224" cy="746358"/>
          </a:xfrm>
          <a:prstGeom prst="rect">
            <a:avLst/>
          </a:prstGeom>
        </p:spPr>
        <p:txBody>
          <a:bodyPr wrap="square">
            <a:spAutoFit/>
          </a:bodyPr>
          <a:lstStyle/>
          <a:p>
            <a:pPr lvl="0" algn="r" eaLnBrk="1" hangingPunct="1">
              <a:spcAft>
                <a:spcPts val="300"/>
              </a:spcAft>
            </a:pPr>
            <a:r>
              <a:rPr lang="pl-PL" altLang="pl-PL" sz="2000" b="1" dirty="0">
                <a:solidFill>
                  <a:schemeClr val="bg1"/>
                </a:solidFill>
                <a:latin typeface="Calibri" pitchFamily="34" charset="0"/>
              </a:rPr>
              <a:t>REGIONALNY PROGRAM OPERACYJNY </a:t>
            </a:r>
            <a:endParaRPr lang="pl-PL" altLang="pl-PL" sz="2000" b="1" dirty="0" smtClean="0">
              <a:solidFill>
                <a:schemeClr val="bg1"/>
              </a:solidFill>
              <a:latin typeface="Calibri" pitchFamily="34" charset="0"/>
            </a:endParaRPr>
          </a:p>
          <a:p>
            <a:pPr lvl="0" algn="r" eaLnBrk="1" hangingPunct="1">
              <a:spcAft>
                <a:spcPts val="300"/>
              </a:spcAft>
            </a:pPr>
            <a:r>
              <a:rPr lang="pl-PL" altLang="pl-PL" sz="2000" b="1" dirty="0" smtClean="0">
                <a:solidFill>
                  <a:schemeClr val="bg1"/>
                </a:solidFill>
                <a:latin typeface="Calibri" pitchFamily="34" charset="0"/>
              </a:rPr>
              <a:t>WOJEWÓDZTWA </a:t>
            </a:r>
            <a:r>
              <a:rPr lang="pl-PL" altLang="pl-PL" sz="2000" b="1" dirty="0">
                <a:solidFill>
                  <a:schemeClr val="bg1"/>
                </a:solidFill>
                <a:latin typeface="Calibri" pitchFamily="34" charset="0"/>
              </a:rPr>
              <a:t>POMORSKIEGO NA LATA 2014 - 2020 </a:t>
            </a:r>
          </a:p>
        </p:txBody>
      </p:sp>
      <p:graphicFrame>
        <p:nvGraphicFramePr>
          <p:cNvPr id="2" name="Tabela 1"/>
          <p:cNvGraphicFramePr>
            <a:graphicFrameLocks noGrp="1"/>
          </p:cNvGraphicFramePr>
          <p:nvPr>
            <p:extLst>
              <p:ext uri="{D42A27DB-BD31-4B8C-83A1-F6EECF244321}">
                <p14:modId xmlns:p14="http://schemas.microsoft.com/office/powerpoint/2010/main" val="3888991938"/>
              </p:ext>
            </p:extLst>
          </p:nvPr>
        </p:nvGraphicFramePr>
        <p:xfrm>
          <a:off x="5071" y="1550461"/>
          <a:ext cx="9120604" cy="5327904"/>
        </p:xfrm>
        <a:graphic>
          <a:graphicData uri="http://schemas.openxmlformats.org/drawingml/2006/table">
            <a:tbl>
              <a:tblPr>
                <a:tableStyleId>{5C22544A-7EE6-4342-B048-85BDC9FD1C3A}</a:tableStyleId>
              </a:tblPr>
              <a:tblGrid>
                <a:gridCol w="1254561">
                  <a:extLst>
                    <a:ext uri="{9D8B030D-6E8A-4147-A177-3AD203B41FA5}">
                      <a16:colId xmlns:a16="http://schemas.microsoft.com/office/drawing/2014/main" xmlns="" val="4152384202"/>
                    </a:ext>
                  </a:extLst>
                </a:gridCol>
                <a:gridCol w="2016224">
                  <a:extLst>
                    <a:ext uri="{9D8B030D-6E8A-4147-A177-3AD203B41FA5}">
                      <a16:colId xmlns:a16="http://schemas.microsoft.com/office/drawing/2014/main" xmlns="" val="3096705864"/>
                    </a:ext>
                  </a:extLst>
                </a:gridCol>
                <a:gridCol w="4785748">
                  <a:extLst>
                    <a:ext uri="{9D8B030D-6E8A-4147-A177-3AD203B41FA5}">
                      <a16:colId xmlns:a16="http://schemas.microsoft.com/office/drawing/2014/main" xmlns="" val="914586003"/>
                    </a:ext>
                  </a:extLst>
                </a:gridCol>
                <a:gridCol w="1064071">
                  <a:extLst>
                    <a:ext uri="{9D8B030D-6E8A-4147-A177-3AD203B41FA5}">
                      <a16:colId xmlns:a16="http://schemas.microsoft.com/office/drawing/2014/main" xmlns="" val="927048295"/>
                    </a:ext>
                  </a:extLst>
                </a:gridCol>
              </a:tblGrid>
              <a:tr h="1789104">
                <a:tc rowSpan="2">
                  <a:txBody>
                    <a:bodyPr/>
                    <a:lstStyle/>
                    <a:p>
                      <a:pPr>
                        <a:lnSpc>
                          <a:spcPct val="115000"/>
                        </a:lnSpc>
                        <a:spcAft>
                          <a:spcPts val="0"/>
                        </a:spcAft>
                      </a:pPr>
                      <a:r>
                        <a:rPr lang="pl-PL" sz="1600" dirty="0">
                          <a:effectLst/>
                          <a:latin typeface="Calibri" panose="020F0502020204030204" pitchFamily="34" charset="0"/>
                        </a:rPr>
                        <a:t>B. Specyficzne</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b="1" dirty="0">
                          <a:effectLst/>
                          <a:latin typeface="Calibri" panose="020F0502020204030204" pitchFamily="34" charset="0"/>
                        </a:rPr>
                        <a:t>B.1. Zakres projektu </a:t>
                      </a:r>
                      <a:endParaRPr lang="pl-PL"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pl-PL" sz="1600" dirty="0">
                          <a:effectLst/>
                          <a:latin typeface="Calibri" panose="020F0502020204030204" pitchFamily="34" charset="0"/>
                        </a:rPr>
                        <a:t>Weryfikacji podlega, czy działania realizowane w projekcie są zgodne z zakresem i warunkami (stanowiącymi załącznik do regulaminu konkursu) określonymi w Populacyjnym programie wczesnego wykrywania raka piersi albo Programie profilaktyki raka szyjki macicy albo Programie profilaktyki raka jelita </a:t>
                      </a:r>
                      <a:r>
                        <a:rPr lang="pl-PL" sz="1600" dirty="0" smtClean="0">
                          <a:effectLst/>
                          <a:latin typeface="Calibri" panose="020F0502020204030204" pitchFamily="34" charset="0"/>
                        </a:rPr>
                        <a:t>grubego (w </a:t>
                      </a:r>
                      <a:r>
                        <a:rPr lang="pl-PL" sz="1600" dirty="0">
                          <a:effectLst/>
                          <a:latin typeface="Calibri" panose="020F0502020204030204" pitchFamily="34" charset="0"/>
                        </a:rPr>
                        <a:t>zależności od programu profilaktycznego, którego dotyczy projekt</a:t>
                      </a:r>
                      <a:r>
                        <a:rPr lang="pl-PL" sz="1600" dirty="0" smtClean="0">
                          <a:effectLst/>
                          <a:latin typeface="Calibri" panose="020F0502020204030204" pitchFamily="34" charset="0"/>
                        </a:rPr>
                        <a:t>).</a:t>
                      </a:r>
                      <a:endParaRPr lang="pl-PL" sz="1600" dirty="0">
                        <a:effectLst/>
                        <a:latin typeface="Calibri" panose="020F0502020204030204" pitchFamily="34" charset="0"/>
                      </a:endParaRPr>
                    </a:p>
                    <a:p>
                      <a:pPr algn="just">
                        <a:lnSpc>
                          <a:spcPct val="115000"/>
                        </a:lnSpc>
                        <a:spcAft>
                          <a:spcPts val="0"/>
                        </a:spcAft>
                      </a:pPr>
                      <a:endParaRPr lang="pl-PL" sz="1600" dirty="0" smtClean="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pl-PL" sz="1400" dirty="0">
                          <a:solidFill>
                            <a:srgbClr val="FF0000"/>
                          </a:solidFill>
                          <a:effectLst/>
                          <a:latin typeface="Calibri" panose="020F0502020204030204" pitchFamily="34" charset="0"/>
                        </a:rPr>
                        <a:t>TAK / NIE</a:t>
                      </a:r>
                    </a:p>
                    <a:p>
                      <a:pPr algn="ctr">
                        <a:lnSpc>
                          <a:spcPct val="115000"/>
                        </a:lnSpc>
                        <a:spcAft>
                          <a:spcPts val="0"/>
                        </a:spcAft>
                      </a:pPr>
                      <a:r>
                        <a:rPr lang="pl-PL" sz="1400" dirty="0">
                          <a:solidFill>
                            <a:srgbClr val="FF0000"/>
                          </a:solidFill>
                          <a:effectLst/>
                          <a:latin typeface="Calibri" panose="020F0502020204030204" pitchFamily="34" charset="0"/>
                        </a:rPr>
                        <a:t>kryterium obligatoryjne</a:t>
                      </a:r>
                      <a:endParaRPr lang="pl-PL"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33417913"/>
                  </a:ext>
                </a:extLst>
              </a:tr>
              <a:tr h="2240005">
                <a:tc vMerge="1">
                  <a:txBody>
                    <a:bodyPr/>
                    <a:lstStyle/>
                    <a:p>
                      <a:endParaRPr lang="pl-PL"/>
                    </a:p>
                  </a:txBody>
                  <a:tcPr/>
                </a:tc>
                <a:tc>
                  <a:txBody>
                    <a:bodyPr/>
                    <a:lstStyle/>
                    <a:p>
                      <a:pPr>
                        <a:lnSpc>
                          <a:spcPct val="115000"/>
                        </a:lnSpc>
                        <a:spcAft>
                          <a:spcPts val="0"/>
                        </a:spcAft>
                      </a:pPr>
                      <a:r>
                        <a:rPr lang="pl-PL" sz="1400" b="1" dirty="0">
                          <a:effectLst/>
                          <a:latin typeface="Calibri" panose="020F0502020204030204" pitchFamily="34" charset="0"/>
                        </a:rPr>
                        <a:t>B.2 Specyficzny typ Wnioskodawcy/Partnera</a:t>
                      </a:r>
                      <a:endParaRPr lang="pl-PL"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pl-PL" sz="1600" dirty="0">
                          <a:effectLst/>
                          <a:latin typeface="Calibri" panose="020F0502020204030204" pitchFamily="34" charset="0"/>
                        </a:rPr>
                        <a:t>Weryfikacji podlega, czy wnioskodawca lub partner w projekcie jest podmiotem leczniczym udzielającym świadczeń opieki </a:t>
                      </a:r>
                      <a:r>
                        <a:rPr lang="pl-PL" sz="1600" dirty="0" smtClean="0">
                          <a:effectLst/>
                          <a:latin typeface="Calibri" panose="020F0502020204030204" pitchFamily="34" charset="0"/>
                        </a:rPr>
                        <a:t>zdrowotnej w </a:t>
                      </a:r>
                      <a:r>
                        <a:rPr lang="pl-PL" sz="1600" dirty="0">
                          <a:effectLst/>
                          <a:latin typeface="Calibri" panose="020F0502020204030204" pitchFamily="34" charset="0"/>
                        </a:rPr>
                        <a:t>rodzaju podstawowa opieka zdrowotna (na podstawie zawartej umowy o udzielanie świadczeń opieki zdrowotnej z dyrektorem pomorskiego oddziału NFZ) oraz w przypadku realizacji w projekcie działań w zakresie Populacyjnego programu wczesnego wykrywania raka piersi albo Programu profilaktyki raka szyjki macicy  posiada kontrakt z NFZ w ramach tego programu.</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pl-PL" sz="1400" dirty="0">
                          <a:solidFill>
                            <a:srgbClr val="FF0000"/>
                          </a:solidFill>
                          <a:effectLst/>
                          <a:latin typeface="Calibri" panose="020F0502020204030204" pitchFamily="34" charset="0"/>
                        </a:rPr>
                        <a:t>TAK / NIE</a:t>
                      </a:r>
                    </a:p>
                    <a:p>
                      <a:pPr algn="ctr">
                        <a:lnSpc>
                          <a:spcPct val="115000"/>
                        </a:lnSpc>
                        <a:spcAft>
                          <a:spcPts val="0"/>
                        </a:spcAft>
                      </a:pPr>
                      <a:r>
                        <a:rPr lang="pl-PL" sz="1400" dirty="0">
                          <a:solidFill>
                            <a:srgbClr val="FF0000"/>
                          </a:solidFill>
                          <a:effectLst/>
                          <a:latin typeface="Calibri" panose="020F0502020204030204" pitchFamily="34" charset="0"/>
                        </a:rPr>
                        <a:t>kryterium obligatoryjne</a:t>
                      </a:r>
                      <a:endParaRPr lang="pl-PL"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8201162"/>
                  </a:ext>
                </a:extLst>
              </a:tr>
            </a:tbl>
          </a:graphicData>
        </a:graphic>
      </p:graphicFrame>
    </p:spTree>
    <p:extLst>
      <p:ext uri="{BB962C8B-B14F-4D97-AF65-F5344CB8AC3E}">
        <p14:creationId xmlns:p14="http://schemas.microsoft.com/office/powerpoint/2010/main" val="1419020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6876256" y="6381750"/>
            <a:ext cx="2133600" cy="476250"/>
          </a:xfrm>
        </p:spPr>
        <p:txBody>
          <a:bodyPr/>
          <a:lstStyle/>
          <a:p>
            <a:pPr>
              <a:defRPr/>
            </a:pPr>
            <a:fld id="{16827F22-4254-462D-B62F-85BF0961A83A}" type="slidenum">
              <a:rPr lang="pl-PL" altLang="pl-PL" smtClean="0"/>
              <a:pPr>
                <a:defRPr/>
              </a:pPr>
              <a:t>7</a:t>
            </a:fld>
            <a:endParaRPr lang="pl-PL" altLang="pl-PL" dirty="0"/>
          </a:p>
        </p:txBody>
      </p:sp>
      <p:sp>
        <p:nvSpPr>
          <p:cNvPr id="5" name="Prostokąt 4"/>
          <p:cNvSpPr/>
          <p:nvPr/>
        </p:nvSpPr>
        <p:spPr>
          <a:xfrm>
            <a:off x="2564450" y="116632"/>
            <a:ext cx="6561224" cy="746358"/>
          </a:xfrm>
          <a:prstGeom prst="rect">
            <a:avLst/>
          </a:prstGeom>
        </p:spPr>
        <p:txBody>
          <a:bodyPr wrap="square">
            <a:spAutoFit/>
          </a:bodyPr>
          <a:lstStyle/>
          <a:p>
            <a:pPr lvl="0" algn="r" eaLnBrk="1" hangingPunct="1">
              <a:spcAft>
                <a:spcPts val="300"/>
              </a:spcAft>
            </a:pPr>
            <a:r>
              <a:rPr lang="pl-PL" altLang="pl-PL" sz="2000" b="1" dirty="0">
                <a:solidFill>
                  <a:schemeClr val="bg1"/>
                </a:solidFill>
                <a:latin typeface="Calibri" pitchFamily="34" charset="0"/>
              </a:rPr>
              <a:t>REGIONALNY PROGRAM OPERACYJNY </a:t>
            </a:r>
            <a:endParaRPr lang="pl-PL" altLang="pl-PL" sz="2000" b="1" dirty="0" smtClean="0">
              <a:solidFill>
                <a:schemeClr val="bg1"/>
              </a:solidFill>
              <a:latin typeface="Calibri" pitchFamily="34" charset="0"/>
            </a:endParaRPr>
          </a:p>
          <a:p>
            <a:pPr lvl="0" algn="r" eaLnBrk="1" hangingPunct="1">
              <a:spcAft>
                <a:spcPts val="300"/>
              </a:spcAft>
            </a:pPr>
            <a:r>
              <a:rPr lang="pl-PL" altLang="pl-PL" sz="2000" b="1" dirty="0" smtClean="0">
                <a:solidFill>
                  <a:schemeClr val="bg1"/>
                </a:solidFill>
                <a:latin typeface="Calibri" pitchFamily="34" charset="0"/>
              </a:rPr>
              <a:t>WOJEWÓDZTWA </a:t>
            </a:r>
            <a:r>
              <a:rPr lang="pl-PL" altLang="pl-PL" sz="2000" b="1" dirty="0">
                <a:solidFill>
                  <a:schemeClr val="bg1"/>
                </a:solidFill>
                <a:latin typeface="Calibri" pitchFamily="34" charset="0"/>
              </a:rPr>
              <a:t>POMORSKIEGO NA LATA 2014 - 2020 </a:t>
            </a:r>
          </a:p>
        </p:txBody>
      </p:sp>
      <p:graphicFrame>
        <p:nvGraphicFramePr>
          <p:cNvPr id="2" name="Tabela 1"/>
          <p:cNvGraphicFramePr>
            <a:graphicFrameLocks noGrp="1"/>
          </p:cNvGraphicFramePr>
          <p:nvPr>
            <p:extLst>
              <p:ext uri="{D42A27DB-BD31-4B8C-83A1-F6EECF244321}">
                <p14:modId xmlns:p14="http://schemas.microsoft.com/office/powerpoint/2010/main" val="3230067156"/>
              </p:ext>
            </p:extLst>
          </p:nvPr>
        </p:nvGraphicFramePr>
        <p:xfrm>
          <a:off x="289044" y="1624270"/>
          <a:ext cx="8720811" cy="3889248"/>
        </p:xfrm>
        <a:graphic>
          <a:graphicData uri="http://schemas.openxmlformats.org/drawingml/2006/table">
            <a:tbl>
              <a:tblPr>
                <a:tableStyleId>{5C22544A-7EE6-4342-B048-85BDC9FD1C3A}</a:tableStyleId>
              </a:tblPr>
              <a:tblGrid>
                <a:gridCol w="1524662">
                  <a:extLst>
                    <a:ext uri="{9D8B030D-6E8A-4147-A177-3AD203B41FA5}">
                      <a16:colId xmlns:a16="http://schemas.microsoft.com/office/drawing/2014/main" xmlns="" val="4025562846"/>
                    </a:ext>
                  </a:extLst>
                </a:gridCol>
                <a:gridCol w="1996377">
                  <a:extLst>
                    <a:ext uri="{9D8B030D-6E8A-4147-A177-3AD203B41FA5}">
                      <a16:colId xmlns:a16="http://schemas.microsoft.com/office/drawing/2014/main" xmlns="" val="1729168147"/>
                    </a:ext>
                  </a:extLst>
                </a:gridCol>
                <a:gridCol w="4168434">
                  <a:extLst>
                    <a:ext uri="{9D8B030D-6E8A-4147-A177-3AD203B41FA5}">
                      <a16:colId xmlns:a16="http://schemas.microsoft.com/office/drawing/2014/main" xmlns="" val="2994065224"/>
                    </a:ext>
                  </a:extLst>
                </a:gridCol>
                <a:gridCol w="1031338">
                  <a:extLst>
                    <a:ext uri="{9D8B030D-6E8A-4147-A177-3AD203B41FA5}">
                      <a16:colId xmlns:a16="http://schemas.microsoft.com/office/drawing/2014/main" xmlns="" val="1282075865"/>
                    </a:ext>
                  </a:extLst>
                </a:gridCol>
              </a:tblGrid>
              <a:tr h="0">
                <a:tc rowSpan="2">
                  <a:txBody>
                    <a:bodyPr/>
                    <a:lstStyle/>
                    <a:p>
                      <a:pPr>
                        <a:lnSpc>
                          <a:spcPct val="115000"/>
                        </a:lnSpc>
                        <a:spcAft>
                          <a:spcPts val="0"/>
                        </a:spcAft>
                      </a:pPr>
                      <a:r>
                        <a:rPr lang="pl-PL" sz="1600" dirty="0" smtClean="0">
                          <a:effectLst/>
                          <a:latin typeface="Calibri" panose="020F0502020204030204" pitchFamily="34" charset="0"/>
                        </a:rPr>
                        <a:t>B</a:t>
                      </a:r>
                      <a:r>
                        <a:rPr lang="pl-PL" sz="1600" dirty="0">
                          <a:effectLst/>
                          <a:latin typeface="Calibri" panose="020F0502020204030204" pitchFamily="34" charset="0"/>
                        </a:rPr>
                        <a:t>. Specyficzne</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lang="pl-PL" sz="1600" dirty="0">
                        <a:latin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pl-PL"/>
                    </a:p>
                  </a:txBody>
                  <a:tcPr marL="40214" marR="40214" marT="0" marB="0"/>
                </a:tc>
                <a:tc hMerge="1">
                  <a:txBody>
                    <a:bodyPr/>
                    <a:lstStyle/>
                    <a:p>
                      <a:endParaRPr lang="pl-PL"/>
                    </a:p>
                  </a:txBody>
                  <a:tcPr marL="40214" marR="40214" marT="0" marB="0" anchor="ctr"/>
                </a:tc>
                <a:extLst>
                  <a:ext uri="{0D108BD9-81ED-4DB2-BD59-A6C34878D82A}">
                    <a16:rowId xmlns:a16="http://schemas.microsoft.com/office/drawing/2014/main" xmlns="" val="3607856667"/>
                  </a:ext>
                </a:extLst>
              </a:tr>
              <a:tr h="1427038">
                <a:tc vMerge="1">
                  <a:txBody>
                    <a:bodyPr/>
                    <a:lstStyle/>
                    <a:p>
                      <a:endParaRPr lang="pl-PL"/>
                    </a:p>
                  </a:txBody>
                  <a:tcPr/>
                </a:tc>
                <a:tc>
                  <a:txBody>
                    <a:bodyPr/>
                    <a:lstStyle/>
                    <a:p>
                      <a:pPr>
                        <a:lnSpc>
                          <a:spcPct val="115000"/>
                        </a:lnSpc>
                        <a:spcAft>
                          <a:spcPts val="0"/>
                        </a:spcAft>
                      </a:pPr>
                      <a:r>
                        <a:rPr lang="pl-PL" sz="1600" b="1" dirty="0">
                          <a:effectLst/>
                          <a:latin typeface="Calibri" panose="020F0502020204030204" pitchFamily="34" charset="0"/>
                        </a:rPr>
                        <a:t>B.3  Grupa docelowa</a:t>
                      </a:r>
                      <a:endParaRPr lang="pl-PL"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pl-PL" sz="1600" dirty="0">
                          <a:effectLst/>
                          <a:latin typeface="Calibri" panose="020F0502020204030204" pitchFamily="34" charset="0"/>
                        </a:rPr>
                        <a:t>Weryfikacji podlega, czy minimum 20% grupy docelowej stanowią kobiety w wieku aktywności zawodowej, które na podstawie SIMP nigdy nie wykonywały badań profilaktycznych w kierunku wykrycia raka piersi lub raka szyjki macicy (w zależności od programu profilaktycznego, którego dotyczy projekt). </a:t>
                      </a:r>
                    </a:p>
                    <a:p>
                      <a:pPr algn="just">
                        <a:lnSpc>
                          <a:spcPct val="115000"/>
                        </a:lnSpc>
                        <a:spcAft>
                          <a:spcPts val="0"/>
                        </a:spcAft>
                      </a:pPr>
                      <a:r>
                        <a:rPr lang="pl-PL" sz="1600" dirty="0">
                          <a:effectLst/>
                          <a:latin typeface="Calibri" panose="020F0502020204030204" pitchFamily="34" charset="0"/>
                        </a:rPr>
                        <a:t>Kryterium dotyczy wyłącznie projektów, które zakładają realizację działań w zakresie Populacyjnego programu wczesnego wykrywania raka piersi albo Programu profilaktyki raka szyjki macicy.</a:t>
                      </a:r>
                    </a:p>
                    <a:p>
                      <a:pPr algn="just">
                        <a:lnSpc>
                          <a:spcPct val="115000"/>
                        </a:lnSpc>
                        <a:spcAft>
                          <a:spcPts val="0"/>
                        </a:spcAft>
                      </a:pPr>
                      <a:r>
                        <a:rPr lang="pl-PL" sz="1600" dirty="0">
                          <a:effectLst/>
                          <a:latin typeface="Calibri" panose="020F0502020204030204" pitchFamily="34" charset="0"/>
                        </a:rPr>
                        <a:t> </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pl-PL" sz="1400" dirty="0">
                          <a:solidFill>
                            <a:srgbClr val="FF0000"/>
                          </a:solidFill>
                          <a:effectLst/>
                          <a:latin typeface="Calibri" panose="020F0502020204030204" pitchFamily="34" charset="0"/>
                        </a:rPr>
                        <a:t>TAK / NIE</a:t>
                      </a:r>
                    </a:p>
                    <a:p>
                      <a:pPr algn="ctr">
                        <a:lnSpc>
                          <a:spcPct val="115000"/>
                        </a:lnSpc>
                        <a:spcAft>
                          <a:spcPts val="0"/>
                        </a:spcAft>
                      </a:pPr>
                      <a:r>
                        <a:rPr lang="pl-PL" sz="1400" dirty="0">
                          <a:solidFill>
                            <a:srgbClr val="FF0000"/>
                          </a:solidFill>
                          <a:effectLst/>
                          <a:latin typeface="Calibri" panose="020F0502020204030204" pitchFamily="34" charset="0"/>
                        </a:rPr>
                        <a:t>kryterium obligatoryjne</a:t>
                      </a:r>
                      <a:endParaRPr lang="pl-PL"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18851851"/>
                  </a:ext>
                </a:extLst>
              </a:tr>
            </a:tbl>
          </a:graphicData>
        </a:graphic>
      </p:graphicFrame>
      <p:sp>
        <p:nvSpPr>
          <p:cNvPr id="8" name="Text Box 19"/>
          <p:cNvSpPr txBox="1">
            <a:spLocks noChangeArrowheads="1"/>
          </p:cNvSpPr>
          <p:nvPr/>
        </p:nvSpPr>
        <p:spPr bwMode="auto">
          <a:xfrm>
            <a:off x="119133" y="1074353"/>
            <a:ext cx="8892480" cy="338554"/>
          </a:xfrm>
          <a:prstGeom prst="rect">
            <a:avLst/>
          </a:prstGeom>
          <a:solidFill>
            <a:schemeClr val="accent3">
              <a:lumMod val="20000"/>
              <a:lumOff val="80000"/>
              <a:alpha val="25000"/>
            </a:schemeClr>
          </a:solidFill>
          <a:ln>
            <a:noFill/>
          </a:ln>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eaLnBrk="1" fontAlgn="auto" hangingPunct="1">
              <a:spcBef>
                <a:spcPts val="0"/>
              </a:spcBef>
              <a:spcAft>
                <a:spcPts val="0"/>
              </a:spcAft>
              <a:buNone/>
            </a:pPr>
            <a:r>
              <a:rPr lang="pl-PL" sz="1600" b="1" dirty="0" smtClean="0">
                <a:solidFill>
                  <a:srgbClr val="C00000"/>
                </a:solidFill>
                <a:latin typeface="Calibri" panose="020F0502020204030204" pitchFamily="34" charset="0"/>
              </a:rPr>
              <a:t>5.4.2. ZDROWIE </a:t>
            </a:r>
            <a:r>
              <a:rPr lang="pl-PL" sz="1600" b="1" dirty="0">
                <a:solidFill>
                  <a:srgbClr val="C00000"/>
                </a:solidFill>
                <a:latin typeface="Calibri" panose="020F0502020204030204" pitchFamily="34" charset="0"/>
              </a:rPr>
              <a:t>NA RYNKU </a:t>
            </a:r>
            <a:r>
              <a:rPr lang="pl-PL" sz="1600" b="1" dirty="0" smtClean="0">
                <a:solidFill>
                  <a:srgbClr val="C00000"/>
                </a:solidFill>
                <a:latin typeface="Calibri" panose="020F0502020204030204" pitchFamily="34" charset="0"/>
              </a:rPr>
              <a:t>PRACY – KRYTERIA FORMALNE</a:t>
            </a:r>
            <a:endParaRPr lang="pl-PL" sz="16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25348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6876256" y="6381750"/>
            <a:ext cx="2133600" cy="476250"/>
          </a:xfrm>
        </p:spPr>
        <p:txBody>
          <a:bodyPr/>
          <a:lstStyle/>
          <a:p>
            <a:pPr>
              <a:defRPr/>
            </a:pPr>
            <a:fld id="{16827F22-4254-462D-B62F-85BF0961A83A}" type="slidenum">
              <a:rPr lang="pl-PL" altLang="pl-PL" smtClean="0"/>
              <a:pPr>
                <a:defRPr/>
              </a:pPr>
              <a:t>8</a:t>
            </a:fld>
            <a:endParaRPr lang="pl-PL" altLang="pl-PL" dirty="0"/>
          </a:p>
        </p:txBody>
      </p:sp>
      <p:sp>
        <p:nvSpPr>
          <p:cNvPr id="5" name="Prostokąt 4"/>
          <p:cNvSpPr/>
          <p:nvPr/>
        </p:nvSpPr>
        <p:spPr>
          <a:xfrm>
            <a:off x="2564450" y="116632"/>
            <a:ext cx="6561224" cy="746358"/>
          </a:xfrm>
          <a:prstGeom prst="rect">
            <a:avLst/>
          </a:prstGeom>
        </p:spPr>
        <p:txBody>
          <a:bodyPr wrap="square">
            <a:spAutoFit/>
          </a:bodyPr>
          <a:lstStyle/>
          <a:p>
            <a:pPr lvl="0" algn="r" eaLnBrk="1" hangingPunct="1">
              <a:spcAft>
                <a:spcPts val="300"/>
              </a:spcAft>
            </a:pPr>
            <a:r>
              <a:rPr lang="pl-PL" altLang="pl-PL" sz="2000" b="1" dirty="0">
                <a:solidFill>
                  <a:schemeClr val="bg1"/>
                </a:solidFill>
                <a:latin typeface="Calibri" pitchFamily="34" charset="0"/>
              </a:rPr>
              <a:t>REGIONALNY PROGRAM OPERACYJNY </a:t>
            </a:r>
            <a:endParaRPr lang="pl-PL" altLang="pl-PL" sz="2000" b="1" dirty="0" smtClean="0">
              <a:solidFill>
                <a:schemeClr val="bg1"/>
              </a:solidFill>
              <a:latin typeface="Calibri" pitchFamily="34" charset="0"/>
            </a:endParaRPr>
          </a:p>
          <a:p>
            <a:pPr lvl="0" algn="r" eaLnBrk="1" hangingPunct="1">
              <a:spcAft>
                <a:spcPts val="300"/>
              </a:spcAft>
            </a:pPr>
            <a:r>
              <a:rPr lang="pl-PL" altLang="pl-PL" sz="2000" b="1" dirty="0" smtClean="0">
                <a:solidFill>
                  <a:schemeClr val="bg1"/>
                </a:solidFill>
                <a:latin typeface="Calibri" pitchFamily="34" charset="0"/>
              </a:rPr>
              <a:t>WOJEWÓDZTWA </a:t>
            </a:r>
            <a:r>
              <a:rPr lang="pl-PL" altLang="pl-PL" sz="2000" b="1" dirty="0">
                <a:solidFill>
                  <a:schemeClr val="bg1"/>
                </a:solidFill>
                <a:latin typeface="Calibri" pitchFamily="34" charset="0"/>
              </a:rPr>
              <a:t>POMORSKIEGO NA LATA 2014 - 2020 </a:t>
            </a:r>
          </a:p>
        </p:txBody>
      </p:sp>
      <p:graphicFrame>
        <p:nvGraphicFramePr>
          <p:cNvPr id="6" name="Tabela 5"/>
          <p:cNvGraphicFramePr>
            <a:graphicFrameLocks noGrp="1"/>
          </p:cNvGraphicFramePr>
          <p:nvPr>
            <p:extLst>
              <p:ext uri="{D42A27DB-BD31-4B8C-83A1-F6EECF244321}">
                <p14:modId xmlns:p14="http://schemas.microsoft.com/office/powerpoint/2010/main" val="449563831"/>
              </p:ext>
            </p:extLst>
          </p:nvPr>
        </p:nvGraphicFramePr>
        <p:xfrm>
          <a:off x="421196" y="1586408"/>
          <a:ext cx="8588661" cy="4799838"/>
        </p:xfrm>
        <a:graphic>
          <a:graphicData uri="http://schemas.openxmlformats.org/drawingml/2006/table">
            <a:tbl>
              <a:tblPr firstRow="1" firstCol="1" bandRow="1" bandCol="1">
                <a:tableStyleId>{5C22544A-7EE6-4342-B048-85BDC9FD1C3A}</a:tableStyleId>
              </a:tblPr>
              <a:tblGrid>
                <a:gridCol w="1414023">
                  <a:extLst>
                    <a:ext uri="{9D8B030D-6E8A-4147-A177-3AD203B41FA5}">
                      <a16:colId xmlns:a16="http://schemas.microsoft.com/office/drawing/2014/main" xmlns="" val="3240938625"/>
                    </a:ext>
                  </a:extLst>
                </a:gridCol>
                <a:gridCol w="1368629">
                  <a:extLst>
                    <a:ext uri="{9D8B030D-6E8A-4147-A177-3AD203B41FA5}">
                      <a16:colId xmlns:a16="http://schemas.microsoft.com/office/drawing/2014/main" xmlns="" val="2639987931"/>
                    </a:ext>
                  </a:extLst>
                </a:gridCol>
                <a:gridCol w="4968552">
                  <a:extLst>
                    <a:ext uri="{9D8B030D-6E8A-4147-A177-3AD203B41FA5}">
                      <a16:colId xmlns:a16="http://schemas.microsoft.com/office/drawing/2014/main" xmlns="" val="3652222170"/>
                    </a:ext>
                  </a:extLst>
                </a:gridCol>
                <a:gridCol w="432048">
                  <a:extLst>
                    <a:ext uri="{9D8B030D-6E8A-4147-A177-3AD203B41FA5}">
                      <a16:colId xmlns:a16="http://schemas.microsoft.com/office/drawing/2014/main" xmlns="" val="2261800905"/>
                    </a:ext>
                  </a:extLst>
                </a:gridCol>
                <a:gridCol w="405409">
                  <a:extLst>
                    <a:ext uri="{9D8B030D-6E8A-4147-A177-3AD203B41FA5}">
                      <a16:colId xmlns:a16="http://schemas.microsoft.com/office/drawing/2014/main" xmlns="" val="4217612880"/>
                    </a:ext>
                  </a:extLst>
                </a:gridCol>
              </a:tblGrid>
              <a:tr h="4795342">
                <a:tc>
                  <a:txBody>
                    <a:bodyPr/>
                    <a:lstStyle/>
                    <a:p>
                      <a:pPr>
                        <a:lnSpc>
                          <a:spcPct val="115000"/>
                        </a:lnSpc>
                        <a:spcAft>
                          <a:spcPts val="0"/>
                        </a:spcAft>
                      </a:pPr>
                      <a:r>
                        <a:rPr lang="pl-PL" sz="1400" b="0" dirty="0">
                          <a:solidFill>
                            <a:schemeClr val="tx1"/>
                          </a:solidFill>
                          <a:effectLst/>
                          <a:latin typeface="Calibri" panose="020F0502020204030204" pitchFamily="34" charset="0"/>
                        </a:rPr>
                        <a:t>C. Specyficzne ukierunkowanie projektu</a:t>
                      </a:r>
                      <a:endParaRPr lang="pl-PL"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chemeClr val="tx1"/>
                          </a:solidFill>
                          <a:effectLst/>
                          <a:latin typeface="Calibri" panose="020F0502020204030204" pitchFamily="34" charset="0"/>
                        </a:rPr>
                        <a:t>C.1. Partnerstwo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endParaRPr lang="pl-PL"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Bef>
                          <a:spcPts val="300"/>
                        </a:spcBef>
                        <a:spcAft>
                          <a:spcPts val="300"/>
                        </a:spcAft>
                      </a:pPr>
                      <a:r>
                        <a:rPr lang="pl-PL" sz="1400" b="0" dirty="0">
                          <a:solidFill>
                            <a:schemeClr val="tx1"/>
                          </a:solidFill>
                          <a:effectLst/>
                          <a:latin typeface="Calibri" panose="020F0502020204030204" pitchFamily="34" charset="0"/>
                        </a:rPr>
                        <a:t>Ocenie podlega stopień, w jakim partnerstwo w projekcie przyczyni się do osiągnięcia rezultatów projektu wyrażonych poprzez wskaźniki monitorowania.</a:t>
                      </a:r>
                    </a:p>
                    <a:p>
                      <a:pPr algn="just">
                        <a:lnSpc>
                          <a:spcPct val="115000"/>
                        </a:lnSpc>
                        <a:spcBef>
                          <a:spcPts val="300"/>
                        </a:spcBef>
                        <a:spcAft>
                          <a:spcPts val="300"/>
                        </a:spcAft>
                      </a:pPr>
                      <a:r>
                        <a:rPr lang="pl-PL" sz="1200" b="0" dirty="0">
                          <a:solidFill>
                            <a:schemeClr val="tx1"/>
                          </a:solidFill>
                          <a:effectLst/>
                          <a:latin typeface="Calibri" panose="020F0502020204030204" pitchFamily="34" charset="0"/>
                        </a:rPr>
                        <a:t> </a:t>
                      </a:r>
                      <a:r>
                        <a:rPr lang="pl-PL" sz="1300" b="1" dirty="0" smtClean="0">
                          <a:solidFill>
                            <a:schemeClr val="tx1"/>
                          </a:solidFill>
                          <a:effectLst/>
                          <a:latin typeface="Calibri" panose="020F0502020204030204" pitchFamily="34" charset="0"/>
                        </a:rPr>
                        <a:t>0 </a:t>
                      </a:r>
                      <a:r>
                        <a:rPr lang="pl-PL" sz="1300" b="1" dirty="0">
                          <a:solidFill>
                            <a:schemeClr val="tx1"/>
                          </a:solidFill>
                          <a:effectLst/>
                          <a:latin typeface="Calibri" panose="020F0502020204030204" pitchFamily="34" charset="0"/>
                        </a:rPr>
                        <a:t>pkt </a:t>
                      </a:r>
                      <a:r>
                        <a:rPr lang="pl-PL" sz="1300" b="0" dirty="0">
                          <a:solidFill>
                            <a:schemeClr val="tx1"/>
                          </a:solidFill>
                          <a:effectLst/>
                          <a:latin typeface="Calibri" panose="020F0502020204030204" pitchFamily="34" charset="0"/>
                        </a:rPr>
                        <a:t>– projekt realizowany jest w partnerstwie pomiędzy jednostkami samorządu terytorialnego i/lub organizacjami pozarządowymi i/lub podmiotami leczniczymi i/lub przedsiębiorcami i/lub instytucjami naukowymi i/lub sektorem oświaty, które nie przyczyni się do osiągnięcia rezultatów projektu wyrażonych poprzez wskaźniki monitorowania.</a:t>
                      </a:r>
                    </a:p>
                    <a:p>
                      <a:pPr algn="just">
                        <a:lnSpc>
                          <a:spcPct val="115000"/>
                        </a:lnSpc>
                        <a:spcBef>
                          <a:spcPts val="300"/>
                        </a:spcBef>
                        <a:spcAft>
                          <a:spcPts val="300"/>
                        </a:spcAft>
                      </a:pPr>
                      <a:r>
                        <a:rPr lang="pl-PL" sz="1300" b="1" dirty="0">
                          <a:solidFill>
                            <a:schemeClr val="tx1"/>
                          </a:solidFill>
                          <a:effectLst/>
                          <a:latin typeface="Calibri" panose="020F0502020204030204" pitchFamily="34" charset="0"/>
                        </a:rPr>
                        <a:t>1 pkt </a:t>
                      </a:r>
                      <a:r>
                        <a:rPr lang="pl-PL" sz="1300" b="0" dirty="0">
                          <a:solidFill>
                            <a:schemeClr val="tx1"/>
                          </a:solidFill>
                          <a:effectLst/>
                          <a:latin typeface="Calibri" panose="020F0502020204030204" pitchFamily="34" charset="0"/>
                        </a:rPr>
                        <a:t>– projekt realizowany jest w partnerstwie pomiędzy jednostkami samorządu terytorialnego i/lub organizacjami pozarządowymi i/lub podmiotami leczniczymi i/lub przedsiębiorcami i/lub instytucjami naukowymi i/lub sektorem oświaty, które przyczyni się do osiągnięcia większości rezultatów projektu wyrażonych poprzez wskaźniki monitorowania.</a:t>
                      </a:r>
                    </a:p>
                    <a:p>
                      <a:pPr algn="just">
                        <a:lnSpc>
                          <a:spcPct val="115000"/>
                        </a:lnSpc>
                        <a:spcAft>
                          <a:spcPts val="0"/>
                        </a:spcAft>
                      </a:pPr>
                      <a:r>
                        <a:rPr lang="pl-PL" sz="1300" b="1" dirty="0">
                          <a:solidFill>
                            <a:schemeClr val="tx1"/>
                          </a:solidFill>
                          <a:effectLst/>
                          <a:latin typeface="Calibri" panose="020F0502020204030204" pitchFamily="34" charset="0"/>
                        </a:rPr>
                        <a:t>2 pkt </a:t>
                      </a:r>
                      <a:r>
                        <a:rPr lang="pl-PL" sz="1300" b="0" dirty="0">
                          <a:solidFill>
                            <a:schemeClr val="tx1"/>
                          </a:solidFill>
                          <a:effectLst/>
                          <a:latin typeface="Calibri" panose="020F0502020204030204" pitchFamily="34" charset="0"/>
                        </a:rPr>
                        <a:t>– projekt realizowany jest w partnerstwie pomiędzy jednostkami samorządu terytorialnego i/lub organizacjami pozarządowymi i/lub podmiotami leczniczymi i/lub przedsiębiorcami i/lub instytucjami naukowymi i/lub sektorem oświaty, które przyczyni się do osiągnięcia wszystkich rezultatów projektu wyrażonych poprzez wskaźniki monitorowania.</a:t>
                      </a:r>
                      <a:endParaRPr lang="pl-PL" sz="13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a:solidFill>
                            <a:srgbClr val="C00000"/>
                          </a:solidFill>
                          <a:effectLst/>
                        </a:rPr>
                        <a:t>4</a:t>
                      </a: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a:solidFill>
                            <a:srgbClr val="C00000"/>
                          </a:solidFill>
                          <a:effectLst/>
                        </a:rPr>
                        <a:t>8</a:t>
                      </a: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66823016"/>
                  </a:ext>
                </a:extLst>
              </a:tr>
            </a:tbl>
          </a:graphicData>
        </a:graphic>
      </p:graphicFrame>
      <p:sp>
        <p:nvSpPr>
          <p:cNvPr id="8" name="Text Box 19"/>
          <p:cNvSpPr txBox="1">
            <a:spLocks noChangeArrowheads="1"/>
          </p:cNvSpPr>
          <p:nvPr/>
        </p:nvSpPr>
        <p:spPr bwMode="auto">
          <a:xfrm>
            <a:off x="119133" y="1074353"/>
            <a:ext cx="8892480" cy="338554"/>
          </a:xfrm>
          <a:prstGeom prst="rect">
            <a:avLst/>
          </a:prstGeom>
          <a:solidFill>
            <a:schemeClr val="accent3">
              <a:lumMod val="20000"/>
              <a:lumOff val="80000"/>
              <a:alpha val="25000"/>
            </a:schemeClr>
          </a:solidFill>
          <a:ln>
            <a:noFill/>
          </a:ln>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eaLnBrk="1" fontAlgn="auto" hangingPunct="1">
              <a:spcBef>
                <a:spcPts val="0"/>
              </a:spcBef>
              <a:spcAft>
                <a:spcPts val="0"/>
              </a:spcAft>
              <a:buNone/>
            </a:pPr>
            <a:r>
              <a:rPr lang="pl-PL" sz="1600" b="1" dirty="0" smtClean="0">
                <a:solidFill>
                  <a:srgbClr val="C00000"/>
                </a:solidFill>
                <a:latin typeface="Calibri" panose="020F0502020204030204" pitchFamily="34" charset="0"/>
              </a:rPr>
              <a:t>5.4.2. ZDROWIE </a:t>
            </a:r>
            <a:r>
              <a:rPr lang="pl-PL" sz="1600" b="1" dirty="0">
                <a:solidFill>
                  <a:srgbClr val="C00000"/>
                </a:solidFill>
                <a:latin typeface="Calibri" panose="020F0502020204030204" pitchFamily="34" charset="0"/>
              </a:rPr>
              <a:t>NA RYNKU </a:t>
            </a:r>
            <a:r>
              <a:rPr lang="pl-PL" sz="1600" b="1" dirty="0" smtClean="0">
                <a:solidFill>
                  <a:srgbClr val="C00000"/>
                </a:solidFill>
                <a:latin typeface="Calibri" panose="020F0502020204030204" pitchFamily="34" charset="0"/>
              </a:rPr>
              <a:t>PRACY – KRYTERIA STRATEGICZNE</a:t>
            </a:r>
            <a:endParaRPr lang="pl-PL" sz="16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4046705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6876256" y="6381750"/>
            <a:ext cx="2133600" cy="476250"/>
          </a:xfrm>
        </p:spPr>
        <p:txBody>
          <a:bodyPr/>
          <a:lstStyle/>
          <a:p>
            <a:pPr>
              <a:defRPr/>
            </a:pPr>
            <a:fld id="{16827F22-4254-462D-B62F-85BF0961A83A}" type="slidenum">
              <a:rPr lang="pl-PL" altLang="pl-PL" smtClean="0"/>
              <a:pPr>
                <a:defRPr/>
              </a:pPr>
              <a:t>9</a:t>
            </a:fld>
            <a:endParaRPr lang="pl-PL" altLang="pl-PL" dirty="0"/>
          </a:p>
        </p:txBody>
      </p:sp>
      <p:sp>
        <p:nvSpPr>
          <p:cNvPr id="5" name="Prostokąt 4"/>
          <p:cNvSpPr/>
          <p:nvPr/>
        </p:nvSpPr>
        <p:spPr>
          <a:xfrm>
            <a:off x="2564450" y="116632"/>
            <a:ext cx="6561224" cy="746358"/>
          </a:xfrm>
          <a:prstGeom prst="rect">
            <a:avLst/>
          </a:prstGeom>
        </p:spPr>
        <p:txBody>
          <a:bodyPr wrap="square">
            <a:spAutoFit/>
          </a:bodyPr>
          <a:lstStyle/>
          <a:p>
            <a:pPr lvl="0" algn="r" eaLnBrk="1" hangingPunct="1">
              <a:spcAft>
                <a:spcPts val="300"/>
              </a:spcAft>
            </a:pPr>
            <a:r>
              <a:rPr lang="pl-PL" altLang="pl-PL" sz="2000" b="1" dirty="0">
                <a:solidFill>
                  <a:schemeClr val="bg1"/>
                </a:solidFill>
                <a:latin typeface="Calibri" pitchFamily="34" charset="0"/>
              </a:rPr>
              <a:t>REGIONALNY PROGRAM OPERACYJNY </a:t>
            </a:r>
            <a:endParaRPr lang="pl-PL" altLang="pl-PL" sz="2000" b="1" dirty="0" smtClean="0">
              <a:solidFill>
                <a:schemeClr val="bg1"/>
              </a:solidFill>
              <a:latin typeface="Calibri" pitchFamily="34" charset="0"/>
            </a:endParaRPr>
          </a:p>
          <a:p>
            <a:pPr lvl="0" algn="r" eaLnBrk="1" hangingPunct="1">
              <a:spcAft>
                <a:spcPts val="300"/>
              </a:spcAft>
            </a:pPr>
            <a:r>
              <a:rPr lang="pl-PL" altLang="pl-PL" sz="2000" b="1" dirty="0" smtClean="0">
                <a:solidFill>
                  <a:schemeClr val="bg1"/>
                </a:solidFill>
                <a:latin typeface="Calibri" pitchFamily="34" charset="0"/>
              </a:rPr>
              <a:t>WOJEWÓDZTWA </a:t>
            </a:r>
            <a:r>
              <a:rPr lang="pl-PL" altLang="pl-PL" sz="2000" b="1" dirty="0">
                <a:solidFill>
                  <a:schemeClr val="bg1"/>
                </a:solidFill>
                <a:latin typeface="Calibri" pitchFamily="34" charset="0"/>
              </a:rPr>
              <a:t>POMORSKIEGO NA LATA 2014 - 2020 </a:t>
            </a:r>
          </a:p>
        </p:txBody>
      </p:sp>
      <p:graphicFrame>
        <p:nvGraphicFramePr>
          <p:cNvPr id="6" name="Tabela 5"/>
          <p:cNvGraphicFramePr>
            <a:graphicFrameLocks noGrp="1"/>
          </p:cNvGraphicFramePr>
          <p:nvPr>
            <p:extLst>
              <p:ext uri="{D42A27DB-BD31-4B8C-83A1-F6EECF244321}">
                <p14:modId xmlns:p14="http://schemas.microsoft.com/office/powerpoint/2010/main" val="3698165543"/>
              </p:ext>
            </p:extLst>
          </p:nvPr>
        </p:nvGraphicFramePr>
        <p:xfrm>
          <a:off x="179512" y="1356756"/>
          <a:ext cx="8830345" cy="5542026"/>
        </p:xfrm>
        <a:graphic>
          <a:graphicData uri="http://schemas.openxmlformats.org/drawingml/2006/table">
            <a:tbl>
              <a:tblPr firstRow="1" firstCol="1" bandRow="1" bandCol="1">
                <a:tableStyleId>{5C22544A-7EE6-4342-B048-85BDC9FD1C3A}</a:tableStyleId>
              </a:tblPr>
              <a:tblGrid>
                <a:gridCol w="1080120">
                  <a:extLst>
                    <a:ext uri="{9D8B030D-6E8A-4147-A177-3AD203B41FA5}">
                      <a16:colId xmlns:a16="http://schemas.microsoft.com/office/drawing/2014/main" xmlns="" val="3240938625"/>
                    </a:ext>
                  </a:extLst>
                </a:gridCol>
                <a:gridCol w="1224136">
                  <a:extLst>
                    <a:ext uri="{9D8B030D-6E8A-4147-A177-3AD203B41FA5}">
                      <a16:colId xmlns:a16="http://schemas.microsoft.com/office/drawing/2014/main" xmlns="" val="2639987931"/>
                    </a:ext>
                  </a:extLst>
                </a:gridCol>
                <a:gridCol w="5665066">
                  <a:extLst>
                    <a:ext uri="{9D8B030D-6E8A-4147-A177-3AD203B41FA5}">
                      <a16:colId xmlns:a16="http://schemas.microsoft.com/office/drawing/2014/main" xmlns="" val="3652222170"/>
                    </a:ext>
                  </a:extLst>
                </a:gridCol>
                <a:gridCol w="444206">
                  <a:extLst>
                    <a:ext uri="{9D8B030D-6E8A-4147-A177-3AD203B41FA5}">
                      <a16:colId xmlns:a16="http://schemas.microsoft.com/office/drawing/2014/main" xmlns="" val="2261800905"/>
                    </a:ext>
                  </a:extLst>
                </a:gridCol>
                <a:gridCol w="416817">
                  <a:extLst>
                    <a:ext uri="{9D8B030D-6E8A-4147-A177-3AD203B41FA5}">
                      <a16:colId xmlns:a16="http://schemas.microsoft.com/office/drawing/2014/main" xmlns="" val="4217612880"/>
                    </a:ext>
                  </a:extLst>
                </a:gridCol>
              </a:tblGrid>
              <a:tr h="5298976">
                <a:tc>
                  <a:txBody>
                    <a:bodyPr/>
                    <a:lstStyle/>
                    <a:p>
                      <a:pPr>
                        <a:lnSpc>
                          <a:spcPct val="115000"/>
                        </a:lnSpc>
                        <a:spcAft>
                          <a:spcPts val="0"/>
                        </a:spcAft>
                      </a:pPr>
                      <a:r>
                        <a:rPr lang="pl-PL" sz="1400" b="0" dirty="0">
                          <a:solidFill>
                            <a:schemeClr val="tx1"/>
                          </a:solidFill>
                          <a:effectLst/>
                          <a:latin typeface="Calibri" panose="020F0502020204030204" pitchFamily="34" charset="0"/>
                        </a:rPr>
                        <a:t>C. Specyficzne ukierunkowanie projektu</a:t>
                      </a:r>
                      <a:endParaRPr lang="pl-PL"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smtClean="0">
                          <a:solidFill>
                            <a:schemeClr val="tx1"/>
                          </a:solidFill>
                          <a:effectLst/>
                          <a:latin typeface="Calibri" panose="020F0502020204030204" pitchFamily="34" charset="0"/>
                        </a:rPr>
                        <a:t>C.2. Partnerstwo z organizacją pozarządową</a:t>
                      </a: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p>
                    <a:p>
                      <a:pPr>
                        <a:lnSpc>
                          <a:spcPct val="115000"/>
                        </a:lnSpc>
                        <a:spcAft>
                          <a:spcPts val="0"/>
                        </a:spcAft>
                      </a:pPr>
                      <a:r>
                        <a:rPr lang="pl-PL" sz="1400" dirty="0">
                          <a:solidFill>
                            <a:schemeClr val="tx1"/>
                          </a:solidFill>
                          <a:effectLst/>
                          <a:latin typeface="Calibri" panose="020F0502020204030204" pitchFamily="34" charset="0"/>
                        </a:rPr>
                        <a:t> </a:t>
                      </a:r>
                      <a:endParaRPr lang="pl-PL"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Bef>
                          <a:spcPts val="300"/>
                        </a:spcBef>
                        <a:spcAft>
                          <a:spcPts val="300"/>
                        </a:spcAft>
                      </a:pPr>
                      <a:r>
                        <a:rPr lang="pl-PL" sz="1200" b="0" dirty="0" smtClean="0">
                          <a:solidFill>
                            <a:schemeClr val="tx1"/>
                          </a:solidFill>
                          <a:effectLst/>
                          <a:latin typeface="Calibri" panose="020F0502020204030204" pitchFamily="34" charset="0"/>
                        </a:rPr>
                        <a:t>Ocenie podlega stopień, w jakim partnerstwo podmiotu leczniczego z organizacją pozarządową repezentującą interesy pacjentów onkologicznych i posiadającą co najmniej 2 letnie doświadczenie w zakresie działań profilaktycznych dot. raka piersi lub raka szyjki macicy lub raka jelita grubego (w zależności od programu profilaktycznego, którego dotyczy projekt) w projekcie przyczyni się do osiągnięcia rezultatów projektu wyrażonych poprzez wskaźniki monitorowania.</a:t>
                      </a:r>
                    </a:p>
                    <a:p>
                      <a:pPr algn="just">
                        <a:lnSpc>
                          <a:spcPct val="115000"/>
                        </a:lnSpc>
                        <a:spcBef>
                          <a:spcPts val="300"/>
                        </a:spcBef>
                        <a:spcAft>
                          <a:spcPts val="300"/>
                        </a:spcAft>
                      </a:pPr>
                      <a:r>
                        <a:rPr lang="pl-PL" sz="1200" b="1" dirty="0" smtClean="0">
                          <a:solidFill>
                            <a:schemeClr val="tx1"/>
                          </a:solidFill>
                          <a:effectLst/>
                          <a:latin typeface="Calibri" panose="020F0502020204030204" pitchFamily="34" charset="0"/>
                        </a:rPr>
                        <a:t>0 pkt </a:t>
                      </a:r>
                      <a:r>
                        <a:rPr lang="pl-PL" sz="1200" b="0" dirty="0" smtClean="0">
                          <a:solidFill>
                            <a:schemeClr val="tx1"/>
                          </a:solidFill>
                          <a:effectLst/>
                          <a:latin typeface="Calibri" panose="020F0502020204030204" pitchFamily="34" charset="0"/>
                        </a:rPr>
                        <a:t>– projekt realizowany jest w partnerstwie podmiotu leczniczego z organizacją pozarządową repezentującą interesy pacjentów onkologicznych i posiadającą co najmniej 2 letnie doświadczenie w zakresie działań profilaktycznych dot. raka piersi lub raka szyjki macicy lub raka jelita grubego (w zależności od programu profilaktycznego, którego dotyczy projekt), które nie przyczyni się do osiągnięcia rezultatów projektu wyrażonych poprzez wskaźniki monitorowania.</a:t>
                      </a:r>
                    </a:p>
                    <a:p>
                      <a:pPr algn="just">
                        <a:lnSpc>
                          <a:spcPct val="115000"/>
                        </a:lnSpc>
                        <a:spcBef>
                          <a:spcPts val="300"/>
                        </a:spcBef>
                        <a:spcAft>
                          <a:spcPts val="300"/>
                        </a:spcAft>
                      </a:pPr>
                      <a:r>
                        <a:rPr lang="pl-PL" sz="1200" b="1" dirty="0" smtClean="0">
                          <a:solidFill>
                            <a:schemeClr val="tx1"/>
                          </a:solidFill>
                          <a:effectLst/>
                          <a:latin typeface="Calibri" panose="020F0502020204030204" pitchFamily="34" charset="0"/>
                        </a:rPr>
                        <a:t>1 pkt </a:t>
                      </a:r>
                      <a:r>
                        <a:rPr lang="pl-PL" sz="1200" b="0" dirty="0" smtClean="0">
                          <a:solidFill>
                            <a:schemeClr val="tx1"/>
                          </a:solidFill>
                          <a:effectLst/>
                          <a:latin typeface="Calibri" panose="020F0502020204030204" pitchFamily="34" charset="0"/>
                        </a:rPr>
                        <a:t>– projekt realizowany jest w partnerstwie podmiotu leczniczego z organizacją pozarządową repezentującą interesy pacjentów onkologicznych i posiadającą co najmniej 2 letnie doświadczenie w zakresie działań profilaktycznych dot. raka piersi lub raka szyjki macicy lub raka jelita grubego (w zależności od programu profilaktycznego, którego dotyczy projekt), które przyczyni się do osiągnięcia większości rezultatów projektu wyrażonych poprzez wskaźniki monitorowania.</a:t>
                      </a:r>
                    </a:p>
                    <a:p>
                      <a:pPr algn="just">
                        <a:lnSpc>
                          <a:spcPct val="115000"/>
                        </a:lnSpc>
                        <a:spcBef>
                          <a:spcPts val="300"/>
                        </a:spcBef>
                        <a:spcAft>
                          <a:spcPts val="300"/>
                        </a:spcAft>
                      </a:pPr>
                      <a:r>
                        <a:rPr lang="pl-PL" sz="1200" b="1" dirty="0" smtClean="0">
                          <a:solidFill>
                            <a:schemeClr val="tx1"/>
                          </a:solidFill>
                          <a:effectLst/>
                          <a:latin typeface="Calibri" panose="020F0502020204030204" pitchFamily="34" charset="0"/>
                        </a:rPr>
                        <a:t>2 pkt </a:t>
                      </a:r>
                      <a:r>
                        <a:rPr lang="pl-PL" sz="1200" b="0" dirty="0" smtClean="0">
                          <a:solidFill>
                            <a:schemeClr val="tx1"/>
                          </a:solidFill>
                          <a:effectLst/>
                          <a:latin typeface="Calibri" panose="020F0502020204030204" pitchFamily="34" charset="0"/>
                        </a:rPr>
                        <a:t>– projekt realizowany jest w partnerstwie podmiotu leczniczego z organizacją pozarządową repezentującą interesy pacjentów onkologicznych i posiadającą co najmniej 2 letnie doświadczenie w zakresie działań profilaktycznych dot. raka piersi lub raka szyjki macicy lub raka jelita grubego (w zależności od programu profilaktycznego, którego dotyczy projekt), które przyczyni się do osiągnięcia wszystkich rezultatów projektu wyrażonych poprzez wskaźniki monitorowania.</a:t>
                      </a:r>
                    </a:p>
                    <a:p>
                      <a:pPr algn="just">
                        <a:lnSpc>
                          <a:spcPct val="115000"/>
                        </a:lnSpc>
                        <a:spcAft>
                          <a:spcPts val="0"/>
                        </a:spcAft>
                      </a:pPr>
                      <a:endParaRPr lang="pl-PL" sz="13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smtClean="0">
                          <a:solidFill>
                            <a:srgbClr val="C00000"/>
                          </a:solidFill>
                          <a:effectLst/>
                        </a:rPr>
                        <a:t>2</a:t>
                      </a:r>
                      <a:endParaRPr lang="pl-PL" sz="1400" dirty="0">
                        <a:solidFill>
                          <a:srgbClr val="C00000"/>
                        </a:solidFill>
                        <a:effectLst/>
                      </a:endParaRP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nSpc>
                          <a:spcPct val="115000"/>
                        </a:lnSpc>
                        <a:spcAft>
                          <a:spcPts val="0"/>
                        </a:spcAft>
                      </a:pPr>
                      <a:r>
                        <a:rPr lang="pl-PL" sz="1400" dirty="0">
                          <a:solidFill>
                            <a:srgbClr val="C00000"/>
                          </a:solidFill>
                          <a:effectLst/>
                        </a:rPr>
                        <a:t> </a:t>
                      </a:r>
                    </a:p>
                    <a:p>
                      <a:pPr algn="ctr">
                        <a:lnSpc>
                          <a:spcPct val="115000"/>
                        </a:lnSpc>
                        <a:spcAft>
                          <a:spcPts val="0"/>
                        </a:spcAft>
                      </a:pPr>
                      <a:r>
                        <a:rPr lang="pl-PL" sz="1400" dirty="0" smtClean="0">
                          <a:solidFill>
                            <a:srgbClr val="C00000"/>
                          </a:solidFill>
                          <a:effectLst/>
                        </a:rPr>
                        <a:t>4</a:t>
                      </a:r>
                      <a:endParaRPr lang="pl-PL" sz="1400" dirty="0">
                        <a:solidFill>
                          <a:srgbClr val="C00000"/>
                        </a:solidFill>
                        <a:effectLst/>
                      </a:endParaRPr>
                    </a:p>
                    <a:p>
                      <a:pPr>
                        <a:lnSpc>
                          <a:spcPct val="115000"/>
                        </a:lnSpc>
                        <a:spcAft>
                          <a:spcPts val="0"/>
                        </a:spcAft>
                      </a:pPr>
                      <a:r>
                        <a:rPr lang="pl-PL" sz="1400" dirty="0">
                          <a:solidFill>
                            <a:srgbClr val="C00000"/>
                          </a:solidFill>
                          <a:effectLst/>
                        </a:rPr>
                        <a:t> </a:t>
                      </a:r>
                      <a:endParaRPr lang="pl-PL" sz="14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0214" marR="402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66823016"/>
                  </a:ext>
                </a:extLst>
              </a:tr>
            </a:tbl>
          </a:graphicData>
        </a:graphic>
      </p:graphicFrame>
      <p:sp>
        <p:nvSpPr>
          <p:cNvPr id="9" name="Text Box 19"/>
          <p:cNvSpPr txBox="1">
            <a:spLocks noChangeArrowheads="1"/>
          </p:cNvSpPr>
          <p:nvPr/>
        </p:nvSpPr>
        <p:spPr bwMode="auto">
          <a:xfrm>
            <a:off x="138300" y="1024191"/>
            <a:ext cx="8892480" cy="338554"/>
          </a:xfrm>
          <a:prstGeom prst="rect">
            <a:avLst/>
          </a:prstGeom>
          <a:solidFill>
            <a:schemeClr val="accent3">
              <a:lumMod val="20000"/>
              <a:lumOff val="80000"/>
              <a:alpha val="25000"/>
            </a:schemeClr>
          </a:solidFill>
          <a:ln>
            <a:noFill/>
          </a:ln>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eaLnBrk="1" fontAlgn="auto" hangingPunct="1">
              <a:spcBef>
                <a:spcPts val="0"/>
              </a:spcBef>
              <a:spcAft>
                <a:spcPts val="0"/>
              </a:spcAft>
              <a:buNone/>
            </a:pPr>
            <a:r>
              <a:rPr lang="pl-PL" sz="1600" b="1" dirty="0" smtClean="0">
                <a:solidFill>
                  <a:srgbClr val="C00000"/>
                </a:solidFill>
                <a:latin typeface="Calibri" panose="020F0502020204030204" pitchFamily="34" charset="0"/>
              </a:rPr>
              <a:t>5.4.2. ZDROWIE </a:t>
            </a:r>
            <a:r>
              <a:rPr lang="pl-PL" sz="1600" b="1" dirty="0">
                <a:solidFill>
                  <a:srgbClr val="C00000"/>
                </a:solidFill>
                <a:latin typeface="Calibri" panose="020F0502020204030204" pitchFamily="34" charset="0"/>
              </a:rPr>
              <a:t>NA RYNKU </a:t>
            </a:r>
            <a:r>
              <a:rPr lang="pl-PL" sz="1600" b="1" dirty="0" smtClean="0">
                <a:solidFill>
                  <a:srgbClr val="C00000"/>
                </a:solidFill>
                <a:latin typeface="Calibri" panose="020F0502020204030204" pitchFamily="34" charset="0"/>
              </a:rPr>
              <a:t>PRACY – KRYTERIA STRATEGICZNE</a:t>
            </a:r>
            <a:endParaRPr lang="pl-PL" sz="16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251246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8259</TotalTime>
  <Words>3296</Words>
  <Application>Microsoft Office PowerPoint</Application>
  <PresentationFormat>Pokaz na ekranie (4:3)</PresentationFormat>
  <Paragraphs>335</Paragraphs>
  <Slides>29</Slides>
  <Notes>7</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29</vt:i4>
      </vt:variant>
    </vt:vector>
  </HeadingPairs>
  <TitlesOfParts>
    <vt:vector size="37" baseType="lpstr">
      <vt:lpstr>Arial</vt:lpstr>
      <vt:lpstr>Arial Black</vt:lpstr>
      <vt:lpstr>Calibri</vt:lpstr>
      <vt:lpstr>Garamond</vt:lpstr>
      <vt:lpstr>Times New Roman</vt:lpstr>
      <vt:lpstr>Wingdings</vt:lpstr>
      <vt:lpstr>Projekt domyślny</vt:lpstr>
      <vt:lpstr>1_Projekt domyślny</vt:lpstr>
      <vt:lpstr>Kryteria wyboru projektów  w zakresie zdrowa  w ramach RPO WP 2014-2020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UMWP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Surudo Agnieszka</cp:lastModifiedBy>
  <cp:revision>718</cp:revision>
  <cp:lastPrinted>2015-11-30T08:28:54Z</cp:lastPrinted>
  <dcterms:created xsi:type="dcterms:W3CDTF">2008-01-08T07:52:50Z</dcterms:created>
  <dcterms:modified xsi:type="dcterms:W3CDTF">2016-05-20T06:32:23Z</dcterms:modified>
</cp:coreProperties>
</file>