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2" r:id="rId2"/>
  </p:sldMasterIdLst>
  <p:notesMasterIdLst>
    <p:notesMasterId r:id="rId18"/>
  </p:notesMasterIdLst>
  <p:handoutMasterIdLst>
    <p:handoutMasterId r:id="rId19"/>
  </p:handoutMasterIdLst>
  <p:sldIdLst>
    <p:sldId id="458" r:id="rId3"/>
    <p:sldId id="537" r:id="rId4"/>
    <p:sldId id="533" r:id="rId5"/>
    <p:sldId id="489" r:id="rId6"/>
    <p:sldId id="530" r:id="rId7"/>
    <p:sldId id="528" r:id="rId8"/>
    <p:sldId id="534" r:id="rId9"/>
    <p:sldId id="535" r:id="rId10"/>
    <p:sldId id="538" r:id="rId11"/>
    <p:sldId id="539" r:id="rId12"/>
    <p:sldId id="540" r:id="rId13"/>
    <p:sldId id="541" r:id="rId14"/>
    <p:sldId id="542" r:id="rId15"/>
    <p:sldId id="543" r:id="rId16"/>
    <p:sldId id="544" r:id="rId17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czak Radomir" initials="MR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2F"/>
    <a:srgbClr val="0000CC"/>
    <a:srgbClr val="FF3300"/>
    <a:srgbClr val="800000"/>
    <a:srgbClr val="003399"/>
    <a:srgbClr val="FFCCFF"/>
    <a:srgbClr val="99FF99"/>
    <a:srgbClr val="CCECFF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73" autoAdjust="0"/>
    <p:restoredTop sz="86477" autoAdjust="0"/>
  </p:normalViewPr>
  <p:slideViewPr>
    <p:cSldViewPr>
      <p:cViewPr varScale="1">
        <p:scale>
          <a:sx n="70" d="100"/>
          <a:sy n="70" d="100"/>
        </p:scale>
        <p:origin x="-14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35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0CF768-75CB-43DF-BA10-B7D070B77C95}" type="doc">
      <dgm:prSet loTypeId="urn:microsoft.com/office/officeart/2005/8/layout/vProcess5" loCatId="process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B33F299E-D0D8-435F-9554-7BBFB1CA6081}">
      <dgm:prSet phldrT="[Tekst]" custT="1"/>
      <dgm:spPr/>
      <dgm:t>
        <a:bodyPr/>
        <a:lstStyle/>
        <a:p>
          <a:pPr marL="1798638" indent="-1798638"/>
          <a:endParaRPr lang="pl-PL" sz="1800" dirty="0">
            <a:latin typeface="Garamond" panose="02020404030301010803" pitchFamily="18" charset="0"/>
          </a:endParaRPr>
        </a:p>
      </dgm:t>
    </dgm:pt>
    <dgm:pt modelId="{CFC014CB-BFD5-4698-84EF-6F84DBF5CC11}" type="parTrans" cxnId="{2E703282-F2B9-45C8-B318-4FD343F9CCA1}">
      <dgm:prSet/>
      <dgm:spPr/>
      <dgm:t>
        <a:bodyPr/>
        <a:lstStyle/>
        <a:p>
          <a:endParaRPr lang="pl-PL" sz="1800">
            <a:latin typeface="Garamond" panose="02020404030301010803" pitchFamily="18" charset="0"/>
          </a:endParaRPr>
        </a:p>
      </dgm:t>
    </dgm:pt>
    <dgm:pt modelId="{2FCA10C0-365A-4A7A-AFCA-E52D80114585}" type="sibTrans" cxnId="{2E703282-F2B9-45C8-B318-4FD343F9CCA1}">
      <dgm:prSet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endParaRPr lang="pl-PL" sz="1800" dirty="0">
            <a:latin typeface="Garamond" panose="02020404030301010803" pitchFamily="18" charset="0"/>
          </a:endParaRPr>
        </a:p>
      </dgm:t>
    </dgm:pt>
    <dgm:pt modelId="{A4D55D76-18DB-4337-935E-7F7BF665A8F5}">
      <dgm:prSet phldrT="[Teks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300"/>
            </a:spcBef>
            <a:spcAft>
              <a:spcPts val="300"/>
            </a:spcAft>
            <a:buClrTx/>
            <a:buSzTx/>
            <a:buFontTx/>
            <a:buNone/>
            <a:tabLst/>
            <a:defRPr/>
          </a:pPr>
          <a:endParaRPr lang="pl-PL" sz="1800" dirty="0">
            <a:latin typeface="Garamond" panose="02020404030301010803" pitchFamily="18" charset="0"/>
          </a:endParaRPr>
        </a:p>
      </dgm:t>
    </dgm:pt>
    <dgm:pt modelId="{ACA5ECA9-DD26-4DDF-B1DD-299D203CF414}" type="parTrans" cxnId="{6315B039-EF76-43D8-9162-97208CDED190}">
      <dgm:prSet/>
      <dgm:spPr/>
      <dgm:t>
        <a:bodyPr/>
        <a:lstStyle/>
        <a:p>
          <a:endParaRPr lang="pl-PL" sz="1800">
            <a:latin typeface="Garamond" panose="02020404030301010803" pitchFamily="18" charset="0"/>
          </a:endParaRPr>
        </a:p>
      </dgm:t>
    </dgm:pt>
    <dgm:pt modelId="{BC6CEAB1-8BEC-43CB-83E8-370497895F0F}" type="sibTrans" cxnId="{6315B039-EF76-43D8-9162-97208CDED190}">
      <dgm:prSet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endParaRPr lang="pl-PL" sz="1800" dirty="0">
            <a:solidFill>
              <a:sysClr val="windowText" lastClr="000000"/>
            </a:solidFill>
            <a:latin typeface="Garamond" panose="02020404030301010803" pitchFamily="18" charset="0"/>
          </a:endParaRPr>
        </a:p>
      </dgm:t>
    </dgm:pt>
    <dgm:pt modelId="{76E26B8F-D2D1-4251-83EF-0E57181CE472}">
      <dgm:prSet phldrT="[Tekst]" custT="1"/>
      <dgm:spPr/>
      <dgm:t>
        <a:bodyPr/>
        <a:lstStyle/>
        <a:p>
          <a:r>
            <a:rPr lang="pl-PL" sz="1800" dirty="0" smtClean="0">
              <a:latin typeface="Garamond" panose="02020404030301010803" pitchFamily="18" charset="0"/>
            </a:rPr>
            <a:t> </a:t>
          </a:r>
        </a:p>
      </dgm:t>
    </dgm:pt>
    <dgm:pt modelId="{668C47D7-BFAF-45C0-8123-A2C31B377E75}" type="parTrans" cxnId="{ED240048-A45D-4ED5-AB84-0C2FFD88F875}">
      <dgm:prSet/>
      <dgm:spPr/>
      <dgm:t>
        <a:bodyPr/>
        <a:lstStyle/>
        <a:p>
          <a:endParaRPr lang="pl-PL" sz="1800">
            <a:latin typeface="Garamond" panose="02020404030301010803" pitchFamily="18" charset="0"/>
          </a:endParaRPr>
        </a:p>
      </dgm:t>
    </dgm:pt>
    <dgm:pt modelId="{9A53C278-88AC-43E1-A9FA-050654E3C9C1}" type="sibTrans" cxnId="{ED240048-A45D-4ED5-AB84-0C2FFD88F875}">
      <dgm:prSet/>
      <dgm:spPr/>
      <dgm:t>
        <a:bodyPr/>
        <a:lstStyle/>
        <a:p>
          <a:endParaRPr lang="pl-PL" sz="1800">
            <a:latin typeface="Garamond" panose="02020404030301010803" pitchFamily="18" charset="0"/>
          </a:endParaRPr>
        </a:p>
      </dgm:t>
    </dgm:pt>
    <dgm:pt modelId="{AEA2364B-A0DB-423A-A842-D4EB0197FBE3}" type="pres">
      <dgm:prSet presAssocID="{680CF768-75CB-43DF-BA10-B7D070B77C9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7F696E0-37C0-48F3-AB01-2BC9CB9AF49A}" type="pres">
      <dgm:prSet presAssocID="{680CF768-75CB-43DF-BA10-B7D070B77C95}" presName="dummyMaxCanvas" presStyleCnt="0">
        <dgm:presLayoutVars/>
      </dgm:prSet>
      <dgm:spPr/>
    </dgm:pt>
    <dgm:pt modelId="{CD8186B0-26F7-4D17-8AD5-20AF403EC895}" type="pres">
      <dgm:prSet presAssocID="{680CF768-75CB-43DF-BA10-B7D070B77C95}" presName="ThreeNodes_1" presStyleLbl="node1" presStyleIdx="0" presStyleCnt="3" custScaleX="107384" custScaleY="5819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50FFE17-220B-4320-9B99-072C972A3158}" type="pres">
      <dgm:prSet presAssocID="{680CF768-75CB-43DF-BA10-B7D070B77C95}" presName="ThreeNodes_2" presStyleLbl="node1" presStyleIdx="1" presStyleCnt="3" custScaleY="64104" custLinFactNeighborX="-321" custLinFactNeighborY="-2922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8C266FE-6FBA-4790-8DA5-E7BF5E06ED3C}" type="pres">
      <dgm:prSet presAssocID="{680CF768-75CB-43DF-BA10-B7D070B77C95}" presName="ThreeNodes_3" presStyleLbl="node1" presStyleIdx="2" presStyleCnt="3" custScaleX="91794" custScaleY="58234" custLinFactNeighborX="-971" custLinFactNeighborY="-6386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E245F8-EC1D-40FF-941C-F7520EF3CDCE}" type="pres">
      <dgm:prSet presAssocID="{680CF768-75CB-43DF-BA10-B7D070B77C95}" presName="ThreeConn_1-2" presStyleLbl="fgAccFollowNode1" presStyleIdx="0" presStyleCnt="2" custScaleX="72542" custScaleY="71255" custLinFactNeighborX="43845" custLinFactNeighborY="-1804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8A2697B-9667-464B-BA63-12DAC4538DE4}" type="pres">
      <dgm:prSet presAssocID="{680CF768-75CB-43DF-BA10-B7D070B77C95}" presName="ThreeConn_2-3" presStyleLbl="fgAccFollowNode1" presStyleIdx="1" presStyleCnt="2" custScaleX="68797" custScaleY="65233" custLinFactNeighborX="14116" custLinFactNeighborY="-6483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1AA924D-8330-4AFA-8AB3-BD289000458C}" type="pres">
      <dgm:prSet presAssocID="{680CF768-75CB-43DF-BA10-B7D070B77C9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5648668-4DA9-4E3D-A132-FC35523170B5}" type="pres">
      <dgm:prSet presAssocID="{680CF768-75CB-43DF-BA10-B7D070B77C9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7CEF9A1-9844-4889-A15D-3C444DF4D56F}" type="pres">
      <dgm:prSet presAssocID="{680CF768-75CB-43DF-BA10-B7D070B77C9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67451D2-1BF8-4F05-972C-69035E948EDF}" type="presOf" srcId="{B33F299E-D0D8-435F-9554-7BBFB1CA6081}" destId="{81AA924D-8330-4AFA-8AB3-BD289000458C}" srcOrd="1" destOrd="0" presId="urn:microsoft.com/office/officeart/2005/8/layout/vProcess5"/>
    <dgm:cxn modelId="{C2B48195-E196-4781-A78A-463C190EB57F}" type="presOf" srcId="{76E26B8F-D2D1-4251-83EF-0E57181CE472}" destId="{C7CEF9A1-9844-4889-A15D-3C444DF4D56F}" srcOrd="1" destOrd="0" presId="urn:microsoft.com/office/officeart/2005/8/layout/vProcess5"/>
    <dgm:cxn modelId="{63EE6487-B091-42D6-9D4A-21ECA75AFE1C}" type="presOf" srcId="{BC6CEAB1-8BEC-43CB-83E8-370497895F0F}" destId="{28A2697B-9667-464B-BA63-12DAC4538DE4}" srcOrd="0" destOrd="0" presId="urn:microsoft.com/office/officeart/2005/8/layout/vProcess5"/>
    <dgm:cxn modelId="{FA2015A1-A9BA-442A-9880-AA57E47CB24D}" type="presOf" srcId="{680CF768-75CB-43DF-BA10-B7D070B77C95}" destId="{AEA2364B-A0DB-423A-A842-D4EB0197FBE3}" srcOrd="0" destOrd="0" presId="urn:microsoft.com/office/officeart/2005/8/layout/vProcess5"/>
    <dgm:cxn modelId="{AC283C8F-AD17-4E50-A203-0A4595D0531E}" type="presOf" srcId="{A4D55D76-18DB-4337-935E-7F7BF665A8F5}" destId="{950FFE17-220B-4320-9B99-072C972A3158}" srcOrd="0" destOrd="0" presId="urn:microsoft.com/office/officeart/2005/8/layout/vProcess5"/>
    <dgm:cxn modelId="{B1258A66-6A4F-48AA-AB96-284EA7A89CA7}" type="presOf" srcId="{A4D55D76-18DB-4337-935E-7F7BF665A8F5}" destId="{A5648668-4DA9-4E3D-A132-FC35523170B5}" srcOrd="1" destOrd="0" presId="urn:microsoft.com/office/officeart/2005/8/layout/vProcess5"/>
    <dgm:cxn modelId="{2E703282-F2B9-45C8-B318-4FD343F9CCA1}" srcId="{680CF768-75CB-43DF-BA10-B7D070B77C95}" destId="{B33F299E-D0D8-435F-9554-7BBFB1CA6081}" srcOrd="0" destOrd="0" parTransId="{CFC014CB-BFD5-4698-84EF-6F84DBF5CC11}" sibTransId="{2FCA10C0-365A-4A7A-AFCA-E52D80114585}"/>
    <dgm:cxn modelId="{C0D06822-F738-4272-A39B-E8947B8DD9F1}" type="presOf" srcId="{B33F299E-D0D8-435F-9554-7BBFB1CA6081}" destId="{CD8186B0-26F7-4D17-8AD5-20AF403EC895}" srcOrd="0" destOrd="0" presId="urn:microsoft.com/office/officeart/2005/8/layout/vProcess5"/>
    <dgm:cxn modelId="{C254CF6C-AB89-4DF6-908E-68137E466CC0}" type="presOf" srcId="{76E26B8F-D2D1-4251-83EF-0E57181CE472}" destId="{78C266FE-6FBA-4790-8DA5-E7BF5E06ED3C}" srcOrd="0" destOrd="0" presId="urn:microsoft.com/office/officeart/2005/8/layout/vProcess5"/>
    <dgm:cxn modelId="{6315B039-EF76-43D8-9162-97208CDED190}" srcId="{680CF768-75CB-43DF-BA10-B7D070B77C95}" destId="{A4D55D76-18DB-4337-935E-7F7BF665A8F5}" srcOrd="1" destOrd="0" parTransId="{ACA5ECA9-DD26-4DDF-B1DD-299D203CF414}" sibTransId="{BC6CEAB1-8BEC-43CB-83E8-370497895F0F}"/>
    <dgm:cxn modelId="{78F68CC9-AE0F-4786-9938-823EAFD5BFC9}" type="presOf" srcId="{2FCA10C0-365A-4A7A-AFCA-E52D80114585}" destId="{80E245F8-EC1D-40FF-941C-F7520EF3CDCE}" srcOrd="0" destOrd="0" presId="urn:microsoft.com/office/officeart/2005/8/layout/vProcess5"/>
    <dgm:cxn modelId="{ED240048-A45D-4ED5-AB84-0C2FFD88F875}" srcId="{680CF768-75CB-43DF-BA10-B7D070B77C95}" destId="{76E26B8F-D2D1-4251-83EF-0E57181CE472}" srcOrd="2" destOrd="0" parTransId="{668C47D7-BFAF-45C0-8123-A2C31B377E75}" sibTransId="{9A53C278-88AC-43E1-A9FA-050654E3C9C1}"/>
    <dgm:cxn modelId="{96CCBF65-ADDD-4DC1-9068-F4DEED661D3C}" type="presParOf" srcId="{AEA2364B-A0DB-423A-A842-D4EB0197FBE3}" destId="{77F696E0-37C0-48F3-AB01-2BC9CB9AF49A}" srcOrd="0" destOrd="0" presId="urn:microsoft.com/office/officeart/2005/8/layout/vProcess5"/>
    <dgm:cxn modelId="{C1F93FCE-2B6F-42EB-ADB4-78BE542BA139}" type="presParOf" srcId="{AEA2364B-A0DB-423A-A842-D4EB0197FBE3}" destId="{CD8186B0-26F7-4D17-8AD5-20AF403EC895}" srcOrd="1" destOrd="0" presId="urn:microsoft.com/office/officeart/2005/8/layout/vProcess5"/>
    <dgm:cxn modelId="{D5D04F12-6238-4F97-AE6E-C58C9B648BC5}" type="presParOf" srcId="{AEA2364B-A0DB-423A-A842-D4EB0197FBE3}" destId="{950FFE17-220B-4320-9B99-072C972A3158}" srcOrd="2" destOrd="0" presId="urn:microsoft.com/office/officeart/2005/8/layout/vProcess5"/>
    <dgm:cxn modelId="{BFA3AB4D-81E8-457D-9B24-191C3A32B771}" type="presParOf" srcId="{AEA2364B-A0DB-423A-A842-D4EB0197FBE3}" destId="{78C266FE-6FBA-4790-8DA5-E7BF5E06ED3C}" srcOrd="3" destOrd="0" presId="urn:microsoft.com/office/officeart/2005/8/layout/vProcess5"/>
    <dgm:cxn modelId="{23C7DF77-BAC6-422C-8833-556ABA8E4575}" type="presParOf" srcId="{AEA2364B-A0DB-423A-A842-D4EB0197FBE3}" destId="{80E245F8-EC1D-40FF-941C-F7520EF3CDCE}" srcOrd="4" destOrd="0" presId="urn:microsoft.com/office/officeart/2005/8/layout/vProcess5"/>
    <dgm:cxn modelId="{79B7F25F-CC21-4949-B6FB-522AA79787CC}" type="presParOf" srcId="{AEA2364B-A0DB-423A-A842-D4EB0197FBE3}" destId="{28A2697B-9667-464B-BA63-12DAC4538DE4}" srcOrd="5" destOrd="0" presId="urn:microsoft.com/office/officeart/2005/8/layout/vProcess5"/>
    <dgm:cxn modelId="{1C78798D-16BB-4CE0-99A7-58C38CB97618}" type="presParOf" srcId="{AEA2364B-A0DB-423A-A842-D4EB0197FBE3}" destId="{81AA924D-8330-4AFA-8AB3-BD289000458C}" srcOrd="6" destOrd="0" presId="urn:microsoft.com/office/officeart/2005/8/layout/vProcess5"/>
    <dgm:cxn modelId="{7617AECD-C6B4-4DD1-850A-2F468897EB46}" type="presParOf" srcId="{AEA2364B-A0DB-423A-A842-D4EB0197FBE3}" destId="{A5648668-4DA9-4E3D-A132-FC35523170B5}" srcOrd="7" destOrd="0" presId="urn:microsoft.com/office/officeart/2005/8/layout/vProcess5"/>
    <dgm:cxn modelId="{66E6551F-B852-4D0E-AAD5-2EEE5F580785}" type="presParOf" srcId="{AEA2364B-A0DB-423A-A842-D4EB0197FBE3}" destId="{C7CEF9A1-9844-4889-A15D-3C444DF4D56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186B0-26F7-4D17-8AD5-20AF403EC895}">
      <dsp:nvSpPr>
        <dsp:cNvPr id="0" name=""/>
        <dsp:cNvSpPr/>
      </dsp:nvSpPr>
      <dsp:spPr>
        <a:xfrm>
          <a:off x="-130098" y="266430"/>
          <a:ext cx="7567967" cy="741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98638" lvl="0" indent="-1798638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 dirty="0">
            <a:latin typeface="Garamond" panose="02020404030301010803" pitchFamily="18" charset="0"/>
          </a:endParaRPr>
        </a:p>
      </dsp:txBody>
      <dsp:txXfrm>
        <a:off x="-108375" y="288153"/>
        <a:ext cx="6127810" cy="698235"/>
      </dsp:txXfrm>
    </dsp:sp>
    <dsp:sp modelId="{950FFE17-220B-4320-9B99-072C972A3158}">
      <dsp:nvSpPr>
        <dsp:cNvPr id="0" name=""/>
        <dsp:cNvSpPr/>
      </dsp:nvSpPr>
      <dsp:spPr>
        <a:xfrm>
          <a:off x="729320" y="1343209"/>
          <a:ext cx="7047574" cy="8170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4822484"/>
                <a:satOff val="-4333"/>
                <a:lumOff val="-686"/>
                <a:alphaOff val="0"/>
                <a:shade val="51000"/>
                <a:satMod val="130000"/>
              </a:schemeClr>
            </a:gs>
            <a:gs pos="80000">
              <a:schemeClr val="accent4">
                <a:hueOff val="4822484"/>
                <a:satOff val="-4333"/>
                <a:lumOff val="-686"/>
                <a:alphaOff val="0"/>
                <a:shade val="93000"/>
                <a:satMod val="130000"/>
              </a:schemeClr>
            </a:gs>
            <a:gs pos="100000">
              <a:schemeClr val="accent4">
                <a:hueOff val="4822484"/>
                <a:satOff val="-4333"/>
                <a:lumOff val="-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  <a:defRPr/>
          </a:pPr>
          <a:endParaRPr lang="pl-PL" sz="1800" kern="1200" dirty="0">
            <a:latin typeface="Garamond" panose="02020404030301010803" pitchFamily="18" charset="0"/>
          </a:endParaRPr>
        </a:p>
      </dsp:txBody>
      <dsp:txXfrm>
        <a:off x="753250" y="1367139"/>
        <a:ext cx="5549417" cy="769172"/>
      </dsp:txXfrm>
    </dsp:sp>
    <dsp:sp modelId="{78C266FE-6FBA-4790-8DA5-E7BF5E06ED3C}">
      <dsp:nvSpPr>
        <dsp:cNvPr id="0" name=""/>
        <dsp:cNvSpPr/>
      </dsp:nvSpPr>
      <dsp:spPr>
        <a:xfrm>
          <a:off x="1594517" y="2426132"/>
          <a:ext cx="6469250" cy="7422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9644967"/>
                <a:satOff val="-8667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4">
                <a:hueOff val="9644967"/>
                <a:satOff val="-8667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4">
                <a:hueOff val="9644967"/>
                <a:satOff val="-8667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Garamond" panose="02020404030301010803" pitchFamily="18" charset="0"/>
            </a:rPr>
            <a:t> </a:t>
          </a:r>
        </a:p>
      </dsp:txBody>
      <dsp:txXfrm>
        <a:off x="1616256" y="2447871"/>
        <a:ext cx="5094486" cy="698738"/>
      </dsp:txXfrm>
    </dsp:sp>
    <dsp:sp modelId="{80E245F8-EC1D-40FF-941C-F7520EF3CDCE}">
      <dsp:nvSpPr>
        <dsp:cNvPr id="0" name=""/>
        <dsp:cNvSpPr/>
      </dsp:nvSpPr>
      <dsp:spPr>
        <a:xfrm>
          <a:off x="6826193" y="936102"/>
          <a:ext cx="600975" cy="59031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lumMod val="75000"/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 dirty="0">
            <a:latin typeface="Garamond" panose="02020404030301010803" pitchFamily="18" charset="0"/>
          </a:endParaRPr>
        </a:p>
      </dsp:txBody>
      <dsp:txXfrm>
        <a:off x="6961412" y="936102"/>
        <a:ext cx="330537" cy="444211"/>
      </dsp:txXfrm>
    </dsp:sp>
    <dsp:sp modelId="{28A2697B-9667-464B-BA63-12DAC4538DE4}">
      <dsp:nvSpPr>
        <dsp:cNvPr id="0" name=""/>
        <dsp:cNvSpPr/>
      </dsp:nvSpPr>
      <dsp:spPr>
        <a:xfrm>
          <a:off x="7217260" y="2051866"/>
          <a:ext cx="569950" cy="54042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lumMod val="75000"/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9193023"/>
              <a:satOff val="-3920"/>
              <a:lumOff val="-39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 dirty="0">
            <a:solidFill>
              <a:sysClr val="windowText" lastClr="000000"/>
            </a:solidFill>
            <a:latin typeface="Garamond" panose="02020404030301010803" pitchFamily="18" charset="0"/>
          </a:endParaRPr>
        </a:p>
      </dsp:txBody>
      <dsp:txXfrm>
        <a:off x="7345499" y="2051866"/>
        <a:ext cx="313472" cy="4066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038CD-1A9C-4892-B682-0C387DB7438B}" type="datetimeFigureOut">
              <a:rPr lang="pl-PL" smtClean="0"/>
              <a:t>2016-10-11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1098" y="9428164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CBF6E-C8B6-4BC0-A3D6-EA2421349A2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124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8" y="0"/>
            <a:ext cx="294495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4876"/>
            <a:ext cx="5438464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44958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8" y="9428164"/>
            <a:ext cx="2944958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F3F16C-C56F-4631-A8B5-6731301A015A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936544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Symbol zastępczy notatek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dirty="0" smtClean="0"/>
          </a:p>
        </p:txBody>
      </p:sp>
      <p:sp>
        <p:nvSpPr>
          <p:cNvPr id="12292" name="Symbol zastępczy numeru slajdu 3"/>
          <p:cNvSpPr txBox="1">
            <a:spLocks noGrp="1"/>
          </p:cNvSpPr>
          <p:nvPr/>
        </p:nvSpPr>
        <p:spPr bwMode="auto">
          <a:xfrm>
            <a:off x="3851098" y="9428164"/>
            <a:ext cx="2944958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94AEA16-F46D-4B94-A9C1-205CC3F613E1}" type="slidenum">
              <a:rPr lang="pl-PL" altLang="pl-PL" sz="1200">
                <a:solidFill>
                  <a:prstClr val="black"/>
                </a:solidFill>
              </a:rPr>
              <a:pPr algn="r" eaLnBrk="1" hangingPunct="1"/>
              <a:t>15</a:t>
            </a:fld>
            <a:endParaRPr lang="pl-PL" altLang="pl-PL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267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632C2-6371-4C5E-98F4-6E643656C0E9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08197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01B0-CC05-4F9D-8AC4-C71469255686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18739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19D30-08FD-4139-82A6-51CD8238EE9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47913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F1861-2D38-49CF-A96E-4152268B865E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936075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4BA4-49FC-4C16-8FFD-8B7EA2CD17F7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213856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632C2-6371-4C5E-98F4-6E643656C0E9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766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7415-57E6-43A7-A0D2-8B7DAF8444CC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962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8613-7990-436A-9679-3AB84D662C9F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930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27F22-4254-462D-B62F-85BF0961A83A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5843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C3DFD-EA56-406C-B9EA-589B968C1614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70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7F1EF-B192-4D58-956B-F02DE1C20BE4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992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7415-57E6-43A7-A0D2-8B7DAF8444C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6465713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A0CF4-BEBD-43EC-98EC-7492878D2069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8808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62E37-1724-49FD-8DC6-9095286FE2A3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372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95869-E3E3-4173-B82A-309AC286392C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6082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01B0-CC05-4F9D-8AC4-C71469255686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5311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19D30-08FD-4139-82A6-51CD8238EE9F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4406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F1861-2D38-49CF-A96E-4152268B865E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8245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4BA4-49FC-4C16-8FFD-8B7EA2CD17F7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3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8613-7990-436A-9679-3AB84D662C9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80682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27F22-4254-462D-B62F-85BF0961A83A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5728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C3DFD-EA56-406C-B9EA-589B968C1614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28968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7F1EF-B192-4D58-956B-F02DE1C20BE4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76084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A0CF4-BEBD-43EC-98EC-7492878D2069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39546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62E37-1724-49FD-8DC6-9095286FE2A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51388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95869-E3E3-4173-B82A-309AC286392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401402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ED7375E-280A-4CC7-9D24-FD119A84CF9D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ED7375E-280A-4CC7-9D24-FD119A84CF9D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2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0" y="1700808"/>
            <a:ext cx="9144000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l-PL" sz="2800" b="1" dirty="0" smtClean="0">
                <a:solidFill>
                  <a:srgbClr val="FFFF2F"/>
                </a:solidFill>
                <a:latin typeface="Garamond" panose="02020404030301010803" pitchFamily="18" charset="0"/>
              </a:rPr>
              <a:t>Strategia Inwestycyjna </a:t>
            </a:r>
          </a:p>
          <a:p>
            <a:pPr algn="ctr">
              <a:lnSpc>
                <a:spcPct val="120000"/>
              </a:lnSpc>
            </a:pPr>
            <a:r>
              <a:rPr lang="pl-PL" sz="2800" dirty="0">
                <a:solidFill>
                  <a:schemeClr val="bg1"/>
                </a:solidFill>
                <a:latin typeface="Garamond" panose="02020404030301010803" pitchFamily="18" charset="0"/>
              </a:rPr>
              <a:t>dla </a:t>
            </a:r>
            <a:r>
              <a:rPr lang="pl-PL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Instrumentów Finansowych</a:t>
            </a:r>
            <a:endParaRPr lang="pl-PL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pl-PL" sz="2800" dirty="0">
                <a:solidFill>
                  <a:schemeClr val="bg1"/>
                </a:solidFill>
                <a:latin typeface="Garamond" panose="02020404030301010803" pitchFamily="18" charset="0"/>
              </a:rPr>
              <a:t>w </a:t>
            </a:r>
            <a:r>
              <a:rPr lang="pl-PL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RPO WP na </a:t>
            </a:r>
            <a:r>
              <a:rPr lang="pl-PL" sz="2800" dirty="0">
                <a:solidFill>
                  <a:schemeClr val="bg1"/>
                </a:solidFill>
                <a:latin typeface="Garamond" panose="02020404030301010803" pitchFamily="18" charset="0"/>
              </a:rPr>
              <a:t>lata </a:t>
            </a:r>
            <a:r>
              <a:rPr lang="pl-PL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2014-2020</a:t>
            </a:r>
          </a:p>
          <a:p>
            <a:pPr algn="ctr">
              <a:lnSpc>
                <a:spcPct val="120000"/>
              </a:lnSpc>
            </a:pPr>
            <a:r>
              <a:rPr lang="pl-PL" sz="2800" b="1" dirty="0" smtClean="0">
                <a:solidFill>
                  <a:srgbClr val="FFFF2F"/>
                </a:solidFill>
                <a:latin typeface="Garamond" panose="02020404030301010803" pitchFamily="18" charset="0"/>
              </a:rPr>
              <a:t>- aktualizacja </a:t>
            </a:r>
            <a:endParaRPr lang="pl-PL" sz="2800" b="1" dirty="0">
              <a:solidFill>
                <a:srgbClr val="FFFF2F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0" y="616585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dirty="0" smtClean="0">
                <a:solidFill>
                  <a:srgbClr val="FFFF2F"/>
                </a:solidFill>
                <a:latin typeface="Garamond" pitchFamily="18" charset="0"/>
              </a:rPr>
              <a:t>Posiedzenie Komitetu Monitorującego </a:t>
            </a:r>
            <a:r>
              <a:rPr lang="pl-PL" altLang="pl-PL" sz="1600">
                <a:solidFill>
                  <a:srgbClr val="FFFF2F"/>
                </a:solidFill>
                <a:latin typeface="Garamond" pitchFamily="18" charset="0"/>
              </a:rPr>
              <a:t/>
            </a:r>
            <a:br>
              <a:rPr lang="pl-PL" altLang="pl-PL" sz="1600">
                <a:solidFill>
                  <a:srgbClr val="FFFF2F"/>
                </a:solidFill>
                <a:latin typeface="Garamond" pitchFamily="18" charset="0"/>
              </a:rPr>
            </a:br>
            <a:r>
              <a:rPr lang="pl-PL" altLang="pl-PL" sz="1600" smtClean="0">
                <a:solidFill>
                  <a:srgbClr val="FFFF2F"/>
                </a:solidFill>
                <a:latin typeface="Garamond" pitchFamily="18" charset="0"/>
              </a:rPr>
              <a:t>13 </a:t>
            </a:r>
            <a:r>
              <a:rPr lang="pl-PL" altLang="pl-PL" sz="1600" b="0" smtClean="0">
                <a:solidFill>
                  <a:srgbClr val="FFFF2F"/>
                </a:solidFill>
                <a:latin typeface="Garamond" pitchFamily="18" charset="0"/>
              </a:rPr>
              <a:t>października </a:t>
            </a:r>
            <a:r>
              <a:rPr lang="pl-PL" altLang="pl-PL" sz="1600" b="0" dirty="0" smtClean="0">
                <a:solidFill>
                  <a:srgbClr val="FFFF2F"/>
                </a:solidFill>
                <a:latin typeface="Garamond" pitchFamily="18" charset="0"/>
              </a:rPr>
              <a:t>2016 r.</a:t>
            </a:r>
            <a:endParaRPr lang="pl-PL" altLang="pl-PL" sz="1600" b="0" dirty="0">
              <a:solidFill>
                <a:srgbClr val="FFFF2F"/>
              </a:solidFill>
              <a:latin typeface="Garamond" pitchFamily="18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040543" y="5004465"/>
            <a:ext cx="51034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l-PL" altLang="pl-PL" sz="1600" b="1" dirty="0" smtClean="0">
                <a:solidFill>
                  <a:srgbClr val="FFFFFF"/>
                </a:solidFill>
                <a:latin typeface="Garamond" panose="02020404030301010803" pitchFamily="18" charset="0"/>
                <a:cs typeface="Arial" pitchFamily="34" charset="0"/>
              </a:rPr>
              <a:t>Patrycja Szczygieł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l-PL" altLang="pl-PL" sz="1600" dirty="0" smtClean="0">
                <a:solidFill>
                  <a:srgbClr val="FFFFFF"/>
                </a:solidFill>
                <a:latin typeface="Garamond" panose="02020404030301010803" pitchFamily="18" charset="0"/>
                <a:cs typeface="Arial" pitchFamily="34" charset="0"/>
              </a:rPr>
              <a:t>Departament Rozwoju Regionalnego i Przestrzennego</a:t>
            </a:r>
            <a:endParaRPr lang="pl-PL" altLang="pl-PL" sz="1600" dirty="0">
              <a:solidFill>
                <a:srgbClr val="FFFFFF"/>
              </a:solidFill>
              <a:latin typeface="Garamond" panose="02020404030301010803" pitchFamily="18" charset="0"/>
              <a:cs typeface="Arial" pitchFamily="34" charset="0"/>
            </a:endParaRPr>
          </a:p>
        </p:txBody>
      </p: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1368425" y="4725144"/>
            <a:ext cx="2519363" cy="793750"/>
            <a:chOff x="3969" y="346"/>
            <a:chExt cx="1587" cy="500"/>
          </a:xfrm>
        </p:grpSpPr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969" y="346"/>
              <a:ext cx="1587" cy="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63525" indent="-263525"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lnSpc>
                  <a:spcPct val="130000"/>
                </a:lnSpc>
                <a:spcBef>
                  <a:spcPct val="50000"/>
                </a:spcBef>
                <a:spcAft>
                  <a:spcPct val="20000"/>
                </a:spcAft>
                <a:buFontTx/>
                <a:buNone/>
              </a:pPr>
              <a:endParaRPr lang="pl-PL" altLang="pl-PL" sz="1400" dirty="0">
                <a:solidFill>
                  <a:prstClr val="black"/>
                </a:solidFill>
                <a:latin typeface="Garamond" pitchFamily="18" charset="0"/>
              </a:endParaRPr>
            </a:p>
            <a:p>
              <a:pPr fontAlgn="base">
                <a:lnSpc>
                  <a:spcPct val="130000"/>
                </a:lnSpc>
                <a:spcBef>
                  <a:spcPct val="50000"/>
                </a:spcBef>
                <a:spcAft>
                  <a:spcPct val="20000"/>
                </a:spcAft>
                <a:buFontTx/>
                <a:buNone/>
              </a:pPr>
              <a:endParaRPr lang="pl-PL" altLang="pl-PL" sz="1400" dirty="0">
                <a:solidFill>
                  <a:prstClr val="black"/>
                </a:solidFill>
                <a:latin typeface="Garamond" pitchFamily="18" charset="0"/>
              </a:endParaRPr>
            </a:p>
          </p:txBody>
        </p:sp>
        <p:pic>
          <p:nvPicPr>
            <p:cNvPr id="17" name="Picture 934" descr="POMORSKIE2020-W1-podstawowe-RGB-FOR WE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9" y="391"/>
              <a:ext cx="1407" cy="3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1543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251520" y="1268761"/>
            <a:ext cx="8640960" cy="2592288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sz="2000" dirty="0">
                <a:latin typeface="Garamond" panose="02020404030301010803" pitchFamily="18" charset="0"/>
              </a:rPr>
              <a:t>Art. 12 ust. 2 </a:t>
            </a:r>
            <a:r>
              <a:rPr lang="pl-PL" sz="2000" dirty="0" smtClean="0">
                <a:latin typeface="Garamond" panose="02020404030301010803" pitchFamily="18" charset="0"/>
              </a:rPr>
              <a:t>rozporządzenia delegowanego Komisji (UE</a:t>
            </a:r>
            <a:r>
              <a:rPr lang="pl-PL" sz="2000" dirty="0">
                <a:latin typeface="Garamond" panose="02020404030301010803" pitchFamily="18" charset="0"/>
              </a:rPr>
              <a:t>) </a:t>
            </a:r>
            <a:r>
              <a:rPr lang="pl-PL" sz="2000" dirty="0" smtClean="0">
                <a:latin typeface="Garamond" panose="02020404030301010803" pitchFamily="18" charset="0"/>
              </a:rPr>
              <a:t/>
            </a:r>
            <a:br>
              <a:rPr lang="pl-PL" sz="2000" dirty="0" smtClean="0">
                <a:latin typeface="Garamond" panose="02020404030301010803" pitchFamily="18" charset="0"/>
              </a:rPr>
            </a:br>
            <a:r>
              <a:rPr lang="pl-PL" sz="2000" dirty="0" smtClean="0">
                <a:latin typeface="Garamond" panose="02020404030301010803" pitchFamily="18" charset="0"/>
              </a:rPr>
              <a:t>nr </a:t>
            </a:r>
            <a:r>
              <a:rPr lang="pl-PL" sz="2000" dirty="0">
                <a:latin typeface="Garamond" panose="02020404030301010803" pitchFamily="18" charset="0"/>
              </a:rPr>
              <a:t>480/2014 </a:t>
            </a:r>
            <a:r>
              <a:rPr lang="pl-PL" sz="2000" dirty="0" smtClean="0">
                <a:latin typeface="Garamond" panose="02020404030301010803" pitchFamily="18" charset="0"/>
              </a:rPr>
              <a:t>z </a:t>
            </a:r>
            <a:r>
              <a:rPr lang="pl-PL" sz="2000" dirty="0">
                <a:latin typeface="Garamond" panose="02020404030301010803" pitchFamily="18" charset="0"/>
              </a:rPr>
              <a:t>dnia 3 marca 2014 </a:t>
            </a:r>
            <a:r>
              <a:rPr lang="pl-PL" sz="2000" dirty="0" smtClean="0">
                <a:latin typeface="Garamond" panose="02020404030301010803" pitchFamily="18" charset="0"/>
              </a:rPr>
              <a:t>r.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2000" b="1" i="1" dirty="0" smtClean="0">
                <a:solidFill>
                  <a:srgbClr val="FF3300"/>
                </a:solidFill>
                <a:latin typeface="Garamond" panose="02020404030301010803" pitchFamily="18" charset="0"/>
              </a:rPr>
              <a:t>Instytucja </a:t>
            </a:r>
            <a:r>
              <a:rPr lang="pl-PL" sz="2000" b="1" i="1" dirty="0">
                <a:solidFill>
                  <a:srgbClr val="FF3300"/>
                </a:solidFill>
                <a:latin typeface="Garamond" panose="02020404030301010803" pitchFamily="18" charset="0"/>
              </a:rPr>
              <a:t>zarządzająca informuje </a:t>
            </a:r>
            <a:r>
              <a:rPr lang="pl-PL" sz="2000" i="1" dirty="0">
                <a:latin typeface="Garamond" panose="02020404030301010803" pitchFamily="18" charset="0"/>
              </a:rPr>
              <a:t>komitet monitorujący </a:t>
            </a:r>
            <a:r>
              <a:rPr lang="pl-PL" sz="2000" i="1" dirty="0" smtClean="0">
                <a:latin typeface="Garamond" panose="02020404030301010803" pitchFamily="18" charset="0"/>
              </a:rPr>
              <a:t/>
            </a:r>
            <a:br>
              <a:rPr lang="pl-PL" sz="2000" i="1" dirty="0" smtClean="0">
                <a:latin typeface="Garamond" panose="02020404030301010803" pitchFamily="18" charset="0"/>
              </a:rPr>
            </a:br>
            <a:r>
              <a:rPr lang="pl-PL" sz="2000" i="1" dirty="0" smtClean="0">
                <a:latin typeface="Garamond" panose="02020404030301010803" pitchFamily="18" charset="0"/>
              </a:rPr>
              <a:t>o </a:t>
            </a:r>
            <a:r>
              <a:rPr lang="pl-PL" sz="2000" i="1" dirty="0">
                <a:latin typeface="Garamond" panose="02020404030301010803" pitchFamily="18" charset="0"/>
              </a:rPr>
              <a:t>przepisach </a:t>
            </a:r>
            <a:r>
              <a:rPr lang="pl-PL" sz="2000" i="1" dirty="0" smtClean="0">
                <a:latin typeface="Garamond" panose="02020404030301010803" pitchFamily="18" charset="0"/>
              </a:rPr>
              <a:t>dotyczących </a:t>
            </a:r>
            <a:r>
              <a:rPr lang="pl-PL" sz="2000" i="1" dirty="0">
                <a:latin typeface="Garamond" panose="02020404030301010803" pitchFamily="18" charset="0"/>
              </a:rPr>
              <a:t>obliczania poniesionych kosztów zarządzania </a:t>
            </a:r>
            <a:r>
              <a:rPr lang="pl-PL" sz="2000" i="1" dirty="0" smtClean="0">
                <a:latin typeface="Garamond" panose="02020404030301010803" pitchFamily="18" charset="0"/>
              </a:rPr>
              <a:t>/</a:t>
            </a:r>
            <a:br>
              <a:rPr lang="pl-PL" sz="2000" i="1" dirty="0" smtClean="0">
                <a:latin typeface="Garamond" panose="02020404030301010803" pitchFamily="18" charset="0"/>
              </a:rPr>
            </a:br>
            <a:r>
              <a:rPr lang="pl-PL" sz="2000" i="1" dirty="0" smtClean="0">
                <a:latin typeface="Garamond" panose="02020404030301010803" pitchFamily="18" charset="0"/>
              </a:rPr>
              <a:t>opłat za </a:t>
            </a:r>
            <a:r>
              <a:rPr lang="pl-PL" sz="2000" i="1" dirty="0">
                <a:latin typeface="Garamond" panose="02020404030301010803" pitchFamily="18" charset="0"/>
              </a:rPr>
              <a:t>zarządzanie </a:t>
            </a:r>
            <a:r>
              <a:rPr lang="pl-PL" sz="2000" i="1" dirty="0" smtClean="0">
                <a:latin typeface="Garamond" panose="02020404030301010803" pitchFamily="18" charset="0"/>
              </a:rPr>
              <a:t>instrumentem finansowym </a:t>
            </a:r>
            <a:r>
              <a:rPr lang="pl-PL" sz="2000" b="1" i="1" dirty="0" smtClean="0">
                <a:solidFill>
                  <a:srgbClr val="FF3300"/>
                </a:solidFill>
                <a:latin typeface="Garamond" panose="02020404030301010803" pitchFamily="18" charset="0"/>
              </a:rPr>
              <a:t>na </a:t>
            </a:r>
            <a:r>
              <a:rPr lang="pl-PL" sz="2000" b="1" i="1" dirty="0">
                <a:solidFill>
                  <a:srgbClr val="FF3300"/>
                </a:solidFill>
                <a:latin typeface="Garamond" panose="02020404030301010803" pitchFamily="18" charset="0"/>
              </a:rPr>
              <a:t>podstawie </a:t>
            </a:r>
            <a:r>
              <a:rPr lang="pl-PL" sz="2000" b="1" i="1" dirty="0" smtClean="0">
                <a:solidFill>
                  <a:srgbClr val="FF3300"/>
                </a:solidFill>
                <a:latin typeface="Garamond" panose="02020404030301010803" pitchFamily="18" charset="0"/>
              </a:rPr>
              <a:t>wyników</a:t>
            </a:r>
            <a:endParaRPr lang="pl-PL" sz="2000" i="1" dirty="0" smtClean="0">
              <a:latin typeface="Garamond" panose="02020404030301010803" pitchFamily="18" charset="0"/>
            </a:endParaRPr>
          </a:p>
        </p:txBody>
      </p:sp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2555776" y="0"/>
            <a:ext cx="6588225" cy="980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Podstawa prawna </a:t>
            </a:r>
            <a:b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i zakres informacji dla KM</a:t>
            </a:r>
            <a:endParaRPr lang="pl-PL" sz="2800" b="1" i="1" noProof="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0679471"/>
              </p:ext>
            </p:extLst>
          </p:nvPr>
        </p:nvGraphicFramePr>
        <p:xfrm>
          <a:off x="251520" y="4005064"/>
          <a:ext cx="8712969" cy="236937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04256"/>
                <a:gridCol w="2448272"/>
                <a:gridCol w="216024"/>
                <a:gridCol w="3744417"/>
              </a:tblGrid>
              <a:tr h="572617">
                <a:tc gridSpan="2"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Garamond" panose="02020404030301010803" pitchFamily="18" charset="0"/>
                        </a:rPr>
                        <a:t>OP 1+2</a:t>
                      </a:r>
                      <a:endParaRPr lang="pl-PL" sz="24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2400" dirty="0">
                        <a:latin typeface="Garamond" panose="02020404030301010803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Garamond" panose="02020404030301010803" pitchFamily="18" charset="0"/>
                        </a:rPr>
                        <a:t>OP 8+10</a:t>
                      </a:r>
                      <a:endParaRPr lang="pl-PL" sz="24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</a:tr>
              <a:tr h="651519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Garamond" panose="02020404030301010803" pitchFamily="18" charset="0"/>
                        </a:rPr>
                        <a:t>Umowa o</a:t>
                      </a:r>
                      <a:r>
                        <a:rPr lang="pl-PL" baseline="0" dirty="0" smtClean="0">
                          <a:latin typeface="Garamond" panose="02020404030301010803" pitchFamily="18" charset="0"/>
                        </a:rPr>
                        <a:t> finansowaniu </a:t>
                      </a:r>
                      <a:br>
                        <a:rPr lang="pl-PL" baseline="0" dirty="0" smtClean="0">
                          <a:latin typeface="Garamond" panose="02020404030301010803" pitchFamily="18" charset="0"/>
                        </a:rPr>
                      </a:br>
                      <a:r>
                        <a:rPr lang="pl-PL" baseline="0" dirty="0" smtClean="0">
                          <a:latin typeface="Garamond" panose="02020404030301010803" pitchFamily="18" charset="0"/>
                        </a:rPr>
                        <a:t>z dnia 30 września 2016 r.</a:t>
                      </a:r>
                      <a:endParaRPr lang="pl-PL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Garamond" panose="02020404030301010803" pitchFamily="18" charset="0"/>
                        </a:rPr>
                        <a:t>Trwają negocjacje z EBI</a:t>
                      </a:r>
                      <a:br>
                        <a:rPr lang="pl-PL" dirty="0" smtClean="0">
                          <a:latin typeface="Garamond" panose="02020404030301010803" pitchFamily="18" charset="0"/>
                        </a:rPr>
                      </a:br>
                      <a:endParaRPr lang="pl-PL" dirty="0" smtClean="0">
                        <a:latin typeface="Garamond" panose="02020404030301010803" pitchFamily="18" charset="0"/>
                      </a:endParaRPr>
                    </a:p>
                    <a:p>
                      <a:pPr algn="ctr"/>
                      <a:r>
                        <a:rPr lang="pl-PL" dirty="0" smtClean="0">
                          <a:latin typeface="Garamond" panose="02020404030301010803" pitchFamily="18" charset="0"/>
                        </a:rPr>
                        <a:t>Planowany</a:t>
                      </a:r>
                      <a:r>
                        <a:rPr lang="pl-PL" baseline="0" dirty="0" smtClean="0">
                          <a:latin typeface="Garamond" panose="02020404030301010803" pitchFamily="18" charset="0"/>
                        </a:rPr>
                        <a:t> termin zawarcia umowy: listopad/grudzień 2016 r.</a:t>
                      </a:r>
                      <a:endParaRPr lang="pl-PL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</a:tr>
              <a:tr h="1145235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Wynagrodzenie</a:t>
                      </a:r>
                      <a:r>
                        <a:rPr lang="pl-PL" b="1" baseline="0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 MFF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b="1" baseline="0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przedmiot prezentacji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Garamond" panose="02020404030301010803" pitchFamily="18" charset="0"/>
                        </a:rPr>
                        <a:t>Wynagrodzenie PF</a:t>
                      </a:r>
                      <a:r>
                        <a:rPr lang="pl-PL" baseline="0" dirty="0" smtClean="0">
                          <a:latin typeface="Garamond" panose="02020404030301010803" pitchFamily="18" charset="0"/>
                        </a:rPr>
                        <a:t/>
                      </a:r>
                      <a:br>
                        <a:rPr lang="pl-PL" baseline="0" dirty="0" smtClean="0">
                          <a:latin typeface="Garamond" panose="02020404030301010803" pitchFamily="18" charset="0"/>
                        </a:rPr>
                      </a:br>
                      <a:r>
                        <a:rPr lang="pl-PL" baseline="0" dirty="0" smtClean="0">
                          <a:latin typeface="Garamond" panose="02020404030301010803" pitchFamily="18" charset="0"/>
                        </a:rPr>
                        <a:t>na etapie wyboru PF</a:t>
                      </a:r>
                      <a:endParaRPr lang="pl-PL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l-PL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Prostokąt 6"/>
          <p:cNvSpPr/>
          <p:nvPr/>
        </p:nvSpPr>
        <p:spPr>
          <a:xfrm>
            <a:off x="107504" y="5373216"/>
            <a:ext cx="2592288" cy="864096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30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55776" y="0"/>
            <a:ext cx="6588224" cy="980728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Wynagrodzenie: zasady podstawowe </a:t>
            </a:r>
            <a:endParaRPr lang="pl-PL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504056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sz="2400" dirty="0" smtClean="0">
                <a:latin typeface="Garamond" panose="02020404030301010803" pitchFamily="18" charset="0"/>
              </a:rPr>
              <a:t>forma: 		</a:t>
            </a:r>
            <a:r>
              <a:rPr lang="pl-PL" sz="24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opłata </a:t>
            </a:r>
            <a:r>
              <a:rPr lang="pl-PL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za </a:t>
            </a:r>
            <a:r>
              <a:rPr lang="pl-PL" sz="24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zarządzanie</a:t>
            </a:r>
            <a:endParaRPr lang="pl-PL" sz="2400" dirty="0">
              <a:latin typeface="Garamond" panose="02020404030301010803" pitchFamily="18" charset="0"/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sz="2400" dirty="0" smtClean="0">
                <a:latin typeface="Garamond" panose="02020404030301010803" pitchFamily="18" charset="0"/>
              </a:rPr>
              <a:t>komponenty:  	podstawowe + </a:t>
            </a:r>
            <a:r>
              <a:rPr lang="pl-PL" sz="24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oparte </a:t>
            </a:r>
            <a:r>
              <a:rPr lang="pl-PL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na wynikach </a:t>
            </a:r>
            <a:endParaRPr lang="pl-PL" sz="2400" b="1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352425" lvl="0" indent="-352425">
              <a:spcBef>
                <a:spcPts val="0"/>
              </a:spcBef>
              <a:spcAft>
                <a:spcPts val="1200"/>
              </a:spcAft>
            </a:pPr>
            <a:r>
              <a:rPr lang="pl-PL" sz="2400" dirty="0" smtClean="0">
                <a:latin typeface="Garamond" panose="02020404030301010803" pitchFamily="18" charset="0"/>
              </a:rPr>
              <a:t>limit: 		</a:t>
            </a:r>
            <a:r>
              <a:rPr lang="pl-PL" sz="24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6</a:t>
            </a:r>
            <a:r>
              <a:rPr lang="pl-PL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%</a:t>
            </a:r>
            <a:r>
              <a:rPr lang="pl-PL" sz="2400" dirty="0">
                <a:latin typeface="Garamond" panose="02020404030301010803" pitchFamily="18" charset="0"/>
              </a:rPr>
              <a:t> całkowitej kwoty Wkładu </a:t>
            </a:r>
            <a:r>
              <a:rPr lang="pl-PL" sz="2400" dirty="0" smtClean="0">
                <a:latin typeface="Garamond" panose="02020404030301010803" pitchFamily="18" charset="0"/>
              </a:rPr>
              <a:t>z </a:t>
            </a:r>
            <a:r>
              <a:rPr lang="pl-PL" sz="2400" dirty="0">
                <a:latin typeface="Garamond" panose="02020404030301010803" pitchFamily="18" charset="0"/>
              </a:rPr>
              <a:t>Programu </a:t>
            </a:r>
            <a:r>
              <a:rPr lang="pl-PL" sz="2400" dirty="0" smtClean="0">
                <a:latin typeface="Garamond" panose="02020404030301010803" pitchFamily="18" charset="0"/>
              </a:rPr>
              <a:t/>
            </a:r>
            <a:br>
              <a:rPr lang="pl-PL" sz="2400" dirty="0" smtClean="0">
                <a:latin typeface="Garamond" panose="02020404030301010803" pitchFamily="18" charset="0"/>
              </a:rPr>
            </a:br>
            <a:r>
              <a:rPr lang="pl-PL" sz="2400" dirty="0" smtClean="0">
                <a:latin typeface="Garamond" panose="02020404030301010803" pitchFamily="18" charset="0"/>
              </a:rPr>
              <a:t>			wpłaconego </a:t>
            </a:r>
            <a:r>
              <a:rPr lang="pl-PL" sz="2400" dirty="0">
                <a:latin typeface="Garamond" panose="02020404030301010803" pitchFamily="18" charset="0"/>
              </a:rPr>
              <a:t>do </a:t>
            </a:r>
            <a:r>
              <a:rPr lang="pl-PL" sz="2400" dirty="0" smtClean="0">
                <a:latin typeface="Garamond" panose="02020404030301010803" pitchFamily="18" charset="0"/>
              </a:rPr>
              <a:t>Funduszu Funduszy </a:t>
            </a:r>
            <a:br>
              <a:rPr lang="pl-PL" sz="2400" dirty="0" smtClean="0">
                <a:latin typeface="Garamond" panose="02020404030301010803" pitchFamily="18" charset="0"/>
              </a:rPr>
            </a:br>
            <a:r>
              <a:rPr lang="pl-PL" sz="2400" dirty="0" smtClean="0">
                <a:latin typeface="Garamond" panose="02020404030301010803" pitchFamily="18" charset="0"/>
              </a:rPr>
              <a:t>			w całym okresie kwalifikowalności</a:t>
            </a:r>
          </a:p>
          <a:p>
            <a:pPr marL="352425" lvl="0" indent="-352425">
              <a:spcBef>
                <a:spcPts val="0"/>
              </a:spcBef>
              <a:spcAft>
                <a:spcPts val="1200"/>
              </a:spcAft>
            </a:pPr>
            <a:r>
              <a:rPr lang="pl-PL" sz="2400" dirty="0" smtClean="0">
                <a:latin typeface="Garamond" panose="02020404030301010803" pitchFamily="18" charset="0"/>
              </a:rPr>
              <a:t>dodatkowe progi:</a:t>
            </a:r>
          </a:p>
          <a:p>
            <a:pPr marL="546100" lvl="1" indent="-193675">
              <a:spcBef>
                <a:spcPts val="0"/>
              </a:spcBef>
              <a:spcAft>
                <a:spcPts val="1200"/>
              </a:spcAft>
            </a:pPr>
            <a:r>
              <a:rPr lang="pl-PL" sz="2000" dirty="0" smtClean="0">
                <a:latin typeface="Garamond" panose="02020404030301010803" pitchFamily="18" charset="0"/>
              </a:rPr>
              <a:t>wynagrodzenie podstawowe: </a:t>
            </a:r>
            <a:r>
              <a:rPr lang="pl-PL" sz="2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1</a:t>
            </a:r>
            <a:r>
              <a:rPr lang="pl-PL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% </a:t>
            </a:r>
            <a:r>
              <a:rPr lang="pl-PL" sz="2000" dirty="0">
                <a:latin typeface="Garamond" panose="02020404030301010803" pitchFamily="18" charset="0"/>
              </a:rPr>
              <a:t>dla pierwszych 12 </a:t>
            </a:r>
            <a:r>
              <a:rPr lang="pl-PL" sz="2000" dirty="0" smtClean="0">
                <a:latin typeface="Garamond" panose="02020404030301010803" pitchFamily="18" charset="0"/>
              </a:rPr>
              <a:t>miesięcy, </a:t>
            </a:r>
            <a:br>
              <a:rPr lang="pl-PL" sz="2000" dirty="0" smtClean="0">
                <a:latin typeface="Garamond" panose="02020404030301010803" pitchFamily="18" charset="0"/>
              </a:rPr>
            </a:br>
            <a:r>
              <a:rPr lang="pl-PL" sz="2000" dirty="0" smtClean="0">
                <a:latin typeface="Garamond" panose="02020404030301010803" pitchFamily="18" charset="0"/>
              </a:rPr>
              <a:t>a </a:t>
            </a:r>
            <a:r>
              <a:rPr lang="pl-PL" sz="2000" dirty="0">
                <a:latin typeface="Garamond" panose="02020404030301010803" pitchFamily="18" charset="0"/>
              </a:rPr>
              <a:t>następnie </a:t>
            </a:r>
            <a:r>
              <a:rPr lang="pl-PL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0,5% rocznie </a:t>
            </a:r>
            <a:r>
              <a:rPr lang="pl-PL" sz="2000" dirty="0">
                <a:latin typeface="Garamond" panose="02020404030301010803" pitchFamily="18" charset="0"/>
              </a:rPr>
              <a:t>Wkładu </a:t>
            </a:r>
            <a:r>
              <a:rPr lang="pl-PL" sz="2000" dirty="0" smtClean="0">
                <a:latin typeface="Garamond" panose="02020404030301010803" pitchFamily="18" charset="0"/>
              </a:rPr>
              <a:t>z </a:t>
            </a:r>
            <a:r>
              <a:rPr lang="pl-PL" sz="2000" dirty="0">
                <a:latin typeface="Garamond" panose="02020404030301010803" pitchFamily="18" charset="0"/>
              </a:rPr>
              <a:t>Programu </a:t>
            </a:r>
            <a:r>
              <a:rPr lang="pl-PL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wpłaconego do </a:t>
            </a:r>
            <a:r>
              <a:rPr lang="pl-PL" sz="2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FF</a:t>
            </a:r>
            <a:br>
              <a:rPr lang="pl-PL" sz="2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</a:br>
            <a:r>
              <a:rPr lang="pl-PL" sz="2000" b="1" dirty="0" smtClean="0">
                <a:solidFill>
                  <a:srgbClr val="0000CC"/>
                </a:solidFill>
                <a:latin typeface="Garamond" panose="02020404030301010803" pitchFamily="18" charset="0"/>
              </a:rPr>
              <a:t>pro rata temporis* </a:t>
            </a:r>
            <a:r>
              <a:rPr lang="pl-PL" sz="2000" dirty="0" smtClean="0">
                <a:latin typeface="Garamond" panose="02020404030301010803" pitchFamily="18" charset="0"/>
              </a:rPr>
              <a:t>do dnia zakończenia realizacji Projektu</a:t>
            </a:r>
          </a:p>
          <a:p>
            <a:pPr marL="546100" lvl="1" indent="-193675">
              <a:spcBef>
                <a:spcPts val="0"/>
              </a:spcBef>
              <a:spcAft>
                <a:spcPts val="1200"/>
              </a:spcAft>
            </a:pPr>
            <a:r>
              <a:rPr lang="pl-PL" sz="2000" dirty="0" smtClean="0">
                <a:latin typeface="Garamond" panose="02020404030301010803" pitchFamily="18" charset="0"/>
              </a:rPr>
              <a:t>wynagrodzenie oparte na wynikach: </a:t>
            </a:r>
            <a:r>
              <a:rPr lang="pl-PL" sz="2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0,5% rocznie </a:t>
            </a:r>
            <a:r>
              <a:rPr lang="pl-PL" sz="2000" dirty="0" smtClean="0">
                <a:latin typeface="Garamond" panose="02020404030301010803" pitchFamily="18" charset="0"/>
              </a:rPr>
              <a:t>Wkładu z Programu </a:t>
            </a:r>
            <a:r>
              <a:rPr lang="pl-PL" sz="2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faktycznie</a:t>
            </a:r>
            <a:r>
              <a:rPr lang="pl-PL" sz="20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pl-PL" sz="2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wypłaconego Pośrednikom Finansowym </a:t>
            </a:r>
            <a:br>
              <a:rPr lang="pl-PL" sz="2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</a:br>
            <a:r>
              <a:rPr lang="pl-PL" sz="2000" b="1" dirty="0" smtClean="0">
                <a:solidFill>
                  <a:srgbClr val="0000CC"/>
                </a:solidFill>
                <a:latin typeface="Garamond" panose="02020404030301010803" pitchFamily="18" charset="0"/>
              </a:rPr>
              <a:t>pro rata temporis* </a:t>
            </a:r>
            <a:r>
              <a:rPr lang="pl-PL" sz="2000" dirty="0" smtClean="0">
                <a:latin typeface="Garamond" panose="02020404030301010803" pitchFamily="18" charset="0"/>
              </a:rPr>
              <a:t>do dnia zwrotu do FF/zakończenia realizacji Projektu</a:t>
            </a:r>
          </a:p>
        </p:txBody>
      </p:sp>
      <p:sp>
        <p:nvSpPr>
          <p:cNvPr id="7" name="Prostokąt 6"/>
          <p:cNvSpPr/>
          <p:nvPr/>
        </p:nvSpPr>
        <p:spPr>
          <a:xfrm>
            <a:off x="5724128" y="6381328"/>
            <a:ext cx="324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dirty="0" smtClean="0">
                <a:solidFill>
                  <a:srgbClr val="0000CC"/>
                </a:solidFill>
                <a:latin typeface="Garamond"/>
                <a:ea typeface="MS Mincho"/>
                <a:cs typeface="Times New Roman"/>
              </a:rPr>
              <a:t>* łac</a:t>
            </a:r>
            <a:r>
              <a:rPr lang="pl-PL" dirty="0">
                <a:solidFill>
                  <a:srgbClr val="0000CC"/>
                </a:solidFill>
                <a:latin typeface="Garamond"/>
                <a:ea typeface="MS Mincho"/>
                <a:cs typeface="Times New Roman"/>
              </a:rPr>
              <a:t>. </a:t>
            </a:r>
            <a:r>
              <a:rPr lang="pl-PL" i="1" dirty="0">
                <a:solidFill>
                  <a:srgbClr val="0000CC"/>
                </a:solidFill>
                <a:latin typeface="Garamond"/>
                <a:ea typeface="MS Mincho"/>
                <a:cs typeface="Times New Roman"/>
              </a:rPr>
              <a:t>stosownie do upływu czasu</a:t>
            </a:r>
            <a:endParaRPr lang="pl-PL" i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49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1152127"/>
          </a:xfrm>
        </p:spPr>
        <p:txBody>
          <a:bodyPr/>
          <a:lstStyle/>
          <a:p>
            <a:pPr marL="0" lvl="0" indent="0" algn="ctr">
              <a:buNone/>
            </a:pPr>
            <a:r>
              <a:rPr lang="pl-PL" sz="2400" dirty="0">
                <a:latin typeface="Garamond" panose="02020404030301010803" pitchFamily="18" charset="0"/>
              </a:rPr>
              <a:t>Kryteria ustalania </a:t>
            </a:r>
            <a:r>
              <a:rPr lang="pl-PL" sz="2400" dirty="0" smtClean="0">
                <a:latin typeface="Garamond" panose="02020404030301010803" pitchFamily="18" charset="0"/>
              </a:rPr>
              <a:t>opłat </a:t>
            </a:r>
            <a:r>
              <a:rPr lang="pl-PL" sz="2400" dirty="0">
                <a:latin typeface="Garamond" panose="02020404030301010803" pitchFamily="18" charset="0"/>
              </a:rPr>
              <a:t>za zarządzanie na podstawie </a:t>
            </a:r>
            <a:r>
              <a:rPr lang="pl-PL" sz="2400" dirty="0" smtClean="0">
                <a:latin typeface="Garamond" panose="02020404030301010803" pitchFamily="18" charset="0"/>
              </a:rPr>
              <a:t>wyników</a:t>
            </a:r>
            <a:endParaRPr lang="pl-PL" sz="2400" dirty="0">
              <a:latin typeface="Garamond" panose="02020404030301010803" pitchFamily="18" charset="0"/>
            </a:endParaRPr>
          </a:p>
          <a:p>
            <a:pPr marL="0" lvl="0" indent="0" algn="ctr">
              <a:buNone/>
            </a:pPr>
            <a:r>
              <a:rPr lang="pl-PL" sz="2000" i="1" dirty="0" smtClean="0">
                <a:latin typeface="Garamond" panose="02020404030301010803" pitchFamily="18" charset="0"/>
              </a:rPr>
              <a:t>na podstawie wymogów  Art</a:t>
            </a:r>
            <a:r>
              <a:rPr lang="pl-PL" sz="2000" i="1" dirty="0">
                <a:latin typeface="Garamond" panose="02020404030301010803" pitchFamily="18" charset="0"/>
              </a:rPr>
              <a:t>. 12 ust. </a:t>
            </a:r>
            <a:r>
              <a:rPr lang="pl-PL" sz="2000" i="1" dirty="0" smtClean="0">
                <a:latin typeface="Garamond" panose="02020404030301010803" pitchFamily="18" charset="0"/>
              </a:rPr>
              <a:t>1 </a:t>
            </a:r>
            <a:r>
              <a:rPr lang="pl-PL" sz="2000" i="1" dirty="0">
                <a:latin typeface="Garamond" panose="02020404030301010803" pitchFamily="18" charset="0"/>
              </a:rPr>
              <a:t>rozporządzenia delegowanego Komisji (UE) </a:t>
            </a:r>
            <a:r>
              <a:rPr lang="pl-PL" sz="2000" i="1" dirty="0" smtClean="0">
                <a:latin typeface="Garamond" panose="02020404030301010803" pitchFamily="18" charset="0"/>
              </a:rPr>
              <a:t/>
            </a:r>
            <a:br>
              <a:rPr lang="pl-PL" sz="2000" i="1" dirty="0" smtClean="0">
                <a:latin typeface="Garamond" panose="02020404030301010803" pitchFamily="18" charset="0"/>
              </a:rPr>
            </a:br>
            <a:r>
              <a:rPr lang="pl-PL" sz="2000" i="1" dirty="0" smtClean="0">
                <a:latin typeface="Garamond" panose="02020404030301010803" pitchFamily="18" charset="0"/>
              </a:rPr>
              <a:t>nr </a:t>
            </a:r>
            <a:r>
              <a:rPr lang="pl-PL" sz="2000" i="1" dirty="0">
                <a:latin typeface="Garamond" panose="02020404030301010803" pitchFamily="18" charset="0"/>
              </a:rPr>
              <a:t>480/2014 z dnia 3 marca 2014 </a:t>
            </a:r>
            <a:r>
              <a:rPr lang="pl-PL" sz="2000" i="1" dirty="0" smtClean="0">
                <a:latin typeface="Garamond" panose="02020404030301010803" pitchFamily="18" charset="0"/>
              </a:rPr>
              <a:t>r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2555776" y="0"/>
            <a:ext cx="6588224" cy="980728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Wynagrodzenie oparte na wynikach (1)</a:t>
            </a:r>
            <a:endParaRPr lang="pl-PL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96744" y="3124097"/>
            <a:ext cx="2376263" cy="25922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A</a:t>
            </a:r>
          </a:p>
          <a:p>
            <a:pPr algn="ctr"/>
            <a:endParaRPr lang="pl-PL" sz="2800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/>
            <a:r>
              <a:rPr lang="pl-PL" sz="20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środki przekazane </a:t>
            </a:r>
            <a:br>
              <a:rPr lang="pl-PL" sz="2000" dirty="0" smtClean="0">
                <a:solidFill>
                  <a:prstClr val="black"/>
                </a:solidFill>
                <a:latin typeface="Garamond" panose="02020404030301010803" pitchFamily="18" charset="0"/>
              </a:rPr>
            </a:br>
            <a:r>
              <a:rPr lang="pl-PL" sz="20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na inwestycje</a:t>
            </a:r>
            <a:endParaRPr lang="pl-PL" sz="20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/>
            <a:r>
              <a:rPr lang="pl-PL" sz="20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do PF – zwroty</a:t>
            </a:r>
            <a:br>
              <a:rPr lang="pl-PL" sz="2000" dirty="0" smtClean="0">
                <a:solidFill>
                  <a:prstClr val="black"/>
                </a:solidFill>
                <a:latin typeface="Garamond" panose="02020404030301010803" pitchFamily="18" charset="0"/>
              </a:rPr>
            </a:br>
            <a:endParaRPr lang="pl-PL" sz="2000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/>
            <a:r>
              <a:rPr lang="pl-PL" sz="20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0,2</a:t>
            </a:r>
            <a:r>
              <a:rPr lang="pl-PL" sz="2000" dirty="0">
                <a:solidFill>
                  <a:prstClr val="black"/>
                </a:solidFill>
                <a:latin typeface="Garamond" panose="02020404030301010803" pitchFamily="18" charset="0"/>
              </a:rPr>
              <a:t>% </a:t>
            </a:r>
            <a:r>
              <a:rPr lang="pl-PL" sz="20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rocznie</a:t>
            </a:r>
            <a:endParaRPr lang="pl-PL" sz="2000" dirty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907133" y="3124097"/>
            <a:ext cx="2376263" cy="25922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B</a:t>
            </a:r>
          </a:p>
          <a:p>
            <a:pPr algn="ctr"/>
            <a:endParaRPr lang="pl-PL" sz="2800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/>
            <a:r>
              <a:rPr lang="pl-PL" sz="20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środki zwrócone</a:t>
            </a:r>
            <a:br>
              <a:rPr lang="pl-PL" sz="2000" dirty="0" smtClean="0">
                <a:solidFill>
                  <a:prstClr val="black"/>
                </a:solidFill>
                <a:latin typeface="Garamond" panose="02020404030301010803" pitchFamily="18" charset="0"/>
              </a:rPr>
            </a:br>
            <a:r>
              <a:rPr lang="pl-PL" sz="20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przez PF</a:t>
            </a:r>
          </a:p>
          <a:p>
            <a:pPr algn="ctr"/>
            <a:endParaRPr lang="pl-PL" sz="2000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/>
            <a:endParaRPr lang="pl-PL" sz="20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/>
            <a:r>
              <a:rPr lang="pl-PL" sz="20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0,1% rocznie</a:t>
            </a:r>
            <a:endParaRPr lang="pl-PL" sz="2000" dirty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508104" y="2352074"/>
            <a:ext cx="3312368" cy="26442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C</a:t>
            </a:r>
          </a:p>
          <a:p>
            <a:pPr algn="ctr"/>
            <a:endParaRPr lang="pl-PL" sz="2800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/>
            <a:r>
              <a:rPr lang="pl-PL" sz="2400" b="1" dirty="0" smtClean="0">
                <a:solidFill>
                  <a:srgbClr val="FF3300"/>
                </a:solidFill>
                <a:latin typeface="Garamond" panose="02020404030301010803" pitchFamily="18" charset="0"/>
              </a:rPr>
              <a:t>Realizacja celów </a:t>
            </a:r>
          </a:p>
          <a:p>
            <a:pPr algn="ctr"/>
            <a:r>
              <a:rPr lang="pl-PL" sz="2400" b="1" dirty="0" smtClean="0">
                <a:solidFill>
                  <a:srgbClr val="FF3300"/>
                </a:solidFill>
                <a:latin typeface="Garamond" panose="02020404030301010803" pitchFamily="18" charset="0"/>
              </a:rPr>
              <a:t>RPO WP</a:t>
            </a:r>
            <a:endParaRPr lang="pl-PL" sz="2400" b="1" dirty="0">
              <a:solidFill>
                <a:srgbClr val="FF3300"/>
              </a:solidFill>
              <a:latin typeface="Garamond" panose="02020404030301010803" pitchFamily="18" charset="0"/>
            </a:endParaRPr>
          </a:p>
          <a:p>
            <a:pPr algn="ctr"/>
            <a:endParaRPr lang="pl-PL" sz="2000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/>
            <a:r>
              <a:rPr lang="pl-PL" sz="20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0,2% rocznie</a:t>
            </a:r>
            <a:r>
              <a:rPr lang="pl-PL" sz="2000" dirty="0">
                <a:solidFill>
                  <a:prstClr val="black"/>
                </a:solidFill>
                <a:latin typeface="Garamond" panose="02020404030301010803" pitchFamily="18" charset="0"/>
              </a:rPr>
              <a:t> </a:t>
            </a:r>
            <a:r>
              <a:rPr lang="pl-PL" sz="20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środków przekazanych do </a:t>
            </a:r>
            <a:r>
              <a:rPr lang="pl-PL" sz="2000" dirty="0">
                <a:solidFill>
                  <a:prstClr val="black"/>
                </a:solidFill>
                <a:latin typeface="Garamond" panose="02020404030301010803" pitchFamily="18" charset="0"/>
              </a:rPr>
              <a:t>PF</a:t>
            </a:r>
          </a:p>
        </p:txBody>
      </p:sp>
      <p:sp>
        <p:nvSpPr>
          <p:cNvPr id="9" name="Prostokąt 8"/>
          <p:cNvSpPr/>
          <p:nvPr/>
        </p:nvSpPr>
        <p:spPr>
          <a:xfrm>
            <a:off x="291131" y="2348880"/>
            <a:ext cx="5012389" cy="55919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rgbClr val="FF3300"/>
                </a:solidFill>
                <a:latin typeface="Garamond" panose="02020404030301010803" pitchFamily="18" charset="0"/>
              </a:rPr>
              <a:t>Postęp rzeczowo-finansowy</a:t>
            </a:r>
            <a:endParaRPr lang="pl-PL" b="1" dirty="0">
              <a:solidFill>
                <a:srgbClr val="FF3300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5508104" y="5131935"/>
            <a:ext cx="720080" cy="58444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C1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6380584" y="5122433"/>
            <a:ext cx="720080" cy="58444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C2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7236296" y="5122432"/>
            <a:ext cx="720080" cy="58444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C3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8100392" y="5122431"/>
            <a:ext cx="720080" cy="58444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C4</a:t>
            </a:r>
          </a:p>
        </p:txBody>
      </p:sp>
      <p:sp>
        <p:nvSpPr>
          <p:cNvPr id="22" name="Nawias klamrowy zamykający 21"/>
          <p:cNvSpPr/>
          <p:nvPr/>
        </p:nvSpPr>
        <p:spPr>
          <a:xfrm rot="5400000">
            <a:off x="2607621" y="3319386"/>
            <a:ext cx="388925" cy="5245143"/>
          </a:xfrm>
          <a:prstGeom prst="rightBrace">
            <a:avLst>
              <a:gd name="adj1" fmla="val 48632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black"/>
              </a:solidFill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291131" y="6192486"/>
            <a:ext cx="49922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>
                <a:solidFill>
                  <a:prstClr val="black"/>
                </a:solidFill>
                <a:latin typeface="Garamond" panose="02020404030301010803" pitchFamily="18" charset="0"/>
              </a:rPr>
              <a:t>wartości wynikowe</a:t>
            </a:r>
          </a:p>
          <a:p>
            <a:pPr algn="ctr"/>
            <a:r>
              <a:rPr lang="pl-PL" dirty="0">
                <a:solidFill>
                  <a:prstClr val="black"/>
                </a:solidFill>
                <a:latin typeface="Garamond"/>
                <a:ea typeface="MS Mincho"/>
                <a:cs typeface="Times New Roman"/>
              </a:rPr>
              <a:t>naliczane na bieżąco (system </a:t>
            </a:r>
            <a:r>
              <a:rPr lang="pl-PL" dirty="0" smtClean="0">
                <a:solidFill>
                  <a:prstClr val="black"/>
                </a:solidFill>
                <a:latin typeface="Garamond"/>
                <a:ea typeface="MS Mincho"/>
                <a:cs typeface="Times New Roman"/>
              </a:rPr>
              <a:t>dzienny)</a:t>
            </a: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5292080" y="6195065"/>
            <a:ext cx="38404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>
                <a:solidFill>
                  <a:prstClr val="black"/>
                </a:solidFill>
                <a:latin typeface="Garamond"/>
                <a:ea typeface="MS Mincho"/>
                <a:cs typeface="Times New Roman"/>
              </a:rPr>
              <a:t>naliczane z </a:t>
            </a:r>
            <a:r>
              <a:rPr lang="pl-PL" dirty="0">
                <a:solidFill>
                  <a:prstClr val="black"/>
                </a:solidFill>
                <a:latin typeface="Garamond"/>
                <a:ea typeface="MS Mincho"/>
                <a:cs typeface="Times New Roman"/>
              </a:rPr>
              <a:t>góry </a:t>
            </a:r>
            <a:r>
              <a:rPr lang="pl-PL" dirty="0" smtClean="0">
                <a:solidFill>
                  <a:prstClr val="black"/>
                </a:solidFill>
                <a:latin typeface="Garamond"/>
                <a:ea typeface="MS Mincho"/>
                <a:cs typeface="Times New Roman"/>
              </a:rPr>
              <a:t/>
            </a:r>
            <a:br>
              <a:rPr lang="pl-PL" dirty="0" smtClean="0">
                <a:solidFill>
                  <a:prstClr val="black"/>
                </a:solidFill>
                <a:latin typeface="Garamond"/>
                <a:ea typeface="MS Mincho"/>
                <a:cs typeface="Times New Roman"/>
              </a:rPr>
            </a:br>
            <a:r>
              <a:rPr lang="pl-PL" dirty="0" smtClean="0">
                <a:solidFill>
                  <a:prstClr val="black"/>
                </a:solidFill>
                <a:latin typeface="Garamond"/>
                <a:ea typeface="MS Mincho"/>
                <a:cs typeface="Times New Roman"/>
              </a:rPr>
              <a:t>korygowane </a:t>
            </a:r>
            <a:r>
              <a:rPr lang="pl-PL" dirty="0">
                <a:solidFill>
                  <a:prstClr val="black"/>
                </a:solidFill>
                <a:latin typeface="Garamond"/>
                <a:ea typeface="MS Mincho"/>
                <a:cs typeface="Times New Roman"/>
              </a:rPr>
              <a:t>metodą </a:t>
            </a:r>
            <a:r>
              <a:rPr lang="pl-PL" i="1" dirty="0" err="1">
                <a:solidFill>
                  <a:prstClr val="black"/>
                </a:solidFill>
                <a:latin typeface="Garamond"/>
                <a:ea typeface="MS Mincho"/>
                <a:cs typeface="Times New Roman"/>
              </a:rPr>
              <a:t>malus</a:t>
            </a:r>
            <a:r>
              <a:rPr lang="pl-PL" dirty="0" smtClean="0">
                <a:solidFill>
                  <a:prstClr val="black"/>
                </a:solidFill>
                <a:latin typeface="Garamond" panose="02020404030301010803" pitchFamily="18" charset="0"/>
              </a:rPr>
              <a:t> </a:t>
            </a: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25" name="Nawias klamrowy zamykający 24"/>
          <p:cNvSpPr/>
          <p:nvPr/>
        </p:nvSpPr>
        <p:spPr>
          <a:xfrm rot="5400000">
            <a:off x="6994388" y="4196475"/>
            <a:ext cx="388925" cy="3528392"/>
          </a:xfrm>
          <a:prstGeom prst="rightBrace">
            <a:avLst>
              <a:gd name="adj1" fmla="val 48632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37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1152127"/>
          </a:xfrm>
        </p:spPr>
        <p:txBody>
          <a:bodyPr/>
          <a:lstStyle/>
          <a:p>
            <a:pPr marL="0" lvl="0" indent="0" algn="ctr">
              <a:buNone/>
            </a:pPr>
            <a:r>
              <a:rPr lang="pl-PL" sz="2400" dirty="0">
                <a:latin typeface="Garamond" panose="02020404030301010803" pitchFamily="18" charset="0"/>
              </a:rPr>
              <a:t>Kryteria ustalania </a:t>
            </a:r>
            <a:r>
              <a:rPr lang="pl-PL" sz="2400" dirty="0" smtClean="0">
                <a:latin typeface="Garamond" panose="02020404030301010803" pitchFamily="18" charset="0"/>
              </a:rPr>
              <a:t>opłat </a:t>
            </a:r>
            <a:r>
              <a:rPr lang="pl-PL" sz="2400" dirty="0">
                <a:latin typeface="Garamond" panose="02020404030301010803" pitchFamily="18" charset="0"/>
              </a:rPr>
              <a:t>za zarządzanie na podstawie </a:t>
            </a:r>
            <a:r>
              <a:rPr lang="pl-PL" sz="2400" dirty="0" smtClean="0">
                <a:latin typeface="Garamond" panose="02020404030301010803" pitchFamily="18" charset="0"/>
              </a:rPr>
              <a:t>wyników</a:t>
            </a:r>
            <a:endParaRPr lang="pl-PL" sz="2400" dirty="0">
              <a:latin typeface="Garamond" panose="02020404030301010803" pitchFamily="18" charset="0"/>
            </a:endParaRPr>
          </a:p>
          <a:p>
            <a:pPr marL="0" lvl="0" indent="0" algn="ctr">
              <a:buNone/>
            </a:pPr>
            <a:r>
              <a:rPr lang="pl-PL" sz="2000" i="1" dirty="0" smtClean="0">
                <a:latin typeface="Garamond" panose="02020404030301010803" pitchFamily="18" charset="0"/>
              </a:rPr>
              <a:t>na podstawie wymogów  Art</a:t>
            </a:r>
            <a:r>
              <a:rPr lang="pl-PL" sz="2000" i="1" dirty="0">
                <a:latin typeface="Garamond" panose="02020404030301010803" pitchFamily="18" charset="0"/>
              </a:rPr>
              <a:t>. 12 ust. </a:t>
            </a:r>
            <a:r>
              <a:rPr lang="pl-PL" sz="2000" i="1" dirty="0" smtClean="0">
                <a:latin typeface="Garamond" panose="02020404030301010803" pitchFamily="18" charset="0"/>
              </a:rPr>
              <a:t>1 </a:t>
            </a:r>
            <a:r>
              <a:rPr lang="pl-PL" sz="2000" i="1" dirty="0">
                <a:latin typeface="Garamond" panose="02020404030301010803" pitchFamily="18" charset="0"/>
              </a:rPr>
              <a:t>rozporządzenia delegowanego Komisji (UE) </a:t>
            </a:r>
            <a:r>
              <a:rPr lang="pl-PL" sz="2000" i="1" dirty="0" smtClean="0">
                <a:latin typeface="Garamond" panose="02020404030301010803" pitchFamily="18" charset="0"/>
              </a:rPr>
              <a:t/>
            </a:r>
            <a:br>
              <a:rPr lang="pl-PL" sz="2000" i="1" dirty="0" smtClean="0">
                <a:latin typeface="Garamond" panose="02020404030301010803" pitchFamily="18" charset="0"/>
              </a:rPr>
            </a:br>
            <a:r>
              <a:rPr lang="pl-PL" sz="2000" i="1" dirty="0" smtClean="0">
                <a:latin typeface="Garamond" panose="02020404030301010803" pitchFamily="18" charset="0"/>
              </a:rPr>
              <a:t>nr </a:t>
            </a:r>
            <a:r>
              <a:rPr lang="pl-PL" sz="2000" i="1" dirty="0">
                <a:latin typeface="Garamond" panose="02020404030301010803" pitchFamily="18" charset="0"/>
              </a:rPr>
              <a:t>480/2014 z dnia 3 marca 2014 </a:t>
            </a:r>
            <a:r>
              <a:rPr lang="pl-PL" sz="2000" i="1" dirty="0" smtClean="0">
                <a:latin typeface="Garamond" panose="02020404030301010803" pitchFamily="18" charset="0"/>
              </a:rPr>
              <a:t>r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2555776" y="0"/>
            <a:ext cx="6588224" cy="980728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Wynagrodzenie oparte na wynikach (2)</a:t>
            </a:r>
            <a:endParaRPr lang="pl-PL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508104" y="2350765"/>
            <a:ext cx="3312368" cy="26442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C</a:t>
            </a:r>
          </a:p>
          <a:p>
            <a:pPr algn="ctr"/>
            <a:endParaRPr lang="pl-PL" sz="2800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/>
            <a:r>
              <a:rPr lang="pl-PL" sz="2400" b="1" dirty="0" smtClean="0">
                <a:solidFill>
                  <a:srgbClr val="FF3300"/>
                </a:solidFill>
                <a:latin typeface="Garamond" panose="02020404030301010803" pitchFamily="18" charset="0"/>
              </a:rPr>
              <a:t>Realizacja celów </a:t>
            </a:r>
          </a:p>
          <a:p>
            <a:pPr algn="ctr"/>
            <a:r>
              <a:rPr lang="pl-PL" sz="2400" b="1" dirty="0" smtClean="0">
                <a:solidFill>
                  <a:srgbClr val="FF3300"/>
                </a:solidFill>
                <a:latin typeface="Garamond" panose="02020404030301010803" pitchFamily="18" charset="0"/>
              </a:rPr>
              <a:t>RPO WP</a:t>
            </a:r>
            <a:endParaRPr lang="pl-PL" sz="2400" b="1" dirty="0">
              <a:solidFill>
                <a:srgbClr val="FF3300"/>
              </a:solidFill>
              <a:latin typeface="Garamond" panose="02020404030301010803" pitchFamily="18" charset="0"/>
            </a:endParaRPr>
          </a:p>
          <a:p>
            <a:pPr algn="ctr"/>
            <a:endParaRPr lang="pl-PL" sz="2000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/>
            <a:r>
              <a:rPr lang="pl-PL" sz="20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0,2% rocznie</a:t>
            </a:r>
            <a:r>
              <a:rPr lang="pl-PL" sz="2000" dirty="0">
                <a:solidFill>
                  <a:prstClr val="black"/>
                </a:solidFill>
                <a:latin typeface="Garamond" panose="02020404030301010803" pitchFamily="18" charset="0"/>
              </a:rPr>
              <a:t> </a:t>
            </a:r>
            <a:r>
              <a:rPr lang="pl-PL" sz="20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środków przekazanych do </a:t>
            </a:r>
            <a:r>
              <a:rPr lang="pl-PL" sz="2000" dirty="0">
                <a:solidFill>
                  <a:prstClr val="black"/>
                </a:solidFill>
                <a:latin typeface="Garamond" panose="02020404030301010803" pitchFamily="18" charset="0"/>
              </a:rPr>
              <a:t>PF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4631034" y="2348880"/>
            <a:ext cx="720080" cy="4839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C1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4631034" y="2348881"/>
            <a:ext cx="720080" cy="4916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C1</a:t>
            </a:r>
          </a:p>
        </p:txBody>
      </p:sp>
      <p:sp>
        <p:nvSpPr>
          <p:cNvPr id="20" name="Prostokąt 19"/>
          <p:cNvSpPr/>
          <p:nvPr/>
        </p:nvSpPr>
        <p:spPr>
          <a:xfrm>
            <a:off x="107504" y="2356520"/>
            <a:ext cx="4379142" cy="48399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pl-PL" dirty="0">
                <a:solidFill>
                  <a:prstClr val="black"/>
                </a:solidFill>
                <a:latin typeface="Garamond" panose="02020404030301010803" pitchFamily="18" charset="0"/>
              </a:rPr>
              <a:t>Data ogłoszenia </a:t>
            </a:r>
            <a:r>
              <a:rPr lang="pl-PL" b="1" dirty="0">
                <a:solidFill>
                  <a:srgbClr val="FF3300"/>
                </a:solidFill>
                <a:latin typeface="Garamond" panose="02020404030301010803" pitchFamily="18" charset="0"/>
              </a:rPr>
              <a:t>pierwszego naboru na </a:t>
            </a:r>
            <a:r>
              <a:rPr lang="pl-PL" b="1" dirty="0" smtClean="0">
                <a:solidFill>
                  <a:srgbClr val="FF3300"/>
                </a:solidFill>
                <a:latin typeface="Garamond" panose="02020404030301010803" pitchFamily="18" charset="0"/>
              </a:rPr>
              <a:t>PF</a:t>
            </a:r>
          </a:p>
        </p:txBody>
      </p:sp>
      <p:sp>
        <p:nvSpPr>
          <p:cNvPr id="21" name="Prostokąt 20"/>
          <p:cNvSpPr/>
          <p:nvPr/>
        </p:nvSpPr>
        <p:spPr>
          <a:xfrm>
            <a:off x="107504" y="3076950"/>
            <a:ext cx="4379142" cy="48399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pl-PL" dirty="0">
                <a:solidFill>
                  <a:prstClr val="black"/>
                </a:solidFill>
                <a:latin typeface="Garamond" panose="02020404030301010803" pitchFamily="18" charset="0"/>
              </a:rPr>
              <a:t>Data złożenia </a:t>
            </a:r>
            <a:r>
              <a:rPr lang="pl-PL" b="1" dirty="0">
                <a:solidFill>
                  <a:srgbClr val="FF3300"/>
                </a:solidFill>
                <a:latin typeface="Garamond" panose="02020404030301010803" pitchFamily="18" charset="0"/>
              </a:rPr>
              <a:t>drugiego Wniosku o płatność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88082" y="3809854"/>
            <a:ext cx="4379142" cy="48399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pl-PL" b="1" dirty="0">
                <a:solidFill>
                  <a:srgbClr val="FF3300"/>
                </a:solidFill>
                <a:latin typeface="Garamond" panose="02020404030301010803" pitchFamily="18" charset="0"/>
              </a:rPr>
              <a:t>Liczba </a:t>
            </a:r>
            <a:r>
              <a:rPr lang="pl-PL" b="1" dirty="0" smtClean="0">
                <a:solidFill>
                  <a:srgbClr val="FF3300"/>
                </a:solidFill>
                <a:latin typeface="Garamond" panose="02020404030301010803" pitchFamily="18" charset="0"/>
              </a:rPr>
              <a:t>wspartych firm </a:t>
            </a:r>
            <a:r>
              <a:rPr lang="pl-PL" dirty="0" smtClean="0">
                <a:solidFill>
                  <a:prstClr val="black"/>
                </a:solidFill>
                <a:latin typeface="Garamond" panose="02020404030301010803" pitchFamily="18" charset="0"/>
              </a:rPr>
              <a:t>stan na 31.12.2018</a:t>
            </a:r>
            <a:endParaRPr lang="pl-PL" dirty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88082" y="4511006"/>
            <a:ext cx="4379142" cy="48399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pl-PL" b="1" dirty="0">
                <a:solidFill>
                  <a:srgbClr val="FF3300"/>
                </a:solidFill>
                <a:latin typeface="Garamond" panose="02020404030301010803" pitchFamily="18" charset="0"/>
              </a:rPr>
              <a:t>Inwestycje uzupełniające </a:t>
            </a:r>
            <a:r>
              <a:rPr lang="pl-PL" dirty="0" smtClean="0">
                <a:solidFill>
                  <a:prstClr val="black"/>
                </a:solidFill>
                <a:latin typeface="Garamond" panose="02020404030301010803" pitchFamily="18" charset="0"/>
              </a:rPr>
              <a:t>stan na 31.12.2018</a:t>
            </a:r>
            <a:endParaRPr lang="pl-PL" dirty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4631034" y="4511006"/>
            <a:ext cx="720080" cy="4839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C4</a:t>
            </a:r>
          </a:p>
        </p:txBody>
      </p:sp>
      <p:sp>
        <p:nvSpPr>
          <p:cNvPr id="25" name="Prostokąt 24"/>
          <p:cNvSpPr/>
          <p:nvPr/>
        </p:nvSpPr>
        <p:spPr>
          <a:xfrm>
            <a:off x="4631034" y="3809855"/>
            <a:ext cx="720080" cy="4839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C3</a:t>
            </a:r>
          </a:p>
        </p:txBody>
      </p:sp>
      <p:sp>
        <p:nvSpPr>
          <p:cNvPr id="26" name="Prostokąt 25"/>
          <p:cNvSpPr/>
          <p:nvPr/>
        </p:nvSpPr>
        <p:spPr>
          <a:xfrm>
            <a:off x="4631034" y="3050780"/>
            <a:ext cx="720080" cy="536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C2</a:t>
            </a:r>
          </a:p>
        </p:txBody>
      </p:sp>
      <p:sp>
        <p:nvSpPr>
          <p:cNvPr id="29" name="Prostokąt 28"/>
          <p:cNvSpPr/>
          <p:nvPr/>
        </p:nvSpPr>
        <p:spPr>
          <a:xfrm>
            <a:off x="382848" y="5529679"/>
            <a:ext cx="38404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>
                <a:solidFill>
                  <a:prstClr val="black"/>
                </a:solidFill>
                <a:latin typeface="Garamond" panose="02020404030301010803" pitchFamily="18" charset="0"/>
              </a:rPr>
              <a:t>wartości docelowe</a:t>
            </a:r>
            <a:br>
              <a:rPr lang="pl-PL" dirty="0" smtClean="0">
                <a:solidFill>
                  <a:prstClr val="black"/>
                </a:solidFill>
                <a:latin typeface="Garamond" panose="02020404030301010803" pitchFamily="18" charset="0"/>
              </a:rPr>
            </a:br>
            <a:r>
              <a:rPr lang="pl-PL" dirty="0" smtClean="0">
                <a:solidFill>
                  <a:prstClr val="black"/>
                </a:solidFill>
                <a:latin typeface="Garamond" panose="02020404030301010803" pitchFamily="18" charset="0"/>
              </a:rPr>
              <a:t>w Harmonogramie </a:t>
            </a:r>
            <a:r>
              <a:rPr lang="pl-PL" dirty="0">
                <a:solidFill>
                  <a:prstClr val="black"/>
                </a:solidFill>
                <a:latin typeface="Garamond" panose="02020404030301010803" pitchFamily="18" charset="0"/>
              </a:rPr>
              <a:t>realizacji Projektu </a:t>
            </a: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30" name="Nawias klamrowy zamykający 29"/>
          <p:cNvSpPr/>
          <p:nvPr/>
        </p:nvSpPr>
        <p:spPr>
          <a:xfrm rot="5400000">
            <a:off x="2108626" y="3151658"/>
            <a:ext cx="388925" cy="4367117"/>
          </a:xfrm>
          <a:prstGeom prst="rightBrace">
            <a:avLst>
              <a:gd name="adj1" fmla="val 48632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38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055"/>
          </a:xfrm>
        </p:spPr>
        <p:txBody>
          <a:bodyPr/>
          <a:lstStyle/>
          <a:p>
            <a:pPr marL="0" lvl="0" indent="0" algn="ctr">
              <a:buNone/>
            </a:pPr>
            <a:r>
              <a:rPr lang="pl-PL" sz="2400" dirty="0">
                <a:latin typeface="Garamond" panose="02020404030301010803" pitchFamily="18" charset="0"/>
              </a:rPr>
              <a:t>Kryteria ustalania </a:t>
            </a:r>
            <a:r>
              <a:rPr lang="pl-PL" sz="2400" dirty="0" smtClean="0">
                <a:latin typeface="Garamond" panose="02020404030301010803" pitchFamily="18" charset="0"/>
              </a:rPr>
              <a:t>opłat </a:t>
            </a:r>
            <a:r>
              <a:rPr lang="pl-PL" sz="2400" dirty="0">
                <a:latin typeface="Garamond" panose="02020404030301010803" pitchFamily="18" charset="0"/>
              </a:rPr>
              <a:t>za zarządzanie na podstawie </a:t>
            </a:r>
            <a:r>
              <a:rPr lang="pl-PL" sz="2400" dirty="0" smtClean="0">
                <a:latin typeface="Garamond" panose="02020404030301010803" pitchFamily="18" charset="0"/>
              </a:rPr>
              <a:t>wyników</a:t>
            </a:r>
            <a:endParaRPr lang="pl-PL" sz="2400" dirty="0">
              <a:latin typeface="Garamond" panose="02020404030301010803" pitchFamily="18" charset="0"/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2555776" y="0"/>
            <a:ext cx="6588224" cy="980728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Wynagrodzenie oparte na wynikach (3)</a:t>
            </a:r>
            <a:endParaRPr lang="pl-PL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4631034" y="2367059"/>
            <a:ext cx="720080" cy="4839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C1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4631034" y="2367060"/>
            <a:ext cx="720080" cy="4916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C1</a:t>
            </a:r>
          </a:p>
        </p:txBody>
      </p:sp>
      <p:sp>
        <p:nvSpPr>
          <p:cNvPr id="20" name="Prostokąt 19"/>
          <p:cNvSpPr/>
          <p:nvPr/>
        </p:nvSpPr>
        <p:spPr>
          <a:xfrm>
            <a:off x="107504" y="2374699"/>
            <a:ext cx="4379142" cy="48399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pl-PL" dirty="0">
                <a:solidFill>
                  <a:prstClr val="black"/>
                </a:solidFill>
                <a:latin typeface="Garamond" panose="02020404030301010803" pitchFamily="18" charset="0"/>
              </a:rPr>
              <a:t>Data ogłoszenia </a:t>
            </a:r>
            <a:r>
              <a:rPr lang="pl-PL" b="1" dirty="0">
                <a:solidFill>
                  <a:srgbClr val="FF3300"/>
                </a:solidFill>
                <a:latin typeface="Garamond" panose="02020404030301010803" pitchFamily="18" charset="0"/>
              </a:rPr>
              <a:t>pierwszego naboru na </a:t>
            </a:r>
            <a:r>
              <a:rPr lang="pl-PL" b="1" dirty="0" smtClean="0">
                <a:solidFill>
                  <a:srgbClr val="FF3300"/>
                </a:solidFill>
                <a:latin typeface="Garamond" panose="02020404030301010803" pitchFamily="18" charset="0"/>
              </a:rPr>
              <a:t>PF</a:t>
            </a:r>
          </a:p>
        </p:txBody>
      </p:sp>
      <p:sp>
        <p:nvSpPr>
          <p:cNvPr id="21" name="Prostokąt 20"/>
          <p:cNvSpPr/>
          <p:nvPr/>
        </p:nvSpPr>
        <p:spPr>
          <a:xfrm>
            <a:off x="107504" y="3095129"/>
            <a:ext cx="4379142" cy="48399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pl-PL" dirty="0">
                <a:solidFill>
                  <a:prstClr val="black"/>
                </a:solidFill>
                <a:latin typeface="Garamond" panose="02020404030301010803" pitchFamily="18" charset="0"/>
              </a:rPr>
              <a:t>Data złożenia </a:t>
            </a:r>
            <a:r>
              <a:rPr lang="pl-PL" b="1" dirty="0">
                <a:solidFill>
                  <a:srgbClr val="FF3300"/>
                </a:solidFill>
                <a:latin typeface="Garamond" panose="02020404030301010803" pitchFamily="18" charset="0"/>
              </a:rPr>
              <a:t>drugiego Wniosku o płatność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88082" y="3828033"/>
            <a:ext cx="4379142" cy="48399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pl-PL" b="1" dirty="0">
                <a:solidFill>
                  <a:srgbClr val="FF3300"/>
                </a:solidFill>
                <a:latin typeface="Garamond" panose="02020404030301010803" pitchFamily="18" charset="0"/>
              </a:rPr>
              <a:t>Liczba </a:t>
            </a:r>
            <a:r>
              <a:rPr lang="pl-PL" b="1" dirty="0" smtClean="0">
                <a:solidFill>
                  <a:srgbClr val="FF3300"/>
                </a:solidFill>
                <a:latin typeface="Garamond" panose="02020404030301010803" pitchFamily="18" charset="0"/>
              </a:rPr>
              <a:t>wspartych firm </a:t>
            </a:r>
            <a:r>
              <a:rPr lang="pl-PL" dirty="0" smtClean="0">
                <a:solidFill>
                  <a:prstClr val="black"/>
                </a:solidFill>
                <a:latin typeface="Garamond" panose="02020404030301010803" pitchFamily="18" charset="0"/>
              </a:rPr>
              <a:t>stan na 31.12.2018</a:t>
            </a:r>
            <a:endParaRPr lang="pl-PL" dirty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88082" y="4529185"/>
            <a:ext cx="4379142" cy="48399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pl-PL" b="1" dirty="0">
                <a:solidFill>
                  <a:srgbClr val="FF3300"/>
                </a:solidFill>
                <a:latin typeface="Garamond" panose="02020404030301010803" pitchFamily="18" charset="0"/>
              </a:rPr>
              <a:t>Inwestycje uzupełniające </a:t>
            </a:r>
            <a:r>
              <a:rPr lang="pl-PL" dirty="0" smtClean="0">
                <a:solidFill>
                  <a:prstClr val="black"/>
                </a:solidFill>
                <a:latin typeface="Garamond" panose="02020404030301010803" pitchFamily="18" charset="0"/>
              </a:rPr>
              <a:t>stan na 31.12.2018</a:t>
            </a:r>
            <a:endParaRPr lang="pl-PL" dirty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4631034" y="4529185"/>
            <a:ext cx="720080" cy="4839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C4</a:t>
            </a:r>
          </a:p>
        </p:txBody>
      </p:sp>
      <p:sp>
        <p:nvSpPr>
          <p:cNvPr id="25" name="Prostokąt 24"/>
          <p:cNvSpPr/>
          <p:nvPr/>
        </p:nvSpPr>
        <p:spPr>
          <a:xfrm>
            <a:off x="4631034" y="3828034"/>
            <a:ext cx="720080" cy="4839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C3</a:t>
            </a:r>
          </a:p>
        </p:txBody>
      </p:sp>
      <p:sp>
        <p:nvSpPr>
          <p:cNvPr id="26" name="Prostokąt 25"/>
          <p:cNvSpPr/>
          <p:nvPr/>
        </p:nvSpPr>
        <p:spPr>
          <a:xfrm>
            <a:off x="4631034" y="3068959"/>
            <a:ext cx="720080" cy="536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C2</a:t>
            </a:r>
          </a:p>
        </p:txBody>
      </p:sp>
      <p:sp>
        <p:nvSpPr>
          <p:cNvPr id="27" name="Prostokąt 26"/>
          <p:cNvSpPr/>
          <p:nvPr/>
        </p:nvSpPr>
        <p:spPr>
          <a:xfrm>
            <a:off x="5508104" y="2374699"/>
            <a:ext cx="1728192" cy="47635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prstClr val="black"/>
                </a:solidFill>
                <a:latin typeface="Garamond" panose="02020404030301010803" pitchFamily="18" charset="0"/>
              </a:rPr>
              <a:t>30 czerwca 2017</a:t>
            </a:r>
          </a:p>
        </p:txBody>
      </p:sp>
      <p:sp>
        <p:nvSpPr>
          <p:cNvPr id="31" name="Prostokąt 30"/>
          <p:cNvSpPr/>
          <p:nvPr/>
        </p:nvSpPr>
        <p:spPr>
          <a:xfrm>
            <a:off x="7308304" y="2374699"/>
            <a:ext cx="1728192" cy="47635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prstClr val="black"/>
                </a:solidFill>
                <a:latin typeface="Garamond" panose="02020404030301010803" pitchFamily="18" charset="0"/>
              </a:rPr>
              <a:t>31 marca 2017</a:t>
            </a:r>
          </a:p>
        </p:txBody>
      </p:sp>
      <p:sp>
        <p:nvSpPr>
          <p:cNvPr id="32" name="Prostokąt 31"/>
          <p:cNvSpPr/>
          <p:nvPr/>
        </p:nvSpPr>
        <p:spPr>
          <a:xfrm>
            <a:off x="5508104" y="3095130"/>
            <a:ext cx="1728192" cy="47635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prstClr val="black"/>
                </a:solidFill>
                <a:latin typeface="Garamond" panose="02020404030301010803" pitchFamily="18" charset="0"/>
              </a:rPr>
              <a:t>10 paź 2017</a:t>
            </a:r>
          </a:p>
        </p:txBody>
      </p:sp>
      <p:sp>
        <p:nvSpPr>
          <p:cNvPr id="33" name="Prostokąt 32"/>
          <p:cNvSpPr/>
          <p:nvPr/>
        </p:nvSpPr>
        <p:spPr>
          <a:xfrm>
            <a:off x="7308304" y="3095129"/>
            <a:ext cx="1728192" cy="47635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prstClr val="black"/>
                </a:solidFill>
                <a:latin typeface="Garamond" panose="02020404030301010803" pitchFamily="18" charset="0"/>
              </a:rPr>
              <a:t>10 paź 2017</a:t>
            </a:r>
          </a:p>
        </p:txBody>
      </p:sp>
      <p:sp>
        <p:nvSpPr>
          <p:cNvPr id="34" name="Prostokąt 33"/>
          <p:cNvSpPr/>
          <p:nvPr/>
        </p:nvSpPr>
        <p:spPr>
          <a:xfrm>
            <a:off x="5508104" y="3828034"/>
            <a:ext cx="1728192" cy="45707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prstClr val="black"/>
                </a:solidFill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35" name="Prostokąt 34"/>
          <p:cNvSpPr/>
          <p:nvPr/>
        </p:nvSpPr>
        <p:spPr>
          <a:xfrm>
            <a:off x="7308304" y="3828033"/>
            <a:ext cx="1728192" cy="45707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prstClr val="black"/>
                </a:solidFill>
                <a:latin typeface="Garamond" panose="02020404030301010803" pitchFamily="18" charset="0"/>
              </a:rPr>
              <a:t>500</a:t>
            </a:r>
          </a:p>
        </p:txBody>
      </p:sp>
      <p:sp>
        <p:nvSpPr>
          <p:cNvPr id="36" name="Prostokąt 35"/>
          <p:cNvSpPr/>
          <p:nvPr/>
        </p:nvSpPr>
        <p:spPr>
          <a:xfrm>
            <a:off x="5508104" y="4529186"/>
            <a:ext cx="1728192" cy="47635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prstClr val="black"/>
                </a:solidFill>
                <a:latin typeface="Garamond" panose="02020404030301010803" pitchFamily="18" charset="0"/>
              </a:rPr>
              <a:t>10 mln zł</a:t>
            </a:r>
          </a:p>
        </p:txBody>
      </p:sp>
      <p:sp>
        <p:nvSpPr>
          <p:cNvPr id="37" name="Prostokąt 36"/>
          <p:cNvSpPr/>
          <p:nvPr/>
        </p:nvSpPr>
        <p:spPr>
          <a:xfrm>
            <a:off x="7308304" y="4529185"/>
            <a:ext cx="1728192" cy="47635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prstClr val="black"/>
                </a:solidFill>
                <a:latin typeface="Garamond" panose="02020404030301010803" pitchFamily="18" charset="0"/>
              </a:rPr>
              <a:t>30 mln zł</a:t>
            </a:r>
          </a:p>
        </p:txBody>
      </p:sp>
      <p:sp>
        <p:nvSpPr>
          <p:cNvPr id="38" name="Prostokąt 37"/>
          <p:cNvSpPr/>
          <p:nvPr/>
        </p:nvSpPr>
        <p:spPr>
          <a:xfrm>
            <a:off x="5508104" y="1772816"/>
            <a:ext cx="1728192" cy="4763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OP1</a:t>
            </a:r>
          </a:p>
        </p:txBody>
      </p:sp>
      <p:sp>
        <p:nvSpPr>
          <p:cNvPr id="39" name="Prostokąt 38"/>
          <p:cNvSpPr/>
          <p:nvPr/>
        </p:nvSpPr>
        <p:spPr>
          <a:xfrm>
            <a:off x="7308304" y="1772815"/>
            <a:ext cx="1728192" cy="4763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OP2</a:t>
            </a:r>
          </a:p>
        </p:txBody>
      </p:sp>
      <p:sp>
        <p:nvSpPr>
          <p:cNvPr id="2" name="Prostokąt 1"/>
          <p:cNvSpPr/>
          <p:nvPr/>
        </p:nvSpPr>
        <p:spPr>
          <a:xfrm>
            <a:off x="107504" y="5787261"/>
            <a:ext cx="89289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300"/>
              </a:spcBef>
              <a:spcAft>
                <a:spcPts val="300"/>
              </a:spcAft>
            </a:pPr>
            <a:r>
              <a:rPr lang="pl-PL" i="1" dirty="0">
                <a:solidFill>
                  <a:prstClr val="black"/>
                </a:solidFill>
                <a:latin typeface="Garamond"/>
                <a:ea typeface="MS Mincho"/>
                <a:cs typeface="Times New Roman"/>
              </a:rPr>
              <a:t>Jeżeli Beneficjent pobierze część wynagrodzenia opartego na wynikach, </a:t>
            </a:r>
            <a:r>
              <a:rPr lang="pl-PL" i="1" dirty="0" smtClean="0">
                <a:solidFill>
                  <a:prstClr val="black"/>
                </a:solidFill>
                <a:latin typeface="Garamond"/>
                <a:ea typeface="MS Mincho"/>
                <a:cs typeface="Times New Roman"/>
              </a:rPr>
              <a:t/>
            </a:r>
            <a:br>
              <a:rPr lang="pl-PL" i="1" dirty="0" smtClean="0">
                <a:solidFill>
                  <a:prstClr val="black"/>
                </a:solidFill>
                <a:latin typeface="Garamond"/>
                <a:ea typeface="MS Mincho"/>
                <a:cs typeface="Times New Roman"/>
              </a:rPr>
            </a:br>
            <a:r>
              <a:rPr lang="pl-PL" i="1" dirty="0" smtClean="0">
                <a:solidFill>
                  <a:prstClr val="black"/>
                </a:solidFill>
                <a:latin typeface="Garamond"/>
                <a:ea typeface="MS Mincho"/>
                <a:cs typeface="Times New Roman"/>
              </a:rPr>
              <a:t>a </a:t>
            </a:r>
            <a:r>
              <a:rPr lang="pl-PL" i="1" dirty="0">
                <a:solidFill>
                  <a:prstClr val="black"/>
                </a:solidFill>
                <a:latin typeface="Garamond"/>
                <a:ea typeface="MS Mincho"/>
                <a:cs typeface="Times New Roman"/>
              </a:rPr>
              <a:t>nie osiągnie docelowych wartości wskaźników określonych dla kryteriów </a:t>
            </a:r>
            <a:r>
              <a:rPr lang="pl-PL" i="1" dirty="0" smtClean="0">
                <a:solidFill>
                  <a:prstClr val="black"/>
                </a:solidFill>
                <a:latin typeface="Garamond"/>
                <a:ea typeface="MS Mincho"/>
                <a:cs typeface="Times New Roman"/>
              </a:rPr>
              <a:t>C1-C4, </a:t>
            </a:r>
            <a:br>
              <a:rPr lang="pl-PL" i="1" dirty="0" smtClean="0">
                <a:solidFill>
                  <a:prstClr val="black"/>
                </a:solidFill>
                <a:latin typeface="Garamond"/>
                <a:ea typeface="MS Mincho"/>
                <a:cs typeface="Times New Roman"/>
              </a:rPr>
            </a:br>
            <a:r>
              <a:rPr lang="pl-PL" i="1" dirty="0" smtClean="0">
                <a:solidFill>
                  <a:prstClr val="black"/>
                </a:solidFill>
                <a:latin typeface="Garamond"/>
                <a:ea typeface="MS Mincho"/>
                <a:cs typeface="Times New Roman"/>
              </a:rPr>
              <a:t>jest zobowiązany </a:t>
            </a:r>
            <a:r>
              <a:rPr lang="pl-PL" i="1" dirty="0">
                <a:solidFill>
                  <a:prstClr val="black"/>
                </a:solidFill>
                <a:latin typeface="Garamond"/>
                <a:ea typeface="MS Mincho"/>
                <a:cs typeface="Times New Roman"/>
              </a:rPr>
              <a:t>do zwrotu wynagrodzenia pobranego nienależycie </a:t>
            </a:r>
            <a:endParaRPr lang="pl-PL" sz="2000" i="1" dirty="0">
              <a:solidFill>
                <a:prstClr val="black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293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ostokąt 3"/>
          <p:cNvSpPr/>
          <p:nvPr/>
        </p:nvSpPr>
        <p:spPr>
          <a:xfrm>
            <a:off x="0" y="2564904"/>
            <a:ext cx="9144000" cy="580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l-PL" sz="2800" b="1" dirty="0" smtClean="0">
                <a:solidFill>
                  <a:prstClr val="white"/>
                </a:solidFill>
                <a:latin typeface="Garamond" panose="02020404030301010803" pitchFamily="18" charset="0"/>
              </a:rPr>
              <a:t>Dziękuję za uwagę</a:t>
            </a:r>
            <a:r>
              <a:rPr lang="pl-PL" sz="2800" b="1" i="1" dirty="0" smtClean="0">
                <a:solidFill>
                  <a:prstClr val="white"/>
                </a:solidFill>
                <a:latin typeface="Garamond" panose="02020404030301010803" pitchFamily="18" charset="0"/>
              </a:rPr>
              <a:t> </a:t>
            </a:r>
            <a:endParaRPr lang="pl-PL" sz="2800" dirty="0">
              <a:solidFill>
                <a:prstClr val="white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08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251520" y="1268761"/>
            <a:ext cx="8892480" cy="1728191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sz="2000" dirty="0">
                <a:latin typeface="Garamond" panose="02020404030301010803" pitchFamily="18" charset="0"/>
              </a:rPr>
              <a:t>Art. </a:t>
            </a:r>
            <a:r>
              <a:rPr lang="pl-PL" sz="2000" dirty="0" smtClean="0">
                <a:latin typeface="Garamond" panose="02020404030301010803" pitchFamily="18" charset="0"/>
              </a:rPr>
              <a:t>37 ust</a:t>
            </a:r>
            <a:r>
              <a:rPr lang="pl-PL" sz="2000" dirty="0">
                <a:latin typeface="Garamond" panose="02020404030301010803" pitchFamily="18" charset="0"/>
              </a:rPr>
              <a:t>. </a:t>
            </a:r>
            <a:r>
              <a:rPr lang="pl-PL" sz="2000" dirty="0" smtClean="0">
                <a:latin typeface="Garamond" panose="02020404030301010803" pitchFamily="18" charset="0"/>
              </a:rPr>
              <a:t>3 rozporządzenia Parlamentu </a:t>
            </a:r>
            <a:r>
              <a:rPr lang="pl-PL" sz="2000" dirty="0">
                <a:latin typeface="Garamond" panose="02020404030301010803" pitchFamily="18" charset="0"/>
              </a:rPr>
              <a:t>Europejskiego i Rady (UE) </a:t>
            </a:r>
            <a:r>
              <a:rPr lang="pl-PL" sz="2000" dirty="0" smtClean="0">
                <a:latin typeface="Garamond" panose="02020404030301010803" pitchFamily="18" charset="0"/>
              </a:rPr>
              <a:t/>
            </a:r>
            <a:br>
              <a:rPr lang="pl-PL" sz="2000" dirty="0" smtClean="0">
                <a:latin typeface="Garamond" panose="02020404030301010803" pitchFamily="18" charset="0"/>
              </a:rPr>
            </a:br>
            <a:r>
              <a:rPr lang="pl-PL" sz="2000" dirty="0" smtClean="0">
                <a:latin typeface="Garamond" panose="02020404030301010803" pitchFamily="18" charset="0"/>
              </a:rPr>
              <a:t>nr </a:t>
            </a:r>
            <a:r>
              <a:rPr lang="pl-PL" sz="2000" dirty="0">
                <a:latin typeface="Garamond" panose="02020404030301010803" pitchFamily="18" charset="0"/>
              </a:rPr>
              <a:t>1303/2013 z dnia 17 grudnia 2013 r</a:t>
            </a:r>
            <a:r>
              <a:rPr lang="pl-PL" sz="2000" dirty="0" smtClean="0">
                <a:latin typeface="Garamond" panose="02020404030301010803" pitchFamily="18" charset="0"/>
              </a:rPr>
              <a:t>. (rozporządzenie ogólne)</a:t>
            </a:r>
            <a:br>
              <a:rPr lang="pl-PL" sz="2000" dirty="0" smtClean="0">
                <a:latin typeface="Garamond" panose="02020404030301010803" pitchFamily="18" charset="0"/>
              </a:rPr>
            </a:br>
            <a:r>
              <a:rPr lang="pl-PL" sz="2000" dirty="0" smtClean="0">
                <a:latin typeface="Garamond" panose="02020404030301010803" pitchFamily="18" charset="0"/>
              </a:rPr>
              <a:t/>
            </a:r>
            <a:br>
              <a:rPr lang="pl-PL" sz="2000" dirty="0" smtClean="0">
                <a:latin typeface="Garamond" panose="02020404030301010803" pitchFamily="18" charset="0"/>
              </a:rPr>
            </a:br>
            <a:r>
              <a:rPr lang="pl-PL" sz="2000" b="1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Ocenę</a:t>
            </a:r>
            <a:r>
              <a:rPr lang="pl-PL" sz="20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 ex </a:t>
            </a:r>
            <a:r>
              <a:rPr lang="pl-PL" sz="20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ante</a:t>
            </a:r>
            <a:r>
              <a:rPr lang="pl-PL" sz="2000" i="1" dirty="0">
                <a:latin typeface="Garamond" panose="02020404030301010803" pitchFamily="18" charset="0"/>
              </a:rPr>
              <a:t> przedstawia się komitetowi monitorującemu </a:t>
            </a:r>
            <a:r>
              <a:rPr lang="pl-PL" sz="2000" b="1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do </a:t>
            </a:r>
            <a:r>
              <a:rPr lang="pl-PL" sz="20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celów </a:t>
            </a:r>
            <a:r>
              <a:rPr lang="pl-PL" sz="2000" b="1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informacyjnych</a:t>
            </a:r>
            <a:endParaRPr lang="pl-PL" sz="2000" b="1" i="1" dirty="0">
              <a:solidFill>
                <a:srgbClr val="FF33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2555776" y="0"/>
            <a:ext cx="6588225" cy="980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Podstawa prawna </a:t>
            </a:r>
            <a:b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i zakres informacji dla KM</a:t>
            </a:r>
            <a:endParaRPr lang="pl-PL" sz="2800" b="1" i="1" noProof="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10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794650"/>
              </p:ext>
            </p:extLst>
          </p:nvPr>
        </p:nvGraphicFramePr>
        <p:xfrm>
          <a:off x="529208" y="2852936"/>
          <a:ext cx="829126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pole tekstowe 11"/>
          <p:cNvSpPr txBox="1"/>
          <p:nvPr/>
        </p:nvSpPr>
        <p:spPr>
          <a:xfrm>
            <a:off x="457200" y="3153162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Krok 1</a:t>
            </a:r>
            <a:r>
              <a:rPr lang="pl-PL" sz="2000" dirty="0">
                <a:solidFill>
                  <a:schemeClr val="bg1"/>
                </a:solidFill>
                <a:latin typeface="Garamond" panose="02020404030301010803" pitchFamily="18" charset="0"/>
              </a:rPr>
              <a:t>:    badanie zlecone kwiecień-wrzesień </a:t>
            </a:r>
            <a:r>
              <a:rPr lang="pl-PL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2014</a:t>
            </a:r>
            <a:br>
              <a:rPr lang="pl-PL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pl-PL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   zapotrzebowanie na IF w regionie + doświadczenia 2007-2013</a:t>
            </a:r>
            <a:endParaRPr lang="pl-PL" sz="2000" dirty="0">
              <a:solidFill>
                <a:schemeClr val="bg1"/>
              </a:solidFill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1321296" y="4228346"/>
            <a:ext cx="683490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Krok 2</a:t>
            </a:r>
            <a:r>
              <a:rPr lang="pl-PL" sz="2000" dirty="0">
                <a:solidFill>
                  <a:schemeClr val="bg1"/>
                </a:solidFill>
                <a:latin typeface="Garamond" panose="02020404030301010803" pitchFamily="18" charset="0"/>
              </a:rPr>
              <a:t>:   </a:t>
            </a:r>
            <a:r>
              <a:rPr lang="pl-PL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badanie zlecone </a:t>
            </a:r>
            <a:r>
              <a:rPr lang="pl-PL" sz="2000" dirty="0">
                <a:solidFill>
                  <a:schemeClr val="bg1"/>
                </a:solidFill>
                <a:latin typeface="Garamond" panose="02020404030301010803" pitchFamily="18" charset="0"/>
              </a:rPr>
              <a:t>kwiecień-wrzesień 2015 </a:t>
            </a:r>
          </a:p>
          <a:p>
            <a:pPr lv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  założenia SI + oczekiwane efekty,  model wdrażania</a:t>
            </a:r>
            <a:endParaRPr lang="pl-PL" sz="2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2206080" y="5229200"/>
            <a:ext cx="618234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Krok </a:t>
            </a:r>
            <a:r>
              <a:rPr lang="pl-PL" sz="2000" dirty="0">
                <a:solidFill>
                  <a:schemeClr val="bg1"/>
                </a:solidFill>
                <a:latin typeface="Garamond" panose="02020404030301010803" pitchFamily="18" charset="0"/>
              </a:rPr>
              <a:t>3: </a:t>
            </a:r>
            <a:r>
              <a:rPr lang="pl-PL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  opracowanie </a:t>
            </a:r>
            <a:r>
              <a:rPr lang="pl-PL" sz="2000" dirty="0">
                <a:solidFill>
                  <a:schemeClr val="bg1"/>
                </a:solidFill>
                <a:latin typeface="Garamond" panose="02020404030301010803" pitchFamily="18" charset="0"/>
              </a:rPr>
              <a:t>własne wrzesień-listopad 2015</a:t>
            </a:r>
          </a:p>
          <a:p>
            <a:pPr marL="1074738" lvl="0">
              <a:spcBef>
                <a:spcPts val="600"/>
              </a:spcBef>
            </a:pPr>
            <a:r>
              <a:rPr lang="pl-PL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STRATEGIA INWESTYCYJNA</a:t>
            </a:r>
          </a:p>
        </p:txBody>
      </p:sp>
      <p:sp>
        <p:nvSpPr>
          <p:cNvPr id="2" name="Prostokąt 1"/>
          <p:cNvSpPr/>
          <p:nvPr/>
        </p:nvSpPr>
        <p:spPr>
          <a:xfrm>
            <a:off x="3275856" y="5621615"/>
            <a:ext cx="3816424" cy="8317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pl-PL" b="1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r>
              <a:rPr lang="pl-PL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Krok 4: 	aktualizacja wrzesień 2016</a:t>
            </a:r>
            <a:endParaRPr lang="pl-PL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23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251520" y="1578917"/>
            <a:ext cx="8136904" cy="4802411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2000" dirty="0" smtClean="0">
                <a:latin typeface="Garamond" panose="02020404030301010803" pitchFamily="18" charset="0"/>
              </a:rPr>
              <a:t>Formalny rozdział rozstrzygnięć</a:t>
            </a:r>
            <a:r>
              <a:rPr lang="pl-PL" sz="2000" i="1" dirty="0" smtClean="0">
                <a:latin typeface="Garamond" panose="02020404030301010803" pitchFamily="18" charset="0"/>
              </a:rPr>
              <a:t> Strategii Inwestycyjnej </a:t>
            </a:r>
            <a:r>
              <a:rPr lang="pl-PL" sz="2000" dirty="0" smtClean="0">
                <a:latin typeface="Garamond" panose="02020404030301010803" pitchFamily="18" charset="0"/>
              </a:rPr>
              <a:t>według obszarów </a:t>
            </a:r>
            <a:br>
              <a:rPr lang="pl-PL" sz="2000" dirty="0" smtClean="0">
                <a:latin typeface="Garamond" panose="02020404030301010803" pitchFamily="18" charset="0"/>
              </a:rPr>
            </a:br>
            <a:r>
              <a:rPr lang="pl-PL" sz="2000" dirty="0" smtClean="0">
                <a:latin typeface="Garamond" panose="02020404030301010803" pitchFamily="18" charset="0"/>
              </a:rPr>
              <a:t>Obszar A: OP 1+2</a:t>
            </a:r>
            <a:br>
              <a:rPr lang="pl-PL" sz="2000" dirty="0" smtClean="0">
                <a:latin typeface="Garamond" panose="02020404030301010803" pitchFamily="18" charset="0"/>
              </a:rPr>
            </a:br>
            <a:r>
              <a:rPr lang="pl-PL" sz="2000" dirty="0" smtClean="0">
                <a:latin typeface="Garamond" panose="02020404030301010803" pitchFamily="18" charset="0"/>
              </a:rPr>
              <a:t>Obszar B: OP 8+10</a:t>
            </a:r>
            <a:br>
              <a:rPr lang="pl-PL" sz="2000" dirty="0" smtClean="0">
                <a:latin typeface="Garamond" panose="02020404030301010803" pitchFamily="18" charset="0"/>
              </a:rPr>
            </a:br>
            <a:r>
              <a:rPr lang="pl-PL" sz="2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indywidualizacja treści dla dwóch Funduszów Funduszy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2000" dirty="0" smtClean="0">
                <a:latin typeface="Garamond" panose="02020404030301010803" pitchFamily="18" charset="0"/>
              </a:rPr>
              <a:t>Aktualizacja treści w wyniku negocjacji z BGK/EBI</a:t>
            </a:r>
            <a:br>
              <a:rPr lang="pl-PL" sz="2000" dirty="0" smtClean="0">
                <a:latin typeface="Garamond" panose="02020404030301010803" pitchFamily="18" charset="0"/>
              </a:rPr>
            </a:br>
            <a:r>
              <a:rPr lang="pl-PL" sz="2000" dirty="0" smtClean="0">
                <a:latin typeface="Garamond" panose="02020404030301010803" pitchFamily="18" charset="0"/>
              </a:rPr>
              <a:t>np. </a:t>
            </a:r>
            <a:r>
              <a:rPr lang="pl-PL" sz="2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wkład krajowy</a:t>
            </a:r>
            <a:endParaRPr lang="pl-PL" sz="2000" dirty="0" smtClean="0"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2000" dirty="0" smtClean="0">
                <a:latin typeface="Garamond" panose="02020404030301010803" pitchFamily="18" charset="0"/>
              </a:rPr>
              <a:t>Doprecyzowanie wybranych rozstrzygnięć po negocjacjach z BGK / EBI </a:t>
            </a:r>
            <a:br>
              <a:rPr lang="pl-PL" sz="2000" dirty="0" smtClean="0">
                <a:latin typeface="Garamond" panose="02020404030301010803" pitchFamily="18" charset="0"/>
              </a:rPr>
            </a:br>
            <a:r>
              <a:rPr lang="pl-PL" sz="2000" dirty="0" smtClean="0">
                <a:latin typeface="Garamond" panose="02020404030301010803" pitchFamily="18" charset="0"/>
              </a:rPr>
              <a:t>np. </a:t>
            </a:r>
            <a:r>
              <a:rPr lang="pl-PL" sz="2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parametry produktów finansowych</a:t>
            </a:r>
            <a:endParaRPr lang="pl-PL" sz="2000" dirty="0" smtClean="0"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sz="2000" dirty="0" smtClean="0">
                <a:latin typeface="Garamond" panose="02020404030301010803" pitchFamily="18" charset="0"/>
              </a:rPr>
              <a:t>Uzupełnienie o informacje istotne dla realizacji Umowy o Finansowaniu </a:t>
            </a:r>
            <a:r>
              <a:rPr lang="pl-PL" sz="2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harmonogram realizacji</a:t>
            </a:r>
          </a:p>
        </p:txBody>
      </p:sp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2555776" y="0"/>
            <a:ext cx="6588225" cy="980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Przesłanki aktualizacji</a:t>
            </a:r>
            <a:endParaRPr lang="pl-PL" sz="2800" b="1" i="1" noProof="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636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2843809" y="0"/>
            <a:ext cx="6300192" cy="980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Obszary aktualizacji</a:t>
            </a:r>
            <a:endParaRPr lang="pl-PL" sz="2800" b="1" i="1" noProof="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42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825857"/>
              </p:ext>
            </p:extLst>
          </p:nvPr>
        </p:nvGraphicFramePr>
        <p:xfrm>
          <a:off x="179512" y="1132095"/>
          <a:ext cx="8856984" cy="5135871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06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Garamond" panose="02020404030301010803" pitchFamily="18" charset="0"/>
                        </a:rPr>
                        <a:t>OBSZAR</a:t>
                      </a:r>
                      <a:endParaRPr lang="en-GB" sz="1800" b="1" dirty="0">
                        <a:latin typeface="Garamond" panose="02020404030301010803" pitchFamily="18" charset="0"/>
                        <a:cs typeface="Calibri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Garamond" panose="02020404030301010803" pitchFamily="18" charset="0"/>
                          <a:cs typeface="+mn-cs"/>
                        </a:rPr>
                        <a:t>BYŁO </a:t>
                      </a:r>
                      <a:br>
                        <a:rPr lang="pl-PL" sz="1800" b="1" dirty="0" smtClean="0">
                          <a:latin typeface="Garamond" panose="02020404030301010803" pitchFamily="18" charset="0"/>
                          <a:cs typeface="+mn-cs"/>
                        </a:rPr>
                      </a:br>
                      <a:r>
                        <a:rPr lang="pl-PL" sz="1800" b="0" dirty="0" smtClean="0">
                          <a:latin typeface="Garamond" panose="02020404030301010803" pitchFamily="18" charset="0"/>
                          <a:cs typeface="+mn-cs"/>
                        </a:rPr>
                        <a:t>(17.12.15)</a:t>
                      </a:r>
                      <a:endParaRPr lang="en-GB" sz="1800" b="0" dirty="0" smtClean="0">
                        <a:latin typeface="Garamond" panose="02020404030301010803" pitchFamily="18" charset="0"/>
                        <a:cs typeface="Calibri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Garamond" panose="02020404030301010803" pitchFamily="18" charset="0"/>
                          <a:cs typeface="Calibri"/>
                        </a:rPr>
                        <a:t>JEST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dirty="0" smtClean="0">
                          <a:latin typeface="Garamond" panose="02020404030301010803" pitchFamily="18" charset="0"/>
                          <a:cs typeface="Calibri"/>
                        </a:rPr>
                        <a:t>(22.09.2016)</a:t>
                      </a:r>
                      <a:endParaRPr lang="en-GB" sz="1800" b="0" dirty="0" smtClean="0">
                        <a:latin typeface="Garamond" panose="02020404030301010803" pitchFamily="18" charset="0"/>
                        <a:cs typeface="Calibri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087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Wynagrodzenie </a:t>
                      </a:r>
                      <a:b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</a:b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MFF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refundacja kosztów zarządzania 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opłata za zarządzanie</a:t>
                      </a:r>
                      <a:endParaRPr lang="pl-PL" sz="1800" kern="1200" dirty="0">
                        <a:solidFill>
                          <a:schemeClr val="dk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060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Płynność FF</a:t>
                      </a:r>
                      <a:endParaRPr lang="pl-PL" sz="1800" kern="1200" dirty="0">
                        <a:solidFill>
                          <a:schemeClr val="dk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zapewnienie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przez</a:t>
                      </a: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MFF </a:t>
                      </a:r>
                      <a:br>
                        <a:rPr lang="pl-PL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</a:b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tzw. </a:t>
                      </a:r>
                      <a:r>
                        <a:rPr lang="pl-PL" sz="1800" b="1" kern="120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finansowania pomostowego</a:t>
                      </a:r>
                      <a:endParaRPr lang="pl-PL" sz="1800" b="1" dirty="0" smtClean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zapewnienie przez IZ płynności FF poprzez</a:t>
                      </a: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przyspieszenie płatności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981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Wkład </a:t>
                      </a:r>
                      <a:b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</a:b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krajowy (15%)</a:t>
                      </a:r>
                      <a:endParaRPr lang="pl-PL" sz="1800" b="1" kern="1200" dirty="0">
                        <a:solidFill>
                          <a:schemeClr val="dk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/>
                          <a:cs typeface="Calibri"/>
                        </a:rPr>
                        <a:t>zapewnienie </a:t>
                      </a:r>
                      <a:r>
                        <a:rPr lang="pl-PL" sz="1800" b="0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Times New Roman"/>
                          <a:cs typeface="Calibri"/>
                        </a:rPr>
                        <a:t>przez </a:t>
                      </a:r>
                      <a:r>
                        <a:rPr lang="pl-PL" sz="1800" b="1" baseline="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/>
                          <a:cs typeface="Calibri"/>
                        </a:rPr>
                        <a:t>MFF</a:t>
                      </a:r>
                      <a:r>
                        <a:rPr lang="pl-PL" sz="1800" b="0" baseline="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pl-PL" sz="1800" b="0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Times New Roman"/>
                          <a:cs typeface="Calibri"/>
                        </a:rPr>
                        <a:t>lub przedstawienie </a:t>
                      </a:r>
                      <a:r>
                        <a:rPr lang="pl-PL" sz="1800" b="1" baseline="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/>
                          <a:cs typeface="Calibri"/>
                        </a:rPr>
                        <a:t>mechanizmu pozyskania od PF</a:t>
                      </a:r>
                      <a:endParaRPr lang="pl-PL" sz="1800" b="1" dirty="0" smtClean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/>
                          <a:cs typeface="Calibri"/>
                        </a:rPr>
                        <a:t>zapewnienie</a:t>
                      </a:r>
                      <a:r>
                        <a:rPr lang="pl-PL" sz="1800" b="1" baseline="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pl-PL" sz="1800" b="0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Times New Roman"/>
                          <a:cs typeface="Calibri"/>
                        </a:rPr>
                        <a:t>z budżetu państwa (10%) i przedstawienie </a:t>
                      </a:r>
                      <a:r>
                        <a:rPr lang="pl-PL" sz="1800" b="1" baseline="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/>
                          <a:cs typeface="Calibri"/>
                        </a:rPr>
                        <a:t>mechanizmu</a:t>
                      </a:r>
                      <a:r>
                        <a:rPr lang="pl-PL" sz="1800" b="1" baseline="0" dirty="0" smtClean="0">
                          <a:solidFill>
                            <a:srgbClr val="800000"/>
                          </a:solidFill>
                          <a:effectLst/>
                          <a:latin typeface="Garamond" panose="02020404030301010803" pitchFamily="18" charset="0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pl-PL" sz="1800" b="1" baseline="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/>
                          <a:cs typeface="Calibri"/>
                        </a:rPr>
                        <a:t>pozyskania od PF</a:t>
                      </a:r>
                      <a:r>
                        <a:rPr lang="pl-PL" sz="1800" b="1" baseline="0" dirty="0" smtClean="0">
                          <a:solidFill>
                            <a:srgbClr val="800000"/>
                          </a:solidFill>
                          <a:effectLst/>
                          <a:latin typeface="Garamond" panose="02020404030301010803" pitchFamily="18" charset="0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pl-PL" sz="1800" b="0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Times New Roman"/>
                          <a:cs typeface="Calibri"/>
                        </a:rPr>
                        <a:t>(5%)</a:t>
                      </a:r>
                      <a:endParaRPr lang="pl-PL" sz="1800" b="0" dirty="0" smtClean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827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Parametry produktów</a:t>
                      </a:r>
                      <a:endParaRPr lang="pl-PL" sz="1800" b="1" kern="1200" dirty="0">
                        <a:solidFill>
                          <a:schemeClr val="dk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Times New Roman"/>
                          <a:cs typeface="Calibri"/>
                        </a:rPr>
                        <a:t>zwiększenie alokacji na produkty </a:t>
                      </a:r>
                      <a:r>
                        <a:rPr lang="pl-PL" sz="1800" b="1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/>
                          <a:cs typeface="Calibri"/>
                        </a:rPr>
                        <a:t>pożyczkowe kosztem poręczeniowych </a:t>
                      </a:r>
                      <a:r>
                        <a:rPr lang="pl-PL" sz="1800" b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Times New Roman"/>
                          <a:cs typeface="Calibri"/>
                        </a:rPr>
                        <a:t/>
                      </a:r>
                      <a:br>
                        <a:rPr lang="pl-PL" sz="1800" b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Times New Roman"/>
                          <a:cs typeface="Calibri"/>
                        </a:rPr>
                      </a:br>
                      <a:r>
                        <a:rPr lang="pl-PL" sz="1800" b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Times New Roman"/>
                          <a:cs typeface="Calibri"/>
                        </a:rPr>
                        <a:t>(odpowiedź na potrzeby rynkowe)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1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/>
                          <a:cs typeface="Calibri"/>
                        </a:rPr>
                        <a:t>zwiększenie</a:t>
                      </a:r>
                      <a:r>
                        <a:rPr lang="pl-PL" sz="1800" b="1" baseline="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Times New Roman"/>
                          <a:cs typeface="Calibri"/>
                        </a:rPr>
                        <a:t> szkodowości </a:t>
                      </a:r>
                      <a:r>
                        <a:rPr lang="pl-PL" sz="1800" b="0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Times New Roman"/>
                          <a:cs typeface="Calibri"/>
                        </a:rPr>
                        <a:t>w pożyczce innowacyjnej</a:t>
                      </a:r>
                      <a:endParaRPr lang="pl-PL" sz="1800" b="0" dirty="0" smtClean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7800" marR="0" indent="-1778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1800" b="0" dirty="0" smtClean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0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1"/>
          <p:cNvSpPr txBox="1">
            <a:spLocks/>
          </p:cNvSpPr>
          <p:nvPr/>
        </p:nvSpPr>
        <p:spPr bwMode="auto">
          <a:xfrm>
            <a:off x="4522984" y="1138191"/>
            <a:ext cx="4621016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pl-PL" sz="2000" b="1" kern="0" dirty="0" smtClean="0">
                <a:solidFill>
                  <a:srgbClr val="0000CC"/>
                </a:solidFill>
                <a:latin typeface="Garamond" panose="02020404030301010803" pitchFamily="18" charset="0"/>
              </a:rPr>
              <a:t>JEST </a:t>
            </a:r>
          </a:p>
          <a:p>
            <a:pPr marL="0" indent="0" algn="ctr">
              <a:buFontTx/>
              <a:buNone/>
            </a:pPr>
            <a:r>
              <a:rPr lang="pl-PL" sz="2000" kern="0" dirty="0" smtClean="0">
                <a:latin typeface="Garamond" panose="02020404030301010803" pitchFamily="18" charset="0"/>
              </a:rPr>
              <a:t>podział na trzy odrębne dokumenty </a:t>
            </a:r>
            <a:br>
              <a:rPr lang="pl-PL" sz="2000" kern="0" dirty="0" smtClean="0">
                <a:latin typeface="Garamond" panose="02020404030301010803" pitchFamily="18" charset="0"/>
              </a:rPr>
            </a:br>
            <a:endParaRPr lang="pl-PL" sz="2000" kern="0" dirty="0" smtClean="0">
              <a:latin typeface="Garamond" panose="02020404030301010803" pitchFamily="18" charset="0"/>
            </a:endParaRPr>
          </a:p>
          <a:p>
            <a:pPr marL="0" indent="0" algn="ctr">
              <a:buFontTx/>
              <a:buNone/>
            </a:pPr>
            <a:r>
              <a:rPr lang="pl-PL" sz="2000" kern="0" dirty="0" smtClean="0">
                <a:latin typeface="Garamond" panose="02020404030301010803" pitchFamily="18" charset="0"/>
              </a:rPr>
              <a:t>=</a:t>
            </a:r>
            <a:r>
              <a:rPr lang="pl-PL" sz="2000" i="1" kern="0" dirty="0" smtClean="0">
                <a:latin typeface="Garamond" panose="02020404030301010803" pitchFamily="18" charset="0"/>
              </a:rPr>
              <a:t> </a:t>
            </a:r>
            <a:r>
              <a:rPr lang="pl-PL" sz="2000" kern="0" dirty="0" smtClean="0">
                <a:latin typeface="Garamond" panose="02020404030301010803" pitchFamily="18" charset="0"/>
              </a:rPr>
              <a:t>przygotowanie do załączenia dokumentów do właściwych umów</a:t>
            </a:r>
          </a:p>
          <a:p>
            <a:pPr marL="0" indent="0" algn="ctr">
              <a:buFontTx/>
              <a:buNone/>
            </a:pPr>
            <a:endParaRPr lang="pl-PL" i="1" kern="0" dirty="0">
              <a:latin typeface="Garamond" panose="02020404030301010803" pitchFamily="18" charset="0"/>
            </a:endParaRPr>
          </a:p>
          <a:p>
            <a:pPr marL="0" indent="0" algn="ctr">
              <a:buFontTx/>
              <a:buNone/>
            </a:pPr>
            <a:r>
              <a:rPr lang="pl-PL" sz="2000" i="1" kern="0" dirty="0" smtClean="0">
                <a:latin typeface="Garamond" panose="02020404030301010803" pitchFamily="18" charset="0"/>
              </a:rPr>
              <a:t>Strategia </a:t>
            </a:r>
            <a:r>
              <a:rPr lang="pl-PL" sz="2000" i="1" kern="0" dirty="0">
                <a:latin typeface="Garamond" panose="02020404030301010803" pitchFamily="18" charset="0"/>
              </a:rPr>
              <a:t>Inwestycyjna </a:t>
            </a:r>
          </a:p>
          <a:p>
            <a:pPr marL="0" indent="0" algn="ctr">
              <a:buFontTx/>
              <a:buNone/>
            </a:pPr>
            <a:r>
              <a:rPr lang="pl-PL" sz="2000" i="1" kern="0" dirty="0">
                <a:latin typeface="Garamond" panose="02020404030301010803" pitchFamily="18" charset="0"/>
              </a:rPr>
              <a:t>dla </a:t>
            </a:r>
            <a:r>
              <a:rPr lang="pl-PL" sz="2000" i="1" kern="0" dirty="0" smtClean="0">
                <a:latin typeface="Garamond" panose="02020404030301010803" pitchFamily="18" charset="0"/>
              </a:rPr>
              <a:t>Instrumentów </a:t>
            </a:r>
            <a:r>
              <a:rPr lang="pl-PL" sz="2000" i="1" kern="0" dirty="0">
                <a:latin typeface="Garamond" panose="02020404030301010803" pitchFamily="18" charset="0"/>
              </a:rPr>
              <a:t>Finansowych</a:t>
            </a:r>
          </a:p>
          <a:p>
            <a:pPr marL="0" indent="0" algn="ctr">
              <a:buFontTx/>
              <a:buNone/>
            </a:pPr>
            <a:r>
              <a:rPr lang="pl-PL" sz="2000" i="1" kern="0" dirty="0">
                <a:latin typeface="Garamond" panose="02020404030301010803" pitchFamily="18" charset="0"/>
              </a:rPr>
              <a:t>w RPO WP na lata 2014-2020</a:t>
            </a:r>
          </a:p>
          <a:p>
            <a:pPr marL="0" indent="0" algn="ctr">
              <a:buFontTx/>
              <a:buNone/>
            </a:pPr>
            <a:endParaRPr lang="pl-PL" sz="2400" i="1" kern="0" dirty="0">
              <a:latin typeface="Garamond" panose="02020404030301010803" pitchFamily="18" charset="0"/>
            </a:endParaRPr>
          </a:p>
          <a:p>
            <a:pPr marL="0" indent="0" algn="ctr">
              <a:buFontTx/>
              <a:buNone/>
            </a:pPr>
            <a:endParaRPr lang="pl-PL" sz="3600" i="1" kern="0" dirty="0" smtClean="0">
              <a:latin typeface="Garamond" panose="02020404030301010803" pitchFamily="18" charset="0"/>
            </a:endParaRPr>
          </a:p>
          <a:p>
            <a:pPr marL="0" indent="0" algn="ctr">
              <a:buFontTx/>
              <a:buNone/>
            </a:pPr>
            <a:r>
              <a:rPr lang="pl-PL" sz="2000" i="1" kern="0" dirty="0" smtClean="0">
                <a:latin typeface="Garamond" panose="02020404030301010803" pitchFamily="18" charset="0"/>
              </a:rPr>
              <a:t>Strategia </a:t>
            </a:r>
            <a:r>
              <a:rPr lang="pl-PL" sz="2000" i="1" kern="0" dirty="0">
                <a:latin typeface="Garamond" panose="02020404030301010803" pitchFamily="18" charset="0"/>
              </a:rPr>
              <a:t>Inwestycyjna </a:t>
            </a:r>
            <a:r>
              <a:rPr lang="pl-PL" sz="2000" i="1" kern="0" dirty="0" smtClean="0">
                <a:latin typeface="Garamond" panose="02020404030301010803" pitchFamily="18" charset="0"/>
              </a:rPr>
              <a:t>z Biznesplanem.</a:t>
            </a:r>
            <a:r>
              <a:rPr lang="pl-PL" sz="2000" b="1" i="1" kern="0" dirty="0" smtClean="0">
                <a:latin typeface="Garamond" panose="02020404030301010803" pitchFamily="18" charset="0"/>
              </a:rPr>
              <a:t> </a:t>
            </a:r>
            <a:r>
              <a:rPr lang="pl-PL" sz="2000" b="1" i="1" kern="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Obszar A</a:t>
            </a:r>
          </a:p>
          <a:p>
            <a:pPr marL="0" indent="0" algn="ctr">
              <a:buFontTx/>
              <a:buNone/>
            </a:pPr>
            <a:endParaRPr lang="pl-PL" sz="1800" i="1" kern="0" dirty="0" smtClean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pl-PL" sz="2000" i="1" kern="0" dirty="0">
                <a:latin typeface="Garamond" panose="02020404030301010803" pitchFamily="18" charset="0"/>
              </a:rPr>
              <a:t>Strategia Inwestycyjna z Biznesplanem. </a:t>
            </a:r>
            <a:r>
              <a:rPr lang="pl-PL" sz="2000" b="1" i="1" kern="0" dirty="0">
                <a:solidFill>
                  <a:srgbClr val="FF0000"/>
                </a:solidFill>
                <a:latin typeface="Garamond" panose="02020404030301010803" pitchFamily="18" charset="0"/>
              </a:rPr>
              <a:t>Obszar </a:t>
            </a:r>
            <a:r>
              <a:rPr lang="pl-PL" sz="2000" b="1" i="1" kern="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B</a:t>
            </a:r>
            <a:endParaRPr lang="pl-PL" sz="2000" b="1" i="1" kern="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0" indent="0" algn="ctr">
              <a:buFontTx/>
              <a:buNone/>
            </a:pPr>
            <a:endParaRPr lang="pl-PL" sz="2000" i="1" kern="0" dirty="0">
              <a:latin typeface="Garamond" panose="02020404030301010803" pitchFamily="18" charset="0"/>
            </a:endParaRPr>
          </a:p>
          <a:p>
            <a:pPr marL="0" indent="0" algn="ctr">
              <a:buFontTx/>
              <a:buNone/>
            </a:pPr>
            <a:endParaRPr lang="pl-PL" sz="2000" i="1" kern="0" dirty="0">
              <a:latin typeface="Garamond" panose="02020404030301010803" pitchFamily="18" charset="0"/>
            </a:endParaRPr>
          </a:p>
        </p:txBody>
      </p:sp>
      <p:sp>
        <p:nvSpPr>
          <p:cNvPr id="9" name="Pięciokąt 8"/>
          <p:cNvSpPr/>
          <p:nvPr/>
        </p:nvSpPr>
        <p:spPr>
          <a:xfrm>
            <a:off x="107504" y="6237312"/>
            <a:ext cx="4320480" cy="432048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8" name="Pięciokąt 7"/>
          <p:cNvSpPr/>
          <p:nvPr/>
        </p:nvSpPr>
        <p:spPr>
          <a:xfrm>
            <a:off x="107504" y="5589240"/>
            <a:ext cx="4320480" cy="432048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" name="Pięciokąt 3"/>
          <p:cNvSpPr/>
          <p:nvPr/>
        </p:nvSpPr>
        <p:spPr>
          <a:xfrm>
            <a:off x="130496" y="3212976"/>
            <a:ext cx="4356049" cy="1440160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2843808" y="0"/>
            <a:ext cx="6300192" cy="980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pl-PL" sz="2800" b="1" noProof="0" dirty="0" smtClean="0">
                <a:solidFill>
                  <a:schemeClr val="bg1"/>
                </a:solidFill>
                <a:latin typeface="Garamond" panose="02020404030301010803" pitchFamily="18" charset="0"/>
              </a:rPr>
              <a:t>„Operacja” na dokumencie</a:t>
            </a:r>
            <a:endParaRPr lang="pl-PL" sz="2800" b="1" i="1" noProof="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94057" y="1150164"/>
            <a:ext cx="4392488" cy="5653441"/>
          </a:xfrm>
        </p:spPr>
        <p:txBody>
          <a:bodyPr/>
          <a:lstStyle/>
          <a:p>
            <a:pPr marL="0" indent="0" algn="ctr">
              <a:buNone/>
            </a:pPr>
            <a:r>
              <a:rPr lang="pl-PL" sz="2000" b="1" dirty="0" smtClean="0">
                <a:solidFill>
                  <a:srgbClr val="0000CC"/>
                </a:solidFill>
                <a:latin typeface="Garamond" panose="02020404030301010803" pitchFamily="18" charset="0"/>
              </a:rPr>
              <a:t>BYŁO</a:t>
            </a:r>
          </a:p>
          <a:p>
            <a:pPr marL="0" indent="0" algn="ctr">
              <a:buNone/>
            </a:pPr>
            <a:r>
              <a:rPr lang="pl-PL" sz="2000" i="1" dirty="0" smtClean="0">
                <a:latin typeface="Garamond" panose="02020404030301010803" pitchFamily="18" charset="0"/>
              </a:rPr>
              <a:t>Strategia Inwestycyjna dla IF </a:t>
            </a:r>
            <a:br>
              <a:rPr lang="pl-PL" sz="2000" i="1" dirty="0" smtClean="0">
                <a:latin typeface="Garamond" panose="02020404030301010803" pitchFamily="18" charset="0"/>
              </a:rPr>
            </a:br>
            <a:r>
              <a:rPr lang="pl-PL" sz="2000" i="1" dirty="0" smtClean="0">
                <a:latin typeface="Garamond" panose="02020404030301010803" pitchFamily="18" charset="0"/>
              </a:rPr>
              <a:t>w RPO WP 2014-2020 </a:t>
            </a:r>
          </a:p>
          <a:p>
            <a:pPr marL="0" indent="0" algn="ctr">
              <a:buNone/>
            </a:pPr>
            <a:r>
              <a:rPr lang="pl-PL" sz="2000" dirty="0" smtClean="0">
                <a:latin typeface="Garamond" panose="02020404030301010803" pitchFamily="18" charset="0"/>
              </a:rPr>
              <a:t>= mandat negocjacyjny w rozmowach </a:t>
            </a:r>
            <a:br>
              <a:rPr lang="pl-PL" sz="2000" dirty="0" smtClean="0">
                <a:latin typeface="Garamond" panose="02020404030301010803" pitchFamily="18" charset="0"/>
              </a:rPr>
            </a:br>
            <a:r>
              <a:rPr lang="pl-PL" sz="2000" dirty="0" smtClean="0">
                <a:latin typeface="Garamond" panose="02020404030301010803" pitchFamily="18" charset="0"/>
              </a:rPr>
              <a:t>z </a:t>
            </a:r>
            <a:r>
              <a:rPr lang="pl-PL" sz="2000" dirty="0">
                <a:latin typeface="Garamond" panose="02020404030301010803" pitchFamily="18" charset="0"/>
              </a:rPr>
              <a:t>podmiotami zainteresowanymi</a:t>
            </a:r>
          </a:p>
          <a:p>
            <a:endParaRPr lang="pl-PL" sz="2000" i="1" dirty="0" smtClean="0">
              <a:latin typeface="Garamond" panose="02020404030301010803" pitchFamily="18" charset="0"/>
            </a:endParaRPr>
          </a:p>
          <a:p>
            <a:pPr marL="355600" indent="-355600">
              <a:buFont typeface="+mj-lt"/>
              <a:buAutoNum type="arabicParenR"/>
            </a:pPr>
            <a:r>
              <a:rPr lang="pl-PL" sz="1800" dirty="0" smtClean="0">
                <a:latin typeface="Garamond" panose="02020404030301010803" pitchFamily="18" charset="0"/>
              </a:rPr>
              <a:t>rozstrzygnięcia horyzontalne, w tym:</a:t>
            </a:r>
          </a:p>
          <a:p>
            <a:pPr marL="631825" indent="-276225">
              <a:buFont typeface="Wingdings" panose="05000000000000000000" pitchFamily="2" charset="2"/>
              <a:buChar char="ü"/>
            </a:pPr>
            <a:r>
              <a:rPr lang="pl-PL" sz="1800" dirty="0" smtClean="0">
                <a:latin typeface="Garamond" panose="02020404030301010803" pitchFamily="18" charset="0"/>
              </a:rPr>
              <a:t>uwarunkowania prawne</a:t>
            </a:r>
          </a:p>
          <a:p>
            <a:pPr marL="631825" indent="-276225">
              <a:buFont typeface="Wingdings" panose="05000000000000000000" pitchFamily="2" charset="2"/>
              <a:buChar char="ü"/>
            </a:pPr>
            <a:r>
              <a:rPr lang="pl-PL" sz="1800" dirty="0" smtClean="0">
                <a:latin typeface="Garamond" panose="02020404030301010803" pitchFamily="18" charset="0"/>
              </a:rPr>
              <a:t>kierunki interwencji i model </a:t>
            </a:r>
            <a:r>
              <a:rPr lang="pl-PL" sz="1800" dirty="0">
                <a:latin typeface="Garamond" panose="02020404030301010803" pitchFamily="18" charset="0"/>
              </a:rPr>
              <a:t>wdrażania</a:t>
            </a:r>
          </a:p>
          <a:p>
            <a:pPr marL="631825" indent="-276225">
              <a:buFont typeface="Wingdings" panose="05000000000000000000" pitchFamily="2" charset="2"/>
              <a:buChar char="ü"/>
            </a:pPr>
            <a:r>
              <a:rPr lang="pl-PL" sz="1800" dirty="0" smtClean="0">
                <a:latin typeface="Garamond" panose="02020404030301010803" pitchFamily="18" charset="0"/>
              </a:rPr>
              <a:t>alokacja według PI</a:t>
            </a:r>
          </a:p>
          <a:p>
            <a:pPr marL="723900" indent="0">
              <a:buNone/>
            </a:pPr>
            <a:endParaRPr lang="pl-PL" sz="1800" dirty="0" smtClean="0">
              <a:latin typeface="Garamond" panose="02020404030301010803" pitchFamily="18" charset="0"/>
            </a:endParaRPr>
          </a:p>
          <a:p>
            <a:pPr marL="355600" indent="-355600">
              <a:buFont typeface="+mj-lt"/>
              <a:buAutoNum type="arabicParenR" startAt="2"/>
            </a:pPr>
            <a:r>
              <a:rPr lang="pl-PL" sz="1800" dirty="0">
                <a:latin typeface="Garamond" panose="02020404030301010803" pitchFamily="18" charset="0"/>
              </a:rPr>
              <a:t>parametry oraz alokacje produktów finansowych </a:t>
            </a:r>
            <a:r>
              <a:rPr lang="pl-PL" sz="1800" dirty="0" smtClean="0">
                <a:latin typeface="Garamond" panose="02020404030301010803" pitchFamily="18" charset="0"/>
              </a:rPr>
              <a:t>zaprojektowanych w:</a:t>
            </a:r>
          </a:p>
          <a:p>
            <a:pPr marL="355600" indent="-355600">
              <a:buFont typeface="+mj-lt"/>
              <a:buAutoNum type="arabicParenR" startAt="2"/>
            </a:pPr>
            <a:endParaRPr lang="pl-PL" sz="800" dirty="0" smtClean="0">
              <a:latin typeface="Garamond" panose="02020404030301010803" pitchFamily="18" charset="0"/>
            </a:endParaRPr>
          </a:p>
          <a:p>
            <a:pPr marL="723900" indent="-368300">
              <a:buFont typeface="Wingdings" panose="05000000000000000000" pitchFamily="2" charset="2"/>
              <a:buChar char="ü"/>
            </a:pPr>
            <a:r>
              <a:rPr lang="pl-PL" sz="1800" dirty="0" smtClean="0">
                <a:latin typeface="Garamond" panose="02020404030301010803" pitchFamily="18" charset="0"/>
              </a:rPr>
              <a:t>OP 1 i OP 2 </a:t>
            </a:r>
            <a:r>
              <a:rPr lang="pl-PL" sz="18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 Obszar A</a:t>
            </a:r>
          </a:p>
          <a:p>
            <a:pPr marL="723900" indent="-368300">
              <a:buFont typeface="Wingdings" panose="05000000000000000000" pitchFamily="2" charset="2"/>
              <a:buChar char="ü"/>
            </a:pPr>
            <a:endParaRPr lang="pl-PL" sz="1800" dirty="0" smtClean="0">
              <a:latin typeface="Garamond" panose="02020404030301010803" pitchFamily="18" charset="0"/>
            </a:endParaRPr>
          </a:p>
          <a:p>
            <a:pPr marL="723900" indent="-368300">
              <a:buFont typeface="Wingdings" panose="05000000000000000000" pitchFamily="2" charset="2"/>
              <a:buChar char="ü"/>
            </a:pPr>
            <a:r>
              <a:rPr lang="pl-PL" sz="1800" dirty="0" smtClean="0">
                <a:latin typeface="Garamond" panose="02020404030301010803" pitchFamily="18" charset="0"/>
              </a:rPr>
              <a:t>OP 8 i OP 10 </a:t>
            </a:r>
            <a:r>
              <a:rPr lang="pl-PL" sz="18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 Obszar B</a:t>
            </a:r>
            <a:endParaRPr lang="pl-PL" sz="1800" dirty="0">
              <a:latin typeface="Garamond" panose="02020404030301010803" pitchFamily="18" charset="0"/>
            </a:endParaRPr>
          </a:p>
        </p:txBody>
      </p:sp>
      <p:cxnSp>
        <p:nvCxnSpPr>
          <p:cNvPr id="6" name="Łącznik prosty 5"/>
          <p:cNvCxnSpPr/>
          <p:nvPr/>
        </p:nvCxnSpPr>
        <p:spPr>
          <a:xfrm>
            <a:off x="4572000" y="1101770"/>
            <a:ext cx="0" cy="5662572"/>
          </a:xfrm>
          <a:prstGeom prst="line">
            <a:avLst/>
          </a:prstGeom>
          <a:ln w="28575">
            <a:solidFill>
              <a:srgbClr val="0000CC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78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2699793" y="0"/>
            <a:ext cx="6444208" cy="980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pl-PL" sz="2800" b="1" noProof="0" dirty="0" smtClean="0">
                <a:solidFill>
                  <a:schemeClr val="bg1"/>
                </a:solidFill>
                <a:latin typeface="Garamond" panose="02020404030301010803" pitchFamily="18" charset="0"/>
              </a:rPr>
              <a:t>Alokacja</a:t>
            </a:r>
            <a:r>
              <a:rPr lang="pl-PL" sz="2800" noProof="0" dirty="0" smtClean="0">
                <a:solidFill>
                  <a:schemeClr val="bg1"/>
                </a:solidFill>
                <a:latin typeface="Garamond" panose="02020404030301010803" pitchFamily="18" charset="0"/>
              </a:rPr>
              <a:t/>
            </a:r>
            <a:br>
              <a:rPr lang="pl-PL" sz="2800" noProof="0" dirty="0" smtClean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pl-PL" sz="2400" noProof="0" dirty="0" smtClean="0">
                <a:solidFill>
                  <a:srgbClr val="FFFF2F"/>
                </a:solidFill>
                <a:latin typeface="Garamond" panose="02020404030301010803" pitchFamily="18" charset="0"/>
              </a:rPr>
              <a:t>(EFRR bez zmian)</a:t>
            </a:r>
            <a:endParaRPr lang="pl-PL" sz="2400" noProof="0" dirty="0">
              <a:solidFill>
                <a:srgbClr val="FFFF2F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96835"/>
              </p:ext>
            </p:extLst>
          </p:nvPr>
        </p:nvGraphicFramePr>
        <p:xfrm>
          <a:off x="323528" y="1462694"/>
          <a:ext cx="6142248" cy="48355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791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853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77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90791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latin typeface="Garamond" panose="02020404030301010803" pitchFamily="18" charset="0"/>
                        </a:rPr>
                        <a:t>Oś Priorytetowa</a:t>
                      </a:r>
                      <a:endParaRPr lang="pl-PL" sz="1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latin typeface="Garamond" panose="02020404030301010803" pitchFamily="18" charset="0"/>
                        </a:rPr>
                        <a:t>Alokacja EFRR</a:t>
                      </a:r>
                    </a:p>
                    <a:p>
                      <a:pPr algn="ctr"/>
                      <a:r>
                        <a:rPr lang="pl-PL" sz="1800" b="0" i="1" dirty="0" smtClean="0">
                          <a:latin typeface="Garamond" panose="02020404030301010803" pitchFamily="18" charset="0"/>
                        </a:rPr>
                        <a:t>(mln EUR)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i="0" dirty="0" smtClean="0">
                          <a:latin typeface="Garamond" panose="02020404030301010803" pitchFamily="18" charset="0"/>
                        </a:rPr>
                        <a:t>Alokacja BP</a:t>
                      </a:r>
                    </a:p>
                    <a:p>
                      <a:pPr algn="ctr"/>
                      <a:r>
                        <a:rPr lang="pl-PL" sz="1800" b="0" i="1" dirty="0" smtClean="0">
                          <a:latin typeface="Garamond" panose="02020404030301010803" pitchFamily="18" charset="0"/>
                        </a:rPr>
                        <a:t>(mln EUR)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0791">
                <a:tc>
                  <a:txBody>
                    <a:bodyPr/>
                    <a:lstStyle/>
                    <a:p>
                      <a:r>
                        <a:rPr lang="pl-PL" sz="1800" i="0" dirty="0" smtClean="0">
                          <a:latin typeface="Garamond" panose="02020404030301010803" pitchFamily="18" charset="0"/>
                        </a:rPr>
                        <a:t>1. Komercjalizacja wiedzy</a:t>
                      </a:r>
                      <a:endParaRPr lang="pl-PL" sz="1800" i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l-PL" sz="1800" dirty="0" smtClean="0">
                          <a:latin typeface="Garamond" panose="02020404030301010803" pitchFamily="18" charset="0"/>
                        </a:rPr>
                        <a:t>35,66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l-PL" sz="1800" dirty="0" smtClean="0">
                          <a:latin typeface="Garamond" panose="02020404030301010803" pitchFamily="18" charset="0"/>
                        </a:rPr>
                        <a:t>4,20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0791">
                <a:tc>
                  <a:txBody>
                    <a:bodyPr/>
                    <a:lstStyle/>
                    <a:p>
                      <a:r>
                        <a:rPr lang="pl-PL" sz="1800" i="0" dirty="0" smtClean="0">
                          <a:latin typeface="Garamond" panose="02020404030301010803" pitchFamily="18" charset="0"/>
                        </a:rPr>
                        <a:t>2. Przedsiębiorstwa </a:t>
                      </a:r>
                      <a:endParaRPr lang="pl-PL" sz="1800" i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l-PL" sz="1800" dirty="0" smtClean="0">
                          <a:latin typeface="Garamond" panose="02020404030301010803" pitchFamily="18" charset="0"/>
                        </a:rPr>
                        <a:t>48,46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l-PL" sz="1800" dirty="0" smtClean="0">
                          <a:latin typeface="Garamond" panose="02020404030301010803" pitchFamily="18" charset="0"/>
                        </a:rPr>
                        <a:t>5,70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0791">
                <a:tc>
                  <a:txBody>
                    <a:bodyPr/>
                    <a:lstStyle/>
                    <a:p>
                      <a:r>
                        <a:rPr lang="pl-PL" sz="1800" i="0" dirty="0" smtClean="0">
                          <a:latin typeface="Garamond" panose="02020404030301010803" pitchFamily="18" charset="0"/>
                        </a:rPr>
                        <a:t>8. Konwersja </a:t>
                      </a:r>
                      <a:endParaRPr lang="pl-PL" sz="1800" i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l-PL" sz="1800" dirty="0" smtClean="0">
                          <a:latin typeface="Garamond" panose="02020404030301010803" pitchFamily="18" charset="0"/>
                        </a:rPr>
                        <a:t>16,54</a:t>
                      </a:r>
                      <a:endParaRPr lang="pl-PL" sz="1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latin typeface="Garamond" panose="02020404030301010803" pitchFamily="18" charset="0"/>
                        </a:rPr>
                        <a:t>1,95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0791">
                <a:tc>
                  <a:txBody>
                    <a:bodyPr/>
                    <a:lstStyle/>
                    <a:p>
                      <a:r>
                        <a:rPr lang="pl-PL" sz="1800" i="0" dirty="0" smtClean="0">
                          <a:latin typeface="Garamond" panose="02020404030301010803" pitchFamily="18" charset="0"/>
                        </a:rPr>
                        <a:t>10.</a:t>
                      </a:r>
                      <a:r>
                        <a:rPr lang="pl-PL" sz="1800" i="0" baseline="0" dirty="0" smtClean="0">
                          <a:latin typeface="Garamond" panose="02020404030301010803" pitchFamily="18" charset="0"/>
                        </a:rPr>
                        <a:t> Energia </a:t>
                      </a:r>
                      <a:endParaRPr lang="pl-PL" sz="1800" i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l-PL" sz="1800" dirty="0" smtClean="0">
                          <a:latin typeface="Garamond" panose="02020404030301010803" pitchFamily="18" charset="0"/>
                        </a:rPr>
                        <a:t>40,84</a:t>
                      </a:r>
                      <a:endParaRPr lang="pl-PL" sz="1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l-PL" sz="1800" dirty="0" smtClean="0">
                          <a:latin typeface="Garamond" panose="02020404030301010803" pitchFamily="18" charset="0"/>
                        </a:rPr>
                        <a:t>4,80</a:t>
                      </a:r>
                      <a:endParaRPr lang="pl-PL" sz="1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0791">
                <a:tc rowSpan="2"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latin typeface="Garamond" panose="02020404030301010803" pitchFamily="18" charset="0"/>
                        </a:rPr>
                        <a:t>RAZEM</a:t>
                      </a:r>
                      <a:endParaRPr lang="pl-PL" sz="18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l-PL" sz="1800" b="1" dirty="0" smtClean="0">
                          <a:latin typeface="Garamond" panose="02020404030301010803" pitchFamily="18" charset="0"/>
                        </a:rPr>
                        <a:t>141,5</a:t>
                      </a:r>
                      <a:endParaRPr lang="pl-PL" sz="18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l-PL" sz="1800" b="1" dirty="0" smtClean="0">
                          <a:latin typeface="Garamond" panose="02020404030301010803" pitchFamily="18" charset="0"/>
                        </a:rPr>
                        <a:t>16,65</a:t>
                      </a:r>
                      <a:endParaRPr lang="pl-PL" sz="18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90791">
                <a:tc vMerge="1">
                  <a:txBody>
                    <a:bodyPr/>
                    <a:lstStyle/>
                    <a:p>
                      <a:pPr algn="r"/>
                      <a:endParaRPr lang="pl-PL" sz="18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Garamond" panose="02020404030301010803" pitchFamily="18" charset="0"/>
                        </a:rPr>
                        <a:t>158,15</a:t>
                      </a:r>
                      <a:endParaRPr lang="pl-PL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endParaRPr lang="pl-PL" sz="18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Pięciokąt 4"/>
          <p:cNvSpPr/>
          <p:nvPr/>
        </p:nvSpPr>
        <p:spPr>
          <a:xfrm>
            <a:off x="2915816" y="3643176"/>
            <a:ext cx="3888432" cy="1155824"/>
          </a:xfrm>
          <a:prstGeom prst="homePlat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Symbol zastępczy zawartości 1"/>
          <p:cNvSpPr txBox="1">
            <a:spLocks/>
          </p:cNvSpPr>
          <p:nvPr/>
        </p:nvSpPr>
        <p:spPr bwMode="auto">
          <a:xfrm>
            <a:off x="6660232" y="2393994"/>
            <a:ext cx="226825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pl-PL" sz="2000" kern="0" dirty="0" smtClean="0">
                <a:latin typeface="Garamond" panose="02020404030301010803" pitchFamily="18" charset="0"/>
              </a:rPr>
              <a:t>Umowa z BGK</a:t>
            </a:r>
          </a:p>
          <a:p>
            <a:pPr marL="0" indent="0" algn="ctr">
              <a:buNone/>
            </a:pPr>
            <a:r>
              <a:rPr lang="pl-PL" sz="2000" kern="0" dirty="0" smtClean="0">
                <a:latin typeface="Garamond" panose="02020404030301010803" pitchFamily="18" charset="0"/>
              </a:rPr>
              <a:t>(30.09.2016)</a:t>
            </a:r>
            <a:endParaRPr lang="pl-PL" sz="2000" kern="0" dirty="0">
              <a:latin typeface="Garamond" panose="02020404030301010803" pitchFamily="18" charset="0"/>
            </a:endParaRPr>
          </a:p>
          <a:p>
            <a:pPr marL="0" indent="0" algn="ctr">
              <a:buFontTx/>
              <a:buNone/>
            </a:pPr>
            <a:endParaRPr lang="pl-PL" sz="2000" kern="0" dirty="0">
              <a:latin typeface="Garamond" panose="02020404030301010803" pitchFamily="18" charset="0"/>
            </a:endParaRPr>
          </a:p>
          <a:p>
            <a:pPr marL="0" indent="0" algn="ctr">
              <a:buFontTx/>
              <a:buNone/>
            </a:pPr>
            <a:endParaRPr lang="pl-PL" sz="2000" kern="0" dirty="0">
              <a:latin typeface="Garamond" panose="02020404030301010803" pitchFamily="18" charset="0"/>
            </a:endParaRPr>
          </a:p>
        </p:txBody>
      </p:sp>
      <p:sp>
        <p:nvSpPr>
          <p:cNvPr id="8" name="Symbol zastępczy zawartości 1"/>
          <p:cNvSpPr txBox="1">
            <a:spLocks/>
          </p:cNvSpPr>
          <p:nvPr/>
        </p:nvSpPr>
        <p:spPr bwMode="auto">
          <a:xfrm>
            <a:off x="6619455" y="3789040"/>
            <a:ext cx="226825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pl-PL" sz="2000" kern="0" dirty="0" smtClean="0">
                <a:latin typeface="Garamond" panose="02020404030301010803" pitchFamily="18" charset="0"/>
              </a:rPr>
              <a:t>Umowa z EBI</a:t>
            </a:r>
          </a:p>
          <a:p>
            <a:pPr marL="0" indent="0" algn="ctr">
              <a:buNone/>
            </a:pPr>
            <a:r>
              <a:rPr lang="pl-PL" sz="2000" kern="0" dirty="0" smtClean="0">
                <a:latin typeface="Garamond" panose="02020404030301010803" pitchFamily="18" charset="0"/>
              </a:rPr>
              <a:t>(</a:t>
            </a:r>
            <a:r>
              <a:rPr lang="pl-PL" sz="2000" i="1" kern="0" dirty="0" smtClean="0">
                <a:latin typeface="Garamond" panose="02020404030301010803" pitchFamily="18" charset="0"/>
              </a:rPr>
              <a:t>w negocjacjach</a:t>
            </a:r>
            <a:r>
              <a:rPr lang="pl-PL" sz="2000" kern="0" dirty="0" smtClean="0">
                <a:latin typeface="Garamond" panose="02020404030301010803" pitchFamily="18" charset="0"/>
              </a:rPr>
              <a:t>)</a:t>
            </a:r>
            <a:endParaRPr lang="pl-PL" sz="2000" kern="0" dirty="0">
              <a:latin typeface="Garamond" panose="02020404030301010803" pitchFamily="18" charset="0"/>
            </a:endParaRPr>
          </a:p>
          <a:p>
            <a:pPr marL="0" indent="0" algn="ctr">
              <a:buFontTx/>
              <a:buNone/>
            </a:pPr>
            <a:endParaRPr lang="pl-PL" sz="2000" kern="0" dirty="0">
              <a:latin typeface="Garamond" panose="02020404030301010803" pitchFamily="18" charset="0"/>
            </a:endParaRPr>
          </a:p>
          <a:p>
            <a:pPr marL="0" indent="0" algn="ctr">
              <a:buFontTx/>
              <a:buNone/>
            </a:pPr>
            <a:endParaRPr lang="pl-PL" sz="2000" kern="0" dirty="0">
              <a:latin typeface="Garamond" panose="02020404030301010803" pitchFamily="18" charset="0"/>
            </a:endParaRPr>
          </a:p>
        </p:txBody>
      </p:sp>
      <p:sp>
        <p:nvSpPr>
          <p:cNvPr id="9" name="Pięciokąt 8"/>
          <p:cNvSpPr/>
          <p:nvPr/>
        </p:nvSpPr>
        <p:spPr>
          <a:xfrm>
            <a:off x="2915816" y="2273176"/>
            <a:ext cx="3888432" cy="1155824"/>
          </a:xfrm>
          <a:prstGeom prst="homePlat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354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231065"/>
              </p:ext>
            </p:extLst>
          </p:nvPr>
        </p:nvGraphicFramePr>
        <p:xfrm>
          <a:off x="107504" y="1052736"/>
          <a:ext cx="8962411" cy="5672146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6129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46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092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45587"/>
              </a:tblGrid>
              <a:tr h="720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Lp.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Rodzaj wskaźnika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Nazwa wskaźnika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Wartość docelowa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36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b="1" dirty="0" smtClean="0">
                          <a:effectLst/>
                          <a:latin typeface="Garamond" panose="02020404030301010803" pitchFamily="18" charset="0"/>
                        </a:rPr>
                        <a:t>OP 1. Komercjalizacja wiedzy</a:t>
                      </a:r>
                      <a:endParaRPr lang="pl-PL" sz="1800" b="1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pl-PL" sz="1800" dirty="0">
                        <a:effectLst/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pl-PL" sz="1800" dirty="0">
                        <a:effectLst/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3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1.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Produkt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Liczba przedsiębiorstw otrzymujących wsparcie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50-60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0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2.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Rezultat bezpośredni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Liczba przedsiębiorstw współpracujących </a:t>
                      </a: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/>
                      </a:r>
                      <a:b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>z </a:t>
                      </a: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ośrodkami </a:t>
                      </a: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>badawczymi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15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3361">
                <a:tc gridSpan="4"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Garamond" panose="02020404030301010803" pitchFamily="18" charset="0"/>
                        </a:rPr>
                        <a:t>OP 2. Przedsiębiorstwa</a:t>
                      </a:r>
                      <a:endParaRPr lang="en-GB" sz="1800" b="1" dirty="0">
                        <a:latin typeface="Garamond" panose="02020404030301010803" pitchFamily="18" charset="0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pl-PL" sz="1800" dirty="0">
                        <a:effectLst/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3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1.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Produkt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Liczba przedsiębiorstw otrzymujących wsparcie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1700-2000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b="1" i="1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(500</a:t>
                      </a:r>
                      <a:r>
                        <a:rPr lang="pl-PL" sz="1800" b="1" i="1" baseline="0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 w 2018 r)</a:t>
                      </a:r>
                      <a:endParaRPr lang="pl-PL" sz="1800" b="1" i="1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5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2.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Liczba przedsiębiorstw otrzymujących wsparcie </a:t>
                      </a: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>niedotacyjne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1700-2000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32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3.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Liczba przedsiębiorstw objętych wsparciem </a:t>
                      </a: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/>
                      </a:r>
                      <a:b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>w </a:t>
                      </a: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celu wprowadzenia produktów nowych dla firmy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120-130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4.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Liczba przedsiębiorstw objętych wsparciem </a:t>
                      </a: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/>
                      </a:r>
                      <a:b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>w </a:t>
                      </a: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celu wprowadzenia produktów nowych dla rynku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b="0" i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10-15</a:t>
                      </a:r>
                      <a:endParaRPr lang="pl-PL" sz="1800" b="0" i="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20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5.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Rezultat bezpośredni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Inwestycje prywatne uzupełniające wsparcie publiczne </a:t>
                      </a: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/>
                      </a:r>
                      <a:b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>dla </a:t>
                      </a: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przedsiębiorstw inne niż </a:t>
                      </a: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>dotacje (mln zł)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200-250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2699792" y="0"/>
            <a:ext cx="6444209" cy="980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pl-PL" sz="2800" b="1" noProof="0" dirty="0" smtClean="0">
                <a:solidFill>
                  <a:schemeClr val="bg1"/>
                </a:solidFill>
                <a:latin typeface="Garamond" panose="02020404030301010803" pitchFamily="18" charset="0"/>
              </a:rPr>
              <a:t>Oczekiwane </a:t>
            </a:r>
            <a:r>
              <a:rPr lang="pl-PL" sz="2800" b="1" dirty="0">
                <a:solidFill>
                  <a:schemeClr val="bg1"/>
                </a:solidFill>
                <a:latin typeface="Garamond" panose="02020404030301010803" pitchFamily="18" charset="0"/>
              </a:rPr>
              <a:t>efekty </a:t>
            </a:r>
            <a:r>
              <a:rPr lang="pl-PL" sz="2800" b="1" noProof="0" dirty="0" smtClean="0">
                <a:solidFill>
                  <a:schemeClr val="bg1"/>
                </a:solidFill>
                <a:latin typeface="Garamond" panose="02020404030301010803" pitchFamily="18" charset="0"/>
              </a:rPr>
              <a:t>(1</a:t>
            </a:r>
            <a:r>
              <a:rPr lang="pl-PL" sz="2800" b="1" noProof="0" dirty="0" smtClean="0">
                <a:solidFill>
                  <a:schemeClr val="bg1"/>
                </a:solidFill>
                <a:latin typeface="Garamond" panose="02020404030301010803" pitchFamily="18" charset="0"/>
              </a:rPr>
              <a:t>) </a:t>
            </a:r>
            <a:r>
              <a:rPr lang="pl-PL" sz="2800" i="1" noProof="0" dirty="0" smtClean="0">
                <a:solidFill>
                  <a:schemeClr val="bg1"/>
                </a:solidFill>
                <a:latin typeface="Garamond" panose="02020404030301010803" pitchFamily="18" charset="0"/>
              </a:rPr>
              <a:t>bez zmian</a:t>
            </a:r>
            <a:endParaRPr lang="pl-PL" sz="2800" i="1" noProof="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04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149901"/>
              </p:ext>
            </p:extLst>
          </p:nvPr>
        </p:nvGraphicFramePr>
        <p:xfrm>
          <a:off x="101997" y="1052736"/>
          <a:ext cx="8934499" cy="4974797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603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166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85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80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Lp.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Rodzaj wskaźnika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Nazwa wskaźnika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Wartość docelowa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027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b="1" dirty="0" smtClean="0">
                          <a:effectLst/>
                          <a:latin typeface="Garamond" panose="02020404030301010803" pitchFamily="18" charset="0"/>
                        </a:rPr>
                        <a:t>OP 8. Konwersja</a:t>
                      </a:r>
                      <a:endParaRPr lang="pl-PL" sz="1800" b="1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pl-PL" sz="1800" b="1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0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1.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Produkt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Powierzchnia obszarów objętych </a:t>
                      </a: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>rewitalizacją (ha)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15-20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0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2.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Rezultat bezpośredni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>Wartość dodatkowych środków finansowych zaangażowanych </a:t>
                      </a:r>
                      <a:b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>na </a:t>
                      </a: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obszarach objętych rewitalizacją dzięki </a:t>
                      </a: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>IF (mln zł)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b="0" i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15-20</a:t>
                      </a:r>
                      <a:endParaRPr lang="pl-PL" sz="1800" b="0" i="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027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b="1" dirty="0" smtClean="0">
                          <a:effectLst/>
                          <a:latin typeface="Garamond" panose="02020404030301010803" pitchFamily="18" charset="0"/>
                        </a:rPr>
                        <a:t>OP 10. Energia</a:t>
                      </a:r>
                      <a:endParaRPr lang="pl-PL" sz="1800" b="1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pl-PL" sz="1800" b="1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54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1.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Produkt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Liczba zmodernizowanych energetycznie budynków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b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90-100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b="1" i="1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(15 w 2018 r)</a:t>
                      </a:r>
                      <a:endParaRPr lang="pl-PL" sz="1800" b="1" i="1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0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>2.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>Dodatkowa zdolność wytwarzania energii odnawialnej (MW)</a:t>
                      </a:r>
                      <a:endParaRPr lang="pl-PL" sz="1800" dirty="0" smtClean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5-6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0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>3.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Rezultat bezpośredni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Liczba gospodarstw domowych z lepszą klasą zużycia energii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1200-1300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80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>4.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Szacowany roczny spadek emisji gazów </a:t>
                      </a: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>cieplarnianych </a:t>
                      </a:r>
                      <a:b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</a:rPr>
                        <a:t>(tys. t równoważnika CO</a:t>
                      </a:r>
                      <a:r>
                        <a:rPr lang="pl-PL" sz="1800" baseline="-25000" dirty="0" smtClean="0">
                          <a:effectLst/>
                          <a:latin typeface="Garamond" panose="02020404030301010803" pitchFamily="18" charset="0"/>
                        </a:rPr>
                        <a:t>2</a:t>
                      </a:r>
                      <a:r>
                        <a:rPr lang="pl-PL" sz="1800" baseline="0" dirty="0" smtClean="0">
                          <a:effectLst/>
                          <a:latin typeface="Garamond" panose="02020404030301010803" pitchFamily="18" charset="0"/>
                        </a:rPr>
                        <a:t>)</a:t>
                      </a:r>
                      <a:endParaRPr lang="pl-PL" sz="1800" dirty="0" smtClean="0"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20,5-22,5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6" name="Symbol zastępczy zawartości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6639930"/>
              </p:ext>
            </p:extLst>
          </p:nvPr>
        </p:nvGraphicFramePr>
        <p:xfrm>
          <a:off x="101997" y="6093296"/>
          <a:ext cx="8934499" cy="72008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4943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r" defTabSz="868363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+mj-ea"/>
                          <a:cs typeface="+mj-cs"/>
                        </a:rPr>
                        <a:t>Liczba ostatecznych odbiorców IF w całym RPO WP</a:t>
                      </a:r>
                    </a:p>
                    <a:p>
                      <a:pPr algn="r" defTabSz="868363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+mj-ea"/>
                          <a:cs typeface="+mj-cs"/>
                        </a:rPr>
                        <a:t>(szacunek</a:t>
                      </a:r>
                      <a:r>
                        <a:rPr lang="pl-PL" sz="18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+mj-ea"/>
                          <a:cs typeface="+mj-cs"/>
                        </a:rPr>
                        <a:t> dla tzw. jednego obrotu)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pl-PL" sz="18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Calibri"/>
                        </a:rPr>
                        <a:t>1900-2300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2699792" y="0"/>
            <a:ext cx="6444209" cy="980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pl-PL" sz="2800" b="1" noProof="0" dirty="0" smtClean="0">
                <a:solidFill>
                  <a:schemeClr val="bg1"/>
                </a:solidFill>
                <a:latin typeface="Garamond" panose="02020404030301010803" pitchFamily="18" charset="0"/>
              </a:rPr>
              <a:t>Oczekiwane </a:t>
            </a:r>
            <a:r>
              <a:rPr lang="pl-PL" sz="2800" b="1" dirty="0">
                <a:solidFill>
                  <a:schemeClr val="bg1"/>
                </a:solidFill>
                <a:latin typeface="Garamond" panose="02020404030301010803" pitchFamily="18" charset="0"/>
              </a:rPr>
              <a:t>efekty </a:t>
            </a:r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(</a:t>
            </a:r>
            <a:r>
              <a:rPr lang="pl-PL" sz="2800" b="1" dirty="0">
                <a:solidFill>
                  <a:schemeClr val="bg1"/>
                </a:solidFill>
                <a:latin typeface="Garamond" panose="02020404030301010803" pitchFamily="18" charset="0"/>
              </a:rPr>
              <a:t>2</a:t>
            </a:r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) </a:t>
            </a:r>
            <a:r>
              <a:rPr lang="pl-PL" sz="2800" i="1" dirty="0">
                <a:solidFill>
                  <a:schemeClr val="bg1"/>
                </a:solidFill>
                <a:latin typeface="Garamond" panose="02020404030301010803" pitchFamily="18" charset="0"/>
              </a:rPr>
              <a:t>bez zmian</a:t>
            </a:r>
            <a:endParaRPr lang="pl-PL" sz="2800" b="1" noProof="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29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0" y="1700808"/>
            <a:ext cx="9144000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l-PL" sz="2800" dirty="0" smtClean="0">
                <a:solidFill>
                  <a:prstClr val="white"/>
                </a:solidFill>
                <a:latin typeface="Garamond" panose="02020404030301010803" pitchFamily="18" charset="0"/>
              </a:rPr>
              <a:t>Przepisy dotyczące opłat </a:t>
            </a:r>
            <a:r>
              <a:rPr lang="pl-PL" sz="2800" dirty="0">
                <a:solidFill>
                  <a:prstClr val="white"/>
                </a:solidFill>
                <a:latin typeface="Garamond" panose="02020404030301010803" pitchFamily="18" charset="0"/>
              </a:rPr>
              <a:t>za </a:t>
            </a:r>
            <a:r>
              <a:rPr lang="pl-PL" sz="2800" dirty="0" smtClean="0">
                <a:solidFill>
                  <a:prstClr val="white"/>
                </a:solidFill>
                <a:latin typeface="Garamond" panose="02020404030301010803" pitchFamily="18" charset="0"/>
              </a:rPr>
              <a:t>zarządzanie </a:t>
            </a:r>
            <a:br>
              <a:rPr lang="pl-PL" sz="2800" dirty="0" smtClean="0">
                <a:solidFill>
                  <a:prstClr val="white"/>
                </a:solidFill>
                <a:latin typeface="Garamond" panose="02020404030301010803" pitchFamily="18" charset="0"/>
              </a:rPr>
            </a:br>
            <a:r>
              <a:rPr lang="pl-PL" sz="2800" dirty="0" smtClean="0">
                <a:solidFill>
                  <a:prstClr val="white"/>
                </a:solidFill>
                <a:latin typeface="Garamond" panose="02020404030301010803" pitchFamily="18" charset="0"/>
              </a:rPr>
              <a:t>obliczanych na </a:t>
            </a:r>
            <a:r>
              <a:rPr lang="pl-PL" sz="2800" dirty="0">
                <a:solidFill>
                  <a:prstClr val="white"/>
                </a:solidFill>
                <a:latin typeface="Garamond" panose="02020404030301010803" pitchFamily="18" charset="0"/>
              </a:rPr>
              <a:t>podstawie wyników</a:t>
            </a:r>
            <a:r>
              <a:rPr lang="pl-PL" sz="2800" b="1" dirty="0">
                <a:solidFill>
                  <a:prstClr val="white"/>
                </a:solidFill>
                <a:latin typeface="Garamond" panose="02020404030301010803" pitchFamily="18" charset="0"/>
              </a:rPr>
              <a:t> </a:t>
            </a:r>
            <a:r>
              <a:rPr lang="pl-PL" sz="2800" b="1" dirty="0" smtClean="0">
                <a:solidFill>
                  <a:prstClr val="white"/>
                </a:solidFill>
                <a:latin typeface="Garamond" panose="02020404030301010803" pitchFamily="18" charset="0"/>
              </a:rPr>
              <a:t> </a:t>
            </a:r>
            <a:br>
              <a:rPr lang="pl-PL" sz="2800" b="1" dirty="0" smtClean="0">
                <a:solidFill>
                  <a:prstClr val="white"/>
                </a:solidFill>
                <a:latin typeface="Garamond" panose="02020404030301010803" pitchFamily="18" charset="0"/>
              </a:rPr>
            </a:br>
            <a:r>
              <a:rPr lang="pl-PL" sz="2800" dirty="0" smtClean="0">
                <a:solidFill>
                  <a:prstClr val="white"/>
                </a:solidFill>
                <a:latin typeface="Garamond" panose="02020404030301010803" pitchFamily="18" charset="0"/>
              </a:rPr>
              <a:t>w projektach dotyczących wdrażania instrumentów finansowych w RPO WP na </a:t>
            </a:r>
            <a:r>
              <a:rPr lang="pl-PL" sz="2800" dirty="0">
                <a:solidFill>
                  <a:prstClr val="white"/>
                </a:solidFill>
                <a:latin typeface="Garamond" panose="02020404030301010803" pitchFamily="18" charset="0"/>
              </a:rPr>
              <a:t>lata 2014-2020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0" y="616585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dirty="0" smtClean="0">
                <a:solidFill>
                  <a:srgbClr val="FFFF2F"/>
                </a:solidFill>
                <a:latin typeface="Garamond" pitchFamily="18" charset="0"/>
              </a:rPr>
              <a:t>Posiedzenie Komitetu Monitorującego </a:t>
            </a:r>
            <a:r>
              <a:rPr lang="pl-PL" altLang="pl-PL" sz="1600">
                <a:solidFill>
                  <a:srgbClr val="FFFF2F"/>
                </a:solidFill>
                <a:latin typeface="Garamond" pitchFamily="18" charset="0"/>
              </a:rPr>
              <a:t/>
            </a:r>
            <a:br>
              <a:rPr lang="pl-PL" altLang="pl-PL" sz="1600">
                <a:solidFill>
                  <a:srgbClr val="FFFF2F"/>
                </a:solidFill>
                <a:latin typeface="Garamond" pitchFamily="18" charset="0"/>
              </a:rPr>
            </a:br>
            <a:r>
              <a:rPr lang="pl-PL" altLang="pl-PL" sz="1600" smtClean="0">
                <a:solidFill>
                  <a:srgbClr val="FFFF2F"/>
                </a:solidFill>
                <a:latin typeface="Garamond" pitchFamily="18" charset="0"/>
              </a:rPr>
              <a:t>13 </a:t>
            </a:r>
            <a:r>
              <a:rPr lang="pl-PL" altLang="pl-PL" sz="1600" dirty="0" smtClean="0">
                <a:solidFill>
                  <a:srgbClr val="FFFF2F"/>
                </a:solidFill>
                <a:latin typeface="Garamond" pitchFamily="18" charset="0"/>
              </a:rPr>
              <a:t>października 2016 r.</a:t>
            </a:r>
            <a:endParaRPr lang="pl-PL" altLang="pl-PL" sz="1600" dirty="0">
              <a:solidFill>
                <a:srgbClr val="FFFF2F"/>
              </a:solidFill>
              <a:latin typeface="Garamond" pitchFamily="18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040543" y="5004465"/>
            <a:ext cx="51034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solidFill>
                  <a:srgbClr val="FFFFFF"/>
                </a:solidFill>
                <a:latin typeface="Garamond" panose="02020404030301010803" pitchFamily="18" charset="0"/>
                <a:cs typeface="Arial" pitchFamily="34" charset="0"/>
              </a:rPr>
              <a:t>Patrycja Szczygieł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600" dirty="0" smtClean="0">
                <a:solidFill>
                  <a:srgbClr val="FFFFFF"/>
                </a:solidFill>
                <a:latin typeface="Garamond" panose="02020404030301010803" pitchFamily="18" charset="0"/>
                <a:cs typeface="Arial" pitchFamily="34" charset="0"/>
              </a:rPr>
              <a:t>Departament Rozwoju Regionalnego i Przestrzennego</a:t>
            </a:r>
            <a:endParaRPr lang="pl-PL" altLang="pl-PL" sz="1600" dirty="0">
              <a:solidFill>
                <a:srgbClr val="FFFFFF"/>
              </a:solidFill>
              <a:latin typeface="Garamond" panose="02020404030301010803" pitchFamily="18" charset="0"/>
              <a:cs typeface="Arial" pitchFamily="34" charset="0"/>
            </a:endParaRPr>
          </a:p>
        </p:txBody>
      </p: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1368425" y="4725144"/>
            <a:ext cx="2519363" cy="793750"/>
            <a:chOff x="3969" y="346"/>
            <a:chExt cx="1587" cy="500"/>
          </a:xfrm>
        </p:grpSpPr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969" y="346"/>
              <a:ext cx="1587" cy="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63525" indent="-263525"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130000"/>
                </a:lnSpc>
                <a:spcBef>
                  <a:spcPct val="50000"/>
                </a:spcBef>
                <a:spcAft>
                  <a:spcPct val="20000"/>
                </a:spcAft>
                <a:buFontTx/>
                <a:buNone/>
              </a:pPr>
              <a:endParaRPr lang="pl-PL" altLang="pl-PL" sz="1400" dirty="0">
                <a:solidFill>
                  <a:prstClr val="black"/>
                </a:solidFill>
                <a:latin typeface="Garamond" pitchFamily="18" charset="0"/>
              </a:endParaRPr>
            </a:p>
            <a:p>
              <a:pPr>
                <a:lnSpc>
                  <a:spcPct val="130000"/>
                </a:lnSpc>
                <a:spcBef>
                  <a:spcPct val="50000"/>
                </a:spcBef>
                <a:spcAft>
                  <a:spcPct val="20000"/>
                </a:spcAft>
                <a:buFontTx/>
                <a:buNone/>
              </a:pPr>
              <a:endParaRPr lang="pl-PL" altLang="pl-PL" sz="1400" dirty="0">
                <a:solidFill>
                  <a:prstClr val="black"/>
                </a:solidFill>
                <a:latin typeface="Garamond" pitchFamily="18" charset="0"/>
              </a:endParaRPr>
            </a:p>
          </p:txBody>
        </p:sp>
        <p:pic>
          <p:nvPicPr>
            <p:cNvPr id="17" name="Picture 934" descr="POMORSKIE2020-W1-podstawowe-RGB-FOR WE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9" y="391"/>
              <a:ext cx="1407" cy="3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0548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8942</TotalTime>
  <Words>670</Words>
  <Application>Microsoft Office PowerPoint</Application>
  <PresentationFormat>Pokaz na ekranie (4:3)</PresentationFormat>
  <Paragraphs>252</Paragraphs>
  <Slides>15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15</vt:i4>
      </vt:variant>
    </vt:vector>
  </HeadingPairs>
  <TitlesOfParts>
    <vt:vector size="17" baseType="lpstr">
      <vt:lpstr>Projekt domyślny</vt:lpstr>
      <vt:lpstr>1_Projekt domyślny</vt:lpstr>
      <vt:lpstr>Prezentacja programu PowerPoint</vt:lpstr>
      <vt:lpstr>Podstawa prawna  i zakres informacji dla KM</vt:lpstr>
      <vt:lpstr>Przesłanki aktualizacji</vt:lpstr>
      <vt:lpstr>Obszary aktualizacji</vt:lpstr>
      <vt:lpstr>„Operacja” na dokumencie</vt:lpstr>
      <vt:lpstr>Alokacja (EFRR bez zmian)</vt:lpstr>
      <vt:lpstr>Oczekiwane efekty (1) bez zmian</vt:lpstr>
      <vt:lpstr>Oczekiwane efekty (2) bez zmian</vt:lpstr>
      <vt:lpstr>Prezentacja programu PowerPoint</vt:lpstr>
      <vt:lpstr>Podstawa prawna  i zakres informacji dla KM</vt:lpstr>
      <vt:lpstr>Wynagrodzenie: zasady podstawowe </vt:lpstr>
      <vt:lpstr>Wynagrodzenie oparte na wynikach (1)</vt:lpstr>
      <vt:lpstr>Wynagrodzenie oparte na wynikach (2)</vt:lpstr>
      <vt:lpstr>Wynagrodzenie oparte na wynikach (3)</vt:lpstr>
      <vt:lpstr>Prezentacja programu PowerPoint</vt:lpstr>
    </vt:vector>
  </TitlesOfParts>
  <Company>UMWP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mgdp</cp:lastModifiedBy>
  <cp:revision>808</cp:revision>
  <cp:lastPrinted>2015-11-30T09:00:44Z</cp:lastPrinted>
  <dcterms:created xsi:type="dcterms:W3CDTF">2008-01-08T07:52:50Z</dcterms:created>
  <dcterms:modified xsi:type="dcterms:W3CDTF">2016-10-11T10:59:42Z</dcterms:modified>
</cp:coreProperties>
</file>