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503" r:id="rId3"/>
    <p:sldId id="519" r:id="rId4"/>
    <p:sldId id="523" r:id="rId5"/>
    <p:sldId id="524" r:id="rId6"/>
    <p:sldId id="522" r:id="rId7"/>
    <p:sldId id="521" r:id="rId8"/>
    <p:sldId id="512" r:id="rId9"/>
    <p:sldId id="431" r:id="rId10"/>
  </p:sldIdLst>
  <p:sldSz cx="9144000" cy="6858000" type="screen4x3"/>
  <p:notesSz cx="6858000" cy="9872663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800000"/>
    <a:srgbClr val="FFFFCC"/>
    <a:srgbClr val="336699"/>
    <a:srgbClr val="003399"/>
    <a:srgbClr val="000099"/>
    <a:srgbClr val="0099CC"/>
    <a:srgbClr val="CC99FF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tyl jasny 2 — Ak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8168" autoAdjust="0"/>
  </p:normalViewPr>
  <p:slideViewPr>
    <p:cSldViewPr>
      <p:cViewPr varScale="1">
        <p:scale>
          <a:sx n="112" d="100"/>
          <a:sy n="112" d="100"/>
        </p:scale>
        <p:origin x="20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A6CA78-C776-4237-8B4B-6D9277715A44}" type="doc">
      <dgm:prSet loTypeId="urn:microsoft.com/office/officeart/2005/8/layout/default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8A8E10D7-A74D-4808-ABC0-DB0072663679}">
      <dgm:prSet phldrT="[Tekst]" custT="1"/>
      <dgm:spPr>
        <a:solidFill>
          <a:srgbClr val="FFC000"/>
        </a:solidFill>
      </dgm:spPr>
      <dgm:t>
        <a:bodyPr/>
        <a:lstStyle/>
        <a:p>
          <a:r>
            <a:rPr lang="pl-PL" sz="1600" b="1">
              <a:solidFill>
                <a:srgbClr val="7030A0"/>
              </a:solidFill>
            </a:rPr>
            <a:t>efektywność społeczna</a:t>
          </a:r>
        </a:p>
      </dgm:t>
    </dgm:pt>
    <dgm:pt modelId="{BF8BAF31-73C0-406C-919B-E4C984FC4891}" type="parTrans" cxnId="{D9EAF70A-DFED-4B4B-9D19-9F3F63D1315D}">
      <dgm:prSet/>
      <dgm:spPr/>
      <dgm:t>
        <a:bodyPr/>
        <a:lstStyle/>
        <a:p>
          <a:endParaRPr lang="pl-PL"/>
        </a:p>
      </dgm:t>
    </dgm:pt>
    <dgm:pt modelId="{04EF4487-B7C6-456F-A7E5-D02E76844FA8}" type="sibTrans" cxnId="{D9EAF70A-DFED-4B4B-9D19-9F3F63D1315D}">
      <dgm:prSet/>
      <dgm:spPr/>
      <dgm:t>
        <a:bodyPr/>
        <a:lstStyle/>
        <a:p>
          <a:endParaRPr lang="pl-PL"/>
        </a:p>
      </dgm:t>
    </dgm:pt>
    <dgm:pt modelId="{EAE50CDA-3FB8-46AE-B5C3-9D494C04D877}">
      <dgm:prSet phldrT="[Tekst]" custT="1"/>
      <dgm:spPr/>
      <dgm:t>
        <a:bodyPr/>
        <a:lstStyle/>
        <a:p>
          <a:r>
            <a:rPr lang="pl-PL" sz="1600" b="1" dirty="0">
              <a:solidFill>
                <a:srgbClr val="FFC000"/>
              </a:solidFill>
            </a:rPr>
            <a:t>efektywność zatrudnieniowa</a:t>
          </a:r>
        </a:p>
      </dgm:t>
    </dgm:pt>
    <dgm:pt modelId="{F9DB302B-BC72-4770-B5A4-3DAC5CFE0BC1}" type="parTrans" cxnId="{837B3000-1950-41CC-BED3-01C8B40B0F24}">
      <dgm:prSet/>
      <dgm:spPr/>
      <dgm:t>
        <a:bodyPr/>
        <a:lstStyle/>
        <a:p>
          <a:endParaRPr lang="pl-PL"/>
        </a:p>
      </dgm:t>
    </dgm:pt>
    <dgm:pt modelId="{8913E9BC-254F-4A25-B0A1-A4BE5096D4F8}" type="sibTrans" cxnId="{837B3000-1950-41CC-BED3-01C8B40B0F24}">
      <dgm:prSet/>
      <dgm:spPr/>
      <dgm:t>
        <a:bodyPr/>
        <a:lstStyle/>
        <a:p>
          <a:endParaRPr lang="pl-PL"/>
        </a:p>
      </dgm:t>
    </dgm:pt>
    <dgm:pt modelId="{FCFF03B0-981F-49DF-A6DB-E2E0C63B9A11}" type="pres">
      <dgm:prSet presAssocID="{DBA6CA78-C776-4237-8B4B-6D9277715A4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BFAC68A-D2C6-432F-B010-15AD97756675}" type="pres">
      <dgm:prSet presAssocID="{8A8E10D7-A74D-4808-ABC0-DB0072663679}" presName="node" presStyleLbl="node1" presStyleIdx="0" presStyleCnt="2" custScaleX="12433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67ADE18-08A4-4376-ACCC-CB69313B6986}" type="pres">
      <dgm:prSet presAssocID="{04EF4487-B7C6-456F-A7E5-D02E76844FA8}" presName="sibTrans" presStyleCnt="0"/>
      <dgm:spPr/>
    </dgm:pt>
    <dgm:pt modelId="{7428A085-174B-4A1B-A856-6461F40BB7B0}" type="pres">
      <dgm:prSet presAssocID="{EAE50CDA-3FB8-46AE-B5C3-9D494C04D877}" presName="node" presStyleLbl="node1" presStyleIdx="1" presStyleCnt="2" custScaleX="120955" custLinFactNeighborX="11889" custLinFactNeighborY="434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ADD8235-81D5-421A-BA55-E06CFBE8A1A3}" type="presOf" srcId="{EAE50CDA-3FB8-46AE-B5C3-9D494C04D877}" destId="{7428A085-174B-4A1B-A856-6461F40BB7B0}" srcOrd="0" destOrd="0" presId="urn:microsoft.com/office/officeart/2005/8/layout/default"/>
    <dgm:cxn modelId="{9C959E54-A29A-4813-A340-C0EBB1FFE74F}" type="presOf" srcId="{DBA6CA78-C776-4237-8B4B-6D9277715A44}" destId="{FCFF03B0-981F-49DF-A6DB-E2E0C63B9A11}" srcOrd="0" destOrd="0" presId="urn:microsoft.com/office/officeart/2005/8/layout/default"/>
    <dgm:cxn modelId="{837B3000-1950-41CC-BED3-01C8B40B0F24}" srcId="{DBA6CA78-C776-4237-8B4B-6D9277715A44}" destId="{EAE50CDA-3FB8-46AE-B5C3-9D494C04D877}" srcOrd="1" destOrd="0" parTransId="{F9DB302B-BC72-4770-B5A4-3DAC5CFE0BC1}" sibTransId="{8913E9BC-254F-4A25-B0A1-A4BE5096D4F8}"/>
    <dgm:cxn modelId="{D9EAF70A-DFED-4B4B-9D19-9F3F63D1315D}" srcId="{DBA6CA78-C776-4237-8B4B-6D9277715A44}" destId="{8A8E10D7-A74D-4808-ABC0-DB0072663679}" srcOrd="0" destOrd="0" parTransId="{BF8BAF31-73C0-406C-919B-E4C984FC4891}" sibTransId="{04EF4487-B7C6-456F-A7E5-D02E76844FA8}"/>
    <dgm:cxn modelId="{B15045B1-C6B8-48FD-83A0-744C7A3FA73E}" type="presOf" srcId="{8A8E10D7-A74D-4808-ABC0-DB0072663679}" destId="{1BFAC68A-D2C6-432F-B010-15AD97756675}" srcOrd="0" destOrd="0" presId="urn:microsoft.com/office/officeart/2005/8/layout/default"/>
    <dgm:cxn modelId="{0D973241-7FA6-4CBF-A56E-095F9368C880}" type="presParOf" srcId="{FCFF03B0-981F-49DF-A6DB-E2E0C63B9A11}" destId="{1BFAC68A-D2C6-432F-B010-15AD97756675}" srcOrd="0" destOrd="0" presId="urn:microsoft.com/office/officeart/2005/8/layout/default"/>
    <dgm:cxn modelId="{8EF8B4D0-A31F-4D65-9152-E81301A3EB80}" type="presParOf" srcId="{FCFF03B0-981F-49DF-A6DB-E2E0C63B9A11}" destId="{067ADE18-08A4-4376-ACCC-CB69313B6986}" srcOrd="1" destOrd="0" presId="urn:microsoft.com/office/officeart/2005/8/layout/default"/>
    <dgm:cxn modelId="{D22E0634-B4C4-4664-BB74-E71F55B227DC}" type="presParOf" srcId="{FCFF03B0-981F-49DF-A6DB-E2E0C63B9A11}" destId="{7428A085-174B-4A1B-A856-6461F40BB7B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FAC68A-D2C6-432F-B010-15AD97756675}">
      <dsp:nvSpPr>
        <dsp:cNvPr id="0" name=""/>
        <dsp:cNvSpPr/>
      </dsp:nvSpPr>
      <dsp:spPr>
        <a:xfrm>
          <a:off x="269398" y="416"/>
          <a:ext cx="2297714" cy="1108810"/>
        </a:xfrm>
        <a:prstGeom prst="rect">
          <a:avLst/>
        </a:prstGeom>
        <a:solidFill>
          <a:srgbClr val="FFC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>
              <a:solidFill>
                <a:srgbClr val="7030A0"/>
              </a:solidFill>
            </a:rPr>
            <a:t>efektywność społeczna</a:t>
          </a:r>
        </a:p>
      </dsp:txBody>
      <dsp:txXfrm>
        <a:off x="269398" y="416"/>
        <a:ext cx="2297714" cy="1108810"/>
      </dsp:txXfrm>
    </dsp:sp>
    <dsp:sp modelId="{7428A085-174B-4A1B-A856-6461F40BB7B0}">
      <dsp:nvSpPr>
        <dsp:cNvPr id="0" name=""/>
        <dsp:cNvSpPr/>
      </dsp:nvSpPr>
      <dsp:spPr>
        <a:xfrm>
          <a:off x="2971625" y="833"/>
          <a:ext cx="2235269" cy="1108810"/>
        </a:xfrm>
        <a:prstGeom prst="rect">
          <a:avLst/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>
              <a:solidFill>
                <a:srgbClr val="FFC000"/>
              </a:solidFill>
            </a:rPr>
            <a:t>efektywność zatrudnieniowa</a:t>
          </a:r>
        </a:p>
      </dsp:txBody>
      <dsp:txXfrm>
        <a:off x="2971625" y="833"/>
        <a:ext cx="2235269" cy="1108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F33190-7849-4CFD-8EDD-79D8A52140A2}" type="datetimeFigureOut">
              <a:rPr lang="pl-PL" smtClean="0"/>
              <a:pPr/>
              <a:t>2017-02-15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53E87-8CFE-41A4-82EB-7DA6A77A1FF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69402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092" cy="4941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5" y="0"/>
            <a:ext cx="2971092" cy="4941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638" y="4689240"/>
            <a:ext cx="5486727" cy="444293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900"/>
            <a:ext cx="2971092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5" y="9376900"/>
            <a:ext cx="2971092" cy="49418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F3F16C-C56F-4631-A8B5-6731301A01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5448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1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161073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3F16C-C56F-4631-A8B5-6731301A015A}" type="slidenum">
              <a:rPr lang="pl-PL" altLang="pl-PL" smtClean="0"/>
              <a:pPr>
                <a:defRPr/>
              </a:pPr>
              <a:t>9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1988429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32C2-6371-4C5E-98F4-6E643656C0E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197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01B0-CC05-4F9D-8AC4-C7146925568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187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19D30-08FD-4139-82A6-51CD8238EE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9132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ytuł i diagram lub schemat organizacyj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iektu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F1861-2D38-49CF-A96E-4152268B865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936075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ytuł, tekst i klip multimedia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obiektu multimediów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pl-PL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BA4-49FC-4C16-8FFD-8B7EA2CD17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138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7415-57E6-43A7-A0D2-8B7DAF8444C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6465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88613-7990-436A-9679-3AB84D662C9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82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27F22-4254-462D-B62F-85BF0961A83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5728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C3DFD-EA56-406C-B9EA-589B968C161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8968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7F1EF-B192-4D58-956B-F02DE1C20BE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6084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0CF4-BEBD-43EC-98EC-7492878D206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546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62E37-1724-49FD-8DC6-9095286FE2A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13885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95869-E3E3-4173-B82A-309AC286392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402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ED7375E-280A-4CC7-9D24-FD119A84CF9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rpo.pomorskie.eu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title"/>
          </p:nvPr>
        </p:nvSpPr>
        <p:spPr>
          <a:xfrm>
            <a:off x="373063" y="2060848"/>
            <a:ext cx="8447409" cy="2088231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Kryteria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>wyboru projektów</a:t>
            </a:r>
            <a:b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w ramach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>Osi </a:t>
            </a: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Priorytetowej 6.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</a:b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RPO </a:t>
            </a:r>
            <a:r>
              <a:rPr lang="pl-PL" altLang="pl-PL" sz="3200" b="1" dirty="0">
                <a:solidFill>
                  <a:schemeClr val="bg1"/>
                </a:solidFill>
                <a:latin typeface="Calibri" pitchFamily="34" charset="0"/>
              </a:rPr>
              <a:t>WP </a:t>
            </a:r>
            <a:r>
              <a:rPr lang="pl-PL" altLang="pl-PL" sz="3200" b="1" dirty="0" smtClean="0">
                <a:solidFill>
                  <a:schemeClr val="bg1"/>
                </a:solidFill>
                <a:latin typeface="Calibri" pitchFamily="34" charset="0"/>
              </a:rPr>
              <a:t>2014-2020</a:t>
            </a:r>
            <a:endParaRPr lang="pl-PL" altLang="pl-PL" sz="3200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3451852" y="4861107"/>
            <a:ext cx="2240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pl-PL" altLang="pl-PL" b="1" dirty="0" smtClean="0">
                <a:solidFill>
                  <a:prstClr val="white"/>
                </a:solidFill>
                <a:latin typeface="Calibri" pitchFamily="34" charset="0"/>
              </a:rPr>
              <a:t>Gdańsk, 24.02.2017 r.</a:t>
            </a:r>
          </a:p>
        </p:txBody>
      </p:sp>
      <p:sp>
        <p:nvSpPr>
          <p:cNvPr id="2" name="Prostokąt 1"/>
          <p:cNvSpPr/>
          <p:nvPr/>
        </p:nvSpPr>
        <p:spPr>
          <a:xfrm>
            <a:off x="210121" y="5650079"/>
            <a:ext cx="86634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Posiedzenie </a:t>
            </a:r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Komitetu </a:t>
            </a:r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Monitorującego </a:t>
            </a:r>
            <a:endParaRPr lang="pl-PL" sz="16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Regionalny Program Operacyjny </a:t>
            </a:r>
            <a:r>
              <a:rPr lang="pl-PL" sz="1600" b="1" dirty="0" smtClean="0">
                <a:solidFill>
                  <a:schemeClr val="bg1"/>
                </a:solidFill>
                <a:latin typeface="Calibri" pitchFamily="34" charset="0"/>
              </a:rPr>
              <a:t>Województwa </a:t>
            </a:r>
            <a:r>
              <a:rPr lang="pl-PL" sz="1600" b="1" dirty="0">
                <a:solidFill>
                  <a:schemeClr val="bg1"/>
                </a:solidFill>
                <a:latin typeface="Calibri" pitchFamily="34" charset="0"/>
              </a:rPr>
              <a:t>Pomorskiego na lata 2014–2020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1570" y="1268761"/>
            <a:ext cx="7833229" cy="1393746"/>
          </a:xfrm>
          <a:ln w="15875">
            <a:solidFill>
              <a:schemeClr val="accent3">
                <a:lumMod val="75000"/>
                <a:alpha val="95000"/>
              </a:schemeClr>
            </a:solidFill>
          </a:ln>
        </p:spPr>
        <p:txBody>
          <a:bodyPr/>
          <a:lstStyle/>
          <a:p>
            <a:pPr marL="0" lvl="1" indent="0" algn="ctr">
              <a:buNone/>
            </a:pP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Kryteria wyboru projektów</a:t>
            </a:r>
            <a:b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w ramach Osi </a:t>
            </a:r>
            <a:r>
              <a:rPr lang="pl-PL" altLang="pl-PL" b="1" dirty="0" smtClean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Priorytetowej 6</a:t>
            </a: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/>
            </a:r>
            <a:b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</a:br>
            <a:r>
              <a:rPr lang="pl-PL" altLang="pl-PL" b="1" dirty="0">
                <a:solidFill>
                  <a:srgbClr val="336699"/>
                </a:solidFill>
                <a:latin typeface="Calibri" pitchFamily="34" charset="0"/>
                <a:ea typeface="+mn-ea"/>
                <a:cs typeface="+mn-cs"/>
              </a:rPr>
              <a:t>RPO WP 2014-2020</a:t>
            </a:r>
            <a:endParaRPr lang="pl-PL" b="1" dirty="0">
              <a:solidFill>
                <a:srgbClr val="336699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752" y="71277"/>
            <a:ext cx="6803173" cy="822325"/>
          </a:xfrm>
        </p:spPr>
        <p:txBody>
          <a:bodyPr/>
          <a:lstStyle/>
          <a:p>
            <a:pPr algn="r"/>
            <a:r>
              <a:rPr lang="pl-PL" sz="2400" b="1" dirty="0" smtClean="0">
                <a:solidFill>
                  <a:schemeClr val="bg1"/>
                </a:solidFill>
                <a:latin typeface="Calibri" pitchFamily="34" charset="0"/>
              </a:rPr>
              <a:t>PRZEDMIOT OBRAD KM RPO WP 2014-2020</a:t>
            </a:r>
            <a:endParaRPr lang="pl-PL" sz="20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 bwMode="auto">
          <a:xfrm>
            <a:off x="508048" y="4372776"/>
            <a:ext cx="4527504" cy="216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>
              <a:buFontTx/>
              <a:buNone/>
            </a:pPr>
            <a:r>
              <a:rPr lang="pl-PL" altLang="pl-PL" sz="2000" b="1" u="sng" kern="0" dirty="0" smtClean="0">
                <a:solidFill>
                  <a:srgbClr val="C00000"/>
                </a:solidFill>
                <a:latin typeface="Calibri" pitchFamily="34" charset="0"/>
              </a:rPr>
              <a:t>ZMIANA TREŚCI KRYTERIÓW</a:t>
            </a:r>
          </a:p>
          <a:p>
            <a:pPr marL="176213" lvl="1" indent="-176213"/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Poddziałanie 6.1.2.</a:t>
            </a:r>
          </a:p>
          <a:p>
            <a:pPr marL="176213" lvl="1" indent="-176213"/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Poddziałanie 6.2.2.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 bwMode="auto">
          <a:xfrm>
            <a:off x="4698014" y="4372775"/>
            <a:ext cx="3852428" cy="2152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1" indent="0" algn="ctr">
              <a:buFontTx/>
              <a:buNone/>
            </a:pPr>
            <a:r>
              <a:rPr lang="pl-PL" altLang="pl-PL" sz="2000" b="1" u="sng" kern="0" dirty="0" smtClean="0">
                <a:solidFill>
                  <a:srgbClr val="C00000"/>
                </a:solidFill>
                <a:latin typeface="Calibri" pitchFamily="34" charset="0"/>
              </a:rPr>
              <a:t>WPROWADZENIE KRYTERIÓW</a:t>
            </a:r>
          </a:p>
          <a:p>
            <a:pPr marL="623888" lvl="1"/>
            <a:r>
              <a:rPr lang="pl-PL" sz="2000" kern="0" dirty="0" smtClean="0">
                <a:solidFill>
                  <a:srgbClr val="336699"/>
                </a:solidFill>
                <a:latin typeface="Calibri" pitchFamily="34" charset="0"/>
              </a:rPr>
              <a:t>Poddziałanie 6.2.2.</a:t>
            </a:r>
            <a:endParaRPr lang="pl-PL" altLang="pl-PL" sz="2000" kern="0" dirty="0">
              <a:solidFill>
                <a:srgbClr val="336699"/>
              </a:solidFill>
              <a:latin typeface="Calibri" pitchFamily="34" charset="0"/>
            </a:endParaRPr>
          </a:p>
        </p:txBody>
      </p:sp>
      <p:sp>
        <p:nvSpPr>
          <p:cNvPr id="9" name="Objaśnienie ze strzałką w dół 8"/>
          <p:cNvSpPr/>
          <p:nvPr/>
        </p:nvSpPr>
        <p:spPr>
          <a:xfrm>
            <a:off x="1763688" y="2825893"/>
            <a:ext cx="1368152" cy="1368152"/>
          </a:xfrm>
          <a:prstGeom prst="downArrowCallout">
            <a:avLst/>
          </a:prstGeom>
          <a:gradFill>
            <a:gsLst>
              <a:gs pos="39000">
                <a:srgbClr val="336699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1</a:t>
            </a:r>
            <a:endParaRPr lang="pl-PL" sz="4000" dirty="0"/>
          </a:p>
        </p:txBody>
      </p:sp>
      <p:sp>
        <p:nvSpPr>
          <p:cNvPr id="11" name="Objaśnienie ze strzałką w dół 10"/>
          <p:cNvSpPr/>
          <p:nvPr/>
        </p:nvSpPr>
        <p:spPr>
          <a:xfrm>
            <a:off x="5940152" y="2833566"/>
            <a:ext cx="1368152" cy="1368152"/>
          </a:xfrm>
          <a:prstGeom prst="downArrowCallout">
            <a:avLst/>
          </a:prstGeom>
          <a:gradFill>
            <a:gsLst>
              <a:gs pos="39000">
                <a:srgbClr val="336699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2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2623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62845" y="127709"/>
            <a:ext cx="5040560" cy="634082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NOWELIZACJA WYTYCZNYCH</a:t>
            </a:r>
            <a:endParaRPr lang="pl-PL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3658" y="3812102"/>
            <a:ext cx="8600052" cy="108645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W projektach realizowanych w Celu Tematycznym 9 pomiar efektywności społeczno-zatrudnieniowej zastąpiono pomiarem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osobno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efektywności społecznej i efektywności zatrudnieniowej. </a:t>
            </a:r>
          </a:p>
          <a:p>
            <a:endParaRPr lang="pl-PL" sz="1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7415-57E6-43A7-A0D2-8B7DAF8444CC}" type="slidenum">
              <a:rPr lang="pl-PL" altLang="pl-PL" smtClean="0"/>
              <a:pPr>
                <a:defRPr/>
              </a:pPr>
              <a:t>3</a:t>
            </a:fld>
            <a:endParaRPr lang="pl-PL" altLang="pl-PL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74362299"/>
              </p:ext>
            </p:extLst>
          </p:nvPr>
        </p:nvGraphicFramePr>
        <p:xfrm>
          <a:off x="1835696" y="1202979"/>
          <a:ext cx="5256584" cy="1109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Prostokąt 7"/>
          <p:cNvSpPr/>
          <p:nvPr/>
        </p:nvSpPr>
        <p:spPr>
          <a:xfrm>
            <a:off x="572790" y="2804497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500"/>
              </a:spcAft>
            </a:pPr>
            <a:r>
              <a:rPr lang="pl-PL" b="1" cap="sm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WG ZNOWELIZOWANYCH WYTYCZNYCH </a:t>
            </a:r>
            <a:r>
              <a:rPr lang="pl-PL" b="1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b="1" cap="smal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ZAKRESIE WŁĄCZENIA SPOŁECZNEGO (NOWELIZACJA: PAŹDZIERNIK 2016 r</a:t>
            </a:r>
            <a:r>
              <a:rPr lang="pl-PL" b="1" cap="small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pl-PL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253658" y="5018479"/>
            <a:ext cx="8600052" cy="12729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85"/>
              </a:spcBef>
              <a:spcAft>
                <a:spcPts val="0"/>
              </a:spcAft>
            </a:pP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Efektywność społeczną i zatrudnieniową w celu tematycznym 9 mierzymy 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wyłącznie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              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</a:t>
            </a:r>
            <a:r>
              <a:rPr lang="pl-PL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projektach</a:t>
            </a:r>
            <a:r>
              <a:rPr lang="pl-PL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realizowanych w Priorytecie Inwestycyjnym 9i dotyczącym aktywnej 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integracji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(</a:t>
            </a:r>
            <a:r>
              <a:rPr lang="pl-PL" dirty="0" smtClean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wymóg nie dotyczy już </a:t>
            </a:r>
            <a:r>
              <a:rPr lang="pl-PL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9iv</a:t>
            </a:r>
            <a:r>
              <a:rPr lang="pl-PL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).</a:t>
            </a:r>
            <a:r>
              <a:rPr lang="pl-PL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l-PL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l-PL" sz="400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490066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KOMUNIKAT MINISTERSTWA ROZWOJU </a:t>
            </a:r>
            <a:endParaRPr lang="pl-PL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264320"/>
            <a:ext cx="8496944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Stosownie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do zapisów Podrozdziału 4.7 pkt 13 Wytycznych w zakresie realizacji przedsięwzięć  w obszarze włączenia społecznego i zwalczania ubóstwa ze środków EFS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i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EFRR na lata 2014-2020 Ministerstwo Rozwoju na podstawie dostępnych wyników badań wyznaczyło następujące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minimalne poziomy efektywności społecznej </a:t>
            </a: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i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efektywności zatrudnieniowej,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 które przekazało do zastosowania przez Instytucje Zarządzające Regionalnymi Programami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Operacyjnym: </a:t>
            </a:r>
          </a:p>
          <a:p>
            <a:pPr marL="0" indent="0" algn="just">
              <a:buNone/>
            </a:pP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odniesieniu do osób lub środowisk zagrożonych ubóstwem lub wykluczeniem społecznym minimalny poziom efektywności społecznej wynosi 34%,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minimalny poziom efektywności zatrudnieniowej – 22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%;</a:t>
            </a:r>
            <a:endParaRPr lang="pl-PL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odniesieniu do osób o znacznym stopniu niepełnosprawności, osób </a:t>
            </a:r>
            <a:r>
              <a:rPr lang="pl-PL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z </a:t>
            </a:r>
            <a:r>
              <a:rPr lang="pl-PL" sz="1800" dirty="0">
                <a:latin typeface="Calibri" panose="020F0502020204030204" pitchFamily="34" charset="0"/>
                <a:cs typeface="Calibri" panose="020F0502020204030204" pitchFamily="34" charset="0"/>
              </a:rPr>
              <a:t>niepełnosprawnością intelektualną oraz osób z niepełnosprawnościami sprzężonymi minimalny poziom efektywności społecznej wynosi 34%, a minimalny poziom efektywności zatrudnieniowej – 12%.  </a:t>
            </a:r>
            <a:endParaRPr lang="pl-PL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7415-57E6-43A7-A0D2-8B7DAF8444CC}" type="slidenum">
              <a:rPr lang="pl-PL" altLang="pl-PL" smtClean="0"/>
              <a:pPr>
                <a:defRPr/>
              </a:pPr>
              <a:t>4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9323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5856" y="274638"/>
            <a:ext cx="5410944" cy="490066"/>
          </a:xfrm>
        </p:spPr>
        <p:txBody>
          <a:bodyPr/>
          <a:lstStyle/>
          <a:p>
            <a:r>
              <a:rPr lang="pl-PL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KOMUNIKAT MINISTERSTWA ROZWOJU </a:t>
            </a:r>
            <a:endParaRPr lang="pl-PL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734" y="1719262"/>
            <a:ext cx="8614737" cy="4525963"/>
          </a:xfrm>
        </p:spPr>
        <p:txBody>
          <a:bodyPr/>
          <a:lstStyle/>
          <a:p>
            <a:pPr algn="just"/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Powyższe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minimalne poziomy efektywności obowiązują dla projektów przyjętych do realizacji na podstawie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konkursów,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których kryteria zostały przyjęte po dacie wejścia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życie znowelizowanej wersji Wytycznych w zakresie realizacji przedsięwzięć w obszarze włączenia społecznego i zwalczania ubóstwa ze środków EFS i EFRR na lata 2014-2020,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tj</a:t>
            </a:r>
            <a:r>
              <a:rPr 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. po 25. października </a:t>
            </a:r>
            <a:r>
              <a:rPr lang="pl-PL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2016 (o ile                   w kryteriach zastosowano zapisy znowelizowanej wersji wytycznych                              o efektywności społecznej i zatrudnieniowej).</a:t>
            </a:r>
            <a:endParaRPr lang="pl-PL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787415-57E6-43A7-A0D2-8B7DAF8444CC}" type="slidenum">
              <a:rPr lang="pl-PL" altLang="pl-PL" smtClean="0"/>
              <a:pPr>
                <a:defRPr/>
              </a:pPr>
              <a:t>5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91182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645424" cy="504056"/>
          </a:xfrm>
        </p:spPr>
        <p:txBody>
          <a:bodyPr/>
          <a:lstStyle/>
          <a:p>
            <a:pPr algn="r"/>
            <a:r>
              <a:rPr lang="pl-PL" sz="2000" b="1" u="sng" dirty="0" smtClean="0">
                <a:solidFill>
                  <a:srgbClr val="FFFF00"/>
                </a:solidFill>
                <a:latin typeface="Calibri" pitchFamily="34" charset="0"/>
              </a:rPr>
              <a:t>ZMIANA </a:t>
            </a:r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TREŚCI </a:t>
            </a:r>
            <a:r>
              <a:rPr lang="pl-PL" sz="2000" b="1" dirty="0">
                <a:solidFill>
                  <a:schemeClr val="bg1"/>
                </a:solidFill>
                <a:latin typeface="Calibri" pitchFamily="34" charset="0"/>
              </a:rPr>
              <a:t>PRZYJĘTYCH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</a:rPr>
              <a:t>KRYTERIÓW</a:t>
            </a:r>
            <a:endParaRPr lang="pl-PL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060848"/>
            <a:ext cx="8877672" cy="4608512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B.1. </a:t>
            </a:r>
            <a:r>
              <a:rPr lang="pl-PL" sz="1800" b="1" dirty="0">
                <a:latin typeface="Calibri" panose="020F0502020204030204" pitchFamily="34" charset="0"/>
                <a:cs typeface="Calibri" panose="020F0502020204030204" pitchFamily="34" charset="0"/>
              </a:rPr>
              <a:t>Efektywność zatrudnieniowa </a:t>
            </a:r>
            <a:endParaRPr lang="pl-PL" sz="1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Weryfikacji podlega wskaźnik efektywności zatrudnieniowej dla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grupy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docelowej mierzony na zakończenie realizacji projektu, określony na poziomie:</a:t>
            </a:r>
          </a:p>
          <a:p>
            <a:pPr lvl="0"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co najmniej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% - w odniesieniu do osób zagrożonych ubóstwem lub wykluczeniem społecznym objętych wsparciem w projekcie (pomiar dotyczy wyłącznie osób pozostających bez zatrudnienia),</a:t>
            </a:r>
          </a:p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co najmniej 12% - w odniesieniu do osób o znacznym stopniu niepełnosprawności, osób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z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niepełnosprawnością intelektualną, osób z niepełnosprawnościami sprzężonymi objętych wsparciem w projekcie (pomiar dotyczy wyłącznie osób pozostających bez zatrudnienia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endParaRPr lang="pl-PL" sz="14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B.2. Efektywność </a:t>
            </a:r>
            <a:r>
              <a:rPr lang="pl-PL" sz="1800" b="1" strike="sngStrike" dirty="0" smtClean="0">
                <a:latin typeface="Calibri" panose="020F0502020204030204" pitchFamily="34" charset="0"/>
                <a:cs typeface="Calibri" panose="020F0502020204030204" pitchFamily="34" charset="0"/>
              </a:rPr>
              <a:t>społeczno-zatrudnieniowa</a:t>
            </a:r>
            <a:r>
              <a:rPr lang="pl-PL" sz="1800" b="1" strike="sngStrike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8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społeczna</a:t>
            </a:r>
            <a:endParaRPr lang="pl-PL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Weryfikacji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podlega wskaźnik efektywności </a:t>
            </a:r>
            <a:r>
              <a:rPr lang="pl-PL" sz="1600" strike="sngStrike" dirty="0">
                <a:latin typeface="Calibri" panose="020F0502020204030204" pitchFamily="34" charset="0"/>
                <a:cs typeface="Calibri" panose="020F0502020204030204" pitchFamily="34" charset="0"/>
              </a:rPr>
              <a:t>społeczno-zatrudnieniowej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społecznej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dla grupy docelowej projektu mierzony na zakończenie realizacji projektu, określony na poziomie:</a:t>
            </a:r>
          </a:p>
          <a:p>
            <a:pPr lvl="0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co najmniej </a:t>
            </a:r>
            <a:r>
              <a:rPr lang="pl-PL" sz="1600" strike="sngStrike" dirty="0" smtClean="0">
                <a:latin typeface="Calibri" panose="020F0502020204030204" pitchFamily="34" charset="0"/>
                <a:cs typeface="Calibri" panose="020F0502020204030204" pitchFamily="34" charset="0"/>
              </a:rPr>
              <a:t>56%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- w odniesieniu do osób zagrożonych ubóstwem lub wykluczeniem społecznym,</a:t>
            </a:r>
          </a:p>
          <a:p>
            <a:pPr algn="just"/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co najmniej </a:t>
            </a:r>
            <a:r>
              <a:rPr lang="pl-PL" sz="1600" strike="sngStrike" dirty="0" smtClean="0">
                <a:latin typeface="Calibri" panose="020F0502020204030204" pitchFamily="34" charset="0"/>
                <a:cs typeface="Calibri" panose="020F0502020204030204" pitchFamily="34" charset="0"/>
              </a:rPr>
              <a:t>46% </a:t>
            </a:r>
            <a:r>
              <a:rPr lang="pl-PL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34</a:t>
            </a:r>
            <a:r>
              <a:rPr lang="pl-PL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- w odniesieniu do osób o znacznym stopniu niepełnosprawności, osób 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z </a:t>
            </a:r>
            <a:r>
              <a:rPr 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niepełnosprawnością intelektualną, osób  z niepełnosprawnościami sprzężonymi objętych wsparciem w projekcie</a:t>
            </a:r>
            <a:r>
              <a:rPr lang="pl-PL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sz="1000" b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-1" y="992188"/>
            <a:ext cx="9144001" cy="6366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pl-PL" sz="18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</a:t>
            </a: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6.1.2. Aktywizacja </a:t>
            </a:r>
            <a:r>
              <a:rPr lang="pl-PL" sz="1800" b="1" dirty="0" err="1" smtClean="0">
                <a:solidFill>
                  <a:srgbClr val="800000"/>
                </a:solidFill>
                <a:latin typeface="Calibri" panose="020F0502020204030204" pitchFamily="34" charset="0"/>
              </a:rPr>
              <a:t>społeczno</a:t>
            </a:r>
            <a:r>
              <a:rPr 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– zawodowa </a:t>
            </a:r>
            <a:endParaRPr lang="pl-PL" sz="1800" b="1" dirty="0">
              <a:latin typeface="Calibri" panose="020F050202020403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1628800"/>
            <a:ext cx="91440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6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85476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645424" cy="504056"/>
          </a:xfrm>
        </p:spPr>
        <p:txBody>
          <a:bodyPr/>
          <a:lstStyle/>
          <a:p>
            <a:pPr algn="r"/>
            <a:r>
              <a:rPr lang="pl-PL" sz="2000" b="1" u="sng" dirty="0" smtClean="0">
                <a:solidFill>
                  <a:srgbClr val="FFFF00"/>
                </a:solidFill>
                <a:latin typeface="Calibri" pitchFamily="34" charset="0"/>
              </a:rPr>
              <a:t>ZMIANA </a:t>
            </a:r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TREŚCI </a:t>
            </a:r>
            <a:r>
              <a:rPr lang="pl-PL" sz="2000" b="1" dirty="0">
                <a:solidFill>
                  <a:schemeClr val="bg1"/>
                </a:solidFill>
                <a:latin typeface="Calibri" pitchFamily="34" charset="0"/>
              </a:rPr>
              <a:t>PRZYJĘTYCH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</a:rPr>
              <a:t>KRYTERIÓW</a:t>
            </a:r>
            <a:endParaRPr lang="pl-PL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Symbol zastępczy zawartości 2"/>
          <p:cNvSpPr>
            <a:spLocks noGrp="1"/>
          </p:cNvSpPr>
          <p:nvPr>
            <p:ph idx="1"/>
          </p:nvPr>
        </p:nvSpPr>
        <p:spPr>
          <a:xfrm>
            <a:off x="107504" y="2060848"/>
            <a:ext cx="8877672" cy="4608512"/>
          </a:xfrm>
        </p:spPr>
        <p:txBody>
          <a:bodyPr/>
          <a:lstStyle/>
          <a:p>
            <a:pPr marL="0" indent="0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Usunięto kryterium:</a:t>
            </a:r>
          </a:p>
          <a:p>
            <a:pPr marL="0" indent="0">
              <a:buNone/>
            </a:pPr>
            <a:endParaRPr lang="pl-PL" sz="9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800" b="1" strike="sngStrike" dirty="0" smtClean="0">
                <a:latin typeface="Calibri" panose="020F0502020204030204" pitchFamily="34" charset="0"/>
              </a:rPr>
              <a:t>B.1</a:t>
            </a:r>
            <a:r>
              <a:rPr lang="pl-PL" sz="1800" b="1" strike="sngStrike" dirty="0">
                <a:latin typeface="Calibri" panose="020F0502020204030204" pitchFamily="34" charset="0"/>
              </a:rPr>
              <a:t>. Efektywność </a:t>
            </a:r>
            <a:r>
              <a:rPr lang="pl-PL" sz="1800" b="1" strike="sngStrike" dirty="0" smtClean="0">
                <a:latin typeface="Calibri" panose="020F0502020204030204" pitchFamily="34" charset="0"/>
              </a:rPr>
              <a:t>społeczno-zatrudnieniowa </a:t>
            </a:r>
          </a:p>
          <a:p>
            <a:endParaRPr lang="pl-PL" sz="1000" strike="sngStrike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1600" strike="sngStrike" dirty="0">
                <a:latin typeface="Calibri" panose="020F0502020204030204" pitchFamily="34" charset="0"/>
              </a:rPr>
              <a:t>Weryfikacji podlega wskaźnik efektywności społecznozatrudnieniowej dla grupy docelowej projektu mierzony na zakończenie realizacji projektu, określony na poziomie: </a:t>
            </a:r>
            <a:endParaRPr lang="pl-PL" sz="1600" strike="sngStrike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600" strike="sngStrike" dirty="0" smtClean="0">
                <a:latin typeface="Calibri" panose="020F0502020204030204" pitchFamily="34" charset="0"/>
              </a:rPr>
              <a:t>co </a:t>
            </a:r>
            <a:r>
              <a:rPr lang="pl-PL" sz="1600" strike="sngStrike" dirty="0">
                <a:latin typeface="Calibri" panose="020F0502020204030204" pitchFamily="34" charset="0"/>
              </a:rPr>
              <a:t>najmniej 56% - w odniesieniu do osób zagrożonych ubóstwem lub wykluczeniem społecznym objętych wsparciem w projekcie, </a:t>
            </a:r>
            <a:endParaRPr lang="pl-PL" sz="1600" strike="sngStrike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pl-PL" sz="1600" strike="sngStrike" dirty="0" smtClean="0">
                <a:latin typeface="Calibri" panose="020F0502020204030204" pitchFamily="34" charset="0"/>
              </a:rPr>
              <a:t>co </a:t>
            </a:r>
            <a:r>
              <a:rPr lang="pl-PL" sz="1600" strike="sngStrike" dirty="0">
                <a:latin typeface="Calibri" panose="020F0502020204030204" pitchFamily="34" charset="0"/>
              </a:rPr>
              <a:t>najmniej 46% - w odniesieniu do osób o znacznym stopniu niepełnosprawności, osób z niepełnosprawnością intelektualną, osób z niepełnosprawnościami sprzężonymi objętych wsparciem w </a:t>
            </a:r>
            <a:r>
              <a:rPr lang="pl-PL" sz="1600" strike="sngStrike" dirty="0" smtClean="0">
                <a:latin typeface="Calibri" panose="020F0502020204030204" pitchFamily="34" charset="0"/>
              </a:rPr>
              <a:t>projekcie</a:t>
            </a:r>
            <a:r>
              <a:rPr lang="pl-PL" sz="1600" strike="sngStrike" dirty="0">
                <a:latin typeface="Calibri" panose="020F0502020204030204" pitchFamily="34" charset="0"/>
              </a:rPr>
              <a:t>. </a:t>
            </a:r>
            <a:endParaRPr lang="pl-PL" sz="1600" strike="sngStrike" dirty="0" smtClean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pl-PL" sz="1600" b="1" dirty="0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pl-PL" sz="20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Spełnienie </a:t>
            </a:r>
            <a:r>
              <a:rPr lang="pl-PL" sz="2000" b="1" dirty="0">
                <a:solidFill>
                  <a:schemeClr val="accent2"/>
                </a:solidFill>
                <a:latin typeface="Calibri" panose="020F0502020204030204" pitchFamily="34" charset="0"/>
              </a:rPr>
              <a:t>kryteriów efektywności społeczno-społecznej i efektywności zatrudnieniowej nie jest wymagane w stosunku do projektów realizowanych w PI 9iv.</a:t>
            </a:r>
          </a:p>
        </p:txBody>
      </p:sp>
      <p:sp>
        <p:nvSpPr>
          <p:cNvPr id="8" name="Rectangle 52"/>
          <p:cNvSpPr>
            <a:spLocks noChangeArrowheads="1"/>
          </p:cNvSpPr>
          <p:nvPr/>
        </p:nvSpPr>
        <p:spPr bwMode="auto">
          <a:xfrm>
            <a:off x="-1" y="992188"/>
            <a:ext cx="9144001" cy="636612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pl-PL" sz="1800" b="1" dirty="0">
                <a:solidFill>
                  <a:schemeClr val="accent2"/>
                </a:solidFill>
                <a:latin typeface="Calibri" panose="020F0502020204030204" pitchFamily="34" charset="0"/>
              </a:rPr>
              <a:t>Poddziałanie </a:t>
            </a:r>
            <a:r>
              <a:rPr lang="pl-PL" sz="1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6.2.2.</a:t>
            </a:r>
            <a:r>
              <a:rPr lang="pl-PL" sz="18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pl-PL" sz="1800" b="1" dirty="0">
                <a:solidFill>
                  <a:schemeClr val="accent2"/>
                </a:solidFill>
                <a:latin typeface="Calibri" panose="020F0502020204030204" pitchFamily="34" charset="0"/>
              </a:rPr>
              <a:t>Rozwój usług </a:t>
            </a:r>
            <a:r>
              <a:rPr lang="pl-PL" sz="1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społecznych </a:t>
            </a:r>
            <a:endParaRPr lang="pl-PL" sz="18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0" y="1628800"/>
            <a:ext cx="91440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FontTx/>
              <a:buNone/>
              <a:defRPr/>
            </a:pPr>
            <a:r>
              <a:rPr 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600" b="1" u="sng" dirty="0" smtClean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 (B)</a:t>
            </a:r>
          </a:p>
        </p:txBody>
      </p:sp>
    </p:spTree>
    <p:extLst>
      <p:ext uri="{BB962C8B-B14F-4D97-AF65-F5344CB8AC3E}">
        <p14:creationId xmlns:p14="http://schemas.microsoft.com/office/powerpoint/2010/main" val="170095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52"/>
          <p:cNvSpPr>
            <a:spLocks noChangeArrowheads="1"/>
          </p:cNvSpPr>
          <p:nvPr/>
        </p:nvSpPr>
        <p:spPr bwMode="auto">
          <a:xfrm>
            <a:off x="0" y="992188"/>
            <a:ext cx="9144000" cy="564604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>
              <a:buNone/>
            </a:pPr>
            <a:r>
              <a:rPr lang="pl-PL" altLang="pl-PL" sz="1800" b="1" dirty="0">
                <a:solidFill>
                  <a:srgbClr val="800000"/>
                </a:solidFill>
                <a:latin typeface="Calibri" panose="020F0502020204030204" pitchFamily="34" charset="0"/>
              </a:rPr>
              <a:t>Poddziałanie 6</a:t>
            </a:r>
            <a:r>
              <a:rPr lang="pl-PL" altLang="pl-PL" sz="18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.2.2.</a:t>
            </a:r>
            <a:r>
              <a:rPr lang="pl-PL" altLang="pl-PL" sz="1800" dirty="0" smtClean="0">
                <a:latin typeface="Calibri" panose="020F0502020204030204" pitchFamily="34" charset="0"/>
              </a:rPr>
              <a:t> </a:t>
            </a:r>
            <a:r>
              <a:rPr lang="pl-PL" sz="1800" b="1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Rozwój usług społecznych</a:t>
            </a:r>
            <a:endParaRPr lang="pl-PL" sz="1800" b="1" dirty="0">
              <a:solidFill>
                <a:schemeClr val="accent2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3851920" y="188640"/>
            <a:ext cx="5133256" cy="50405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r"/>
            <a:r>
              <a:rPr lang="pl-PL" sz="2000" b="1" u="sng" dirty="0">
                <a:solidFill>
                  <a:srgbClr val="FFFF00"/>
                </a:solidFill>
                <a:latin typeface="Calibri" pitchFamily="34" charset="0"/>
              </a:rPr>
              <a:t>PROPOZYCJA NOWYCH </a:t>
            </a:r>
            <a:r>
              <a:rPr lang="pl-PL" sz="2000" b="1" dirty="0">
                <a:solidFill>
                  <a:srgbClr val="FFFF00"/>
                </a:solidFill>
                <a:latin typeface="Calibri" pitchFamily="34" charset="0"/>
              </a:rPr>
              <a:t>KRYTERIÓW</a:t>
            </a:r>
            <a:endParaRPr lang="pl-PL" sz="2000" b="1" kern="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9" name="Symbol zastępczy zawartości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9968699"/>
              </p:ext>
            </p:extLst>
          </p:nvPr>
        </p:nvGraphicFramePr>
        <p:xfrm>
          <a:off x="179512" y="2039315"/>
          <a:ext cx="8712968" cy="1245669"/>
        </p:xfrm>
        <a:graphic>
          <a:graphicData uri="http://schemas.openxmlformats.org/drawingml/2006/table">
            <a:tbl>
              <a:tblPr/>
              <a:tblGrid>
                <a:gridCol w="2520280"/>
                <a:gridCol w="6192688"/>
              </a:tblGrid>
              <a:tr h="12456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B.1</a:t>
                      </a: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. </a:t>
                      </a:r>
                      <a:endParaRPr lang="pl-PL" sz="1800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Partnerstwo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Weryfikacji podlega czy projekt realizowany jest </a:t>
                      </a:r>
                    </a:p>
                    <a:p>
                      <a:pPr algn="just"/>
                      <a:r>
                        <a:rPr lang="pl-PL" sz="18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 partnerstwie jednostki/jednostek samorządu terytorialnego                 i podmiotu/podmiotów ekonomii społecznej. </a:t>
                      </a:r>
                      <a:endParaRPr lang="pl-PL" sz="16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0" y="1556792"/>
            <a:ext cx="91440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 defTabSz="185738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3025" indent="-533400" defTabSz="185738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9613" indent="-457200" defTabSz="185738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40000" indent="-381000" defTabSz="185738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100388" indent="-381000" defTabSz="185738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75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47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19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9188" indent="-381000" defTabSz="1857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algn="just">
              <a:buNone/>
              <a:defRPr/>
            </a:pPr>
            <a:r>
              <a:rPr 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KRYTERIA FORMALNE </a:t>
            </a:r>
            <a:r>
              <a:rPr lang="pl-PL" sz="1600" b="1" u="sng" dirty="0">
                <a:solidFill>
                  <a:srgbClr val="800000"/>
                </a:solidFill>
                <a:latin typeface="Calibri" panose="020F0502020204030204" pitchFamily="34" charset="0"/>
              </a:rPr>
              <a:t>SPECYFICZNE</a:t>
            </a:r>
            <a:r>
              <a:rPr lang="pl-PL" sz="1600" b="1" dirty="0">
                <a:solidFill>
                  <a:srgbClr val="800000"/>
                </a:solidFill>
                <a:latin typeface="Calibri" panose="020F0502020204030204" pitchFamily="34" charset="0"/>
              </a:rPr>
              <a:t> (B</a:t>
            </a:r>
            <a:r>
              <a:rPr lang="pl-PL" sz="1600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)</a:t>
            </a:r>
            <a:endParaRPr lang="pl-PL" sz="1600" b="1" dirty="0">
              <a:solidFill>
                <a:srgbClr val="8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0" y="3501008"/>
            <a:ext cx="89851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algn="just">
              <a:buFontTx/>
              <a:buNone/>
              <a:defRPr/>
            </a:pPr>
            <a:r>
              <a:rPr lang="pl-PL" b="1" dirty="0">
                <a:solidFill>
                  <a:srgbClr val="800000"/>
                </a:solidFill>
                <a:latin typeface="Calibri" panose="020F0502020204030204" pitchFamily="34" charset="0"/>
              </a:rPr>
              <a:t>Kryterium formalne wprowadza wymóg partnerstwa jednostki/jednostek samorządu terytorialnego i podmiotu/podmiotów ekonomii społecznej, które jest niezbędne dla realizacji działań skoordynowanych</a:t>
            </a:r>
            <a:r>
              <a:rPr lang="pl-PL" b="1" dirty="0" smtClean="0">
                <a:solidFill>
                  <a:srgbClr val="800000"/>
                </a:solidFill>
                <a:latin typeface="Calibri" panose="020F0502020204030204" pitchFamily="34" charset="0"/>
              </a:rPr>
              <a:t>, kompleksowych, </a:t>
            </a:r>
            <a:r>
              <a:rPr lang="pl-PL" b="1" dirty="0">
                <a:solidFill>
                  <a:srgbClr val="800000"/>
                </a:solidFill>
                <a:latin typeface="Calibri" panose="020F0502020204030204" pitchFamily="34" charset="0"/>
              </a:rPr>
              <a:t>o trwałym charakterze, zwiększających dostępność usług społecznych. </a:t>
            </a:r>
          </a:p>
        </p:txBody>
      </p:sp>
    </p:spTree>
    <p:extLst>
      <p:ext uri="{BB962C8B-B14F-4D97-AF65-F5344CB8AC3E}">
        <p14:creationId xmlns:p14="http://schemas.microsoft.com/office/powerpoint/2010/main" val="42128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7" descr="D:\POMORSKIE W UNII_SIW_NSS_ZNAKI_UNIJNE\NSS-NOWY-2014-2020\FE-2014-2020-PREZENTACJA PP\listownik-monoKONTRA-PASEK-Pomorskie-FE-UMWP-UE-EFSI-201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260350"/>
            <a:ext cx="83375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40494" y="2132856"/>
            <a:ext cx="8802688" cy="261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Dziękuję </a:t>
            </a:r>
            <a:r>
              <a:rPr lang="pl-PL" altLang="pl-PL" sz="3600" b="1" dirty="0">
                <a:solidFill>
                  <a:schemeClr val="bg1"/>
                </a:solidFill>
                <a:latin typeface="Calibri" pitchFamily="34" charset="0"/>
              </a:rPr>
              <a:t>za </a:t>
            </a: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</a:rPr>
              <a:t>uwagę.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3600" b="1" dirty="0" smtClean="0">
                <a:solidFill>
                  <a:schemeClr val="bg1"/>
                </a:solidFill>
                <a:latin typeface="Calibri" pitchFamily="34" charset="0"/>
                <a:hlinkClick r:id="rId5"/>
              </a:rPr>
              <a:t>www.rpo.pomorskie.eu</a:t>
            </a:r>
            <a:endParaRPr lang="pl-PL" altLang="pl-PL" sz="36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0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l-PL" altLang="pl-PL" sz="2400" b="1" u="sng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8976</TotalTime>
  <Words>543</Words>
  <Application>Microsoft Office PowerPoint</Application>
  <PresentationFormat>Pokaz na ekranie (4:3)</PresentationFormat>
  <Paragraphs>69</Paragraphs>
  <Slides>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Projekt domyślny</vt:lpstr>
      <vt:lpstr>Kryteria wyboru projektów w ramach Osi Priorytetowej 6.  RPO WP 2014-2020</vt:lpstr>
      <vt:lpstr>PRZEDMIOT OBRAD KM RPO WP 2014-2020</vt:lpstr>
      <vt:lpstr>NOWELIZACJA WYTYCZNYCH</vt:lpstr>
      <vt:lpstr>KOMUNIKAT MINISTERSTWA ROZWOJU </vt:lpstr>
      <vt:lpstr>KOMUNIKAT MINISTERSTWA ROZWOJU </vt:lpstr>
      <vt:lpstr>ZMIANA TREŚCI PRZYJĘTYCH KRYTERIÓW</vt:lpstr>
      <vt:lpstr>ZMIANA TREŚCI PRZYJĘTYCH KRYTERIÓW</vt:lpstr>
      <vt:lpstr>Prezentacja programu PowerPoint</vt:lpstr>
      <vt:lpstr>Prezentacja programu PowerPoint</vt:lpstr>
    </vt:vector>
  </TitlesOfParts>
  <Company>UMWP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72 dpi</dc:title>
  <dc:creator>Stawiński Arkadiusz</dc:creator>
  <cp:lastModifiedBy>Sierpińska Agata</cp:lastModifiedBy>
  <cp:revision>802</cp:revision>
  <cp:lastPrinted>2016-10-12T09:02:12Z</cp:lastPrinted>
  <dcterms:created xsi:type="dcterms:W3CDTF">2008-01-08T07:52:50Z</dcterms:created>
  <dcterms:modified xsi:type="dcterms:W3CDTF">2017-02-15T08:42:09Z</dcterms:modified>
</cp:coreProperties>
</file>