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455" r:id="rId3"/>
    <p:sldId id="461" r:id="rId4"/>
    <p:sldId id="454" r:id="rId5"/>
    <p:sldId id="457" r:id="rId6"/>
    <p:sldId id="462" r:id="rId7"/>
    <p:sldId id="463" r:id="rId8"/>
    <p:sldId id="466" r:id="rId9"/>
    <p:sldId id="467" r:id="rId10"/>
    <p:sldId id="460" r:id="rId11"/>
    <p:sldId id="464" r:id="rId12"/>
    <p:sldId id="465" r:id="rId13"/>
    <p:sldId id="337" r:id="rId14"/>
  </p:sldIdLst>
  <p:sldSz cx="9144000" cy="6858000" type="screen4x3"/>
  <p:notesSz cx="6784975" cy="9906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udo Agnieszka" initials="S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FFFF99"/>
    <a:srgbClr val="003399"/>
    <a:srgbClr val="006600"/>
    <a:srgbClr val="33CC33"/>
    <a:srgbClr val="3366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8" autoAdjust="0"/>
    <p:restoredTop sz="82435" autoAdjust="0"/>
  </p:normalViewPr>
  <p:slideViewPr>
    <p:cSldViewPr snapToGrid="0">
      <p:cViewPr varScale="1">
        <p:scale>
          <a:sx n="73" d="100"/>
          <a:sy n="73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00" d="100"/>
        <a:sy n="100" d="100"/>
      </p:scale>
      <p:origin x="0" y="0"/>
    </p:cViewPr>
  </p:notesTextViewPr>
  <p:gridSpacing cx="252031" cy="25203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0FEB57DC-17ED-409D-8A89-05D439636FA1}" type="datetimeFigureOut">
              <a:rPr lang="pl-PL" smtClean="0"/>
              <a:t>19.05.2016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2496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A13D0C2C-EE65-4AD2-92A6-4703104073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20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56" cy="4958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903" y="0"/>
            <a:ext cx="2939456" cy="4958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6" y="4705074"/>
            <a:ext cx="5428303" cy="44579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3"/>
            <a:ext cx="2939456" cy="4958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903" y="9408563"/>
            <a:ext cx="2939456" cy="4958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90A814-9CE8-4A6B-82F1-55D396705FC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2550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Dopisać sobie z BP definicję </a:t>
            </a:r>
            <a:r>
              <a:rPr lang="pl-PL" b="1" dirty="0" smtClean="0"/>
              <a:t>efektu</a:t>
            </a:r>
            <a:r>
              <a:rPr lang="pl-PL" b="1" baseline="0" dirty="0" smtClean="0"/>
              <a:t> dyfuzji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0A814-9CE8-4A6B-82F1-55D396705FC2}" type="slidenum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0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Dopisać sobie z BP definicję </a:t>
            </a:r>
            <a:r>
              <a:rPr lang="pl-PL" b="1" dirty="0" smtClean="0"/>
              <a:t>efektu</a:t>
            </a:r>
            <a:r>
              <a:rPr lang="pl-PL" b="1" baseline="0" dirty="0" smtClean="0"/>
              <a:t> dyfuzji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0A814-9CE8-4A6B-82F1-55D396705FC2}" type="slidenum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47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843903" y="9408563"/>
            <a:ext cx="2939456" cy="49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7" tIns="45629" rIns="91257" bIns="45629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97D3D31-4EC4-48D6-BF5B-995038A9E00A}" type="slidenum">
              <a:rPr lang="pl-PL" altLang="pl-PL" sz="1200"/>
              <a:pPr algn="r" eaLnBrk="1" hangingPunct="1"/>
              <a:t>13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4177713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B45E-F67C-4C2E-9D31-B55F625184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58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A2B6-CDDC-4B38-AA45-F318ACD3D4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33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69EF-B57D-4C36-8C04-06D4F64E5C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89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D2C35-92C5-466D-B452-4C2F91DB097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7610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5305-02B8-4D31-8EE1-E7B664F9B0B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265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1797-9064-4493-BE07-7980183196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040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ABE6-B6B8-4FB2-8884-F8B2E982A3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86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35AEE-45E2-4FA3-93EC-F1A7D9782F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184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8142E-2F36-4D8C-838A-A29014A2CC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674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787F-8E95-4FEA-B4F3-7C50336B25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266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2BA5E-6CA3-4F53-9D3A-EF22ED92E0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314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3EDDE-FD7A-459F-969D-B370C8896C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464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5F75-E439-42DC-9406-ACA7753F214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875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438311-A240-475D-B3AF-BF6742BE4F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rpo.pomorskie.e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1962185" y="5251032"/>
            <a:ext cx="60227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500" b="1" dirty="0" smtClean="0">
                <a:solidFill>
                  <a:schemeClr val="bg1"/>
                </a:solidFill>
                <a:latin typeface="Calibri" pitchFamily="34" charset="0"/>
              </a:rPr>
              <a:t>Posiedzenie Komitetu Monitorującego RPO WP 2014-2020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500" b="1" dirty="0" smtClean="0">
                <a:solidFill>
                  <a:schemeClr val="bg1"/>
                </a:solidFill>
                <a:latin typeface="Calibri" pitchFamily="34" charset="0"/>
              </a:rPr>
              <a:t>Gdańsk, 20 maja 2016r.</a:t>
            </a:r>
            <a:endParaRPr lang="pl-PL" altLang="pl-PL" sz="15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1" name="Tytuł 1"/>
          <p:cNvSpPr>
            <a:spLocks noGrp="1"/>
          </p:cNvSpPr>
          <p:nvPr>
            <p:ph type="title"/>
          </p:nvPr>
        </p:nvSpPr>
        <p:spPr>
          <a:xfrm>
            <a:off x="460850" y="1183750"/>
            <a:ext cx="8441059" cy="3672408"/>
          </a:xfrm>
        </p:spPr>
        <p:txBody>
          <a:bodyPr/>
          <a:lstStyle/>
          <a:p>
            <a: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  <a:t>Kryteria wyboru projektów </a:t>
            </a:r>
            <a:b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  <a:t>w ramach RPO WP 2014-2020</a:t>
            </a:r>
            <a:b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pl-PL" altLang="pl-PL" sz="15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589088" y="6186199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Regionalny Program Operacyjny dla Województwa Pomorskiego na lata 2014-2020</a:t>
            </a:r>
          </a:p>
        </p:txBody>
      </p:sp>
      <p:pic>
        <p:nvPicPr>
          <p:cNvPr id="2054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3110" y="1471122"/>
            <a:ext cx="8229600" cy="4525963"/>
          </a:xfrm>
        </p:spPr>
        <p:txBody>
          <a:bodyPr/>
          <a:lstStyle/>
          <a:p>
            <a:pPr algn="just"/>
            <a:endParaRPr lang="pl-PL" sz="1800" dirty="0">
              <a:latin typeface="Calibri" panose="020F0502020204030204" pitchFamily="34" charset="0"/>
            </a:endParaRPr>
          </a:p>
          <a:p>
            <a:endParaRPr lang="pl-PL" sz="1600" dirty="0" smtClean="0">
              <a:latin typeface="Calibri" panose="020F0502020204030204" pitchFamily="34" charset="0"/>
            </a:endParaRPr>
          </a:p>
          <a:p>
            <a:endParaRPr lang="pl-PL" sz="1600" dirty="0" smtClean="0">
              <a:latin typeface="Calibri" panose="020F0502020204030204" pitchFamily="34" charset="0"/>
            </a:endParaRPr>
          </a:p>
          <a:p>
            <a:endParaRPr lang="pl-PL" sz="1600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998111" y="2462550"/>
            <a:ext cx="6394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altLang="pl-PL" sz="2800" b="1" cap="all" dirty="0" smtClean="0">
                <a:solidFill>
                  <a:srgbClr val="000099"/>
                </a:solidFill>
                <a:latin typeface="Calibri" pitchFamily="34" charset="0"/>
              </a:rPr>
              <a:t>OP11. </a:t>
            </a:r>
            <a:r>
              <a:rPr lang="pl-PL" altLang="pl-PL" sz="2800" b="1" i="1" cap="all" dirty="0" smtClean="0">
                <a:solidFill>
                  <a:srgbClr val="000099"/>
                </a:solidFill>
                <a:latin typeface="Calibri" pitchFamily="34" charset="0"/>
              </a:rPr>
              <a:t>środowisko</a:t>
            </a:r>
            <a:endParaRPr lang="pl-PL" altLang="pl-PL" sz="2800" b="1" i="1" cap="all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9150"/>
            <a:ext cx="8229600" cy="4525963"/>
          </a:xfrm>
        </p:spPr>
        <p:txBody>
          <a:bodyPr/>
          <a:lstStyle/>
          <a:p>
            <a:pPr algn="just"/>
            <a:endParaRPr lang="pl-PL" sz="1800" dirty="0">
              <a:latin typeface="Calibri" panose="020F0502020204030204" pitchFamily="34" charset="0"/>
            </a:endParaRPr>
          </a:p>
          <a:p>
            <a:endParaRPr lang="pl-PL" sz="1600" dirty="0" smtClean="0">
              <a:latin typeface="Calibri" panose="020F0502020204030204" pitchFamily="34" charset="0"/>
            </a:endParaRPr>
          </a:p>
          <a:p>
            <a:endParaRPr lang="pl-PL" sz="1600" dirty="0" smtClean="0">
              <a:latin typeface="Calibri" panose="020F0502020204030204" pitchFamily="34" charset="0"/>
            </a:endParaRPr>
          </a:p>
          <a:p>
            <a:endParaRPr lang="pl-PL" sz="1600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457200" y="1295347"/>
            <a:ext cx="8236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altLang="pl-PL" sz="2800" b="1" dirty="0">
                <a:solidFill>
                  <a:srgbClr val="000099"/>
                </a:solidFill>
                <a:latin typeface="Calibri" pitchFamily="34" charset="0"/>
              </a:rPr>
              <a:t>w</a:t>
            </a:r>
            <a:r>
              <a:rPr lang="pl-PL" altLang="pl-PL" sz="2800" b="1" dirty="0" smtClean="0">
                <a:solidFill>
                  <a:srgbClr val="000099"/>
                </a:solidFill>
                <a:latin typeface="Calibri" pitchFamily="34" charset="0"/>
              </a:rPr>
              <a:t>szystkie Działania w ramach OP 11.</a:t>
            </a:r>
            <a:endParaRPr lang="pl-PL" altLang="pl-PL" sz="28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54088"/>
              </p:ext>
            </p:extLst>
          </p:nvPr>
        </p:nvGraphicFramePr>
        <p:xfrm>
          <a:off x="457200" y="2060620"/>
          <a:ext cx="8229600" cy="398320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60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9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3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B.1. Kompleksowość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Oceniany jest dobór działań w świetle zdefiniowanego problemu oraz ich wieloaspektowość i kompleksowość z punktu widzenia zdolności do jego skutecznego i trwałego rozwiązania.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ocenie uwzględnia się, w szczególności kompleksowość projektu w kontekście zaproponowanego w projekcie pakietu narzędzi i zagadnień edukacji ekologicznej.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obejmuje pojedynczy wątek lub etap w ramach większego przedsięwzięcia i prowadzi do częściowego rozwiązania problemu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obejmuje pojedynczy wątek lub etap, ale prowadzi on do całkowitego rozwiązania problemu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pkt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– projekt obejmuje sekwencję kilku wątków, ale prowadzi do częściowego rozwiązania problemu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obejmuje sekwencję wielu powiązanych etapów niezbędnych do osiągnięcia określonego efektu i całościowego rozwiązania problemu</a:t>
                      </a: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5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623" y="1082144"/>
            <a:ext cx="8822028" cy="493228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pl-PL" sz="2000" b="1" kern="1200" cap="all" dirty="0">
                <a:solidFill>
                  <a:srgbClr val="000099"/>
                </a:solidFill>
                <a:latin typeface="Calibri" pitchFamily="34" charset="0"/>
              </a:rPr>
              <a:t>DZIAŁANIE 11.4. OCHRONA RÓŻNORODNOŚCI </a:t>
            </a:r>
            <a:r>
              <a:rPr lang="pl-PL" sz="2000" b="1" kern="1200" cap="all" dirty="0" smtClean="0">
                <a:solidFill>
                  <a:srgbClr val="000099"/>
                </a:solidFill>
                <a:latin typeface="Calibri" pitchFamily="34" charset="0"/>
              </a:rPr>
              <a:t>BIOLOGICZNEJ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sz="2000" b="1" dirty="0" smtClean="0">
                <a:latin typeface="Calibri" panose="020F0502020204030204" pitchFamily="34" charset="0"/>
              </a:rPr>
              <a:t>PROJEKTY </a:t>
            </a:r>
            <a:r>
              <a:rPr lang="pl-PL" sz="2000" b="1" dirty="0">
                <a:latin typeface="Calibri" panose="020F0502020204030204" pitchFamily="34" charset="0"/>
              </a:rPr>
              <a:t>Z </a:t>
            </a:r>
            <a:r>
              <a:rPr lang="pl-PL" sz="2000" b="1" dirty="0" smtClean="0">
                <a:latin typeface="Calibri" panose="020F0502020204030204" pitchFamily="34" charset="0"/>
              </a:rPr>
              <a:t>ZAKRESU </a:t>
            </a:r>
            <a:r>
              <a:rPr lang="pl-PL" sz="2000" b="1" dirty="0">
                <a:latin typeface="Calibri" panose="020F0502020204030204" pitchFamily="34" charset="0"/>
              </a:rPr>
              <a:t>OCHRONY </a:t>
            </a:r>
            <a:r>
              <a:rPr lang="pl-PL" sz="2000" b="1" dirty="0" smtClean="0">
                <a:latin typeface="Calibri" panose="020F0502020204030204" pitchFamily="34" charset="0"/>
              </a:rPr>
              <a:t>PRZYRODY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sz="20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sz="20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sz="8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sz="2000" b="1" dirty="0">
                <a:latin typeface="Calibri" panose="020F0502020204030204" pitchFamily="34" charset="0"/>
              </a:rPr>
              <a:t>PROJEKTY DOTYCZĄCE EDUKACJI EKOLOGICZNEJ I CENTRÓW </a:t>
            </a:r>
            <a:r>
              <a:rPr lang="pl-PL" sz="2000" b="1" dirty="0" smtClean="0">
                <a:latin typeface="Calibri" panose="020F0502020204030204" pitchFamily="34" charset="0"/>
              </a:rPr>
              <a:t>EDUKACYJNYCH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sz="2000" b="1" kern="1200" cap="all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508547"/>
              </p:ext>
            </p:extLst>
          </p:nvPr>
        </p:nvGraphicFramePr>
        <p:xfrm>
          <a:off x="457200" y="1725995"/>
          <a:ext cx="8229600" cy="186994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60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9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C.3. Poprawa stanu środowiska</a:t>
                      </a: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Oceniany jest stopień, w jaki projekt wpływa na poprawę stanu środowiska.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nie wpływa na poprawę stanu środowiska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lub projekt w niewielkim stopniu wpływa na poprawę stanu środowiska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w </a:t>
                      </a:r>
                      <a:r>
                        <a:rPr lang="pl-PL" sz="1400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niewielkim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umiarkowanym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stopniu wpływa na poprawę stanu środowiska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w znacznym stopniu wpływa na poprawę stanu środowiska</a:t>
                      </a: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91166"/>
              </p:ext>
            </p:extLst>
          </p:nvPr>
        </p:nvGraphicFramePr>
        <p:xfrm>
          <a:off x="457200" y="4028558"/>
          <a:ext cx="8229600" cy="26441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60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9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C.4. Liczba osób objętych działaniami edukacyjnymi</a:t>
                      </a:r>
                      <a:b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(dotyczy projektów z zakresu edukacji ekologicznej)</a:t>
                      </a: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Oceniana będzie liczba osób planowana do objęcia bezpośrednimi działaniami edukacyjnymi.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osób planowana do objęcia bezpośrednimi działaniami edukacyjnymi wynosi do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2500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osób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osób planowana do objęcia bezpośrednimi działaniami edukacyjnymi wynosi od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2501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do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10000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osób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osób planowana do objęcia bezpośrednimi działaniami edukacyjnymi wynosi od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10001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do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25000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osób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pkt –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osób planowana do objęcia bezpośrednimi działaniami edukacyjnymi wynosi od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25001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osób</a:t>
                      </a: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27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40494" y="1476375"/>
            <a:ext cx="8802688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36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  <a:hlinkClick r:id="rId4"/>
              </a:rPr>
              <a:t>www.rpo.pomorskie.eu</a:t>
            </a:r>
            <a:endParaRPr lang="pl-PL" altLang="pl-PL" sz="3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8436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37882" y="2279561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800" b="1" cap="all" dirty="0">
                <a:solidFill>
                  <a:srgbClr val="000099"/>
                </a:solidFill>
                <a:latin typeface="Calibri" pitchFamily="34" charset="0"/>
              </a:rPr>
              <a:t>OP1. </a:t>
            </a:r>
            <a:r>
              <a:rPr lang="pl-PL" altLang="pl-PL" sz="2800" b="1" i="1" cap="all" dirty="0">
                <a:solidFill>
                  <a:srgbClr val="000099"/>
                </a:solidFill>
                <a:latin typeface="Calibri" pitchFamily="34" charset="0"/>
              </a:rPr>
              <a:t>Komercjalizacja wiedzy </a:t>
            </a:r>
            <a:endParaRPr lang="pl-PL" altLang="pl-PL" sz="2800" b="1" i="1" cap="all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/>
            <a:endParaRPr lang="pl-PL" altLang="pl-PL" sz="2800" b="1" i="1" cap="all" dirty="0">
              <a:solidFill>
                <a:srgbClr val="000099"/>
              </a:solidFill>
              <a:latin typeface="Calibri" pitchFamily="34" charset="0"/>
            </a:endParaRPr>
          </a:p>
          <a:p>
            <a:pPr algn="ctr"/>
            <a:r>
              <a:rPr lang="pl-PL" altLang="pl-PL" sz="2800" b="1" cap="all" dirty="0" smtClean="0">
                <a:solidFill>
                  <a:srgbClr val="000099"/>
                </a:solidFill>
                <a:latin typeface="Calibri" pitchFamily="34" charset="0"/>
              </a:rPr>
              <a:t>OP2</a:t>
            </a:r>
            <a:r>
              <a:rPr lang="pl-PL" altLang="pl-PL" sz="2800" b="1" cap="all" dirty="0">
                <a:solidFill>
                  <a:srgbClr val="000099"/>
                </a:solidFill>
                <a:latin typeface="Calibri" pitchFamily="34" charset="0"/>
              </a:rPr>
              <a:t>. </a:t>
            </a:r>
            <a:r>
              <a:rPr lang="pl-PL" altLang="pl-PL" sz="2800" b="1" i="1" cap="all" dirty="0">
                <a:solidFill>
                  <a:srgbClr val="000099"/>
                </a:solidFill>
                <a:latin typeface="Calibri" pitchFamily="34" charset="0"/>
              </a:rPr>
              <a:t>Przedsiębiorstwa</a:t>
            </a:r>
            <a:r>
              <a:rPr lang="pl-PL" altLang="pl-PL" sz="2800" b="1" cap="all" dirty="0" smtClean="0">
                <a:solidFill>
                  <a:srgbClr val="000099"/>
                </a:solidFill>
                <a:latin typeface="Calibri" pitchFamily="34" charset="0"/>
              </a:rPr>
              <a:t>. </a:t>
            </a:r>
            <a:endParaRPr lang="pl-PL" sz="2800" b="1" cap="all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47781" y="1054676"/>
            <a:ext cx="8848436" cy="56630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99"/>
                </a:solidFill>
                <a:latin typeface="Calibri" pitchFamily="34" charset="0"/>
              </a:rPr>
              <a:t>OŚ PRIORYTETOWA 1 KOMERCJALIZACJA WIEDZY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99"/>
                </a:solidFill>
                <a:latin typeface="Calibri" pitchFamily="34" charset="0"/>
              </a:rPr>
              <a:t>PODDZIAŁANIE 1.1.1. EKSPANSJA PRZEZ INNOWACJE – WSPARCIE DOTACYJNE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00" b="1" dirty="0">
              <a:solidFill>
                <a:prstClr val="black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rgbClr val="4E8542">
                    <a:lumMod val="75000"/>
                  </a:srgbClr>
                </a:solidFill>
                <a:latin typeface="Calibri" pitchFamily="34" charset="0"/>
              </a:rPr>
              <a:t>CEL SZCZEGÓŁOWY DZIAŁANIA: Zwiększona aktywność badawczo – rozwojowa przedsiębiorstw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GŁÓWNE TYPY WSPARCIA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pl-PL" alt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	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 rot="1977631">
            <a:off x="2943265" y="2478736"/>
            <a:ext cx="270798" cy="246546"/>
          </a:xfrm>
          <a:prstGeom prst="downArrow">
            <a:avLst>
              <a:gd name="adj1" fmla="val 50000"/>
              <a:gd name="adj2" fmla="val 3033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900">
              <a:solidFill>
                <a:prstClr val="black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68234" y="2677043"/>
            <a:ext cx="3343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PRACE BADAWCZO-ROZWOJOWE</a:t>
            </a:r>
            <a:endParaRPr lang="pl-PL" sz="1600" b="1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433455" y="2677043"/>
            <a:ext cx="4221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TWORZENIE </a:t>
            </a:r>
            <a:r>
              <a:rPr lang="pl-PL" sz="16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I</a:t>
            </a:r>
            <a:r>
              <a:rPr lang="pl-PL" sz="1600" b="1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 ROZWÓJ INFRASTRUKTURY B+R </a:t>
            </a:r>
            <a:endParaRPr lang="pl-PL" sz="1600" b="1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761681" y="3015597"/>
            <a:ext cx="3343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16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TYPY PROJEKTÓW</a:t>
            </a:r>
            <a:endParaRPr lang="pl-PL" sz="1600" b="1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9795619">
            <a:off x="5938684" y="2476167"/>
            <a:ext cx="270798" cy="246546"/>
          </a:xfrm>
          <a:prstGeom prst="downArrow">
            <a:avLst>
              <a:gd name="adj1" fmla="val 50000"/>
              <a:gd name="adj2" fmla="val 3033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900">
              <a:solidFill>
                <a:prstClr val="black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17063" y="3557225"/>
            <a:ext cx="45766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latin typeface="Calibri" panose="020F0502020204030204" pitchFamily="34" charset="0"/>
              </a:rPr>
              <a:t>1)</a:t>
            </a:r>
            <a:r>
              <a:rPr lang="pl-PL" sz="1200" dirty="0">
                <a:latin typeface="Calibri" panose="020F0502020204030204" pitchFamily="34" charset="0"/>
              </a:rPr>
              <a:t> realizacja przez przedsiębiorstwa </a:t>
            </a:r>
            <a:r>
              <a:rPr lang="pl-PL" sz="1200" b="1" dirty="0">
                <a:latin typeface="Calibri" panose="020F0502020204030204" pitchFamily="34" charset="0"/>
              </a:rPr>
              <a:t>badań przemysłowych i prac rozwojowych</a:t>
            </a:r>
            <a:r>
              <a:rPr lang="pl-PL" sz="1200" dirty="0">
                <a:latin typeface="Calibri" panose="020F0502020204030204" pitchFamily="34" charset="0"/>
              </a:rPr>
              <a:t>, </a:t>
            </a:r>
            <a:r>
              <a:rPr lang="pl-PL" sz="1200" dirty="0" smtClean="0">
                <a:latin typeface="Calibri" panose="020F0502020204030204" pitchFamily="34" charset="0"/>
              </a:rPr>
              <a:t>w </a:t>
            </a:r>
            <a:r>
              <a:rPr lang="pl-PL" sz="1200" dirty="0">
                <a:latin typeface="Calibri" panose="020F0502020204030204" pitchFamily="34" charset="0"/>
              </a:rPr>
              <a:t>tym przygotowanie prototypów doświadczalnych, </a:t>
            </a:r>
            <a:r>
              <a:rPr lang="pl-PL" sz="1200" dirty="0" smtClean="0">
                <a:latin typeface="Calibri" panose="020F0502020204030204" pitchFamily="34" charset="0"/>
              </a:rPr>
              <a:t>tworzenie linii demonstracyjnych </a:t>
            </a:r>
            <a:r>
              <a:rPr lang="pl-PL" sz="1200" dirty="0">
                <a:latin typeface="Calibri" panose="020F0502020204030204" pitchFamily="34" charset="0"/>
              </a:rPr>
              <a:t>i pilotażowych, </a:t>
            </a:r>
            <a:r>
              <a:rPr lang="pl-PL" sz="1200" dirty="0" smtClean="0">
                <a:latin typeface="Calibri" panose="020F0502020204030204" pitchFamily="34" charset="0"/>
              </a:rPr>
              <a:t> walidacji </a:t>
            </a:r>
            <a:r>
              <a:rPr lang="pl-PL" sz="1200" dirty="0">
                <a:latin typeface="Calibri" panose="020F0502020204030204" pitchFamily="34" charset="0"/>
              </a:rPr>
              <a:t>oraz uruchomienie pierwszej produkcji,</a:t>
            </a:r>
          </a:p>
          <a:p>
            <a:endParaRPr lang="pl-PL" sz="1200" b="1" dirty="0" smtClean="0">
              <a:latin typeface="Calibri" panose="020F0502020204030204" pitchFamily="34" charset="0"/>
            </a:endParaRPr>
          </a:p>
          <a:p>
            <a:r>
              <a:rPr lang="pl-PL" sz="1200" b="1" dirty="0" smtClean="0">
                <a:latin typeface="Calibri" panose="020F0502020204030204" pitchFamily="34" charset="0"/>
              </a:rPr>
              <a:t>2</a:t>
            </a:r>
            <a:r>
              <a:rPr lang="pl-PL" sz="1200" b="1" dirty="0">
                <a:latin typeface="Calibri" panose="020F0502020204030204" pitchFamily="34" charset="0"/>
              </a:rPr>
              <a:t>) </a:t>
            </a:r>
            <a:r>
              <a:rPr lang="pl-PL" sz="1200" dirty="0">
                <a:latin typeface="Calibri" panose="020F0502020204030204" pitchFamily="34" charset="0"/>
              </a:rPr>
              <a:t>wsparcie </a:t>
            </a:r>
            <a:r>
              <a:rPr lang="pl-PL" sz="1200" b="1" dirty="0">
                <a:latin typeface="Calibri" panose="020F0502020204030204" pitchFamily="34" charset="0"/>
              </a:rPr>
              <a:t>procesu zabezpieczenia i ochrony własności </a:t>
            </a:r>
            <a:r>
              <a:rPr lang="pl-PL" sz="1200" b="1" dirty="0" smtClean="0">
                <a:latin typeface="Calibri" panose="020F0502020204030204" pitchFamily="34" charset="0"/>
              </a:rPr>
              <a:t>intelektualnej </a:t>
            </a:r>
            <a:r>
              <a:rPr lang="pl-PL" sz="1200" dirty="0" smtClean="0">
                <a:latin typeface="Calibri" panose="020F0502020204030204" pitchFamily="34" charset="0"/>
              </a:rPr>
              <a:t>przedsiębiorstwa dla </a:t>
            </a:r>
            <a:r>
              <a:rPr lang="pl-PL" sz="1200" dirty="0">
                <a:latin typeface="Calibri" panose="020F0502020204030204" pitchFamily="34" charset="0"/>
              </a:rPr>
              <a:t>własnych rozwiązań technicznych, </a:t>
            </a:r>
            <a:endParaRPr lang="pl-PL" sz="1200" dirty="0" smtClean="0">
              <a:latin typeface="Calibri" panose="020F0502020204030204" pitchFamily="34" charset="0"/>
            </a:endParaRPr>
          </a:p>
          <a:p>
            <a:endParaRPr lang="pl-PL" sz="1200" b="1" dirty="0" smtClean="0">
              <a:latin typeface="Calibri" panose="020F0502020204030204" pitchFamily="34" charset="0"/>
            </a:endParaRPr>
          </a:p>
          <a:p>
            <a:r>
              <a:rPr lang="pl-PL" sz="1200" b="1" dirty="0" smtClean="0">
                <a:latin typeface="Calibri" panose="020F0502020204030204" pitchFamily="34" charset="0"/>
              </a:rPr>
              <a:t>3</a:t>
            </a:r>
            <a:r>
              <a:rPr lang="pl-PL" sz="1200" b="1" dirty="0">
                <a:latin typeface="Calibri" panose="020F0502020204030204" pitchFamily="34" charset="0"/>
              </a:rPr>
              <a:t>)</a:t>
            </a:r>
            <a:r>
              <a:rPr lang="pl-PL" sz="1200" dirty="0">
                <a:latin typeface="Calibri" panose="020F0502020204030204" pitchFamily="34" charset="0"/>
              </a:rPr>
              <a:t> </a:t>
            </a:r>
            <a:r>
              <a:rPr lang="pl-PL" sz="1200" b="1" dirty="0">
                <a:latin typeface="Calibri" panose="020F0502020204030204" pitchFamily="34" charset="0"/>
              </a:rPr>
              <a:t>zakup</a:t>
            </a:r>
            <a:r>
              <a:rPr lang="pl-PL" sz="1200" dirty="0">
                <a:latin typeface="Calibri" panose="020F0502020204030204" pitchFamily="34" charset="0"/>
              </a:rPr>
              <a:t> przez przedsiębiorstwa </a:t>
            </a:r>
            <a:r>
              <a:rPr lang="pl-PL" sz="1200" b="1" dirty="0">
                <a:latin typeface="Calibri" panose="020F0502020204030204" pitchFamily="34" charset="0"/>
              </a:rPr>
              <a:t>i dostosowanie do wdrożenia wyników prac B+R</a:t>
            </a:r>
            <a:r>
              <a:rPr lang="pl-PL" sz="1200" dirty="0">
                <a:latin typeface="Calibri" panose="020F0502020204030204" pitchFamily="34" charset="0"/>
              </a:rPr>
              <a:t> </a:t>
            </a:r>
            <a:r>
              <a:rPr lang="pl-PL" sz="1200" dirty="0" smtClean="0">
                <a:latin typeface="Calibri" panose="020F0502020204030204" pitchFamily="34" charset="0"/>
              </a:rPr>
              <a:t>oraz </a:t>
            </a:r>
            <a:r>
              <a:rPr lang="pl-PL" sz="1200" dirty="0">
                <a:latin typeface="Calibri" panose="020F0502020204030204" pitchFamily="34" charset="0"/>
              </a:rPr>
              <a:t>praw do własności intelektualnej, w tym patentów, licencji, know-how </a:t>
            </a:r>
            <a:r>
              <a:rPr lang="pl-PL" sz="1200" dirty="0" smtClean="0">
                <a:latin typeface="Calibri" panose="020F0502020204030204" pitchFamily="34" charset="0"/>
              </a:rPr>
              <a:t>lub </a:t>
            </a:r>
            <a:r>
              <a:rPr lang="pl-PL" sz="1200" dirty="0">
                <a:latin typeface="Calibri" panose="020F0502020204030204" pitchFamily="34" charset="0"/>
              </a:rPr>
              <a:t>innej nieopatentowanej wiedzy technicznej związanej z wdrażanym produktem lub usługą,</a:t>
            </a:r>
          </a:p>
          <a:p>
            <a:endParaRPr lang="pl-PL" sz="1200" b="1" dirty="0" smtClean="0">
              <a:latin typeface="Calibri" panose="020F0502020204030204" pitchFamily="34" charset="0"/>
            </a:endParaRPr>
          </a:p>
          <a:p>
            <a:r>
              <a:rPr lang="pl-PL" sz="1200" b="1" dirty="0" smtClean="0">
                <a:latin typeface="Calibri" panose="020F0502020204030204" pitchFamily="34" charset="0"/>
              </a:rPr>
              <a:t>4</a:t>
            </a:r>
            <a:r>
              <a:rPr lang="pl-PL" sz="1200" b="1" dirty="0">
                <a:latin typeface="Calibri" panose="020F0502020204030204" pitchFamily="34" charset="0"/>
              </a:rPr>
              <a:t>)</a:t>
            </a:r>
            <a:r>
              <a:rPr lang="pl-PL" sz="1200" dirty="0">
                <a:latin typeface="Calibri" panose="020F0502020204030204" pitchFamily="34" charset="0"/>
              </a:rPr>
              <a:t> </a:t>
            </a:r>
            <a:r>
              <a:rPr lang="pl-PL" sz="1200" b="1" dirty="0">
                <a:latin typeface="Calibri" panose="020F0502020204030204" pitchFamily="34" charset="0"/>
              </a:rPr>
              <a:t>realizacja projektów badawczo-rozwojowych </a:t>
            </a:r>
            <a:r>
              <a:rPr lang="pl-PL" sz="1200" dirty="0">
                <a:latin typeface="Calibri" panose="020F0502020204030204" pitchFamily="34" charset="0"/>
              </a:rPr>
              <a:t>zmierzających do komercjalizacji wyników, </a:t>
            </a:r>
            <a:r>
              <a:rPr lang="pl-PL" sz="1200" dirty="0" smtClean="0">
                <a:latin typeface="Calibri" panose="020F0502020204030204" pitchFamily="34" charset="0"/>
              </a:rPr>
              <a:t>realizowanych </a:t>
            </a:r>
            <a:r>
              <a:rPr lang="pl-PL" sz="1200" dirty="0">
                <a:latin typeface="Calibri" panose="020F0502020204030204" pitchFamily="34" charset="0"/>
              </a:rPr>
              <a:t>przez jednostki B+R w ramach </a:t>
            </a:r>
            <a:r>
              <a:rPr lang="pl-PL" sz="1200" u="sng" dirty="0">
                <a:latin typeface="Calibri" panose="020F0502020204030204" pitchFamily="34" charset="0"/>
              </a:rPr>
              <a:t>skutecznej współpracy z przedsiębiorstwami</a:t>
            </a:r>
            <a:r>
              <a:rPr lang="pl-PL" sz="1200" dirty="0">
                <a:latin typeface="Calibri" panose="020F0502020204030204" pitchFamily="34" charset="0"/>
              </a:rPr>
              <a:t>.</a:t>
            </a:r>
            <a:endParaRPr lang="pl-PL" altLang="pl-PL" sz="1200" b="1" dirty="0">
              <a:latin typeface="Calibri" panose="020F0502020204030204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4729018" y="3565331"/>
            <a:ext cx="4271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r>
              <a:rPr lang="pl-PL" sz="1200" b="1" dirty="0" smtClean="0">
                <a:latin typeface="Calibri" panose="020F0502020204030204" pitchFamily="34" charset="0"/>
              </a:rPr>
              <a:t>) </a:t>
            </a:r>
            <a:r>
              <a:rPr lang="pl-PL" sz="1200" dirty="0" smtClean="0">
                <a:latin typeface="Calibri" panose="020F0502020204030204" pitchFamily="34" charset="0"/>
              </a:rPr>
              <a:t>budowa</a:t>
            </a:r>
            <a:r>
              <a:rPr lang="pl-PL" sz="1200" dirty="0">
                <a:latin typeface="Calibri" panose="020F0502020204030204" pitchFamily="34" charset="0"/>
              </a:rPr>
              <a:t>, rozbudowa, przebudowa </a:t>
            </a:r>
            <a:r>
              <a:rPr lang="pl-PL" sz="1200" b="1" dirty="0">
                <a:latin typeface="Calibri" panose="020F0502020204030204" pitchFamily="34" charset="0"/>
              </a:rPr>
              <a:t>laboratoriów specjalistycznych, działów B+R lub centrów badawczo-rozwojowych</a:t>
            </a:r>
            <a:r>
              <a:rPr lang="pl-PL" sz="1200" dirty="0">
                <a:latin typeface="Calibri" panose="020F0502020204030204" pitchFamily="34" charset="0"/>
              </a:rPr>
              <a:t> w przedsiębiorstwach, </a:t>
            </a:r>
          </a:p>
          <a:p>
            <a:endParaRPr lang="pl-PL" sz="1200" dirty="0" smtClean="0">
              <a:latin typeface="Calibri" panose="020F0502020204030204" pitchFamily="34" charset="0"/>
            </a:endParaRPr>
          </a:p>
          <a:p>
            <a:r>
              <a:rPr lang="pl-PL" sz="1200" b="1" dirty="0" smtClean="0">
                <a:latin typeface="Calibri" panose="020F0502020204030204" pitchFamily="34" charset="0"/>
              </a:rPr>
              <a:t>6)</a:t>
            </a:r>
            <a:r>
              <a:rPr lang="pl-PL" sz="1200" dirty="0" smtClean="0">
                <a:latin typeface="Calibri" panose="020F0502020204030204" pitchFamily="34" charset="0"/>
              </a:rPr>
              <a:t> zakup </a:t>
            </a:r>
            <a:r>
              <a:rPr lang="pl-PL" sz="1200" dirty="0">
                <a:latin typeface="Calibri" panose="020F0502020204030204" pitchFamily="34" charset="0"/>
              </a:rPr>
              <a:t>wyposażenia, w tym aparatury badawczej, sprzętu i urządzeń laboratoryjnych, technologii i innej niezbędnej infrastruktury </a:t>
            </a:r>
            <a:r>
              <a:rPr lang="pl-PL" sz="1200" b="1" dirty="0">
                <a:latin typeface="Calibri" panose="020F0502020204030204" pitchFamily="34" charset="0"/>
              </a:rPr>
              <a:t>służącej tworzeniu innowacyjnych produktów i usług</a:t>
            </a:r>
            <a:r>
              <a:rPr lang="pl-PL" sz="12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 rot="1977631">
            <a:off x="3276340" y="3249907"/>
            <a:ext cx="270798" cy="246546"/>
          </a:xfrm>
          <a:prstGeom prst="downArrow">
            <a:avLst>
              <a:gd name="adj1" fmla="val 50000"/>
              <a:gd name="adj2" fmla="val 3033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900">
              <a:solidFill>
                <a:prstClr val="black"/>
              </a:solidFill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 rot="19795619">
            <a:off x="5250575" y="3252477"/>
            <a:ext cx="270798" cy="246546"/>
          </a:xfrm>
          <a:prstGeom prst="downArrow">
            <a:avLst>
              <a:gd name="adj1" fmla="val 50000"/>
              <a:gd name="adj2" fmla="val 3033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900">
              <a:solidFill>
                <a:prstClr val="black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4764127" y="5485339"/>
            <a:ext cx="4271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u="sng" dirty="0" smtClean="0">
                <a:solidFill>
                  <a:srgbClr val="FF0000"/>
                </a:solidFill>
              </a:rPr>
              <a:t>zaawansowane usługi badawcze:</a:t>
            </a:r>
            <a:endParaRPr lang="pl-PL" sz="1200" dirty="0">
              <a:solidFill>
                <a:srgbClr val="FF0000"/>
              </a:solidFill>
            </a:endParaRPr>
          </a:p>
          <a:p>
            <a:r>
              <a:rPr lang="pl-PL" sz="1200" dirty="0">
                <a:solidFill>
                  <a:srgbClr val="FF0000"/>
                </a:solidFill>
              </a:rPr>
              <a:t>stworzenie mechanizmu wsparcia zakupu usług B+R związanych z opracowaniem, rozwojem lub praktycznym zastosowaniem nowego lub ulepszonego produktu / technologii realizowane w formule projektu grantowego</a:t>
            </a:r>
            <a:r>
              <a:rPr lang="pl-PL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586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296215" y="1275008"/>
            <a:ext cx="84614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l-PL" sz="2000" b="1" cap="all" dirty="0">
                <a:solidFill>
                  <a:srgbClr val="000099"/>
                </a:solidFill>
                <a:latin typeface="Calibri" pitchFamily="34" charset="0"/>
              </a:rPr>
              <a:t>OP 2. Przedsiębiorstwa</a:t>
            </a:r>
          </a:p>
          <a:p>
            <a:pPr algn="ctr" eaLnBrk="1" hangingPunct="1"/>
            <a:r>
              <a:rPr lang="pl-PL" sz="2000" b="1" cap="all" dirty="0">
                <a:solidFill>
                  <a:srgbClr val="000099"/>
                </a:solidFill>
                <a:latin typeface="Calibri" pitchFamily="34" charset="0"/>
              </a:rPr>
              <a:t>2.4.1.Specjalsityczne usługi </a:t>
            </a:r>
            <a:r>
              <a:rPr lang="pl-PL" sz="2000" b="1" cap="all" dirty="0" smtClean="0">
                <a:solidFill>
                  <a:srgbClr val="000099"/>
                </a:solidFill>
                <a:latin typeface="Calibri" pitchFamily="34" charset="0"/>
              </a:rPr>
              <a:t>doradcze</a:t>
            </a:r>
          </a:p>
          <a:p>
            <a:pPr algn="ctr" eaLnBrk="1" hangingPunct="1"/>
            <a:endParaRPr lang="pl-PL" b="1" cap="all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1" hangingPunct="1"/>
            <a:endParaRPr lang="pl-PL" b="1" cap="all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pl-PL" sz="2000" b="1" dirty="0" smtClean="0">
                <a:solidFill>
                  <a:srgbClr val="000099"/>
                </a:solidFill>
                <a:latin typeface="Calibri" pitchFamily="34" charset="0"/>
              </a:rPr>
              <a:t>Popytowy</a:t>
            </a:r>
            <a:r>
              <a:rPr lang="pl-PL" sz="2000" dirty="0" smtClean="0">
                <a:latin typeface="Calibri" pitchFamily="34" charset="0"/>
              </a:rPr>
              <a:t> mechanizm wspierania MŚP;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libri" pitchFamily="34" charset="0"/>
              </a:rPr>
              <a:t>Wszelkie </a:t>
            </a:r>
            <a:r>
              <a:rPr lang="pl-PL" sz="2000" dirty="0">
                <a:latin typeface="Calibri" pitchFamily="34" charset="0"/>
              </a:rPr>
              <a:t>usługi świadczone na rzecz małych i średnich przedsiębiorstw, które </a:t>
            </a:r>
            <a:r>
              <a:rPr lang="pl-PL" sz="2000" b="1" dirty="0">
                <a:solidFill>
                  <a:srgbClr val="000099"/>
                </a:solidFill>
                <a:latin typeface="Calibri" pitchFamily="34" charset="0"/>
              </a:rPr>
              <a:t>nie mają charakteru ciągłego ani okresowego</a:t>
            </a:r>
            <a:r>
              <a:rPr lang="pl-PL" sz="2000" b="1" dirty="0">
                <a:latin typeface="Calibri" pitchFamily="34" charset="0"/>
              </a:rPr>
              <a:t>, </a:t>
            </a:r>
            <a:r>
              <a:rPr lang="pl-PL" sz="2000" b="1" dirty="0">
                <a:solidFill>
                  <a:srgbClr val="000099"/>
                </a:solidFill>
                <a:latin typeface="Calibri" pitchFamily="34" charset="0"/>
              </a:rPr>
              <a:t>nie są też związane ze zwykłymi kosztami operacyjnymi przedsiębiorstwa</a:t>
            </a:r>
            <a:r>
              <a:rPr lang="pl-PL" sz="2000" dirty="0">
                <a:latin typeface="Calibri" pitchFamily="34" charset="0"/>
              </a:rPr>
              <a:t>, takimi </a:t>
            </a:r>
            <a:r>
              <a:rPr lang="pl-PL" sz="2000" dirty="0" smtClean="0">
                <a:latin typeface="Calibri" pitchFamily="34" charset="0"/>
              </a:rPr>
              <a:t>jak:</a:t>
            </a:r>
          </a:p>
          <a:p>
            <a:pPr marL="742950" lvl="1" indent="-285750" algn="just" eaLnBrk="1" hangingPunct="1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libri" pitchFamily="34" charset="0"/>
              </a:rPr>
              <a:t>rutynowe </a:t>
            </a:r>
            <a:r>
              <a:rPr lang="pl-PL" sz="2000" dirty="0">
                <a:latin typeface="Calibri" pitchFamily="34" charset="0"/>
              </a:rPr>
              <a:t>usługi doradztwa podatkowego</a:t>
            </a:r>
            <a:r>
              <a:rPr lang="pl-PL" sz="2000" dirty="0" smtClean="0">
                <a:latin typeface="Calibri" pitchFamily="34" charset="0"/>
              </a:rPr>
              <a:t>,</a:t>
            </a:r>
          </a:p>
          <a:p>
            <a:pPr marL="742950" lvl="1" indent="-285750" algn="just" eaLnBrk="1" hangingPunct="1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libri" pitchFamily="34" charset="0"/>
              </a:rPr>
              <a:t>regularne </a:t>
            </a:r>
            <a:r>
              <a:rPr lang="pl-PL" sz="2000" dirty="0">
                <a:latin typeface="Calibri" pitchFamily="34" charset="0"/>
              </a:rPr>
              <a:t>usługi </a:t>
            </a:r>
            <a:r>
              <a:rPr lang="pl-PL" sz="2000" dirty="0" smtClean="0">
                <a:latin typeface="Calibri" pitchFamily="34" charset="0"/>
              </a:rPr>
              <a:t>prawnicze;</a:t>
            </a:r>
          </a:p>
          <a:p>
            <a:pPr marL="742950" lvl="1" indent="-285750" algn="just" eaLnBrk="1" hangingPunct="1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libri" pitchFamily="34" charset="0"/>
              </a:rPr>
              <a:t>reklama;</a:t>
            </a:r>
          </a:p>
          <a:p>
            <a:pPr marL="742950" lvl="1" indent="-285750" algn="just" eaLnBrk="1" hangingPunct="1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libri" pitchFamily="34" charset="0"/>
              </a:rPr>
              <a:t>nie </a:t>
            </a:r>
            <a:r>
              <a:rPr lang="pl-PL" sz="2000" dirty="0">
                <a:latin typeface="Calibri" pitchFamily="34" charset="0"/>
              </a:rPr>
              <a:t>stanowią usług informacyjnych na temat możliwości pozyskiwania dotacji ze środków Unii </a:t>
            </a:r>
            <a:r>
              <a:rPr lang="pl-PL" sz="2000" dirty="0" smtClean="0">
                <a:latin typeface="Calibri" pitchFamily="34" charset="0"/>
              </a:rPr>
              <a:t>Europejskiej;</a:t>
            </a:r>
            <a:endParaRPr lang="pl-PL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1"/>
          </p:nvPr>
        </p:nvSpPr>
        <p:spPr>
          <a:xfrm>
            <a:off x="308848" y="2009082"/>
            <a:ext cx="8610600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>
                <a:latin typeface="Calibri" panose="020F0502020204030204" pitchFamily="34" charset="0"/>
              </a:rPr>
              <a:t>Realizowane w formule </a:t>
            </a:r>
            <a:r>
              <a:rPr lang="pl-PL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projektu grantowego </a:t>
            </a:r>
            <a:r>
              <a:rPr lang="pl-PL" sz="2200" dirty="0" smtClean="0">
                <a:latin typeface="Calibri" panose="020F0502020204030204" pitchFamily="34" charset="0"/>
              </a:rPr>
              <a:t>w rozumieniu art. 35 i 36 ustawy wdrożeniowej.</a:t>
            </a:r>
            <a:endParaRPr lang="pl-PL" sz="2200" dirty="0">
              <a:latin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PROJEKT GRANTOWY </a:t>
            </a:r>
            <a:r>
              <a:rPr lang="pl-PL" sz="2200" dirty="0" smtClean="0">
                <a:latin typeface="Calibri" panose="020F0502020204030204" pitchFamily="34" charset="0"/>
              </a:rPr>
              <a:t>– projekt, którego beneficjent </a:t>
            </a:r>
            <a:r>
              <a:rPr lang="pl-PL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udziela grantów</a:t>
            </a:r>
            <a:r>
              <a:rPr lang="pl-PL" sz="2200" dirty="0" smtClean="0">
                <a:latin typeface="Calibri" panose="020F0502020204030204" pitchFamily="34" charset="0"/>
              </a:rPr>
              <a:t> na realizację zadań służących osiągnięciu celów tego projektu przez </a:t>
            </a:r>
            <a:r>
              <a:rPr lang="pl-PL" sz="2200" dirty="0" err="1" smtClean="0">
                <a:latin typeface="Calibri" panose="020F0502020204030204" pitchFamily="34" charset="0"/>
              </a:rPr>
              <a:t>grantobiorców</a:t>
            </a:r>
            <a:r>
              <a:rPr lang="pl-PL" sz="22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>
                <a:latin typeface="Calibri" panose="020F0502020204030204" pitchFamily="34" charset="0"/>
              </a:rPr>
              <a:t>Kryteria wykonalności – kryteria oceny </a:t>
            </a:r>
            <a:r>
              <a:rPr lang="pl-PL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wnioskodawcy</a:t>
            </a:r>
            <a:r>
              <a:rPr lang="pl-PL" sz="2200" dirty="0" smtClean="0">
                <a:latin typeface="Calibri" panose="020F0502020204030204" pitchFamily="34" charset="0"/>
              </a:rPr>
              <a:t> i zaproponowanego przez niego </a:t>
            </a:r>
            <a:r>
              <a:rPr lang="pl-PL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systemu</a:t>
            </a:r>
            <a:r>
              <a:rPr lang="pl-PL" sz="2200" dirty="0" smtClean="0">
                <a:latin typeface="Calibri" panose="020F0502020204030204" pitchFamily="34" charset="0"/>
              </a:rPr>
              <a:t> realizacji projektu.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>
                <a:latin typeface="Calibri" panose="020F0502020204030204" pitchFamily="34" charset="0"/>
              </a:rPr>
              <a:t>Kryteria strategiczne – kryteria oceny merytorycznej </a:t>
            </a:r>
            <a:r>
              <a:rPr lang="pl-PL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koncepcji</a:t>
            </a:r>
            <a:r>
              <a:rPr lang="pl-PL" sz="2200" dirty="0" smtClean="0">
                <a:latin typeface="Calibri" panose="020F0502020204030204" pitchFamily="34" charset="0"/>
              </a:rPr>
              <a:t> proponowanej przez wnioskodawcę.</a:t>
            </a:r>
          </a:p>
        </p:txBody>
      </p:sp>
      <p:sp>
        <p:nvSpPr>
          <p:cNvPr id="2" name="Prostokąt 1"/>
          <p:cNvSpPr/>
          <p:nvPr/>
        </p:nvSpPr>
        <p:spPr>
          <a:xfrm>
            <a:off x="846708" y="1204844"/>
            <a:ext cx="8072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pl-PL" altLang="pl-PL" b="1" dirty="0">
                <a:solidFill>
                  <a:srgbClr val="000099"/>
                </a:solidFill>
                <a:latin typeface="Calibri" pitchFamily="34" charset="0"/>
              </a:rPr>
              <a:t>PODDZIAŁANIE 1.1.1. EKSPANSJA PRZEZ INNOWACJE – WSPARCIE </a:t>
            </a:r>
            <a:r>
              <a:rPr lang="pl-PL" altLang="pl-PL" b="1" dirty="0" smtClean="0">
                <a:solidFill>
                  <a:srgbClr val="000099"/>
                </a:solidFill>
                <a:latin typeface="Calibri" pitchFamily="34" charset="0"/>
              </a:rPr>
              <a:t>DOTACYJNE</a:t>
            </a:r>
          </a:p>
          <a:p>
            <a:pPr eaLnBrk="1" hangingPunct="1"/>
            <a:r>
              <a:rPr lang="pl-PL" b="1" cap="all" dirty="0" smtClean="0">
                <a:solidFill>
                  <a:srgbClr val="000099"/>
                </a:solidFill>
                <a:latin typeface="Calibri" pitchFamily="34" charset="0"/>
              </a:rPr>
              <a:t>Działanie 2.4.1.Specjalsityczne </a:t>
            </a:r>
            <a:r>
              <a:rPr lang="pl-PL" b="1" cap="all" dirty="0">
                <a:solidFill>
                  <a:srgbClr val="000099"/>
                </a:solidFill>
                <a:latin typeface="Calibri" pitchFamily="34" charset="0"/>
              </a:rPr>
              <a:t>usługi </a:t>
            </a:r>
            <a:r>
              <a:rPr lang="pl-PL" b="1" cap="all" dirty="0" smtClean="0">
                <a:solidFill>
                  <a:srgbClr val="000099"/>
                </a:solidFill>
                <a:latin typeface="Calibri" pitchFamily="34" charset="0"/>
              </a:rPr>
              <a:t>doradcze</a:t>
            </a:r>
            <a:endParaRPr lang="pl-PL" altLang="pl-PL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0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374979"/>
              </p:ext>
            </p:extLst>
          </p:nvPr>
        </p:nvGraphicFramePr>
        <p:xfrm>
          <a:off x="457200" y="1117012"/>
          <a:ext cx="8229600" cy="509131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i="0" cap="all" baseline="0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Kryteria wyboru Projektu</a:t>
                      </a:r>
                      <a:endParaRPr lang="pl-PL" sz="1800" b="1" i="0" cap="all" baseline="0" dirty="0">
                        <a:solidFill>
                          <a:srgbClr val="000099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6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Kryteria formalne</a:t>
                      </a:r>
                      <a:endParaRPr lang="pl-PL" sz="18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5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Poprawność złożenia wniosku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A.2. Zgodność z celem szczegółowym RPO WP oraz profilem Działania/Poddziałania.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A.3. Kwalifikowalność wnioskodawcy oraz partnerów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A.4. Partnerstwo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A.5. Kwalifikowalność wartości projektu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A.6. Kwalifikowalność okresu realizacji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A.7. Pomoc publiczna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A.8. Montaż finansowy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A.9. Cross-</a:t>
                      </a:r>
                      <a:r>
                        <a:rPr lang="pl-PL" sz="18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financing</a:t>
                      </a:r>
                      <a:r>
                        <a:rPr lang="pl-PL" sz="1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pl-PL" sz="18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A.10</a:t>
                      </a: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. Zgodność z politykami horyzontalnymi 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A.11. Zgodność z wymaganiami formalno-prawnymi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A.12. Zgodność z przedsięwzięciem strategicznym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A.13. Zgodność z IS </a:t>
                      </a:r>
                      <a: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pl-PL" sz="18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Poddziałanie 1.1.1)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A.14. Zgodność ze Strategią ZIT </a:t>
                      </a: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3960254" y="14151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1" hangingPunct="1"/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79137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95040"/>
              </p:ext>
            </p:extLst>
          </p:nvPr>
        </p:nvGraphicFramePr>
        <p:xfrm>
          <a:off x="590843" y="1153549"/>
          <a:ext cx="7891975" cy="386962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89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9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Kryteria </a:t>
                      </a:r>
                      <a:r>
                        <a:rPr lang="pl-PL" sz="19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wykonalności </a:t>
                      </a:r>
                      <a:r>
                        <a:rPr lang="pl-PL" sz="19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pl-PL" sz="19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projekty grantowe)</a:t>
                      </a:r>
                      <a:endParaRPr lang="pl-PL" sz="1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 Wykonalność rzeczowa projektu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Potencjał wnioskodawcy i partnerów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A.2. </a:t>
                      </a:r>
                      <a:r>
                        <a:rPr lang="pl-PL" sz="1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Zakres rzeczowy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A.3. </a:t>
                      </a:r>
                      <a:r>
                        <a:rPr lang="pl-PL" sz="1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Sposób realizacji </a:t>
                      </a:r>
                      <a:r>
                        <a:rPr lang="pl-PL" sz="1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projektu</a:t>
                      </a:r>
                      <a:endParaRPr lang="pl-PL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 Wykonalność finansowo-ekonomiczna projektu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B.1. </a:t>
                      </a:r>
                      <a:r>
                        <a:rPr lang="pl-PL" sz="1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Koszty </a:t>
                      </a:r>
                      <a:r>
                        <a:rPr lang="pl-PL" sz="1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 budżet projektu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B.2. Założenia do analiz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B.3. Analiza finansowa </a:t>
                      </a:r>
                      <a:r>
                        <a:rPr lang="pl-PL" sz="1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projektu</a:t>
                      </a:r>
                      <a:endParaRPr lang="pl-PL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B.4. Analiza ekonomiczna </a:t>
                      </a:r>
                      <a:r>
                        <a:rPr lang="pl-PL" sz="1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projektu</a:t>
                      </a:r>
                      <a:endParaRPr lang="pl-PL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4282225" y="18015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1" hangingPunct="1"/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08725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47781" y="1054676"/>
            <a:ext cx="8848436" cy="3939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buNone/>
            </a:pPr>
            <a:r>
              <a:rPr lang="pl-PL" altLang="pl-PL" sz="1800" b="1" dirty="0">
                <a:solidFill>
                  <a:srgbClr val="000099"/>
                </a:solidFill>
                <a:latin typeface="Calibri" pitchFamily="34" charset="0"/>
              </a:rPr>
              <a:t>PODDZIAŁANIE 1.1.1. EKSPANSJA PRZEZ INNOWACJE – WSPARCIE DOTACYJNE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latin typeface="Calibri" panose="020F0502020204030204" pitchFamily="34" charset="0"/>
              </a:rPr>
              <a:t>KRYTERIA STRATEGICZNE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u="sng" dirty="0" smtClean="0">
              <a:solidFill>
                <a:srgbClr val="4E8542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u="sng" dirty="0">
              <a:solidFill>
                <a:srgbClr val="4E8542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u="sng" dirty="0" smtClean="0">
              <a:solidFill>
                <a:srgbClr val="4E8542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1751"/>
              </p:ext>
            </p:extLst>
          </p:nvPr>
        </p:nvGraphicFramePr>
        <p:xfrm>
          <a:off x="147781" y="1741413"/>
          <a:ext cx="8848436" cy="4964054"/>
        </p:xfrm>
        <a:graphic>
          <a:graphicData uri="http://schemas.openxmlformats.org/drawingml/2006/table">
            <a:tbl>
              <a:tblPr/>
              <a:tblGrid>
                <a:gridCol w="20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0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505">
                <a:tc>
                  <a:txBody>
                    <a:bodyPr/>
                    <a:lstStyle/>
                    <a:p>
                      <a:pPr marL="36000" indent="0" algn="l" fontAlgn="b">
                        <a:buFont typeface="+mj-lt"/>
                        <a:buNone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A.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 Profil projektu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Mechanizm świadczenia zaawansowanych usług badawczych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zgodnie z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popytem zgłaszanym przez przedsiębiorców</a:t>
                      </a:r>
                      <a:endParaRPr lang="pl-PL" sz="1500" b="1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71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A.2. Potrzeba realizacji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Metody dostosowania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oferty do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zmieniających się potrzeb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przedsiębiorców</a:t>
                      </a:r>
                    </a:p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Potencjał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Wnioskodawcy w zakresie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koordynacji i dystrybucji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środków</a:t>
                      </a:r>
                      <a:endParaRPr lang="pl-PL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9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A.3.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Wkład w efekty </a:t>
                      </a:r>
                      <a:endParaRPr lang="pl-PL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Wkład we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wskaźniki i ramy wykonania</a:t>
                      </a:r>
                      <a:endParaRPr lang="pl-PL" sz="15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02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A.4. Oddziaływanie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Ukierunkowanie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na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poprawę dostępności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usług badawczych </a:t>
                      </a:r>
                      <a:b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wzrost współpracy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przedsiębiorstw z sektorem nauki)</a:t>
                      </a:r>
                      <a:endParaRPr lang="pl-PL" sz="15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7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RAZEM</a:t>
                      </a:r>
                      <a:r>
                        <a:rPr lang="pl-PL" sz="16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 OBSZAR A</a:t>
                      </a:r>
                      <a:endParaRPr lang="pl-PL" sz="16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B.1. Kompleksowość</a:t>
                      </a: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Systemowość</a:t>
                      </a: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koncepcji </a:t>
                      </a: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(sposób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weryfikacji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IOB, ukierunkowanie na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innowacyjność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 możliwość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wdrożenia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 wkład w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model biznesowy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przedsiębiorstwa)  </a:t>
                      </a:r>
                      <a:endParaRPr lang="pl-PL" sz="15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B.2. Komplementarność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Związek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z innymi przedsięwzięciami</a:t>
                      </a:r>
                      <a:endParaRPr lang="pl-PL" sz="15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RAZEM OBSZAR B</a:t>
                      </a: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489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C.1-C.4.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Preferencje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pl-PL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Partnerstwo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– standard </a:t>
                      </a:r>
                    </a:p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ISP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– wkład w priorytetowe kierunki badawcze z </a:t>
                      </a:r>
                      <a:r>
                        <a:rPr lang="pl-PL" sz="15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Porozumień na rzecz ISP</a:t>
                      </a:r>
                    </a:p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Ekoefektywność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– odrębna oferta/preferencja</a:t>
                      </a:r>
                    </a:p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SUERMB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– standard </a:t>
                      </a:r>
                      <a:endParaRPr lang="pl-PL" sz="15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55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RAZEM OBSZAR C</a:t>
                      </a: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25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prstClr val="white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47781" y="1054676"/>
            <a:ext cx="8848436" cy="3939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pl-PL" altLang="pl-PL" sz="1800" b="1" dirty="0">
                <a:solidFill>
                  <a:srgbClr val="000099"/>
                </a:solidFill>
                <a:latin typeface="Calibri" pitchFamily="34" charset="0"/>
              </a:rPr>
              <a:t>PODDZIAŁANIE </a:t>
            </a:r>
            <a:r>
              <a:rPr lang="pl-PL" altLang="pl-PL" sz="1800" b="1" dirty="0" smtClean="0">
                <a:solidFill>
                  <a:srgbClr val="000099"/>
                </a:solidFill>
                <a:latin typeface="Calibri" pitchFamily="34" charset="0"/>
              </a:rPr>
              <a:t>2.4.1</a:t>
            </a:r>
            <a:r>
              <a:rPr lang="pl-PL" altLang="pl-PL" sz="1800" b="1" dirty="0">
                <a:solidFill>
                  <a:srgbClr val="000099"/>
                </a:solidFill>
                <a:latin typeface="Calibri" pitchFamily="34" charset="0"/>
              </a:rPr>
              <a:t>. </a:t>
            </a:r>
            <a:r>
              <a:rPr lang="pl-PL" altLang="pl-PL" sz="1800" b="1" cap="all" dirty="0" smtClean="0">
                <a:solidFill>
                  <a:srgbClr val="000099"/>
                </a:solidFill>
                <a:latin typeface="Calibri" pitchFamily="34" charset="0"/>
              </a:rPr>
              <a:t>Specjalistyczne usługi doradcze</a:t>
            </a:r>
            <a:endParaRPr lang="pl-PL" altLang="pl-PL" sz="1800" b="1" cap="all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KRYTERIA STRATEGICZNE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u="sng" dirty="0" smtClean="0">
              <a:solidFill>
                <a:srgbClr val="4E8542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u="sng" dirty="0">
              <a:solidFill>
                <a:srgbClr val="4E8542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u="sng" dirty="0" smtClean="0">
              <a:solidFill>
                <a:srgbClr val="4E8542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97847"/>
              </p:ext>
            </p:extLst>
          </p:nvPr>
        </p:nvGraphicFramePr>
        <p:xfrm>
          <a:off x="147781" y="1741413"/>
          <a:ext cx="8848436" cy="4964054"/>
        </p:xfrm>
        <a:graphic>
          <a:graphicData uri="http://schemas.openxmlformats.org/drawingml/2006/table">
            <a:tbl>
              <a:tblPr/>
              <a:tblGrid>
                <a:gridCol w="20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0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505">
                <a:tc>
                  <a:txBody>
                    <a:bodyPr/>
                    <a:lstStyle/>
                    <a:p>
                      <a:pPr marL="36000" indent="0" algn="l" fontAlgn="b">
                        <a:buFont typeface="+mj-lt"/>
                        <a:buNone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A.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 Profil projektu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Mechanizm świadczenia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specjalistycznych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usług doradczych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zgodnie z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popytem zgłaszanym przez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MŚP</a:t>
                      </a:r>
                      <a:endParaRPr lang="pl-PL" sz="1500" b="1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71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A.2. Potrzeba realizacji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Metody dostosowania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oferty do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zmieniających się potrzeb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przedsiębiorców</a:t>
                      </a:r>
                    </a:p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Potencjał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Wnioskodawcy w zakresie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koordynacji i dystrybucji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środków</a:t>
                      </a:r>
                      <a:endParaRPr lang="pl-PL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9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A.3.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Wkład w efekty </a:t>
                      </a:r>
                      <a:endParaRPr lang="pl-PL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Wkład we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wskaźniki i ramy wykonania</a:t>
                      </a:r>
                      <a:endParaRPr lang="pl-PL" sz="15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02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A.4. Oddziaływanie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Ukierunkowanie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na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poprawę dostępności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specjalistycznych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usług doradczych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wzrost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MŚP korzystających ze wsparcia)</a:t>
                      </a:r>
                      <a:endParaRPr lang="pl-PL" sz="15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7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RAZEM</a:t>
                      </a:r>
                      <a:r>
                        <a:rPr lang="pl-PL" sz="16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 OBSZAR A</a:t>
                      </a:r>
                      <a:endParaRPr lang="pl-PL" sz="16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pl-PL" sz="15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B.1. Kompleksowość</a:t>
                      </a: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Systemowość</a:t>
                      </a:r>
                      <a:r>
                        <a:rPr lang="pl-PL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koncepcji (sposób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weryfikacji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IOB, ukierunkowanie na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usługi specjalistyczne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elastyczność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systemu, weryfikacja </a:t>
                      </a: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jakości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usług)  </a:t>
                      </a:r>
                      <a:endParaRPr lang="pl-PL" sz="15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B.2. Komplementarność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Związek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z innymi przedsięwzięciami</a:t>
                      </a:r>
                      <a:endParaRPr lang="pl-PL" sz="15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RAZEM OBSZAR B</a:t>
                      </a: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489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C.1-C.3.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Preferencje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pl-PL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ISP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– odrębna oferta/preferencja</a:t>
                      </a:r>
                      <a:endParaRPr lang="pl-PL" sz="1500" b="1" i="1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Podejście strategiczne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– odrębna oferta/preferencja</a:t>
                      </a:r>
                      <a:endParaRPr lang="pl-PL" sz="1500" b="1" i="1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Ukierunkowanie terytorialne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(mikro i </a:t>
                      </a:r>
                      <a:r>
                        <a:rPr lang="pl-PL" sz="15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małe przedsiębiorstwa z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obszarów o niskim poziomie </a:t>
                      </a:r>
                      <a:r>
                        <a:rPr lang="pl-PL" sz="15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aktywności gospodarczej) </a:t>
                      </a:r>
                      <a:r>
                        <a:rPr lang="pl-PL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–  odrębna oferta/preferencja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55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RAZEM OBSZAR C</a:t>
                      </a:r>
                    </a:p>
                  </a:txBody>
                  <a:tcPr marL="8687" marR="8687" marT="8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pl-PL" sz="15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pl-PL" sz="1500" b="1" i="0" u="none" strike="noStrike" baseline="0" dirty="0" smtClean="0">
                        <a:solidFill>
                          <a:srgbClr val="000099"/>
                        </a:solidFill>
                        <a:effectLst/>
                        <a:latin typeface="Calibri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0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8320</TotalTime>
  <Words>1141</Words>
  <Application>Microsoft Office PowerPoint</Application>
  <PresentationFormat>Pokaz na ekranie (4:3)</PresentationFormat>
  <Paragraphs>212</Paragraphs>
  <Slides>13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Projekt domyślny</vt:lpstr>
      <vt:lpstr>Kryteria wyboru projektów   w ramach RPO WP 2014-2020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Szczygieł Patrycja</cp:lastModifiedBy>
  <cp:revision>731</cp:revision>
  <cp:lastPrinted>2015-11-30T08:28:54Z</cp:lastPrinted>
  <dcterms:created xsi:type="dcterms:W3CDTF">2008-01-08T07:52:50Z</dcterms:created>
  <dcterms:modified xsi:type="dcterms:W3CDTF">2016-05-19T07:14:27Z</dcterms:modified>
</cp:coreProperties>
</file>