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0" r:id="rId4"/>
    <p:sldId id="268" r:id="rId5"/>
    <p:sldId id="276" r:id="rId6"/>
    <p:sldId id="275" r:id="rId7"/>
    <p:sldId id="281" r:id="rId8"/>
    <p:sldId id="284" r:id="rId9"/>
    <p:sldId id="277" r:id="rId10"/>
    <p:sldId id="283" r:id="rId11"/>
    <p:sldId id="285" r:id="rId12"/>
    <p:sldId id="288" r:id="rId13"/>
    <p:sldId id="278" r:id="rId14"/>
    <p:sldId id="286" r:id="rId15"/>
    <p:sldId id="287" r:id="rId16"/>
    <p:sldId id="260" r:id="rId17"/>
  </p:sldIdLst>
  <p:sldSz cx="9144000" cy="6858000" type="screen4x3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379AE-2768-4B11-A7C2-DDB8AAA60BCE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DF753-EB7D-4792-BE6A-37726E0D17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28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8549D-4E69-42B1-B497-BBCA0F9F24E1}" type="datetimeFigureOut">
              <a:rPr lang="pl-PL" smtClean="0"/>
              <a:t>2016-10-13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6A85B-F985-40BD-82C7-EE0B6623D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2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3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74688" y="944563"/>
            <a:ext cx="5387975" cy="40417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21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74688" y="944563"/>
            <a:ext cx="5387975" cy="40417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9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 hasCustomPrompt="1"/>
          </p:nvPr>
        </p:nvSpPr>
        <p:spPr>
          <a:xfrm>
            <a:off x="683568" y="2204864"/>
            <a:ext cx="7772400" cy="107306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5400" b="0" i="0" baseline="0">
                <a:solidFill>
                  <a:srgbClr val="008FB6"/>
                </a:solidFill>
                <a:latin typeface="Calibri"/>
                <a:cs typeface="Calibri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5526" y="3357406"/>
            <a:ext cx="6262464" cy="6595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="0" i="0">
                <a:solidFill>
                  <a:srgbClr val="F06F1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5157192"/>
            <a:ext cx="7774632" cy="45494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solidFill>
                  <a:srgbClr val="4C4D4F"/>
                </a:solidFill>
              </a:defRPr>
            </a:lvl1pPr>
          </a:lstStyle>
          <a:p>
            <a:pPr lvl="0"/>
            <a:r>
              <a:rPr lang="pl-PL" dirty="0" smtClean="0"/>
              <a:t>Miejsce i data prezentacji</a:t>
            </a:r>
          </a:p>
        </p:txBody>
      </p:sp>
    </p:spTree>
    <p:extLst>
      <p:ext uri="{BB962C8B-B14F-4D97-AF65-F5344CB8AC3E}">
        <p14:creationId xmlns:p14="http://schemas.microsoft.com/office/powerpoint/2010/main" val="22543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84100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 i="0">
                <a:solidFill>
                  <a:srgbClr val="008FB6"/>
                </a:solidFill>
                <a:latin typeface="Calibri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51348" y="2481385"/>
            <a:ext cx="8135452" cy="2960077"/>
          </a:xfrm>
          <a:prstGeom prst="rect">
            <a:avLst/>
          </a:prstGeom>
        </p:spPr>
        <p:txBody>
          <a:bodyPr bIns="0"/>
          <a:lstStyle>
            <a:lvl1pPr marL="514350" indent="-514350">
              <a:buClr>
                <a:srgbClr val="F06F1D"/>
              </a:buClr>
              <a:buFontTx/>
              <a:buBlip>
                <a:blip r:embed="rId2"/>
              </a:buBlip>
              <a:defRPr sz="2400">
                <a:solidFill>
                  <a:srgbClr val="4C4D4F"/>
                </a:solidFill>
                <a:latin typeface="Calibri"/>
                <a:cs typeface="Arial"/>
              </a:defRPr>
            </a:lvl1pPr>
            <a:lvl2pPr marL="914400" indent="-457200">
              <a:buClr>
                <a:srgbClr val="F06F1D"/>
              </a:buClr>
              <a:buFontTx/>
              <a:buBlip>
                <a:blip r:embed="rId2"/>
              </a:buBlip>
              <a:defRPr sz="2000">
                <a:solidFill>
                  <a:srgbClr val="4C4D4F"/>
                </a:solidFill>
                <a:latin typeface="Calibri"/>
                <a:cs typeface="Arial"/>
              </a:defRPr>
            </a:lvl2pPr>
            <a:lvl3pPr marL="1371600" indent="-457200">
              <a:buClr>
                <a:srgbClr val="F06F1D"/>
              </a:buClr>
              <a:buFontTx/>
              <a:buBlip>
                <a:blip r:embed="rId2"/>
              </a:buBlip>
              <a:defRPr sz="1800">
                <a:solidFill>
                  <a:srgbClr val="4C4D4F"/>
                </a:solidFill>
                <a:latin typeface="Calibri"/>
                <a:cs typeface="Arial"/>
              </a:defRPr>
            </a:lvl3pPr>
            <a:lvl4pPr marL="1714500" indent="-342900">
              <a:buClr>
                <a:srgbClr val="F06F1D"/>
              </a:buClr>
              <a:buFontTx/>
              <a:buBlip>
                <a:blip r:embed="rId2"/>
              </a:buBlip>
              <a:defRPr sz="1600">
                <a:solidFill>
                  <a:srgbClr val="4C4D4F"/>
                </a:solidFill>
                <a:latin typeface="Calibri"/>
                <a:cs typeface="Arial"/>
              </a:defRPr>
            </a:lvl4pPr>
            <a:lvl5pPr marL="2171700" indent="-342900">
              <a:buClr>
                <a:srgbClr val="F06F1D"/>
              </a:buClr>
              <a:buFontTx/>
              <a:buBlip>
                <a:blip r:embed="rId2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96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lowek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84100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pl-PL" sz="3600" b="0" i="0" kern="1200" dirty="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49802" y="2481386"/>
            <a:ext cx="8036998" cy="338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C4D4F"/>
                </a:solidFill>
                <a:latin typeface="Calibri"/>
                <a:cs typeface="Arial"/>
              </a:defRPr>
            </a:lvl1pPr>
            <a:lvl2pPr marL="457200" indent="0">
              <a:buNone/>
              <a:defRPr sz="2400">
                <a:solidFill>
                  <a:srgbClr val="455560"/>
                </a:solidFill>
                <a:latin typeface="Arial"/>
                <a:cs typeface="Arial"/>
              </a:defRPr>
            </a:lvl2pPr>
            <a:lvl3pPr marL="914400" indent="0">
              <a:buNone/>
              <a:defRPr sz="2000">
                <a:solidFill>
                  <a:srgbClr val="455560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455560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4555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tekst.</a:t>
            </a:r>
          </a:p>
        </p:txBody>
      </p:sp>
    </p:spTree>
    <p:extLst>
      <p:ext uri="{BB962C8B-B14F-4D97-AF65-F5344CB8AC3E}">
        <p14:creationId xmlns:p14="http://schemas.microsoft.com/office/powerpoint/2010/main" val="22462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3" hasCustomPrompt="1"/>
          </p:nvPr>
        </p:nvSpPr>
        <p:spPr>
          <a:xfrm>
            <a:off x="649802" y="1653894"/>
            <a:ext cx="8036998" cy="4213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C4D4F"/>
                </a:solidFill>
                <a:latin typeface="Calibri"/>
                <a:cs typeface="Arial"/>
              </a:defRPr>
            </a:lvl1pPr>
            <a:lvl2pPr marL="457200" indent="0">
              <a:buNone/>
              <a:defRPr sz="2400">
                <a:solidFill>
                  <a:srgbClr val="455560"/>
                </a:solidFill>
                <a:latin typeface="Arial"/>
                <a:cs typeface="Arial"/>
              </a:defRPr>
            </a:lvl2pPr>
            <a:lvl3pPr marL="914400" indent="0">
              <a:buNone/>
              <a:defRPr sz="2000">
                <a:solidFill>
                  <a:srgbClr val="455560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455560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4555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tekst.</a:t>
            </a:r>
          </a:p>
        </p:txBody>
      </p:sp>
    </p:spTree>
    <p:extLst>
      <p:ext uri="{BB962C8B-B14F-4D97-AF65-F5344CB8AC3E}">
        <p14:creationId xmlns:p14="http://schemas.microsoft.com/office/powerpoint/2010/main" val="1242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 hasCustomPrompt="1"/>
          </p:nvPr>
        </p:nvSpPr>
        <p:spPr>
          <a:xfrm>
            <a:off x="755576" y="4869160"/>
            <a:ext cx="7772400" cy="431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algn="r">
              <a:defRPr sz="2800" b="0" i="0" baseline="0">
                <a:solidFill>
                  <a:srgbClr val="008FB6"/>
                </a:solidFill>
                <a:latin typeface="Calibri"/>
                <a:cs typeface="Calibri"/>
              </a:defRPr>
            </a:lvl1pPr>
          </a:lstStyle>
          <a:p>
            <a:r>
              <a:rPr lang="pl-PL" dirty="0" smtClean="0"/>
              <a:t>wpisz np. Dziękuję za uwagę!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55576" y="5445225"/>
            <a:ext cx="7806680" cy="432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lang="pl-PL" sz="1800" kern="1200" baseline="0" dirty="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Imię i nazwisko osoby prezentującej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644008" y="2437623"/>
            <a:ext cx="389792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Obszar Metropolitalny Gdańsk-Gdynia-Sopot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Biuro Związku ZIT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ul. Długi Targ 39/40, 80-830 Gdańsk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tel. +48 58 526 81 42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biuro@metropoliagdansk.pl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zit@metropoliagdansk.pl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18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C5D7-590F-4E38-8AE7-D0713212E1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CE1-DAEC-4157-9811-6166D4B46484}" type="datetime1">
              <a:rPr lang="pl-PL" smtClean="0"/>
              <a:pPr/>
              <a:t>2016-10-13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5C14-B1EA-4C58-A620-3DD11BE140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6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347-B9C2-1741-8CCE-DA80708D6A0F}" type="datetimeFigureOut">
              <a:rPr lang="pl-PL" smtClean="0"/>
              <a:pPr/>
              <a:t>2016-10-13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0B17-3C4C-8D4E-BC46-5DD029528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99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92888" cy="1728192"/>
          </a:xfrm>
        </p:spPr>
        <p:txBody>
          <a:bodyPr>
            <a:noAutofit/>
          </a:bodyPr>
          <a:lstStyle/>
          <a:p>
            <a:r>
              <a:rPr lang="pl-PL" sz="2800" dirty="0" smtClean="0"/>
              <a:t>Strategia ZIT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Obszaru Metropolitalnego </a:t>
            </a:r>
            <a:r>
              <a:rPr lang="pl-PL" sz="2800" dirty="0" smtClean="0"/>
              <a:t>Gdańsk–Gdynia–Sopot </a:t>
            </a:r>
            <a:br>
              <a:rPr lang="pl-PL" sz="2800" dirty="0" smtClean="0"/>
            </a:br>
            <a:r>
              <a:rPr lang="pl-PL" sz="2800" dirty="0" smtClean="0"/>
              <a:t>do 2020 roku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4063961"/>
            <a:ext cx="3807728" cy="82867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600" dirty="0" smtClean="0"/>
              <a:t>Komitet </a:t>
            </a:r>
            <a:r>
              <a:rPr lang="pl-PL" sz="1600" dirty="0"/>
              <a:t>Monitorujący</a:t>
            </a:r>
            <a:br>
              <a:rPr lang="pl-PL" sz="1600" dirty="0"/>
            </a:br>
            <a:r>
              <a:rPr lang="pl-PL" sz="1600" dirty="0"/>
              <a:t>Regionalny Program Operacyjny</a:t>
            </a:r>
            <a:br>
              <a:rPr lang="pl-PL" sz="1600" dirty="0"/>
            </a:br>
            <a:r>
              <a:rPr lang="pl-PL" sz="1600" dirty="0"/>
              <a:t>Województwa Pomorskiego na lata 2014-2020</a:t>
            </a:r>
            <a:br>
              <a:rPr lang="pl-PL" sz="1600" dirty="0"/>
            </a:br>
            <a:endParaRPr lang="pl-PL" sz="1600" b="0" dirty="0"/>
          </a:p>
          <a:p>
            <a:endParaRPr lang="pl-PL" sz="1800" b="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1403648" y="5337981"/>
            <a:ext cx="7357854" cy="730250"/>
          </a:xfrm>
        </p:spPr>
        <p:txBody>
          <a:bodyPr/>
          <a:lstStyle/>
          <a:p>
            <a:pPr algn="r"/>
            <a:r>
              <a:rPr lang="pl-PL" dirty="0" smtClean="0"/>
              <a:t>Gdańsk, 13 października 2016 r.</a:t>
            </a: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672408" cy="23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79512" y="1124744"/>
            <a:ext cx="8784976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III - Kreowanie zintegrowanej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przestrzeni</a:t>
            </a:r>
          </a:p>
          <a:p>
            <a:pPr>
              <a:spcAft>
                <a:spcPts val="0"/>
              </a:spcAft>
            </a:pP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- Mobilność</a:t>
            </a:r>
          </a:p>
          <a:p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:</a:t>
            </a:r>
            <a:r>
              <a:rPr lang="pl-PL" sz="2000" b="1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Wdrożenie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systemu biletu elektronicznego jako narzędzia integracji taryfowo-biletowej transportu publicznego na OM, umożliwiającego wprowadzenie wspólnego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biletu (E-BILET)</a:t>
            </a:r>
          </a:p>
          <a:p>
            <a:endParaRPr lang="pl-PL" sz="28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Trwają ustalenia w zakresie sformułowania </a:t>
            </a:r>
            <a:r>
              <a:rPr lang="pl-PL" dirty="0">
                <a:solidFill>
                  <a:schemeClr val="bg1"/>
                </a:solidFill>
              </a:rPr>
              <a:t>wizji </a:t>
            </a:r>
            <a:r>
              <a:rPr lang="pl-PL" dirty="0" smtClean="0">
                <a:solidFill>
                  <a:schemeClr val="bg1"/>
                </a:solidFill>
              </a:rPr>
              <a:t>systemu transportu zbiorowego </a:t>
            </a:r>
            <a:r>
              <a:rPr lang="pl-PL" dirty="0">
                <a:solidFill>
                  <a:schemeClr val="bg1"/>
                </a:solidFill>
              </a:rPr>
              <a:t>proponowanego przez województwo oraz planów </a:t>
            </a:r>
            <a:r>
              <a:rPr lang="pl-PL" dirty="0" smtClean="0">
                <a:solidFill>
                  <a:schemeClr val="bg1"/>
                </a:solidFill>
              </a:rPr>
              <a:t>MZKZG. Obie </a:t>
            </a:r>
            <a:r>
              <a:rPr lang="pl-PL" dirty="0">
                <a:solidFill>
                  <a:schemeClr val="bg1"/>
                </a:solidFill>
              </a:rPr>
              <a:t>koncepcje (UMWP i MZKZG) zasadniczo różnią się elementami organizacyjnymi i technologicznymi.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13 </a:t>
            </a:r>
            <a:r>
              <a:rPr lang="pl-PL" dirty="0">
                <a:solidFill>
                  <a:schemeClr val="bg1"/>
                </a:solidFill>
              </a:rPr>
              <a:t>października </a:t>
            </a:r>
            <a:r>
              <a:rPr lang="pl-PL" dirty="0" smtClean="0">
                <a:solidFill>
                  <a:schemeClr val="bg1"/>
                </a:solidFill>
              </a:rPr>
              <a:t>- Zarząd</a:t>
            </a:r>
            <a:r>
              <a:rPr lang="pl-PL" dirty="0">
                <a:solidFill>
                  <a:schemeClr val="bg1"/>
                </a:solidFill>
              </a:rPr>
              <a:t> Województwa Pomorskiego, na którym Marszałek ma oficjalnie ustosunkować się do planów wprowadzenia systemu </a:t>
            </a:r>
            <a:r>
              <a:rPr lang="pl-PL" dirty="0" smtClean="0">
                <a:solidFill>
                  <a:schemeClr val="bg1"/>
                </a:solidFill>
              </a:rPr>
              <a:t>regionalnego.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Grudzień </a:t>
            </a:r>
            <a:r>
              <a:rPr lang="pl-PL" dirty="0">
                <a:solidFill>
                  <a:schemeClr val="bg1"/>
                </a:solidFill>
              </a:rPr>
              <a:t>2016 - </a:t>
            </a:r>
            <a:r>
              <a:rPr lang="pl-PL" dirty="0" smtClean="0">
                <a:solidFill>
                  <a:schemeClr val="bg1"/>
                </a:solidFill>
              </a:rPr>
              <a:t>przygotowanie </a:t>
            </a:r>
            <a:r>
              <a:rPr lang="pl-PL" dirty="0">
                <a:solidFill>
                  <a:schemeClr val="bg1"/>
                </a:solidFill>
              </a:rPr>
              <a:t>niezbędnej dokumentacji aplikacyjnej i zawarcie porozumień i umów pomiędzy uczestnikami zintegrowanego systemu pobierania opłat dotyczących wspólnego przygotowania i późniejszej realizacji projektu</a:t>
            </a:r>
          </a:p>
          <a:p>
            <a:pPr>
              <a:lnSpc>
                <a:spcPct val="115000"/>
              </a:lnSpc>
            </a:pPr>
            <a:endParaRPr lang="pl-PL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ea typeface="Calibri"/>
              <a:cs typeface="Times New Roman"/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17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90550" y="40770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Projekt został zidentyfikowany w SZOOP RPO WP w dniu 30 sierpnia, planowany termin złożenia wniosku grudzień br. 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90550" y="1340768"/>
            <a:ext cx="89534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III - Kreowanie zintegrowanej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przestrzeni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- Mobilność</a:t>
            </a: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– Budowa zintegrowanego systemu monitorowania bezpieczeństwa oraz zarządzania informacją na linii kolejowej 250 w Trójmieście wraz z modernizacją Budynku Dworca Podmiejskiego w Gdyni Głównej oraz peronów na linii kolejowej nr 250</a:t>
            </a: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>
              <a:ea typeface="Calibri"/>
              <a:cs typeface="Times New Roman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7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90550" y="1340768"/>
            <a:ext cx="8953450" cy="748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III - Kreowanie zintegrowanej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przestrzeni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- Mobilność</a:t>
            </a:r>
          </a:p>
          <a:p>
            <a:pPr>
              <a:lnSpc>
                <a:spcPct val="115000"/>
              </a:lnSpc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Przedsięwzięcia komplementarne w ramach </a:t>
            </a:r>
            <a:r>
              <a:rPr lang="pl-PL" sz="2400" dirty="0" err="1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POIiŚ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: Węzły integracyjne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OM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Projekty zidentyfikowane do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dofinansowania: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umieszczone w Wykazie projektów zidentyfikowanych </a:t>
            </a:r>
            <a:r>
              <a:rPr lang="pl-PL" dirty="0" err="1">
                <a:solidFill>
                  <a:schemeClr val="bg1"/>
                </a:solidFill>
                <a:ea typeface="Calibri"/>
                <a:cs typeface="Times New Roman"/>
              </a:rPr>
              <a:t>SzOOP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Calibri"/>
                <a:cs typeface="Times New Roman"/>
              </a:rPr>
              <a:t>POIiŚ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2014-2020: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„Gdański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Projekt Komunikacji Miejskiej – etap IV A”,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"Rozwój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zrównoważonego transportu publicznego w Gdyni poprzez inwestycje infrastrukturalne, m.in. utworzenie węzła integracyjnego Gdynia Chylonia"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"Rozwój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zrównoważonego transportu publicznego w Gdyni poprzez zakup ekologicznego taboru wraz z rozbudową infrastruktury trolejbusowej"</a:t>
            </a:r>
          </a:p>
          <a:p>
            <a:pPr>
              <a:lnSpc>
                <a:spcPct val="115000"/>
              </a:lnSpc>
            </a:pP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Termin składania wniosków o dofinansowanie to XI-XII. 2016.</a:t>
            </a:r>
          </a:p>
          <a:p>
            <a:pPr>
              <a:lnSpc>
                <a:spcPct val="115000"/>
              </a:lnSpc>
            </a:pP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0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1093798"/>
            <a:ext cx="8208912" cy="468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IV </a:t>
            </a:r>
            <a:r>
              <a:rPr lang="pl-PL" sz="2000" b="1" dirty="0">
                <a:solidFill>
                  <a:schemeClr val="bg1"/>
                </a:solidFill>
                <a:ea typeface="Times New Roman"/>
                <a:cs typeface="Times New Roman"/>
              </a:rPr>
              <a:t>- </a:t>
            </a:r>
            <a:r>
              <a:rPr lang="pl-PL" sz="2000" b="1" dirty="0">
                <a:solidFill>
                  <a:schemeClr val="bg1"/>
                </a:solidFill>
                <a:ea typeface="Calibri"/>
                <a:cs typeface="Times New Roman"/>
              </a:rPr>
              <a:t>Wzrost efektywności energetycznej oraz wdrożenie strategii </a:t>
            </a:r>
            <a:r>
              <a:rPr lang="pl-P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niskoemisyjnej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Działanie - Energetyka</a:t>
            </a:r>
          </a:p>
          <a:p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4.1.1. Przedsięwzięcie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1 - Kompleksowa modernizacja energetyczna budynków użyteczności publicznej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OM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32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Wrzesień 2016: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odbyły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się ostatnie spotkania konsultacyjne z DPR UMWP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z 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beneficjentami , którzy planują modernizację energetyczną budynków związanych z ochroną zdrowia (Gmina Stegna, Powiat Kartuski i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Pucki.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14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września IZ wysłała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wezwania 3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gminy do złożenia  wniosków projektów zgodnie z ustalonym harmonogramem. 7 września złożono kolejne 3 wnioski o dofinasowanie (Powiat Kartuski, Gmina Puck, Powiat Pucki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).</a:t>
            </a:r>
            <a:endParaRPr lang="pl-PL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250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1124744"/>
            <a:ext cx="864096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IV </a:t>
            </a:r>
            <a:r>
              <a:rPr lang="pl-PL" sz="2000" b="1" dirty="0">
                <a:solidFill>
                  <a:schemeClr val="bg1"/>
                </a:solidFill>
                <a:ea typeface="Times New Roman"/>
                <a:cs typeface="Times New Roman"/>
              </a:rPr>
              <a:t>- </a:t>
            </a:r>
            <a:r>
              <a:rPr lang="pl-PL" sz="2000" b="1" dirty="0">
                <a:solidFill>
                  <a:schemeClr val="bg1"/>
                </a:solidFill>
                <a:ea typeface="Calibri"/>
                <a:cs typeface="Times New Roman"/>
              </a:rPr>
              <a:t>Wzrost efektywności energetycznej oraz wdrożenie strategii </a:t>
            </a:r>
            <a:r>
              <a:rPr lang="pl-P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niskoemisyjnej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Działanie – </a:t>
            </a:r>
            <a:r>
              <a:rPr lang="pl-PL" sz="2000" dirty="0">
                <a:solidFill>
                  <a:schemeClr val="bg1"/>
                </a:solidFill>
                <a:ea typeface="Calibri"/>
                <a:cs typeface="Times New Roman"/>
              </a:rPr>
              <a:t>E</a:t>
            </a: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nergetyka</a:t>
            </a: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Przedsięwzięcia komplementarne w ramach </a:t>
            </a:r>
            <a:r>
              <a:rPr lang="pl-PL" sz="2400" dirty="0" err="1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POIiŚ</a:t>
            </a: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b="1" u="sng" dirty="0">
                <a:solidFill>
                  <a:schemeClr val="bg1"/>
                </a:solidFill>
              </a:rPr>
              <a:t>Kompleksowa modernizacja i rozbudowa miejskiej sieci </a:t>
            </a:r>
            <a:r>
              <a:rPr lang="pl-PL" b="1" u="sng" dirty="0" smtClean="0">
                <a:solidFill>
                  <a:schemeClr val="bg1"/>
                </a:solidFill>
              </a:rPr>
              <a:t>ciepłowniczej </a:t>
            </a: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Wrzesień 2016: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W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Wykazie Projektów Zidentyfikowanych znalazły się 2 projekty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OPEC,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a w dniu 30 września firma OPEC złożyła wnioski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na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dofinansowanie.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Uzyskano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potwierdzenia z Ministerstwa Energii,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że po zakończeniu procesu aktualizacji Strategii ZIT pozostałe projekty z listy podstawowej zostaną umieszczone w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WPZ.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Dodatkowo Beneficjenci zostali poproszeni o wystosowanie pism w sprawie identyfikacji projektów rezerwowych niezwłocznie po złożeniu wniosków na projekty podstawowe. </a:t>
            </a:r>
            <a:endParaRPr lang="pl-PL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W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ramach PI 4.V zgłoszono 4 projekty podstawowe (1 – OPEC, 3 – GPEC) oraz 5 projektów rezerwowych (1 – OPEC, 4 – GPEC),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a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w ramach PI 4.VI zgłoszono 5 projektów podstawowych (1 – OPEC, 4 GPEC) oraz 4 rezerwowe (2 – OPEC, 2 – GPEC). </a:t>
            </a:r>
            <a:endParaRPr lang="pl-PL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06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39552" y="1556792"/>
            <a:ext cx="7776864" cy="4256486"/>
          </a:xfrm>
          <a:prstGeom prst="rect">
            <a:avLst/>
          </a:prstGeom>
        </p:spPr>
        <p:txBody>
          <a:bodyPr bIns="0"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4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0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8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6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Dokończenie aktualizacja Strategii ZIT  i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cs typeface="Times New Roman"/>
              </a:rPr>
              <a:t>w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pisanie projektów komplementarnych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POIiŚ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do Wykazu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rojektów Zidentyfikowanych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Zakończenie procesu zmiany lidera w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przedsięwzięciu Innowacyjny system wsparcia zatrudnienia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na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terenie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OM w Poddziałaniu 5.2.1.</a:t>
            </a:r>
            <a:endParaRPr lang="pl-PL" dirty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>
              <a:buFontTx/>
              <a:buChar char="-"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>
              <a:buFontTx/>
              <a:buChar char="-"/>
            </a:pPr>
            <a:endParaRPr lang="pl-PL" sz="2600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8FB6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28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Michał Glaser, dyrektor biura </a:t>
            </a:r>
            <a:r>
              <a:rPr lang="pl-PL" dirty="0" err="1" smtClean="0"/>
              <a:t>OMG</a:t>
            </a:r>
            <a:r>
              <a:rPr lang="pl-PL" dirty="0" smtClean="0"/>
              <a:t>-G-S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1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691934" y="6381328"/>
            <a:ext cx="5194920" cy="360040"/>
          </a:xfrm>
          <a:prstGeom prst="rect">
            <a:avLst/>
          </a:prstGeom>
        </p:spPr>
        <p:txBody>
          <a:bodyPr lIns="0" tIns="0" rIns="0" bIns="0"/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endParaRPr lang="pl-PL" sz="2400" dirty="0">
              <a:solidFill>
                <a:srgbClr val="EC751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88251" y="1506016"/>
            <a:ext cx="7071985" cy="52322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>
              <a:spcBef>
                <a:spcPts val="360"/>
              </a:spcBef>
              <a:spcAft>
                <a:spcPts val="600"/>
              </a:spcAft>
              <a:buClr>
                <a:srgbClr val="F06F1D"/>
              </a:buClr>
            </a:pPr>
            <a:r>
              <a:rPr lang="pl-PL" sz="2800" dirty="0" smtClean="0">
                <a:solidFill>
                  <a:srgbClr val="4C4D4F"/>
                </a:solidFill>
                <a:cs typeface="Arial"/>
              </a:rPr>
              <a:t>15.IX.2011 </a:t>
            </a:r>
            <a:r>
              <a:rPr lang="pl-PL" sz="2800" dirty="0">
                <a:solidFill>
                  <a:srgbClr val="4C4D4F"/>
                </a:solidFill>
                <a:cs typeface="Arial"/>
              </a:rPr>
              <a:t>r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.       - </a:t>
            </a:r>
            <a:r>
              <a:rPr lang="pl-PL" sz="2800" b="1" dirty="0" smtClean="0">
                <a:solidFill>
                  <a:srgbClr val="4C4D4F"/>
                </a:solidFill>
                <a:cs typeface="Arial"/>
              </a:rPr>
              <a:t>powołanie GOM 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(29 </a:t>
            </a:r>
            <a:r>
              <a:rPr lang="pl-PL" sz="2800" dirty="0">
                <a:solidFill>
                  <a:srgbClr val="4C4D4F"/>
                </a:solidFill>
                <a:cs typeface="Arial"/>
              </a:rPr>
              <a:t>JST)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975711" y="2557477"/>
            <a:ext cx="7097064" cy="52322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360"/>
              </a:spcBef>
              <a:spcAft>
                <a:spcPts val="600"/>
              </a:spcAft>
              <a:buClr>
                <a:srgbClr val="F06F1D"/>
              </a:buClr>
            </a:pPr>
            <a:r>
              <a:rPr lang="pl-PL" sz="2800" dirty="0" smtClean="0">
                <a:solidFill>
                  <a:srgbClr val="4C4D4F"/>
                </a:solidFill>
                <a:cs typeface="Arial"/>
              </a:rPr>
              <a:t>IV/VI/XII 2015 </a:t>
            </a:r>
            <a:r>
              <a:rPr lang="pl-PL" sz="2800" dirty="0">
                <a:solidFill>
                  <a:srgbClr val="4C4D4F"/>
                </a:solidFill>
                <a:cs typeface="Arial"/>
              </a:rPr>
              <a:t>r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.  - </a:t>
            </a:r>
            <a:r>
              <a:rPr lang="pl-PL" sz="2800" b="1" dirty="0" smtClean="0">
                <a:solidFill>
                  <a:srgbClr val="4C4D4F"/>
                </a:solidFill>
                <a:cs typeface="Arial"/>
              </a:rPr>
              <a:t>OMG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-</a:t>
            </a:r>
            <a:r>
              <a:rPr lang="pl-PL" sz="2800" b="1" dirty="0" smtClean="0">
                <a:solidFill>
                  <a:srgbClr val="4C4D4F"/>
                </a:solidFill>
                <a:cs typeface="Arial"/>
              </a:rPr>
              <a:t>S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-</a:t>
            </a:r>
            <a:r>
              <a:rPr lang="pl-PL" sz="2800" b="1" dirty="0" smtClean="0">
                <a:solidFill>
                  <a:srgbClr val="4C4D4F"/>
                </a:solidFill>
                <a:cs typeface="Arial"/>
              </a:rPr>
              <a:t>S 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/</a:t>
            </a:r>
            <a:r>
              <a:rPr lang="pl-PL" sz="2800" b="1" dirty="0" smtClean="0">
                <a:solidFill>
                  <a:srgbClr val="4C4D4F"/>
                </a:solidFill>
                <a:cs typeface="Arial"/>
              </a:rPr>
              <a:t> ZZIT 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/</a:t>
            </a:r>
            <a:r>
              <a:rPr lang="pl-PL" sz="2800" b="1" dirty="0" smtClean="0">
                <a:solidFill>
                  <a:srgbClr val="4C4D4F"/>
                </a:solidFill>
                <a:cs typeface="Arial"/>
              </a:rPr>
              <a:t> IP  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(57 </a:t>
            </a:r>
            <a:r>
              <a:rPr lang="pl-PL" sz="2800" dirty="0">
                <a:solidFill>
                  <a:srgbClr val="4C4D4F"/>
                </a:solidFill>
                <a:cs typeface="Arial"/>
              </a:rPr>
              <a:t>JST</a:t>
            </a:r>
            <a:r>
              <a:rPr lang="pl-PL" sz="2800" dirty="0" smtClean="0">
                <a:solidFill>
                  <a:srgbClr val="4C4D4F"/>
                </a:solidFill>
                <a:cs typeface="Arial"/>
              </a:rPr>
              <a:t>)</a:t>
            </a:r>
            <a:endParaRPr lang="pl-PL" sz="2800" dirty="0">
              <a:solidFill>
                <a:srgbClr val="4C4D4F"/>
              </a:solidFill>
              <a:cs typeface="Arial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975711" y="3717032"/>
            <a:ext cx="7097064" cy="138499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>
              <a:spcBef>
                <a:spcPts val="360"/>
              </a:spcBef>
              <a:spcAft>
                <a:spcPts val="600"/>
              </a:spcAft>
              <a:buClr>
                <a:srgbClr val="F06F1D"/>
              </a:buClr>
            </a:pPr>
            <a:r>
              <a:rPr lang="pl-PL" sz="2800" dirty="0" smtClean="0">
                <a:solidFill>
                  <a:srgbClr val="4C4D4F"/>
                </a:solidFill>
                <a:cs typeface="Arial"/>
              </a:rPr>
              <a:t>cele na kolejne lata: </a:t>
            </a:r>
            <a:r>
              <a:rPr lang="pl-PL" sz="2800" b="1" dirty="0" smtClean="0">
                <a:solidFill>
                  <a:srgbClr val="4C4D4F"/>
                </a:solidFill>
                <a:cs typeface="Arial"/>
              </a:rPr>
              <a:t>wdrażanie Strategii ZIT, realizacja „działań własnych”, utworzenie związku metropolitalnego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974086" y="362310"/>
            <a:ext cx="6912768" cy="504056"/>
          </a:xfrm>
          <a:prstGeom prst="rect">
            <a:avLst/>
          </a:prstGeom>
        </p:spPr>
        <p:txBody>
          <a:bodyPr lIns="0" tIns="0" rIns="0" bIns="0"/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sz="3200" dirty="0" smtClean="0"/>
              <a:t>5 lat OMG-G-S</a:t>
            </a:r>
          </a:p>
          <a:p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3940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3203848" y="309155"/>
            <a:ext cx="5750822" cy="504056"/>
          </a:xfrm>
          <a:prstGeom prst="rect">
            <a:avLst/>
          </a:prstGeom>
        </p:spPr>
        <p:txBody>
          <a:bodyPr lIns="0" tIns="0" rIns="0" bIns="0"/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sz="3200" dirty="0" smtClean="0"/>
              <a:t>Działania OMG-G-S w ramach ZIT </a:t>
            </a:r>
          </a:p>
          <a:p>
            <a:endParaRPr lang="pl-PL" sz="3200" b="1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95736" y="1277095"/>
            <a:ext cx="4679504" cy="4256486"/>
          </a:xfrm>
          <a:prstGeom prst="rect">
            <a:avLst/>
          </a:prstGeom>
        </p:spPr>
        <p:txBody>
          <a:bodyPr bIns="0"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4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0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8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6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600" b="1" dirty="0" smtClean="0">
                <a:solidFill>
                  <a:srgbClr val="008FB6"/>
                </a:solidFill>
              </a:rPr>
              <a:t>14 PRZEDSIĘWZIĘĆ ZIT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rgbClr val="008FB6"/>
                </a:solidFill>
              </a:rPr>
              <a:t>(</a:t>
            </a:r>
            <a:r>
              <a:rPr lang="pl-PL" sz="2600" dirty="0" smtClean="0">
                <a:solidFill>
                  <a:srgbClr val="008FB6"/>
                </a:solidFill>
              </a:rPr>
              <a:t>ok. </a:t>
            </a:r>
            <a:r>
              <a:rPr lang="pl-PL" sz="2600" dirty="0" smtClean="0">
                <a:solidFill>
                  <a:srgbClr val="008FB6"/>
                </a:solidFill>
              </a:rPr>
              <a:t>100 </a:t>
            </a:r>
            <a:r>
              <a:rPr lang="pl-PL" sz="2600" dirty="0" smtClean="0">
                <a:solidFill>
                  <a:srgbClr val="008FB6"/>
                </a:solidFill>
              </a:rPr>
              <a:t>projektów)</a:t>
            </a: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r>
              <a:rPr lang="pl-PL" b="1" u="sng" dirty="0" smtClean="0">
                <a:solidFill>
                  <a:srgbClr val="008FB6"/>
                </a:solidFill>
              </a:rPr>
              <a:t>     RPO </a:t>
            </a:r>
            <a:r>
              <a:rPr lang="pl-PL" dirty="0" smtClean="0">
                <a:solidFill>
                  <a:srgbClr val="008FB6"/>
                </a:solidFill>
              </a:rPr>
              <a:t>					  </a:t>
            </a:r>
            <a:r>
              <a:rPr lang="pl-PL" u="sng" dirty="0" smtClean="0">
                <a:solidFill>
                  <a:srgbClr val="008FB6"/>
                </a:solidFill>
              </a:rPr>
              <a:t>   </a:t>
            </a:r>
            <a:r>
              <a:rPr lang="pl-PL" b="1" u="sng" dirty="0" err="1" smtClean="0">
                <a:solidFill>
                  <a:srgbClr val="008FB6"/>
                </a:solidFill>
              </a:rPr>
              <a:t>POIiŚ</a:t>
            </a:r>
            <a:r>
              <a:rPr lang="pl-PL" b="1" u="sng" dirty="0" smtClean="0">
                <a:solidFill>
                  <a:srgbClr val="008FB6"/>
                </a:solidFill>
              </a:rPr>
              <a:t>   </a:t>
            </a:r>
            <a:r>
              <a:rPr lang="pl-PL" sz="100" u="sng" dirty="0" smtClean="0">
                <a:solidFill>
                  <a:srgbClr val="008FB6"/>
                </a:solidFill>
              </a:rPr>
              <a:t>.</a:t>
            </a:r>
            <a:r>
              <a:rPr lang="pl-PL" u="sng" dirty="0" smtClean="0">
                <a:solidFill>
                  <a:srgbClr val="008FB6"/>
                </a:solidFill>
              </a:rPr>
              <a:t>         </a:t>
            </a:r>
            <a:r>
              <a:rPr lang="pl-PL" dirty="0" smtClean="0">
                <a:solidFill>
                  <a:srgbClr val="008FB6"/>
                </a:solidFill>
              </a:rPr>
              <a:t>1,4 </a:t>
            </a:r>
            <a:r>
              <a:rPr lang="pl-PL" dirty="0">
                <a:solidFill>
                  <a:srgbClr val="008FB6"/>
                </a:solidFill>
              </a:rPr>
              <a:t>mld </a:t>
            </a:r>
            <a:r>
              <a:rPr lang="pl-PL" dirty="0" smtClean="0">
                <a:solidFill>
                  <a:srgbClr val="008FB6"/>
                </a:solidFill>
              </a:rPr>
              <a:t>zł         </a:t>
            </a:r>
            <a:r>
              <a:rPr lang="pl-PL" sz="2300" dirty="0" smtClean="0">
                <a:solidFill>
                  <a:srgbClr val="008FB6"/>
                </a:solidFill>
              </a:rPr>
              <a:t>wartość</a:t>
            </a:r>
            <a:r>
              <a:rPr lang="pl-PL" dirty="0" smtClean="0">
                <a:solidFill>
                  <a:srgbClr val="008FB6"/>
                </a:solidFill>
              </a:rPr>
              <a:t>        2,2 mld zł</a:t>
            </a:r>
            <a:endParaRPr lang="pl-PL" dirty="0">
              <a:solidFill>
                <a:srgbClr val="008FB6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8FB6"/>
                </a:solidFill>
              </a:rPr>
              <a:t>1,1 mld zł   </a:t>
            </a:r>
            <a:r>
              <a:rPr lang="pl-PL" sz="2000" dirty="0" smtClean="0">
                <a:solidFill>
                  <a:srgbClr val="008FB6"/>
                </a:solidFill>
              </a:rPr>
              <a:t>dofinansowanie</a:t>
            </a:r>
            <a:r>
              <a:rPr lang="pl-PL" b="1" dirty="0" smtClean="0">
                <a:solidFill>
                  <a:srgbClr val="008FB6"/>
                </a:solidFill>
              </a:rPr>
              <a:t>  606 mln zł </a:t>
            </a:r>
            <a:endParaRPr lang="pl-PL" b="1" dirty="0">
              <a:solidFill>
                <a:srgbClr val="008FB6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8FB6"/>
                </a:solidFill>
              </a:rPr>
              <a:t>          </a:t>
            </a:r>
          </a:p>
          <a:p>
            <a:pPr marL="0" indent="0" algn="ctr">
              <a:buNone/>
            </a:pPr>
            <a:r>
              <a:rPr lang="pl-PL" sz="2500" b="1" dirty="0">
                <a:solidFill>
                  <a:schemeClr val="accent4"/>
                </a:solidFill>
              </a:rPr>
              <a:t>ś</a:t>
            </a:r>
            <a:r>
              <a:rPr lang="pl-PL" sz="2500" b="1" dirty="0" smtClean="0">
                <a:solidFill>
                  <a:schemeClr val="accent4"/>
                </a:solidFill>
              </a:rPr>
              <a:t>rodki pozakonkursowe</a:t>
            </a: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8FB6"/>
              </a:solidFill>
            </a:endParaRPr>
          </a:p>
        </p:txBody>
      </p:sp>
      <p:sp>
        <p:nvSpPr>
          <p:cNvPr id="10" name="Strzałka w prawo z wcięciem 9"/>
          <p:cNvSpPr/>
          <p:nvPr/>
        </p:nvSpPr>
        <p:spPr>
          <a:xfrm rot="7763411">
            <a:off x="2875716" y="2499140"/>
            <a:ext cx="906400" cy="422844"/>
          </a:xfrm>
          <a:prstGeom prst="notchedRightArrow">
            <a:avLst/>
          </a:prstGeom>
          <a:solidFill>
            <a:srgbClr val="EC75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  <p:sp>
        <p:nvSpPr>
          <p:cNvPr id="11" name="Strzałka w prawo z wcięciem 10"/>
          <p:cNvSpPr/>
          <p:nvPr/>
        </p:nvSpPr>
        <p:spPr>
          <a:xfrm rot="3411425">
            <a:off x="5335691" y="2488501"/>
            <a:ext cx="906400" cy="422844"/>
          </a:xfrm>
          <a:prstGeom prst="notchedRightArrow">
            <a:avLst/>
          </a:prstGeom>
          <a:solidFill>
            <a:srgbClr val="EC75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314096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Rozstrzygnięto </a:t>
            </a:r>
            <a:r>
              <a:rPr lang="pl-PL" dirty="0">
                <a:solidFill>
                  <a:schemeClr val="bg1"/>
                </a:solidFill>
              </a:rPr>
              <a:t>konkurs na partnerów przedsięwzięcia. W konkursie </a:t>
            </a:r>
            <a:r>
              <a:rPr lang="pl-PL" dirty="0" smtClean="0">
                <a:solidFill>
                  <a:schemeClr val="bg1"/>
                </a:solidFill>
              </a:rPr>
              <a:t>organizowanym </a:t>
            </a:r>
            <a:r>
              <a:rPr lang="pl-PL" dirty="0">
                <a:solidFill>
                  <a:schemeClr val="bg1"/>
                </a:solidFill>
              </a:rPr>
              <a:t>przez </a:t>
            </a:r>
            <a:r>
              <a:rPr lang="pl-PL" dirty="0" smtClean="0">
                <a:solidFill>
                  <a:schemeClr val="bg1"/>
                </a:solidFill>
              </a:rPr>
              <a:t>Pomorski Park Naukowo-Technologiczny zostało </a:t>
            </a:r>
            <a:r>
              <a:rPr lang="pl-PL" dirty="0" smtClean="0">
                <a:solidFill>
                  <a:schemeClr val="bg1"/>
                </a:solidFill>
              </a:rPr>
              <a:t>wyłonionych </a:t>
            </a:r>
            <a:r>
              <a:rPr lang="pl-PL" dirty="0" smtClean="0">
                <a:solidFill>
                  <a:schemeClr val="bg1"/>
                </a:solidFill>
              </a:rPr>
              <a:t>5 </a:t>
            </a:r>
            <a:r>
              <a:rPr lang="pl-PL" dirty="0" smtClean="0">
                <a:solidFill>
                  <a:schemeClr val="bg1"/>
                </a:solidFill>
              </a:rPr>
              <a:t>podmiotów.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12 </a:t>
            </a:r>
            <a:r>
              <a:rPr lang="cs-CZ" dirty="0">
                <a:solidFill>
                  <a:schemeClr val="bg1"/>
                </a:solidFill>
              </a:rPr>
              <a:t>października </a:t>
            </a:r>
            <a:r>
              <a:rPr lang="cs-CZ" dirty="0" smtClean="0">
                <a:solidFill>
                  <a:schemeClr val="bg1"/>
                </a:solidFill>
              </a:rPr>
              <a:t>2016 </a:t>
            </a:r>
            <a:r>
              <a:rPr lang="cs-CZ" dirty="0" smtClean="0">
                <a:solidFill>
                  <a:schemeClr val="bg1"/>
                </a:solidFill>
              </a:rPr>
              <a:t>– złożono do biura OMG-G-S karty </a:t>
            </a:r>
            <a:r>
              <a:rPr lang="cs-CZ" dirty="0" smtClean="0">
                <a:solidFill>
                  <a:schemeClr val="bg1"/>
                </a:solidFill>
              </a:rPr>
              <a:t>projektów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Grudzień 2016 – planowana gotowość na złożenie wniosków o dofinansowanie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268760"/>
            <a:ext cx="7992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 - Rozwój konkurencyjnej i innowacyjnej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gospodarki</a:t>
            </a:r>
          </a:p>
          <a:p>
            <a:r>
              <a:rPr lang="pl-PL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Działanie </a:t>
            </a:r>
            <a:r>
              <a:rPr lang="pl-PL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–</a:t>
            </a:r>
          </a:p>
          <a:p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- </a:t>
            </a:r>
            <a:r>
              <a:rPr lang="pl-PL" sz="2400" dirty="0" err="1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TriPOLIS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- Zintegrowany program współpracy inkubatorów przedsiębiorczości i parków naukowo-technologicznych w OM</a:t>
            </a: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pl-PL" sz="2400" dirty="0">
              <a:ea typeface="Calibri"/>
              <a:cs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17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17170" y="1268760"/>
            <a:ext cx="8820472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 - Budowa aktywnego i otwartego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społeczeństwa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– Zatrudnienie</a:t>
            </a:r>
          </a:p>
          <a:p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 - Innowacyjny system wsparcia zatrudnienia </a:t>
            </a:r>
            <a:b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</a:b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na terenie OM</a:t>
            </a:r>
          </a:p>
          <a:p>
            <a:pPr>
              <a:lnSpc>
                <a:spcPct val="115000"/>
              </a:lnSpc>
            </a:pPr>
            <a:endParaRPr lang="pl-PL" sz="20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</a:rPr>
              <a:t>W </a:t>
            </a: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poddziałaniu 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</a:rPr>
              <a:t>5.1.1 </a:t>
            </a:r>
            <a:r>
              <a:rPr lang="pl-PL" i="1" dirty="0">
                <a:solidFill>
                  <a:schemeClr val="bg1"/>
                </a:solidFill>
                <a:latin typeface="Calibri" panose="020F0502020204030204" pitchFamily="34" charset="0"/>
              </a:rPr>
              <a:t>(projekty Powiatowych Urzędów Pracy)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zostały podpisane umowy o dofinansowanie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z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Powiatowymi Urzędami Pracy. 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</a:rPr>
              <a:t>W poddziałaniu 5.2.1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 po wycofaniu się lidera (Miasta Gdyni) przedsięwzięcie zostało zaproponowane do realizacji w podziale na powiaty. Trwa dokładny podział alokacji miedzy liderami, tuż po zapadnięciu decyzji zostanie podjęta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uchwała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o aktualizacji Strategii ZIT w zakresie zmiany nazwy lidera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pl-PL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0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04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79512" y="1340768"/>
            <a:ext cx="9036496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 - Budowa aktywnego i otwartego społeczeństwa</a:t>
            </a:r>
          </a:p>
          <a:p>
            <a:pPr>
              <a:spcAft>
                <a:spcPts val="0"/>
              </a:spcAft>
            </a:pPr>
            <a:r>
              <a:rPr lang="pl-PL" sz="24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</a:t>
            </a:r>
            <a:r>
              <a:rPr lang="pl-PL" sz="2400" dirty="0">
                <a:solidFill>
                  <a:srgbClr val="000000"/>
                </a:solidFill>
                <a:ea typeface="Calibri"/>
                <a:cs typeface="Times New Roman"/>
              </a:rPr>
              <a:t>– Zatrudnienie</a:t>
            </a:r>
            <a:endParaRPr lang="pl-PL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Przedsięwzięcie 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– Przedsięwzięcie z zakresu aktywnego i zdrowego starzenia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się</a:t>
            </a:r>
          </a:p>
          <a:p>
            <a:pPr>
              <a:lnSpc>
                <a:spcPct val="115000"/>
              </a:lnSpc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poddziałania 5.4.1 (projekty z zakresu profilaktyki zdrowotnej) – ministerstwo zaakceptowało fiszkę złożoną przez UMWP w zakresie zmniejszenia zdrowotnych i ekonomicznych skutków zachorowań na cukrzycę typu 2 mieszkańców województwa pomorskiego w wieku aktywności zawodowej.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W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 dalszej kolejności nastąpi opracowanie Regionalnego Programu Zdrowotnego.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W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związku z narzuconym przez ministerstwo zakresem interwencji oraz wyborem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dokonanym przez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UMWP i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OMG-G-S,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konieczna będzie aktualizacja Strategii ZIT.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540684" y="283736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80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340768"/>
            <a:ext cx="90364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 - Budowa aktywnego i otwartego społeczeństwa</a:t>
            </a:r>
          </a:p>
          <a:p>
            <a:pPr>
              <a:spcAft>
                <a:spcPts val="0"/>
              </a:spcAft>
            </a:pP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</a:t>
            </a:r>
            <a:r>
              <a:rPr lang="pl-PL" sz="2000" dirty="0">
                <a:solidFill>
                  <a:srgbClr val="000000"/>
                </a:solidFill>
                <a:ea typeface="Calibri"/>
                <a:cs typeface="Times New Roman"/>
              </a:rPr>
              <a:t>– </a:t>
            </a: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Integracja</a:t>
            </a:r>
            <a:endParaRPr lang="pl-PL" sz="2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- Metropolitalny System Aktywizacji Społeczno-Zawodowej</a:t>
            </a:r>
            <a:endParaRPr lang="pl-PL" sz="32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Wrzesień 2016 - złożone </a:t>
            </a:r>
            <a:r>
              <a:rPr lang="pl-PL" dirty="0">
                <a:solidFill>
                  <a:schemeClr val="bg1"/>
                </a:solidFill>
              </a:rPr>
              <a:t>zostały wnioski partnerstw: gdańskiego, tczewskiego, OWES, Stegna, wejherowskiego, puckiego, </a:t>
            </a:r>
            <a:r>
              <a:rPr lang="pl-PL" dirty="0" err="1">
                <a:solidFill>
                  <a:schemeClr val="bg1"/>
                </a:solidFill>
              </a:rPr>
              <a:t>M.Sopot</a:t>
            </a:r>
            <a:r>
              <a:rPr lang="pl-PL" dirty="0">
                <a:solidFill>
                  <a:schemeClr val="bg1"/>
                </a:solidFill>
              </a:rPr>
              <a:t>, kartuskiego, M. Gdynia i M. Gdańsk. Jako ostatni zostanie złożony </a:t>
            </a:r>
            <a:r>
              <a:rPr lang="pl-PL" dirty="0" smtClean="0">
                <a:solidFill>
                  <a:schemeClr val="bg1"/>
                </a:solidFill>
              </a:rPr>
              <a:t>drugi wniosek </a:t>
            </a:r>
            <a:r>
              <a:rPr lang="pl-PL" dirty="0">
                <a:solidFill>
                  <a:schemeClr val="bg1"/>
                </a:solidFill>
              </a:rPr>
              <a:t>M. Gdynia w ramach poddziałania 6.2.1 w terminie do </a:t>
            </a:r>
            <a:r>
              <a:rPr lang="pl-PL" dirty="0" smtClean="0">
                <a:solidFill>
                  <a:schemeClr val="bg1"/>
                </a:solidFill>
              </a:rPr>
              <a:t>15 listopada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Część wniosków przeszła ocenę formalną i weszła w etap oceny merytorycznej z udziałem ekspertów wskazanych przez OMG-G-S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8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4434" y="1196752"/>
            <a:ext cx="9036496" cy="533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 - Budowa aktywnego i otwartego społeczeństwa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</a:t>
            </a:r>
            <a:r>
              <a:rPr lang="pl-PL" sz="2000" dirty="0">
                <a:solidFill>
                  <a:srgbClr val="000000"/>
                </a:solidFill>
                <a:ea typeface="Calibri"/>
                <a:cs typeface="Times New Roman"/>
              </a:rPr>
              <a:t>– </a:t>
            </a: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Konwersja</a:t>
            </a:r>
            <a:endParaRPr lang="pl-PL" sz="2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Przedsięwzięcia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indywidualne miast położonych w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OM (Zintegrowane przedsięwzięcia rewitalizacyjne)</a:t>
            </a:r>
          </a:p>
          <a:p>
            <a:pPr>
              <a:lnSpc>
                <a:spcPct val="115000"/>
              </a:lnSpc>
            </a:pPr>
            <a:endParaRPr lang="pl-PL" sz="20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Wrzesień 2016 - Rumia</a:t>
            </a:r>
            <a:r>
              <a:rPr lang="pl-PL" sz="2000" dirty="0">
                <a:solidFill>
                  <a:schemeClr val="bg1"/>
                </a:solidFill>
                <a:ea typeface="Calibri"/>
                <a:cs typeface="Times New Roman"/>
              </a:rPr>
              <a:t>, Kartuzy i Tczew zostały wezwane </a:t>
            </a: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do </a:t>
            </a:r>
            <a:r>
              <a:rPr lang="pl-PL" sz="2000" dirty="0">
                <a:solidFill>
                  <a:schemeClr val="bg1"/>
                </a:solidFill>
                <a:ea typeface="Calibri"/>
                <a:cs typeface="Times New Roman"/>
              </a:rPr>
              <a:t>złożenia kart </a:t>
            </a: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projektów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Kolejne </a:t>
            </a:r>
            <a:r>
              <a:rPr lang="pl-PL" sz="2000" dirty="0">
                <a:solidFill>
                  <a:schemeClr val="bg1"/>
                </a:solidFill>
                <a:ea typeface="Calibri"/>
                <a:cs typeface="Times New Roman"/>
              </a:rPr>
              <a:t>miasta będą wzywane według stopnia zaawansowania prac nad projektami. Pruszcz Gdański zrezygnował z prac nad projektem rewitalizacyjnym i po zatwierdzeniu zakresów wszystkich 8 projektów będzie znana pula niewykorzystanej alokacji do dalszego podziału. </a:t>
            </a:r>
            <a:endParaRPr lang="pl-PL" sz="20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ea typeface="Calibri"/>
                <a:cs typeface="Times New Roman"/>
              </a:rPr>
              <a:t>IZ </a:t>
            </a:r>
            <a:r>
              <a:rPr lang="pl-PL" sz="2000" dirty="0">
                <a:solidFill>
                  <a:schemeClr val="bg1"/>
                </a:solidFill>
                <a:ea typeface="Calibri"/>
                <a:cs typeface="Times New Roman"/>
              </a:rPr>
              <a:t>na wniosek biura zgodziła się na „otwarcie” alokacji w kartach i umożliwienie miastom zwiększenia dofinansowania po ew. przydzieleniu dodatkowych kwot.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70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07504" y="1196752"/>
            <a:ext cx="8784976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III - Kreowanie zintegrowanej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przestrzeni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- </a:t>
            </a:r>
            <a:r>
              <a:rPr lang="pl-PL" sz="2000" dirty="0" smtClean="0">
                <a:solidFill>
                  <a:srgbClr val="000000"/>
                </a:solidFill>
                <a:ea typeface="Calibri"/>
                <a:cs typeface="Times New Roman"/>
              </a:rPr>
              <a:t>Mobilność</a:t>
            </a:r>
          </a:p>
          <a:p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Przedsięwzięcie: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Węzły integracyjne OM wraz z trasami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dojazdowymi</a:t>
            </a:r>
          </a:p>
          <a:p>
            <a:endParaRPr lang="pl-PL" sz="24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1"/>
                </a:solidFill>
              </a:rPr>
              <a:t>6.10.2016 – podpisanie </a:t>
            </a:r>
            <a:r>
              <a:rPr lang="pl-PL" sz="2000" b="1" dirty="0" smtClean="0">
                <a:solidFill>
                  <a:schemeClr val="bg1"/>
                </a:solidFill>
              </a:rPr>
              <a:t>w Kartuzach pierwszych </a:t>
            </a:r>
            <a:r>
              <a:rPr lang="pl-PL" sz="2000" b="1" dirty="0">
                <a:solidFill>
                  <a:schemeClr val="bg1"/>
                </a:solidFill>
              </a:rPr>
              <a:t>umów w ramach realizacji </a:t>
            </a:r>
            <a:r>
              <a:rPr lang="pl-PL" sz="2000" b="1" dirty="0" smtClean="0">
                <a:solidFill>
                  <a:schemeClr val="bg1"/>
                </a:solidFill>
              </a:rPr>
              <a:t>ZIT</a:t>
            </a:r>
            <a:endParaRPr lang="pl-PL" sz="2000" dirty="0">
              <a:solidFill>
                <a:schemeClr val="bg1"/>
              </a:solidFill>
            </a:endParaRPr>
          </a:p>
          <a:p>
            <a:pPr algn="just"/>
            <a:endParaRPr lang="pl-PL" sz="24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Zakończono spotkania negocjacyjne ze wszystkimi beneficjentami projektów węzłowych.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 </a:t>
            </a:r>
            <a:r>
              <a:rPr lang="pl-PL" dirty="0" err="1">
                <a:solidFill>
                  <a:schemeClr val="bg1"/>
                </a:solidFill>
              </a:rPr>
              <a:t>SzOOP</a:t>
            </a:r>
            <a:r>
              <a:rPr lang="pl-PL" dirty="0">
                <a:solidFill>
                  <a:schemeClr val="bg1"/>
                </a:solidFill>
              </a:rPr>
              <a:t> RPO WP 2014-2020 zidentyfikowano 17 projektów. </a:t>
            </a:r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Na </a:t>
            </a:r>
            <a:r>
              <a:rPr lang="pl-PL" dirty="0">
                <a:solidFill>
                  <a:schemeClr val="bg1"/>
                </a:solidFill>
              </a:rPr>
              <a:t>identyfikację czekają: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Budowa węzłów integracyjnych Luzino i Gościcino Wejherowskie wraz z trasami dojazdowymi,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pl-PL" dirty="0">
                <a:solidFill>
                  <a:schemeClr val="bg1"/>
                </a:solidFill>
              </a:rPr>
              <a:t>Budowa systemu roweru </a:t>
            </a:r>
            <a:r>
              <a:rPr lang="pl-PL" dirty="0" smtClean="0">
                <a:solidFill>
                  <a:schemeClr val="bg1"/>
                </a:solidFill>
              </a:rPr>
              <a:t>metropolitalnego.</a:t>
            </a:r>
          </a:p>
          <a:p>
            <a:pPr lvl="0" algn="just">
              <a:spcAft>
                <a:spcPts val="0"/>
              </a:spcAft>
            </a:pPr>
            <a:r>
              <a:rPr lang="pl-PL" dirty="0" smtClean="0">
                <a:solidFill>
                  <a:schemeClr val="bg1"/>
                </a:solidFill>
              </a:rPr>
              <a:t>Karta </a:t>
            </a:r>
            <a:r>
              <a:rPr lang="pl-PL" dirty="0">
                <a:solidFill>
                  <a:schemeClr val="bg1"/>
                </a:solidFill>
              </a:rPr>
              <a:t>projektu została zatwierdzona przez IZ. Projekt zostanie zidentyfikowany przy najbliższej aktualizacji </a:t>
            </a:r>
            <a:r>
              <a:rPr lang="pl-PL" dirty="0" err="1">
                <a:solidFill>
                  <a:schemeClr val="bg1"/>
                </a:solidFill>
              </a:rPr>
              <a:t>SzOOP</a:t>
            </a:r>
            <a:r>
              <a:rPr lang="pl-PL" dirty="0">
                <a:solidFill>
                  <a:schemeClr val="bg1"/>
                </a:solidFill>
              </a:rPr>
              <a:t> RPO WP (prawdopodobnie 20.10.2016 r.)</a:t>
            </a:r>
          </a:p>
          <a:p>
            <a:pPr>
              <a:lnSpc>
                <a:spcPct val="115000"/>
              </a:lnSpc>
            </a:pPr>
            <a:endParaRPr lang="pl-PL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ea typeface="Calibri"/>
              <a:cs typeface="Times New Roman"/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347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GOM power point">
  <a:themeElements>
    <a:clrScheme name="GOM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9FC2"/>
      </a:accent1>
      <a:accent2>
        <a:srgbClr val="89D4E3"/>
      </a:accent2>
      <a:accent3>
        <a:srgbClr val="F58426"/>
      </a:accent3>
      <a:accent4>
        <a:srgbClr val="EBB913"/>
      </a:accent4>
      <a:accent5>
        <a:srgbClr val="5F6062"/>
      </a:accent5>
      <a:accent6>
        <a:srgbClr val="9F9F9F"/>
      </a:accent6>
      <a:hlink>
        <a:srgbClr val="009FC2"/>
      </a:hlink>
      <a:folHlink>
        <a:srgbClr val="89D4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989</Words>
  <Application>Microsoft Office PowerPoint</Application>
  <PresentationFormat>Pokaz na ekranie (4:3)</PresentationFormat>
  <Paragraphs>131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motyw GOM power point</vt:lpstr>
      <vt:lpstr>Strategia ZIT Obszaru Metropolitalnego Gdańsk–Gdynia–Sopot  do 2020 roku </vt:lpstr>
      <vt:lpstr>Prezentacja programu PowerPoint</vt:lpstr>
      <vt:lpstr>Prezentacja programu PowerPoint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WDRAŻANIE STRATEGII ZIT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gom</dc:creator>
  <cp:lastModifiedBy>gom</cp:lastModifiedBy>
  <cp:revision>48</cp:revision>
  <cp:lastPrinted>2016-10-13T07:09:11Z</cp:lastPrinted>
  <dcterms:created xsi:type="dcterms:W3CDTF">2015-06-12T10:26:38Z</dcterms:created>
  <dcterms:modified xsi:type="dcterms:W3CDTF">2016-10-13T07:27:22Z</dcterms:modified>
</cp:coreProperties>
</file>