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58" r:id="rId2"/>
    <p:sldId id="571" r:id="rId3"/>
    <p:sldId id="564" r:id="rId4"/>
    <p:sldId id="565" r:id="rId5"/>
    <p:sldId id="566" r:id="rId6"/>
    <p:sldId id="567" r:id="rId7"/>
    <p:sldId id="568" r:id="rId8"/>
    <p:sldId id="570" r:id="rId9"/>
    <p:sldId id="561" r:id="rId10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czak Radomir" initials="M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3399"/>
    <a:srgbClr val="FFFF99"/>
    <a:srgbClr val="FFFFFF"/>
    <a:srgbClr val="FFFF66"/>
    <a:srgbClr val="FFFF2F"/>
    <a:srgbClr val="CCECFF"/>
    <a:srgbClr val="E0EFF8"/>
    <a:srgbClr val="DFC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0" autoAdjust="0"/>
    <p:restoredTop sz="99112" autoAdjust="0"/>
  </p:normalViewPr>
  <p:slideViewPr>
    <p:cSldViewPr>
      <p:cViewPr varScale="1">
        <p:scale>
          <a:sx n="70" d="100"/>
          <a:sy n="70" d="100"/>
        </p:scale>
        <p:origin x="144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3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038CD-1A9C-4892-B682-0C387DB7438B}" type="datetimeFigureOut">
              <a:rPr lang="pl-PL" smtClean="0"/>
              <a:t>20.06.2017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CBF6E-C8B6-4BC0-A3D6-EA2421349A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124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6"/>
            <a:ext cx="5438464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427226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3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078291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36738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1348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113804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7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86462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8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344383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 smtClean="0"/>
          </a:p>
        </p:txBody>
      </p:sp>
      <p:sp>
        <p:nvSpPr>
          <p:cNvPr id="12292" name="Symbol zastępczy numeru slajdu 3"/>
          <p:cNvSpPr txBox="1">
            <a:spLocks noGrp="1"/>
          </p:cNvSpPr>
          <p:nvPr/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94AEA16-F46D-4B94-A9C1-205CC3F613E1}" type="slidenum">
              <a:rPr lang="pl-PL" altLang="pl-PL" sz="1200">
                <a:solidFill>
                  <a:prstClr val="black"/>
                </a:solidFill>
              </a:rPr>
              <a:pPr algn="r" eaLnBrk="1" hangingPunct="1"/>
              <a:t>9</a:t>
            </a:fld>
            <a:endParaRPr lang="pl-PL" altLang="pl-PL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18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0" y="1700808"/>
            <a:ext cx="91440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l-PL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INFORMACJA</a:t>
            </a:r>
            <a:r>
              <a:rPr lang="pl-PL" sz="2400" dirty="0">
                <a:solidFill>
                  <a:schemeClr val="bg1"/>
                </a:solidFill>
                <a:latin typeface="Garamond" panose="02020404030301010803" pitchFamily="18" charset="0"/>
              </a:rPr>
              <a:t/>
            </a:r>
            <a:br>
              <a:rPr lang="pl-PL" sz="24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na temat </a:t>
            </a:r>
            <a:r>
              <a:rPr lang="pl-PL" sz="2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przedsięwzięć kolejowych w RPO </a:t>
            </a:r>
            <a:r>
              <a:rPr lang="pl-PL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WP </a:t>
            </a:r>
            <a:r>
              <a:rPr lang="pl-PL" sz="2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2014-2020</a:t>
            </a:r>
          </a:p>
          <a:p>
            <a:pPr algn="ctr">
              <a:lnSpc>
                <a:spcPct val="120000"/>
              </a:lnSpc>
            </a:pPr>
            <a:r>
              <a:rPr lang="pl-PL" sz="2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(Działanie 9.2)</a:t>
            </a:r>
            <a:endParaRPr lang="pl-PL" sz="24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368425" y="4500563"/>
            <a:ext cx="2519363" cy="793750"/>
            <a:chOff x="3969" y="346"/>
            <a:chExt cx="1587" cy="500"/>
          </a:xfrm>
        </p:grpSpPr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3969" y="346"/>
              <a:ext cx="1587" cy="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63525" indent="-263525"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b="0" dirty="0">
                <a:latin typeface="Garamond" pitchFamily="18" charset="0"/>
              </a:endParaRPr>
            </a:p>
            <a:p>
              <a:pPr eaLnBrk="1" hangingPunct="1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b="0" dirty="0">
                <a:latin typeface="Garamond" pitchFamily="18" charset="0"/>
              </a:endParaRPr>
            </a:p>
          </p:txBody>
        </p:sp>
        <p:pic>
          <p:nvPicPr>
            <p:cNvPr id="8" name="Picture 934" descr="POMORSKIE2020-W1-podstawowe-RGB-FOR WE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391"/>
              <a:ext cx="1407" cy="3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355977" y="4471988"/>
            <a:ext cx="4572124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pl-PL" altLang="pl-PL" sz="1600" b="0" dirty="0" smtClean="0">
                <a:solidFill>
                  <a:schemeClr val="bg1"/>
                </a:solidFill>
                <a:latin typeface="Garamond" pitchFamily="18" charset="0"/>
              </a:rPr>
              <a:t>Radomir Matczak,</a:t>
            </a:r>
          </a:p>
          <a:p>
            <a:pPr eaLnBrk="1" hangingPunct="1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pl-PL" altLang="pl-PL" sz="1600" dirty="0" smtClean="0">
                <a:solidFill>
                  <a:schemeClr val="bg1"/>
                </a:solidFill>
                <a:latin typeface="Garamond" pitchFamily="18" charset="0"/>
              </a:rPr>
              <a:t>Departament Rozwoju Regionalnego i Przestrzennego</a:t>
            </a:r>
          </a:p>
          <a:p>
            <a:pPr eaLnBrk="1" hangingPunct="1"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pl-PL" altLang="pl-PL" sz="1600" b="0" dirty="0" smtClean="0">
                <a:solidFill>
                  <a:schemeClr val="bg1"/>
                </a:solidFill>
                <a:latin typeface="Garamond" pitchFamily="18" charset="0"/>
              </a:rPr>
              <a:t>UMWP</a:t>
            </a:r>
            <a:endParaRPr lang="pl-PL" altLang="pl-PL" sz="1600" b="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5877272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300" dirty="0" smtClean="0">
                <a:solidFill>
                  <a:schemeClr val="bg1"/>
                </a:solidFill>
                <a:latin typeface="Garamond" pitchFamily="18" charset="0"/>
              </a:rPr>
              <a:t>Posiedzenie </a:t>
            </a:r>
            <a:r>
              <a:rPr lang="pl-PL" altLang="pl-PL" sz="1300" dirty="0" smtClean="0">
                <a:solidFill>
                  <a:schemeClr val="bg1"/>
                </a:solidFill>
                <a:latin typeface="Garamond" pitchFamily="18" charset="0"/>
              </a:rPr>
              <a:t>Komitetu Monitorującego RPO WP 2014-2020 </a:t>
            </a:r>
            <a:endParaRPr lang="pl-PL" altLang="pl-PL" sz="1300" dirty="0" smtClean="0">
              <a:solidFill>
                <a:schemeClr val="bg1"/>
              </a:solidFill>
              <a:latin typeface="Garamond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300" dirty="0" smtClean="0">
                <a:solidFill>
                  <a:schemeClr val="bg1"/>
                </a:solidFill>
                <a:latin typeface="Garamond" pitchFamily="18" charset="0"/>
              </a:rPr>
              <a:t>Gdańsk</a:t>
            </a:r>
            <a:r>
              <a:rPr lang="pl-PL" altLang="pl-PL" sz="1300" b="0" dirty="0" smtClean="0">
                <a:solidFill>
                  <a:schemeClr val="bg1"/>
                </a:solidFill>
                <a:latin typeface="Garamond" pitchFamily="18" charset="0"/>
              </a:rPr>
              <a:t>, </a:t>
            </a:r>
            <a:r>
              <a:rPr lang="pl-PL" altLang="pl-PL" sz="1300" b="0" dirty="0" smtClean="0">
                <a:solidFill>
                  <a:schemeClr val="bg1"/>
                </a:solidFill>
                <a:latin typeface="Garamond" pitchFamily="18" charset="0"/>
              </a:rPr>
              <a:t>21 </a:t>
            </a:r>
            <a:r>
              <a:rPr lang="pl-PL" altLang="pl-PL" sz="1300" b="0" dirty="0" smtClean="0">
                <a:solidFill>
                  <a:schemeClr val="bg1"/>
                </a:solidFill>
                <a:latin typeface="Garamond" pitchFamily="18" charset="0"/>
              </a:rPr>
              <a:t>czerwca 2017 r.</a:t>
            </a:r>
            <a:endParaRPr lang="pl-PL" altLang="pl-PL" sz="1300" b="0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3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483768" y="0"/>
            <a:ext cx="6624736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Sytuacja bieżąca (1)</a:t>
            </a:r>
            <a:endParaRPr lang="pl-PL" sz="2800" b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35496" y="1412776"/>
            <a:ext cx="9108504" cy="4247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9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Działanie </a:t>
            </a:r>
            <a:r>
              <a:rPr lang="pl-PL" sz="1900" b="1" dirty="0">
                <a:solidFill>
                  <a:srgbClr val="0000FF"/>
                </a:solidFill>
                <a:latin typeface="Garamond" panose="02020404030301010803" pitchFamily="18" charset="0"/>
              </a:rPr>
              <a:t>9.2 </a:t>
            </a:r>
            <a:r>
              <a:rPr lang="pl-PL" sz="1900" b="1" i="1" dirty="0">
                <a:solidFill>
                  <a:srgbClr val="0000FF"/>
                </a:solidFill>
                <a:latin typeface="Garamond" panose="02020404030301010803" pitchFamily="18" charset="0"/>
              </a:rPr>
              <a:t>Regionalna infrastruktura </a:t>
            </a:r>
            <a:r>
              <a:rPr lang="pl-PL" sz="1900" b="1" i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kolejowa </a:t>
            </a:r>
            <a:r>
              <a:rPr lang="pl-PL" sz="1900" dirty="0" smtClean="0">
                <a:latin typeface="Garamond" panose="02020404030301010803" pitchFamily="18" charset="0"/>
              </a:rPr>
              <a:t>RPO </a:t>
            </a:r>
            <a:r>
              <a:rPr lang="pl-PL" sz="1900" dirty="0" smtClean="0">
                <a:latin typeface="Garamond" panose="02020404030301010803" pitchFamily="18" charset="0"/>
              </a:rPr>
              <a:t>WP </a:t>
            </a:r>
            <a:r>
              <a:rPr lang="pl-PL" sz="19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(PI 7d)</a:t>
            </a:r>
            <a:r>
              <a:rPr lang="pl-PL" sz="1900" dirty="0" smtClean="0">
                <a:latin typeface="Garamond" panose="02020404030301010803" pitchFamily="18" charset="0"/>
              </a:rPr>
              <a:t>:</a:t>
            </a:r>
            <a:endParaRPr lang="pl-PL" sz="1900" dirty="0" smtClean="0">
              <a:latin typeface="Garamond" panose="02020404030301010803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sz="1900" dirty="0" smtClean="0">
                <a:latin typeface="Garamond" panose="02020404030301010803" pitchFamily="18" charset="0"/>
              </a:rPr>
              <a:t>linie kolejowe (w tym ZIT)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sz="1900" dirty="0" smtClean="0">
                <a:latin typeface="Garamond" panose="02020404030301010803" pitchFamily="18" charset="0"/>
              </a:rPr>
              <a:t>tabor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900" dirty="0" smtClean="0">
                <a:latin typeface="Garamond" panose="02020404030301010803" pitchFamily="18" charset="0"/>
              </a:rPr>
              <a:t>Przewidziane do </a:t>
            </a:r>
            <a:r>
              <a:rPr lang="pl-PL" sz="1900" dirty="0" smtClean="0">
                <a:latin typeface="Garamond" panose="02020404030301010803" pitchFamily="18" charset="0"/>
              </a:rPr>
              <a:t>realizacji </a:t>
            </a:r>
            <a:r>
              <a:rPr lang="pl-PL" sz="1900" dirty="0" smtClean="0">
                <a:latin typeface="Garamond" panose="02020404030301010803" pitchFamily="18" charset="0"/>
              </a:rPr>
              <a:t>m.in. </a:t>
            </a:r>
            <a:r>
              <a:rPr lang="pl-PL" sz="19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liniowe </a:t>
            </a:r>
            <a:r>
              <a:rPr lang="pl-PL" sz="19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przedsięwzięcia strategiczne</a:t>
            </a:r>
            <a:r>
              <a:rPr lang="pl-PL" sz="1900" dirty="0" smtClean="0">
                <a:latin typeface="Garamond" panose="02020404030301010803" pitchFamily="18" charset="0"/>
              </a:rPr>
              <a:t>, wynikające z RPS </a:t>
            </a:r>
            <a:r>
              <a:rPr lang="pl-PL" sz="1900" i="1" dirty="0" smtClean="0">
                <a:latin typeface="Garamond" panose="02020404030301010803" pitchFamily="18" charset="0"/>
              </a:rPr>
              <a:t>Mobilne </a:t>
            </a:r>
            <a:r>
              <a:rPr lang="pl-PL" sz="1900" i="1" dirty="0" smtClean="0">
                <a:latin typeface="Garamond" panose="02020404030301010803" pitchFamily="18" charset="0"/>
              </a:rPr>
              <a:t>Pomorze</a:t>
            </a:r>
            <a:r>
              <a:rPr lang="pl-PL" sz="1900" dirty="0" smtClean="0">
                <a:latin typeface="Garamond" panose="02020404030301010803" pitchFamily="18" charset="0"/>
              </a:rPr>
              <a:t>: </a:t>
            </a:r>
            <a:endParaRPr lang="pl-PL" sz="1900" dirty="0" smtClean="0">
              <a:latin typeface="Garamond" panose="02020404030301010803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sz="19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LK 207 </a:t>
            </a:r>
            <a:r>
              <a:rPr lang="pl-PL" sz="1900" dirty="0" smtClean="0">
                <a:latin typeface="Garamond" panose="02020404030301010803" pitchFamily="18" charset="0"/>
              </a:rPr>
              <a:t>Malbork – Grudziądz </a:t>
            </a:r>
            <a:r>
              <a:rPr lang="pl-PL" sz="1900" dirty="0" smtClean="0">
                <a:latin typeface="Garamond" panose="02020404030301010803" pitchFamily="18" charset="0"/>
              </a:rPr>
              <a:t>(podpisana umowa </a:t>
            </a:r>
            <a:r>
              <a:rPr lang="pl-PL" sz="1900" dirty="0" smtClean="0">
                <a:latin typeface="Garamond" panose="02020404030301010803" pitchFamily="18" charset="0"/>
              </a:rPr>
              <a:t>o dofinansowanie)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sz="19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LK 405 </a:t>
            </a:r>
            <a:r>
              <a:rPr lang="pl-PL" sz="1900" dirty="0" smtClean="0">
                <a:latin typeface="Garamond" panose="02020404030301010803" pitchFamily="18" charset="0"/>
              </a:rPr>
              <a:t>Szczecinek – Ustka </a:t>
            </a:r>
            <a:r>
              <a:rPr lang="pl-PL" sz="1900" dirty="0" smtClean="0">
                <a:latin typeface="Garamond" panose="02020404030301010803" pitchFamily="18" charset="0"/>
              </a:rPr>
              <a:t>(podpisana </a:t>
            </a:r>
            <a:r>
              <a:rPr lang="pl-PL" sz="1900" dirty="0" smtClean="0">
                <a:latin typeface="Garamond" panose="02020404030301010803" pitchFamily="18" charset="0"/>
              </a:rPr>
              <a:t>umowa o dofinansowanie)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sz="19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LK 229 </a:t>
            </a:r>
            <a:r>
              <a:rPr lang="pl-PL" sz="1900" dirty="0" smtClean="0">
                <a:latin typeface="Garamond" panose="02020404030301010803" pitchFamily="18" charset="0"/>
              </a:rPr>
              <a:t>Lębork – Łeba </a:t>
            </a:r>
            <a:endParaRPr lang="pl-PL" sz="1900" dirty="0" smtClean="0">
              <a:latin typeface="Garamond" panose="02020404030301010803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sz="19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LK </a:t>
            </a:r>
            <a:r>
              <a:rPr lang="pl-PL" sz="19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211/212 </a:t>
            </a:r>
            <a:r>
              <a:rPr lang="pl-PL" sz="1900" dirty="0" smtClean="0">
                <a:latin typeface="Garamond" panose="02020404030301010803" pitchFamily="18" charset="0"/>
              </a:rPr>
              <a:t>Kościerzyna – Bytów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sz="1900" dirty="0" smtClean="0">
                <a:latin typeface="Garamond" panose="02020404030301010803" pitchFamily="18" charset="0"/>
              </a:rPr>
              <a:t>projekt </a:t>
            </a:r>
            <a:r>
              <a:rPr lang="pl-PL" sz="19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SKM</a:t>
            </a:r>
            <a:r>
              <a:rPr lang="pl-PL" sz="1900" dirty="0" smtClean="0">
                <a:latin typeface="Garamond" panose="02020404030301010803" pitchFamily="18" charset="0"/>
              </a:rPr>
              <a:t> w ramach </a:t>
            </a:r>
            <a:r>
              <a:rPr lang="pl-PL" sz="1900" dirty="0" smtClean="0">
                <a:latin typeface="Garamond" panose="02020404030301010803" pitchFamily="18" charset="0"/>
              </a:rPr>
              <a:t>mechanizmu ZIT (podpisana umowa o dofinansowanie)</a:t>
            </a:r>
            <a:endParaRPr lang="pl-PL" sz="19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31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483768" y="0"/>
            <a:ext cx="6624736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Sytuacja bieżąca </a:t>
            </a:r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(2)</a:t>
            </a:r>
            <a:endParaRPr lang="pl-PL" sz="2800" b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97270"/>
            <a:ext cx="7848872" cy="584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29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483768" y="0"/>
            <a:ext cx="6624736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Sytuacja bieżąca (3)</a:t>
            </a:r>
            <a:endParaRPr lang="pl-PL" sz="2800" b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147272"/>
              </p:ext>
            </p:extLst>
          </p:nvPr>
        </p:nvGraphicFramePr>
        <p:xfrm>
          <a:off x="251520" y="1916832"/>
          <a:ext cx="8496943" cy="3664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1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800" baseline="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Przedsięwzięcie strategiczne</a:t>
                      </a:r>
                      <a:endParaRPr lang="pl-PL" sz="18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Całkowita długość przebudowanych lub zmodernizowanych linii </a:t>
                      </a:r>
                      <a:r>
                        <a:rPr lang="pl-PL" sz="18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kolejowych (km)</a:t>
                      </a:r>
                      <a:endParaRPr lang="pl-PL" sz="18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Liczba wspartych dworców/przystanków</a:t>
                      </a:r>
                      <a:r>
                        <a:rPr lang="pl-PL" sz="1800" baseline="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pl-PL" sz="1800" baseline="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kolejowych (szt.)</a:t>
                      </a:r>
                      <a:endParaRPr lang="pl-PL" sz="1800" dirty="0" smtClean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kern="12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LK 207 (Malbork – Grudziądz)</a:t>
                      </a:r>
                      <a:endParaRPr lang="pl-PL" sz="1800" kern="12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55,95 </a:t>
                      </a:r>
                      <a:endParaRPr lang="pl-PL" sz="18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11</a:t>
                      </a:r>
                      <a:endParaRPr lang="pl-PL" sz="18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kern="12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LK 405 (Szczecinek – Ustka)</a:t>
                      </a:r>
                      <a:endParaRPr lang="pl-PL" sz="1800" kern="12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88,96 </a:t>
                      </a:r>
                      <a:endParaRPr lang="pl-PL" sz="18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20</a:t>
                      </a:r>
                      <a:endParaRPr lang="pl-PL" sz="18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i="1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projekt SKM (ZIT)</a:t>
                      </a:r>
                      <a:endParaRPr lang="pl-PL" sz="1800" i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1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-</a:t>
                      </a:r>
                      <a:endParaRPr lang="pl-PL" sz="1800" b="0" i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0" i="1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9</a:t>
                      </a:r>
                      <a:endParaRPr lang="pl-PL" sz="1800" b="0" i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95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Razem</a:t>
                      </a:r>
                      <a:endParaRPr lang="pl-PL" sz="1800" b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144,91</a:t>
                      </a:r>
                      <a:endParaRPr lang="pl-PL" sz="1800" b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31 </a:t>
                      </a:r>
                      <a:r>
                        <a:rPr lang="pl-PL" sz="1800" b="0" i="1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(+9)</a:t>
                      </a:r>
                      <a:endParaRPr lang="pl-PL" sz="1800" b="0" i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Cel RPO WP</a:t>
                      </a:r>
                      <a:endParaRPr lang="pl-PL" sz="1800" b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110</a:t>
                      </a:r>
                      <a:endParaRPr lang="pl-PL" sz="1800" b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b="1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18</a:t>
                      </a:r>
                      <a:endParaRPr lang="pl-PL" sz="1800" b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64008" y="1264114"/>
            <a:ext cx="526786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b="1" dirty="0" smtClean="0">
                <a:solidFill>
                  <a:sysClr val="windowText" lastClr="000000"/>
                </a:solidFill>
                <a:latin typeface="Garamond" panose="02020404030301010803" pitchFamily="18" charset="0"/>
              </a:rPr>
              <a:t>Wskaźniki produktu </a:t>
            </a:r>
            <a:r>
              <a:rPr lang="pl-PL" b="1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EFRR w Działaniu 9.2 </a:t>
            </a:r>
          </a:p>
        </p:txBody>
      </p:sp>
    </p:spTree>
    <p:extLst>
      <p:ext uri="{BB962C8B-B14F-4D97-AF65-F5344CB8AC3E}">
        <p14:creationId xmlns:p14="http://schemas.microsoft.com/office/powerpoint/2010/main" val="307215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483768" y="0"/>
            <a:ext cx="6624736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Sytuacja finansowa w Dz. 9.2</a:t>
            </a:r>
            <a:endParaRPr lang="pl-PL" sz="2800" b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266"/>
              </p:ext>
            </p:extLst>
          </p:nvPr>
        </p:nvGraphicFramePr>
        <p:xfrm>
          <a:off x="251520" y="1412776"/>
          <a:ext cx="8655903" cy="293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3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2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l-PL" sz="1800" b="1" kern="12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mln EUR</a:t>
                      </a:r>
                      <a:endParaRPr lang="pl-PL" sz="18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mln PLN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b="1" dirty="0" smtClean="0">
                          <a:latin typeface="Garamond" panose="02020404030301010803" pitchFamily="18" charset="0"/>
                        </a:rPr>
                        <a:t>Alokacja na Dz.</a:t>
                      </a:r>
                      <a:r>
                        <a:rPr lang="pl-PL" sz="2000" b="1" baseline="0" dirty="0" smtClean="0">
                          <a:latin typeface="Garamond" panose="02020404030301010803" pitchFamily="18" charset="0"/>
                        </a:rPr>
                        <a:t> 9.2 </a:t>
                      </a:r>
                      <a:r>
                        <a:rPr lang="pl-PL" sz="2000" b="1" dirty="0" smtClean="0">
                          <a:latin typeface="Garamond" panose="02020404030301010803" pitchFamily="18" charset="0"/>
                        </a:rPr>
                        <a:t>(wraz</a:t>
                      </a:r>
                      <a:r>
                        <a:rPr lang="pl-PL" sz="2000" b="1" baseline="0" dirty="0" smtClean="0">
                          <a:latin typeface="Garamond" panose="02020404030301010803" pitchFamily="18" charset="0"/>
                        </a:rPr>
                        <a:t> z Rezerwą Wykonania)</a:t>
                      </a:r>
                      <a:endParaRPr lang="pl-PL" sz="2000" b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b="1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128,6  </a:t>
                      </a:r>
                      <a:endParaRPr lang="pl-PL" sz="2000" b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b="1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537,0</a:t>
                      </a:r>
                      <a:endParaRPr lang="pl-PL" sz="2000" b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991">
                <a:tc>
                  <a:txBody>
                    <a:bodyPr/>
                    <a:lstStyle/>
                    <a:p>
                      <a:pPr marL="3556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linie kolejowe (w tym ZIT)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102,9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i="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(15,4)</a:t>
                      </a:r>
                      <a:endParaRPr lang="pl-PL" sz="2000" i="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429,7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i="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(64,3)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82429006"/>
                  </a:ext>
                </a:extLst>
              </a:tr>
              <a:tr h="451088">
                <a:tc>
                  <a:txBody>
                    <a:bodyPr/>
                    <a:lstStyle/>
                    <a:p>
                      <a:pPr marL="355600" marR="0" lvl="0" indent="-355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tabor</a:t>
                      </a:r>
                      <a:r>
                        <a:rPr lang="pl-PL" sz="2000" baseline="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 kolejowy</a:t>
                      </a:r>
                      <a:endParaRPr lang="pl-PL" sz="2000" dirty="0" smtClean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25,7</a:t>
                      </a:r>
                      <a:endParaRPr lang="pl-PL" sz="20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107,1</a:t>
                      </a:r>
                      <a:endParaRPr lang="pl-PL" sz="20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254968672"/>
                  </a:ext>
                </a:extLst>
              </a:tr>
              <a:tr h="502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Garamond" panose="02020404030301010803" pitchFamily="18" charset="0"/>
                        </a:rPr>
                        <a:t>środki już zakontraktowane (LK 207 i LK 405, SKM)</a:t>
                      </a:r>
                      <a:endParaRPr lang="pl-PL" sz="2000" dirty="0" smtClean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100,7 </a:t>
                      </a:r>
                      <a:endParaRPr lang="pl-PL" sz="20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420,4 </a:t>
                      </a:r>
                      <a:endParaRPr lang="pl-PL" sz="2000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6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2000" b="1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„wolna</a:t>
                      </a:r>
                      <a:r>
                        <a:rPr lang="pl-PL" sz="2000" b="1" baseline="0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 pula”</a:t>
                      </a:r>
                      <a:endParaRPr lang="pl-PL" sz="2000" b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b="1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27,9 </a:t>
                      </a:r>
                      <a:endParaRPr lang="pl-PL" sz="2000" b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2000" b="1" dirty="0" smtClean="0">
                          <a:solidFill>
                            <a:sysClr val="windowText" lastClr="000000"/>
                          </a:solidFill>
                          <a:latin typeface="Garamond" panose="02020404030301010803" pitchFamily="18" charset="0"/>
                        </a:rPr>
                        <a:t>116,5</a:t>
                      </a:r>
                      <a:endParaRPr lang="pl-PL" sz="2000" b="1" dirty="0">
                        <a:solidFill>
                          <a:sysClr val="windowText" lastClr="000000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97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483768" y="0"/>
            <a:ext cx="6624736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Zapotrzebowanie na </a:t>
            </a: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tabor </a:t>
            </a:r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w Dz. 9.2</a:t>
            </a:r>
            <a:endParaRPr lang="pl-PL" sz="2800" b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496" y="1165974"/>
            <a:ext cx="9108504" cy="53245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Tytuł projektu: </a:t>
            </a:r>
            <a:r>
              <a:rPr lang="pl-PL" sz="2000" i="1" dirty="0" smtClean="0">
                <a:latin typeface="Garamond" panose="02020404030301010803" pitchFamily="18" charset="0"/>
              </a:rPr>
              <a:t>Zakup </a:t>
            </a:r>
            <a:r>
              <a:rPr lang="pl-PL" sz="2000" i="1" dirty="0">
                <a:latin typeface="Garamond" panose="02020404030301010803" pitchFamily="18" charset="0"/>
              </a:rPr>
              <a:t>elektrycznych zespołów trakcyjnych do obsługi przewozów pasażerskich </a:t>
            </a:r>
            <a:br>
              <a:rPr lang="pl-PL" sz="2000" i="1" dirty="0">
                <a:latin typeface="Garamond" panose="02020404030301010803" pitchFamily="18" charset="0"/>
              </a:rPr>
            </a:br>
            <a:r>
              <a:rPr lang="pl-PL" sz="2000" i="1" dirty="0">
                <a:latin typeface="Garamond" panose="02020404030301010803" pitchFamily="18" charset="0"/>
              </a:rPr>
              <a:t>w województwie </a:t>
            </a:r>
            <a:r>
              <a:rPr lang="pl-PL" sz="2000" i="1" dirty="0" smtClean="0">
                <a:latin typeface="Garamond" panose="02020404030301010803" pitchFamily="18" charset="0"/>
              </a:rPr>
              <a:t>pomorskim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Beneficjent: Samorząd Województwa Pomorskiego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Garamond" panose="02020404030301010803" pitchFamily="18" charset="0"/>
              </a:rPr>
              <a:t>Zakres</a:t>
            </a:r>
            <a:r>
              <a:rPr lang="pl-PL" sz="2000" dirty="0" smtClean="0">
                <a:latin typeface="Garamond" panose="02020404030301010803" pitchFamily="18" charset="0"/>
              </a:rPr>
              <a:t> projektu:</a:t>
            </a:r>
            <a:r>
              <a:rPr lang="pl-PL" sz="20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 5 elektrycznych zespołów trakcyjnych</a:t>
            </a:r>
            <a:endParaRPr lang="pl-PL" sz="2000" b="1" dirty="0" smtClean="0">
              <a:solidFill>
                <a:srgbClr val="0000FF"/>
              </a:solidFill>
              <a:latin typeface="Garamond" panose="02020404030301010803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Garamond" panose="02020404030301010803" pitchFamily="18" charset="0"/>
              </a:rPr>
              <a:t>całkowita </a:t>
            </a:r>
            <a:r>
              <a:rPr lang="pl-PL" sz="2000" dirty="0">
                <a:latin typeface="Garamond" panose="02020404030301010803" pitchFamily="18" charset="0"/>
              </a:rPr>
              <a:t>wartość projektu </a:t>
            </a:r>
            <a:r>
              <a:rPr lang="pl-PL" sz="2000" dirty="0" smtClean="0">
                <a:latin typeface="Garamond" panose="02020404030301010803" pitchFamily="18" charset="0"/>
              </a:rPr>
              <a:t>– </a:t>
            </a:r>
            <a:r>
              <a:rPr lang="pl-PL" sz="20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133,4 </a:t>
            </a:r>
            <a:r>
              <a:rPr lang="pl-PL" sz="2000" b="1" dirty="0">
                <a:solidFill>
                  <a:srgbClr val="0000FF"/>
                </a:solidFill>
                <a:latin typeface="Garamond" panose="02020404030301010803" pitchFamily="18" charset="0"/>
              </a:rPr>
              <a:t>mln </a:t>
            </a:r>
            <a:r>
              <a:rPr lang="pl-PL" sz="20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PLN </a:t>
            </a:r>
            <a:r>
              <a:rPr lang="pl-PL" sz="2000" dirty="0" smtClean="0">
                <a:latin typeface="Garamond" panose="02020404030301010803" pitchFamily="18" charset="0"/>
              </a:rPr>
              <a:t>(31,95 mln EUR), razem </a:t>
            </a:r>
            <a:r>
              <a:rPr lang="pl-PL" sz="2000" dirty="0">
                <a:latin typeface="Garamond" panose="02020404030301010803" pitchFamily="18" charset="0"/>
              </a:rPr>
              <a:t>z </a:t>
            </a:r>
            <a:r>
              <a:rPr lang="pl-PL" sz="2000" dirty="0" smtClean="0">
                <a:latin typeface="Garamond" panose="02020404030301010803" pitchFamily="18" charset="0"/>
              </a:rPr>
              <a:t>VAT</a:t>
            </a:r>
            <a:endParaRPr lang="pl-PL" sz="2000" dirty="0">
              <a:latin typeface="Garamond" panose="020204040303010108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Garamond" panose="02020404030301010803" pitchFamily="18" charset="0"/>
              </a:rPr>
              <a:t>łączna </a:t>
            </a:r>
            <a:r>
              <a:rPr lang="pl-PL" sz="2000" dirty="0" smtClean="0">
                <a:latin typeface="Garamond" panose="02020404030301010803" pitchFamily="18" charset="0"/>
              </a:rPr>
              <a:t>wartość </a:t>
            </a:r>
            <a:r>
              <a:rPr lang="pl-PL" sz="2000" dirty="0" smtClean="0">
                <a:latin typeface="Garamond" panose="02020404030301010803" pitchFamily="18" charset="0"/>
              </a:rPr>
              <a:t>dofinansowania - </a:t>
            </a:r>
            <a:r>
              <a:rPr lang="pl-PL" sz="20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92,2 </a:t>
            </a:r>
            <a:r>
              <a:rPr lang="pl-PL" sz="2000" b="1" dirty="0">
                <a:solidFill>
                  <a:srgbClr val="0000FF"/>
                </a:solidFill>
                <a:latin typeface="Garamond" panose="02020404030301010803" pitchFamily="18" charset="0"/>
              </a:rPr>
              <a:t>mln </a:t>
            </a:r>
            <a:r>
              <a:rPr lang="pl-PL" sz="20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PLN </a:t>
            </a:r>
            <a:r>
              <a:rPr lang="pl-PL" sz="2000" dirty="0" smtClean="0">
                <a:latin typeface="Garamond" panose="02020404030301010803" pitchFamily="18" charset="0"/>
              </a:rPr>
              <a:t>(22,1 </a:t>
            </a:r>
            <a:r>
              <a:rPr lang="pl-PL" sz="2000" dirty="0">
                <a:latin typeface="Garamond" panose="02020404030301010803" pitchFamily="18" charset="0"/>
              </a:rPr>
              <a:t>mln </a:t>
            </a:r>
            <a:r>
              <a:rPr lang="pl-PL" sz="2000" dirty="0" smtClean="0">
                <a:latin typeface="Garamond" panose="02020404030301010803" pitchFamily="18" charset="0"/>
              </a:rPr>
              <a:t>EUR)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Garamond" panose="02020404030301010803" pitchFamily="18" charset="0"/>
              </a:rPr>
              <a:t>wnioskowany </a:t>
            </a:r>
            <a:r>
              <a:rPr lang="pl-PL" sz="2000" dirty="0">
                <a:latin typeface="Garamond" panose="02020404030301010803" pitchFamily="18" charset="0"/>
              </a:rPr>
              <a:t>poziom dofinansowania – </a:t>
            </a:r>
            <a:r>
              <a:rPr lang="pl-PL" sz="2000" b="1" dirty="0">
                <a:solidFill>
                  <a:srgbClr val="0000FF"/>
                </a:solidFill>
                <a:latin typeface="Garamond" panose="02020404030301010803" pitchFamily="18" charset="0"/>
              </a:rPr>
              <a:t>85</a:t>
            </a:r>
            <a:r>
              <a:rPr lang="pl-PL" sz="20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%</a:t>
            </a:r>
            <a:endParaRPr lang="pl-PL" sz="2000" dirty="0" smtClean="0">
              <a:solidFill>
                <a:srgbClr val="0000FF"/>
              </a:solidFill>
              <a:latin typeface="Garamond" panose="020204040303010108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Garamond" panose="02020404030301010803" pitchFamily="18" charset="0"/>
              </a:rPr>
              <a:t>termin </a:t>
            </a:r>
            <a:r>
              <a:rPr lang="pl-PL" sz="2000" b="1" dirty="0">
                <a:solidFill>
                  <a:srgbClr val="0000FF"/>
                </a:solidFill>
                <a:latin typeface="Garamond" panose="02020404030301010803" pitchFamily="18" charset="0"/>
              </a:rPr>
              <a:t>gotowości złożenia wniosku </a:t>
            </a:r>
            <a:r>
              <a:rPr lang="pl-PL" sz="2000" dirty="0">
                <a:latin typeface="Garamond" panose="02020404030301010803" pitchFamily="18" charset="0"/>
              </a:rPr>
              <a:t>o dofinansowanie </a:t>
            </a:r>
            <a:r>
              <a:rPr lang="pl-PL" sz="2000" b="1" dirty="0">
                <a:latin typeface="Garamond" panose="02020404030301010803" pitchFamily="18" charset="0"/>
              </a:rPr>
              <a:t>– </a:t>
            </a:r>
            <a:r>
              <a:rPr lang="pl-PL" sz="20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31 grudnia 2017 </a:t>
            </a:r>
            <a:r>
              <a:rPr lang="pl-PL" sz="2000" b="1" dirty="0">
                <a:solidFill>
                  <a:srgbClr val="0000FF"/>
                </a:solidFill>
                <a:latin typeface="Garamond" panose="02020404030301010803" pitchFamily="18" charset="0"/>
              </a:rPr>
              <a:t>r. </a:t>
            </a:r>
            <a:endParaRPr lang="pl-PL" sz="2000" b="1" dirty="0" smtClean="0">
              <a:solidFill>
                <a:srgbClr val="0000FF"/>
              </a:solidFill>
              <a:latin typeface="Garamond" panose="020204040303010108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Garamond" panose="02020404030301010803" pitchFamily="18" charset="0"/>
              </a:rPr>
              <a:t>termin </a:t>
            </a:r>
            <a:r>
              <a:rPr lang="pl-PL" sz="2000" b="1" dirty="0">
                <a:solidFill>
                  <a:srgbClr val="0000FF"/>
                </a:solidFill>
                <a:latin typeface="Garamond" panose="02020404030301010803" pitchFamily="18" charset="0"/>
              </a:rPr>
              <a:t>zakończenia projektu – czerwiec 2023 r</a:t>
            </a:r>
            <a:r>
              <a:rPr lang="pl-PL" sz="2000" dirty="0">
                <a:solidFill>
                  <a:srgbClr val="0000FF"/>
                </a:solidFill>
                <a:latin typeface="Garamond" panose="02020404030301010803" pitchFamily="18" charset="0"/>
              </a:rPr>
              <a:t>. </a:t>
            </a:r>
            <a:endParaRPr lang="pl-PL" sz="2000" dirty="0" smtClean="0">
              <a:solidFill>
                <a:srgbClr val="0000FF"/>
              </a:solidFill>
              <a:latin typeface="Garamond" panose="020204040303010108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Garamond" panose="02020404030301010803" pitchFamily="18" charset="0"/>
              </a:rPr>
              <a:t>możliwy </a:t>
            </a:r>
            <a:r>
              <a:rPr lang="pl-PL" sz="2000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tryb pozakonkursowy </a:t>
            </a:r>
            <a:r>
              <a:rPr lang="pl-PL" sz="2000" dirty="0" smtClean="0">
                <a:latin typeface="Garamond" panose="02020404030301010803" pitchFamily="18" charset="0"/>
              </a:rPr>
              <a:t>– część przedsięwzięcia strategicznego w </a:t>
            </a:r>
            <a:r>
              <a:rPr lang="pl-PL" sz="2000" i="1" dirty="0" smtClean="0">
                <a:latin typeface="Garamond" panose="02020404030301010803" pitchFamily="18" charset="0"/>
              </a:rPr>
              <a:t>RPS Mobilne Pomorze </a:t>
            </a:r>
            <a:endParaRPr lang="pl-PL" sz="2000" i="1" dirty="0">
              <a:latin typeface="Garamond" panose="02020404030301010803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0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3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483768" y="0"/>
            <a:ext cx="6624736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„Ścieżka dojścia” do wyboru </a:t>
            </a:r>
            <a:b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pl-PL" sz="2800" b="1" noProof="0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projektu </a:t>
            </a: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taborowego w RPO WP</a:t>
            </a:r>
            <a:endParaRPr lang="pl-PL" sz="2800" b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386" y="1260621"/>
            <a:ext cx="9079117" cy="49628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Garamond" panose="02020404030301010803" pitchFamily="18" charset="0"/>
              </a:rPr>
              <a:t>Potwierdzenie </a:t>
            </a: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strategicznego statusu projektu taborowego w </a:t>
            </a:r>
            <a:r>
              <a:rPr lang="pl-PL" sz="2000" b="1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project</a:t>
            </a:r>
            <a:r>
              <a:rPr lang="pl-PL" sz="20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sz="2000" b="1" i="1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pipeline</a:t>
            </a:r>
            <a:r>
              <a:rPr lang="pl-PL" sz="2000" b="1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br>
              <a:rPr lang="pl-PL" sz="2000" b="1" i="1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pl-PL" sz="2000" i="1" dirty="0" smtClean="0">
                <a:latin typeface="Garamond" panose="02020404030301010803" pitchFamily="18" charset="0"/>
              </a:rPr>
              <a:t>(</a:t>
            </a:r>
            <a:r>
              <a:rPr lang="pl-PL" sz="2000" dirty="0" smtClean="0">
                <a:latin typeface="Garamond" panose="02020404030301010803" pitchFamily="18" charset="0"/>
              </a:rPr>
              <a:t>warunek 7.2 ex-</a:t>
            </a:r>
            <a:r>
              <a:rPr lang="pl-PL" sz="2000" dirty="0" err="1" smtClean="0">
                <a:latin typeface="Garamond" panose="02020404030301010803" pitchFamily="18" charset="0"/>
              </a:rPr>
              <a:t>ante</a:t>
            </a:r>
            <a:r>
              <a:rPr lang="pl-PL" sz="2000" dirty="0" smtClean="0">
                <a:latin typeface="Garamond" panose="02020404030301010803" pitchFamily="18" charset="0"/>
              </a:rPr>
              <a:t> </a:t>
            </a:r>
            <a:r>
              <a:rPr lang="pl-PL" sz="2000" dirty="0">
                <a:latin typeface="Garamond" panose="02020404030301010803" pitchFamily="18" charset="0"/>
              </a:rPr>
              <a:t>dla </a:t>
            </a:r>
            <a:r>
              <a:rPr lang="pl-PL" sz="2000" dirty="0" smtClean="0">
                <a:latin typeface="Garamond" panose="02020404030301010803" pitchFamily="18" charset="0"/>
              </a:rPr>
              <a:t>PI 7d </a:t>
            </a:r>
            <a:r>
              <a:rPr lang="pl-PL" sz="2000" dirty="0">
                <a:latin typeface="Garamond" panose="02020404030301010803" pitchFamily="18" charset="0"/>
              </a:rPr>
              <a:t>w zakresie </a:t>
            </a:r>
            <a:r>
              <a:rPr lang="pl-PL" sz="2000" dirty="0" smtClean="0">
                <a:latin typeface="Garamond" panose="02020404030301010803" pitchFamily="18" charset="0"/>
              </a:rPr>
              <a:t>transportu</a:t>
            </a:r>
            <a:r>
              <a:rPr lang="pl-PL" sz="2000" dirty="0" smtClean="0">
                <a:latin typeface="Garamond" panose="02020404030301010803" pitchFamily="18" charset="0"/>
              </a:rPr>
              <a:t>):</a:t>
            </a:r>
            <a:endParaRPr lang="pl-PL" sz="2000" dirty="0">
              <a:latin typeface="Garamond" panose="02020404030301010803" pitchFamily="18" charset="0"/>
            </a:endParaRPr>
          </a:p>
          <a:p>
            <a:pPr marL="627063" lvl="1" indent="-354013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dirty="0">
                <a:latin typeface="Garamond" panose="02020404030301010803" pitchFamily="18" charset="0"/>
              </a:rPr>
              <a:t>kryterium zgodności z </a:t>
            </a:r>
            <a:r>
              <a:rPr lang="pl-PL" b="1" i="1" dirty="0">
                <a:solidFill>
                  <a:srgbClr val="0000FF"/>
                </a:solidFill>
                <a:latin typeface="Garamond" panose="02020404030301010803" pitchFamily="18" charset="0"/>
              </a:rPr>
              <a:t>Planem Zrównoważonego Rozwoju Publicznego Transportu Zbiorowego dla Województwa Pomorskiego</a:t>
            </a:r>
          </a:p>
          <a:p>
            <a:pPr marL="627063" lvl="1" indent="-354013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dirty="0">
                <a:latin typeface="Garamond" panose="02020404030301010803" pitchFamily="18" charset="0"/>
              </a:rPr>
              <a:t>kryterium </a:t>
            </a:r>
            <a:r>
              <a:rPr lang="pl-PL" b="1" dirty="0">
                <a:solidFill>
                  <a:srgbClr val="0000FF"/>
                </a:solidFill>
                <a:latin typeface="Garamond" panose="02020404030301010803" pitchFamily="18" charset="0"/>
              </a:rPr>
              <a:t>wzrostu liczby przewiezionych pasażerów </a:t>
            </a:r>
            <a:r>
              <a:rPr lang="pl-PL" dirty="0">
                <a:latin typeface="Garamond" panose="02020404030301010803" pitchFamily="18" charset="0"/>
              </a:rPr>
              <a:t>w </a:t>
            </a:r>
            <a:r>
              <a:rPr lang="pl-PL" dirty="0" smtClean="0">
                <a:latin typeface="Garamond" panose="02020404030301010803" pitchFamily="18" charset="0"/>
              </a:rPr>
              <a:t>wojewódzkich </a:t>
            </a:r>
            <a:r>
              <a:rPr lang="pl-PL" dirty="0">
                <a:latin typeface="Garamond" panose="02020404030301010803" pitchFamily="18" charset="0"/>
              </a:rPr>
              <a:t>kolejowych przewozach pasażerskich</a:t>
            </a:r>
          </a:p>
          <a:p>
            <a:pPr marL="627063" lvl="1" indent="-354013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dirty="0" smtClean="0">
                <a:latin typeface="Garamond" panose="02020404030301010803" pitchFamily="18" charset="0"/>
              </a:rPr>
              <a:t>kryterium efektywności środowiskowej, </a:t>
            </a:r>
            <a:r>
              <a:rPr lang="pl-PL" dirty="0">
                <a:latin typeface="Garamond" panose="02020404030301010803" pitchFamily="18" charset="0"/>
              </a:rPr>
              <a:t>którego rezultatem będzie </a:t>
            </a:r>
            <a:r>
              <a:rPr lang="pl-PL" b="1" dirty="0">
                <a:solidFill>
                  <a:srgbClr val="0000FF"/>
                </a:solidFill>
                <a:latin typeface="Garamond" panose="02020404030301010803" pitchFamily="18" charset="0"/>
              </a:rPr>
              <a:t>pozytywny wpływ inwestycji na </a:t>
            </a:r>
            <a:r>
              <a:rPr lang="pl-PL" b="1" dirty="0" smtClean="0">
                <a:solidFill>
                  <a:srgbClr val="0000FF"/>
                </a:solidFill>
                <a:latin typeface="Garamond" panose="02020404030301010803" pitchFamily="18" charset="0"/>
              </a:rPr>
              <a:t>środowisko</a:t>
            </a:r>
            <a:endParaRPr lang="pl-PL" b="1" dirty="0">
              <a:solidFill>
                <a:srgbClr val="0000FF"/>
              </a:solidFill>
              <a:latin typeface="Garamond" panose="02020404030301010803" pitchFamily="18" charset="0"/>
            </a:endParaRPr>
          </a:p>
          <a:p>
            <a:pPr marL="627063" lvl="1" indent="-354013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dirty="0">
                <a:latin typeface="Garamond" panose="02020404030301010803" pitchFamily="18" charset="0"/>
              </a:rPr>
              <a:t>kryterium dostosowania taboru do potrzeb </a:t>
            </a:r>
            <a:r>
              <a:rPr lang="pl-PL" b="1" dirty="0">
                <a:solidFill>
                  <a:srgbClr val="0000FF"/>
                </a:solidFill>
                <a:latin typeface="Garamond" panose="02020404030301010803" pitchFamily="18" charset="0"/>
              </a:rPr>
              <a:t>osób z niepełnosprawnościami</a:t>
            </a:r>
          </a:p>
          <a:p>
            <a:pPr marL="627063" lvl="1" indent="-354013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pl-PL" dirty="0">
                <a:latin typeface="Garamond" panose="02020404030301010803" pitchFamily="18" charset="0"/>
              </a:rPr>
              <a:t>kryterium </a:t>
            </a:r>
            <a:r>
              <a:rPr lang="pl-PL" b="1" dirty="0">
                <a:solidFill>
                  <a:srgbClr val="0000FF"/>
                </a:solidFill>
                <a:latin typeface="Garamond" panose="02020404030301010803" pitchFamily="18" charset="0"/>
              </a:rPr>
              <a:t>wymiany zdekapitalizowanego taboru</a:t>
            </a:r>
          </a:p>
          <a:p>
            <a:pPr marL="285750" lvl="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Garamond" panose="02020404030301010803" pitchFamily="18" charset="0"/>
              </a:rPr>
              <a:t>Przyjęcie </a:t>
            </a: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kryteriów wyboru </a:t>
            </a:r>
            <a:r>
              <a:rPr lang="pl-PL" sz="2000" dirty="0">
                <a:latin typeface="Garamond" panose="02020404030301010803" pitchFamily="18" charset="0"/>
              </a:rPr>
              <a:t>projektów</a:t>
            </a: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sz="2000" dirty="0">
                <a:latin typeface="Garamond" panose="02020404030301010803" pitchFamily="18" charset="0"/>
              </a:rPr>
              <a:t>taborowych przez </a:t>
            </a:r>
            <a:r>
              <a:rPr lang="pl-PL" sz="2000" dirty="0" smtClean="0">
                <a:latin typeface="Garamond" panose="02020404030301010803" pitchFamily="18" charset="0"/>
              </a:rPr>
              <a:t>KM (III-IV kw. br.)</a:t>
            </a:r>
            <a:endParaRPr lang="pl-PL" sz="2000" dirty="0" smtClean="0">
              <a:latin typeface="Garamond" panose="020204040303010108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Garamond" panose="02020404030301010803" pitchFamily="18" charset="0"/>
              </a:rPr>
              <a:t>Złożenie </a:t>
            </a: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wniosku o dofinansowanie </a:t>
            </a:r>
            <a:r>
              <a:rPr lang="pl-PL" sz="2000" dirty="0" smtClean="0">
                <a:latin typeface="Garamond" panose="02020404030301010803" pitchFamily="18" charset="0"/>
              </a:rPr>
              <a:t>(IV kw. br.)</a:t>
            </a:r>
          </a:p>
          <a:p>
            <a:pPr marL="285750" lvl="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2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Ocena i wybór wniosku </a:t>
            </a:r>
            <a:r>
              <a:rPr lang="pl-PL" sz="2000" dirty="0" smtClean="0">
                <a:latin typeface="Garamond" panose="02020404030301010803" pitchFamily="18" charset="0"/>
              </a:rPr>
              <a:t>przez Instytucję Zarządzającą RPO WP (I kw. 2018 r.)</a:t>
            </a:r>
            <a:endParaRPr lang="pl-PL" sz="20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49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483768" y="0"/>
            <a:ext cx="6624736" cy="980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Warunek ex-</a:t>
            </a:r>
            <a:r>
              <a:rPr lang="pl-PL" sz="2800" b="1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ante</a:t>
            </a: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7.2 (</a:t>
            </a:r>
            <a:r>
              <a:rPr lang="pl-PL" sz="2800" b="1" i="1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project</a:t>
            </a:r>
            <a:r>
              <a:rPr lang="pl-PL" sz="2800" b="1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pl-PL" sz="2800" b="1" i="1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pipeline</a:t>
            </a: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)</a:t>
            </a:r>
            <a:endParaRPr lang="pl-PL" sz="2800" b="1" noProof="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14020"/>
              </p:ext>
            </p:extLst>
          </p:nvPr>
        </p:nvGraphicFramePr>
        <p:xfrm>
          <a:off x="107504" y="1052736"/>
          <a:ext cx="9001000" cy="543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3133492973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79473654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1028560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Odniesienie do RPS MP</a:t>
                      </a:r>
                      <a:endParaRPr lang="pl-PL" sz="1600" b="1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Dz. 1.2.1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pl-PL" sz="1600" b="0" i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Zakup i modernizacja taboru transportu zbiorowego</a:t>
                      </a:r>
                      <a:endParaRPr lang="pl-PL" sz="1600" b="0" i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2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Tytuł projektu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600" i="1" dirty="0" smtClean="0">
                          <a:latin typeface="Garamond" panose="02020404030301010803" pitchFamily="18" charset="0"/>
                        </a:rPr>
                        <a:t>Zakup elektrycznych zespołów trakcyjnych do obsługi przewozów pasażerskich w województwie pomorskim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403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Lokalizacja projektu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województwo pomorskie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20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Opis projektu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zakup 5 wieloczłonowych EZT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do obsługi połączeń kolejowych realizowanych w ramach użyteczności publicznej 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60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Podmiot odpowiedzialny 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Samorząd Województwa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Pomorskiego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359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Ocena (zgodność z RPS MP)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zgodny 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232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Koszt inwestycji (brutto)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31,95 mln EUR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37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Źródło finansowania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EFRR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668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Wkład własny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9,87 mln EUR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870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Wkład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UE (RPO WP)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22,08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mln EUR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39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Harmonogram realizacji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tudium wykonalności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– brak </a:t>
                      </a:r>
                    </a:p>
                    <a:p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notyfikacja </a:t>
                      </a:r>
                      <a:r>
                        <a:rPr lang="pl-PL" sz="1600" b="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pp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– nie dotyczy </a:t>
                      </a:r>
                    </a:p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OOŚ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– nie dotyczy</a:t>
                      </a:r>
                    </a:p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planowanie przestrzenne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– </a:t>
                      </a:r>
                      <a:r>
                        <a:rPr lang="pl-PL" sz="1600" b="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nd</a:t>
                      </a:r>
                      <a:endParaRPr lang="pl-PL" sz="1600" b="0" baseline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  <a:p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pozwolenie na budowę – </a:t>
                      </a:r>
                      <a:r>
                        <a:rPr lang="pl-PL" sz="1600" b="0" baseline="0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nd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rozpoczęcie wydatkowania – IV kw. 2018 r.</a:t>
                      </a:r>
                    </a:p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zamówienie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publiczne – II kw. 2018 r.</a:t>
                      </a:r>
                    </a:p>
                    <a:p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umowa z wykonawcą – III kw. 2018 r. </a:t>
                      </a:r>
                    </a:p>
                    <a:p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zakończenie projektu – II kw.  2023 r.</a:t>
                      </a:r>
                      <a:endParaRPr lang="pl-PL" sz="1600" b="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  <a:p>
                      <a:endParaRPr lang="pl-PL" sz="1600" b="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59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99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/>
        </p:nvSpPr>
        <p:spPr>
          <a:xfrm>
            <a:off x="-30162" y="2290322"/>
            <a:ext cx="9144000" cy="580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l-PL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Dziękuję za uwagę</a:t>
            </a:r>
            <a:r>
              <a:rPr lang="pl-PL" sz="2800" b="1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endParaRPr lang="pl-PL" sz="2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368425" y="4867498"/>
            <a:ext cx="2519363" cy="793750"/>
            <a:chOff x="3969" y="346"/>
            <a:chExt cx="1587" cy="500"/>
          </a:xfrm>
        </p:grpSpPr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3969" y="346"/>
              <a:ext cx="1587" cy="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63525" indent="-263525"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dirty="0">
                <a:solidFill>
                  <a:prstClr val="black"/>
                </a:solidFill>
                <a:latin typeface="Garamond" pitchFamily="18" charset="0"/>
              </a:endParaRPr>
            </a:p>
            <a:p>
              <a:pPr eaLnBrk="1" hangingPunct="1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  <a:buFontTx/>
                <a:buNone/>
              </a:pPr>
              <a:endParaRPr lang="pl-PL" altLang="pl-PL" sz="1400" dirty="0">
                <a:solidFill>
                  <a:prstClr val="black"/>
                </a:solidFill>
                <a:latin typeface="Garamond" pitchFamily="18" charset="0"/>
              </a:endParaRPr>
            </a:p>
          </p:txBody>
        </p:sp>
        <p:pic>
          <p:nvPicPr>
            <p:cNvPr id="8" name="Picture 934" descr="POMORSKIE2020-W1-podstawowe-RGB-FOR WEB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391"/>
              <a:ext cx="1407" cy="3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3210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9011</TotalTime>
  <Words>433</Words>
  <Application>Microsoft Office PowerPoint</Application>
  <PresentationFormat>Pokaz na ekranie (4:3)</PresentationFormat>
  <Paragraphs>118</Paragraphs>
  <Slides>9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Garamond</vt:lpstr>
      <vt:lpstr>Symbol</vt:lpstr>
      <vt:lpstr>Projekt domyślny</vt:lpstr>
      <vt:lpstr>Prezentacja programu PowerPoint</vt:lpstr>
      <vt:lpstr>Sytuacja bieżąca (1)</vt:lpstr>
      <vt:lpstr>Sytuacja bieżąca (2)</vt:lpstr>
      <vt:lpstr>Sytuacja bieżąca (3)</vt:lpstr>
      <vt:lpstr>Sytuacja finansowa w Dz. 9.2</vt:lpstr>
      <vt:lpstr>Zapotrzebowanie na tabor w Dz. 9.2</vt:lpstr>
      <vt:lpstr>„Ścieżka dojścia” do wyboru  projektu taborowego w RPO WP</vt:lpstr>
      <vt:lpstr>Warunek ex-ante 7.2 (project pipeline)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Szczygieł Patrycja</cp:lastModifiedBy>
  <cp:revision>795</cp:revision>
  <cp:lastPrinted>2016-09-12T09:59:42Z</cp:lastPrinted>
  <dcterms:created xsi:type="dcterms:W3CDTF">2008-01-08T07:52:50Z</dcterms:created>
  <dcterms:modified xsi:type="dcterms:W3CDTF">2017-06-20T13:10:03Z</dcterms:modified>
</cp:coreProperties>
</file>