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8" r:id="rId1"/>
  </p:sldMasterIdLst>
  <p:notesMasterIdLst>
    <p:notesMasterId r:id="rId16"/>
  </p:notesMasterIdLst>
  <p:handoutMasterIdLst>
    <p:handoutMasterId r:id="rId17"/>
  </p:handoutMasterIdLst>
  <p:sldIdLst>
    <p:sldId id="256" r:id="rId2"/>
    <p:sldId id="369" r:id="rId3"/>
    <p:sldId id="283" r:id="rId4"/>
    <p:sldId id="385" r:id="rId5"/>
    <p:sldId id="388" r:id="rId6"/>
    <p:sldId id="374" r:id="rId7"/>
    <p:sldId id="288" r:id="rId8"/>
    <p:sldId id="289" r:id="rId9"/>
    <p:sldId id="290" r:id="rId10"/>
    <p:sldId id="291" r:id="rId11"/>
    <p:sldId id="292" r:id="rId12"/>
    <p:sldId id="293" r:id="rId13"/>
    <p:sldId id="340" r:id="rId14"/>
    <p:sldId id="387" r:id="rId15"/>
  </p:sldIdLst>
  <p:sldSz cx="10691813" cy="7559675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 userDrawn="1">
          <p15:clr>
            <a:srgbClr val="A4A3A4"/>
          </p15:clr>
        </p15:guide>
        <p15:guide id="2" pos="33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lenik Agnieszka" initials="PA" lastIdx="1" clrIdx="0">
    <p:extLst>
      <p:ext uri="{19B8F6BF-5375-455C-9EA6-DF929625EA0E}">
        <p15:presenceInfo xmlns:p15="http://schemas.microsoft.com/office/powerpoint/2012/main" userId="S::Agnieszka.Palenik@mfipr.gov.pl::6a0c958d-6557-4bbd-8aa6-03360055b1e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00A15C55-8517-42AA-B614-E9B94910E393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yl pośredni 2 — Ak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810" autoAdjust="0"/>
    <p:restoredTop sz="94620" autoAdjust="0"/>
  </p:normalViewPr>
  <p:slideViewPr>
    <p:cSldViewPr showGuides="1">
      <p:cViewPr varScale="1">
        <p:scale>
          <a:sx n="98" d="100"/>
          <a:sy n="98" d="100"/>
        </p:scale>
        <p:origin x="912" y="96"/>
      </p:cViewPr>
      <p:guideLst>
        <p:guide orient="horz" pos="2381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384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>
            <a:extLst>
              <a:ext uri="{FF2B5EF4-FFF2-40B4-BE49-F238E27FC236}">
                <a16:creationId xmlns:a16="http://schemas.microsoft.com/office/drawing/2014/main" id="{3D4F4439-89C3-4BA7-BDBA-3EFD8DD65DB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CD81CC63-1EFD-4F23-8F6F-0FF6BC370EE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3E38C1-F368-4B8E-B47C-7FA529B1D06A}" type="datetimeFigureOut">
              <a:rPr lang="pl-PL" smtClean="0"/>
              <a:t>2024-03-28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B611D3D0-4CE3-4E63-ACDB-A3AD3289E77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A6797660-37EF-43E9-B911-F5D902A4C00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D1CE18-5706-4F65-A887-91DBE246C6F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206708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EEFF2B-0721-7148-92D1-1650B5B78E9F}" type="datetimeFigureOut">
              <a:rPr lang="pl-PL" smtClean="0"/>
              <a:t>2024-03-28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030288" y="1241425"/>
            <a:ext cx="47371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02B4DB-5212-AD42-B2C1-BD19AC94D45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92773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736179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655842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12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057045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13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5406764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14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892505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691941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551804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047992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890882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55142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143844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909095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568325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9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image" Target="../media/image1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5" Type="http://schemas.openxmlformats.org/officeDocument/2006/relationships/image" Target="../media/image8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Relationship Id="rId14" Type="http://schemas.openxmlformats.org/officeDocument/2006/relationships/image" Target="../media/image20.png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9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image" Target="../media/image1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5" Type="http://schemas.openxmlformats.org/officeDocument/2006/relationships/image" Target="../media/image8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Relationship Id="rId14" Type="http://schemas.openxmlformats.org/officeDocument/2006/relationships/image" Target="../media/image20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owy (dług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:a16="http://schemas.microsoft.com/office/drawing/2014/main" id="{A63EBD56-4A88-4F5C-BEAF-A33740721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026613" y="1973818"/>
            <a:ext cx="8639675" cy="4326381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48CDFE25-4437-7188-EA7B-7D9DAD502275}"/>
              </a:ext>
            </a:extLst>
          </p:cNvPr>
          <p:cNvSpPr/>
          <p:nvPr userDrawn="1"/>
        </p:nvSpPr>
        <p:spPr>
          <a:xfrm>
            <a:off x="1" y="0"/>
            <a:ext cx="4986337" cy="26939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3" name="Obraz 12" descr="Fundusze Europejskie">
            <a:extLst>
              <a:ext uri="{FF2B5EF4-FFF2-40B4-BE49-F238E27FC236}">
                <a16:creationId xmlns:a16="http://schemas.microsoft.com/office/drawing/2014/main" id="{49D1ECBE-9DB2-9B2A-CE8F-84EF95EA484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760" y="1973818"/>
            <a:ext cx="3959225" cy="720090"/>
          </a:xfrm>
          <a:prstGeom prst="rect">
            <a:avLst/>
          </a:prstGeom>
        </p:spPr>
      </p:pic>
      <p:pic>
        <p:nvPicPr>
          <p:cNvPr id="14" name="Obraz 13">
            <a:extLst>
              <a:ext uri="{FF2B5EF4-FFF2-40B4-BE49-F238E27FC236}">
                <a16:creationId xmlns:a16="http://schemas.microsoft.com/office/drawing/2014/main" id="{2B41AD81-079D-B212-C8B7-9A9D3BEE5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632" y="540402"/>
            <a:ext cx="1080000" cy="1080000"/>
          </a:xfrm>
          <a:prstGeom prst="rect">
            <a:avLst/>
          </a:prstGeom>
        </p:spPr>
      </p:pic>
      <p:pic>
        <p:nvPicPr>
          <p:cNvPr id="15" name="Obraz 14">
            <a:extLst>
              <a:ext uri="{FF2B5EF4-FFF2-40B4-BE49-F238E27FC236}">
                <a16:creationId xmlns:a16="http://schemas.microsoft.com/office/drawing/2014/main" id="{0A433181-6EED-44B3-4822-4AF9E6BA90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5788" y="540402"/>
            <a:ext cx="1080000" cy="1080000"/>
          </a:xfrm>
          <a:prstGeom prst="rect">
            <a:avLst/>
          </a:prstGeom>
        </p:spPr>
      </p:pic>
      <p:pic>
        <p:nvPicPr>
          <p:cNvPr id="16" name="Obraz 15">
            <a:extLst>
              <a:ext uri="{FF2B5EF4-FFF2-40B4-BE49-F238E27FC236}">
                <a16:creationId xmlns:a16="http://schemas.microsoft.com/office/drawing/2014/main" id="{276322E5-6025-7EA2-67FB-9F57E92100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3944" y="540402"/>
            <a:ext cx="1080000" cy="1080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5888" y="4861794"/>
            <a:ext cx="7920037" cy="1080000"/>
          </a:xfrm>
        </p:spPr>
        <p:txBody>
          <a:bodyPr>
            <a:normAutofit/>
          </a:bodyPr>
          <a:lstStyle>
            <a:lvl1pPr marL="0" indent="0" algn="l">
              <a:lnSpc>
                <a:spcPts val="3500"/>
              </a:lnSpc>
              <a:buNone/>
              <a:defRPr sz="2800" b="1">
                <a:solidFill>
                  <a:schemeClr val="tx2"/>
                </a:solidFill>
              </a:defRPr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pl-PL" dirty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5356" y="540402"/>
            <a:ext cx="1799844" cy="349114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endParaRPr lang="pl-PL" dirty="0"/>
          </a:p>
        </p:txBody>
      </p:sp>
      <p:pic>
        <p:nvPicPr>
          <p:cNvPr id="6" name="Obraz 5" descr="Ciąg czterech logotypów w kolejności od lewej: 1. Fundusze Europejskie dla Pomorza, 2. Rzeczpospolita Polska, 3. Dofinansowane przez Unię Europejską, 4. Urząd Marszałkowski Województwa Pomorskiego">
            <a:extLst>
              <a:ext uri="{FF2B5EF4-FFF2-40B4-BE49-F238E27FC236}">
                <a16:creationId xmlns:a16="http://schemas.microsoft.com/office/drawing/2014/main" id="{3FDB76B9-FC6C-44C1-A4FF-DBB958B8D7F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22160DB5-1EAD-4FBD-8F38-C81A13BC867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Tytuł 6">
            <a:extLst>
              <a:ext uri="{FF2B5EF4-FFF2-40B4-BE49-F238E27FC236}">
                <a16:creationId xmlns:a16="http://schemas.microsoft.com/office/drawing/2014/main" id="{66614A53-20B3-4B39-A3EF-0C99DA93CE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7843" y="893817"/>
            <a:ext cx="8640381" cy="1080001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</p:spTree>
    <p:extLst>
      <p:ext uri="{BB962C8B-B14F-4D97-AF65-F5344CB8AC3E}">
        <p14:creationId xmlns:p14="http://schemas.microsoft.com/office/powerpoint/2010/main" val="425576728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końc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ostokąt 11">
            <a:extLst>
              <a:ext uri="{FF2B5EF4-FFF2-40B4-BE49-F238E27FC236}">
                <a16:creationId xmlns:a16="http://schemas.microsoft.com/office/drawing/2014/main" id="{F8E39A3A-22D6-B8ED-2F58-16F69704FF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465388" y="4500563"/>
            <a:ext cx="8226426" cy="179963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Symbol zastępczy obrazu 10">
            <a:extLst>
              <a:ext uri="{FF2B5EF4-FFF2-40B4-BE49-F238E27FC236}">
                <a16:creationId xmlns:a16="http://schemas.microsoft.com/office/drawing/2014/main" id="{A760FD32-D539-3290-0E5F-1B5EF08EB2F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025525" y="0"/>
            <a:ext cx="8640763" cy="5221288"/>
          </a:xfrm>
          <a:custGeom>
            <a:avLst/>
            <a:gdLst>
              <a:gd name="connsiteX0" fmla="*/ 0 w 8640763"/>
              <a:gd name="connsiteY0" fmla="*/ 0 h 5221288"/>
              <a:gd name="connsiteX1" fmla="*/ 8640763 w 8640763"/>
              <a:gd name="connsiteY1" fmla="*/ 0 h 5221288"/>
              <a:gd name="connsiteX2" fmla="*/ 8640763 w 8640763"/>
              <a:gd name="connsiteY2" fmla="*/ 4500563 h 5221288"/>
              <a:gd name="connsiteX3" fmla="*/ 1439863 w 8640763"/>
              <a:gd name="connsiteY3" fmla="*/ 4500563 h 5221288"/>
              <a:gd name="connsiteX4" fmla="*/ 1439863 w 8640763"/>
              <a:gd name="connsiteY4" fmla="*/ 5221288 h 5221288"/>
              <a:gd name="connsiteX5" fmla="*/ 0 w 8640763"/>
              <a:gd name="connsiteY5" fmla="*/ 5221288 h 5221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640763" h="5221288">
                <a:moveTo>
                  <a:pt x="0" y="0"/>
                </a:moveTo>
                <a:lnTo>
                  <a:pt x="8640763" y="0"/>
                </a:lnTo>
                <a:lnTo>
                  <a:pt x="8640763" y="4500563"/>
                </a:lnTo>
                <a:lnTo>
                  <a:pt x="1439863" y="4500563"/>
                </a:lnTo>
                <a:lnTo>
                  <a:pt x="1439863" y="5221288"/>
                </a:lnTo>
                <a:lnTo>
                  <a:pt x="0" y="522128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  <p:pic>
        <p:nvPicPr>
          <p:cNvPr id="7" name="Obraz 6" descr="Fundusze Europejskie">
            <a:extLst>
              <a:ext uri="{FF2B5EF4-FFF2-40B4-BE49-F238E27FC236}">
                <a16:creationId xmlns:a16="http://schemas.microsoft.com/office/drawing/2014/main" id="{3B4B8A84-3D08-244B-BF5B-6E361D1A74B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6975" y="4500563"/>
            <a:ext cx="3959225" cy="720090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C3C397EF-E780-3941-A190-8FF660EE9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25750" y="5593629"/>
            <a:ext cx="7559675" cy="705572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pic>
        <p:nvPicPr>
          <p:cNvPr id="13" name="Obraz 12" descr="Ciąg czterech logotypów w kolejności od lewej: 1. Fundusze Europejskie dla Pomorza, 2. Rzeczpospolita Polska, 3. Dofinansowane przez Unię Europejską, 4. Urząd Marszałkowski Województwa Pomorskiego">
            <a:extLst>
              <a:ext uri="{FF2B5EF4-FFF2-40B4-BE49-F238E27FC236}">
                <a16:creationId xmlns:a16="http://schemas.microsoft.com/office/drawing/2014/main" id="{6FCFA159-EADF-49BB-9E3A-21FD1519198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5084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Slajd końc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>
            <a:extLst>
              <a:ext uri="{FF2B5EF4-FFF2-40B4-BE49-F238E27FC236}">
                <a16:creationId xmlns:a16="http://schemas.microsoft.com/office/drawing/2014/main" id="{0A228201-59AA-470F-B779-D4FECA3DF137}"/>
              </a:ext>
            </a:extLst>
          </p:cNvPr>
          <p:cNvSpPr/>
          <p:nvPr userDrawn="1"/>
        </p:nvSpPr>
        <p:spPr>
          <a:xfrm>
            <a:off x="1025525" y="1983572"/>
            <a:ext cx="8640763" cy="4321274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C7D00171-EF30-4814-B375-246769FD4B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0"/>
            <a:ext cx="4986337" cy="26939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1" name="Obraz 10" descr="Fundusze Europejskie">
            <a:extLst>
              <a:ext uri="{FF2B5EF4-FFF2-40B4-BE49-F238E27FC236}">
                <a16:creationId xmlns:a16="http://schemas.microsoft.com/office/drawing/2014/main" id="{2ABF63AC-8150-4C02-BE62-EBE0A039868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525" y="1983572"/>
            <a:ext cx="3959225" cy="720090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1629EBDD-5340-4285-A47D-77B29466EFE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385848" y="3411613"/>
            <a:ext cx="7920115" cy="1087764"/>
          </a:xfrm>
        </p:spPr>
        <p:txBody>
          <a:bodyPr anchor="t" anchorCtr="0">
            <a:normAutofit/>
          </a:bodyPr>
          <a:lstStyle>
            <a:lvl1pPr algn="ctr">
              <a:lnSpc>
                <a:spcPts val="4000"/>
              </a:lnSpc>
              <a:defRPr sz="3200"/>
            </a:lvl1pPr>
          </a:lstStyle>
          <a:p>
            <a:br>
              <a:rPr lang="pl-PL" dirty="0"/>
            </a:br>
            <a:endParaRPr lang="en-US" dirty="0"/>
          </a:p>
        </p:txBody>
      </p:sp>
      <p:pic>
        <p:nvPicPr>
          <p:cNvPr id="16" name="Obraz 15">
            <a:extLst>
              <a:ext uri="{FF2B5EF4-FFF2-40B4-BE49-F238E27FC236}">
                <a16:creationId xmlns:a16="http://schemas.microsoft.com/office/drawing/2014/main" id="{E2649279-68AC-4F54-A880-75A79D7385C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757" y="1244366"/>
            <a:ext cx="381000" cy="381000"/>
          </a:xfrm>
          <a:prstGeom prst="rect">
            <a:avLst/>
          </a:prstGeom>
        </p:spPr>
      </p:pic>
      <p:pic>
        <p:nvPicPr>
          <p:cNvPr id="17" name="Obraz 16">
            <a:extLst>
              <a:ext uri="{FF2B5EF4-FFF2-40B4-BE49-F238E27FC236}">
                <a16:creationId xmlns:a16="http://schemas.microsoft.com/office/drawing/2014/main" id="{1C169691-7357-4DDF-8437-CEB5E8C7275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250" y="545866"/>
            <a:ext cx="381000" cy="381000"/>
          </a:xfrm>
          <a:prstGeom prst="rect">
            <a:avLst/>
          </a:prstGeom>
        </p:spPr>
      </p:pic>
      <p:pic>
        <p:nvPicPr>
          <p:cNvPr id="18" name="Obraz 17">
            <a:extLst>
              <a:ext uri="{FF2B5EF4-FFF2-40B4-BE49-F238E27FC236}">
                <a16:creationId xmlns:a16="http://schemas.microsoft.com/office/drawing/2014/main" id="{69B9B22B-67E4-4504-8A58-6D72DCD7A2AE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0511" y="1244366"/>
            <a:ext cx="381000" cy="381000"/>
          </a:xfrm>
          <a:prstGeom prst="rect">
            <a:avLst/>
          </a:prstGeom>
        </p:spPr>
      </p:pic>
      <p:pic>
        <p:nvPicPr>
          <p:cNvPr id="19" name="Obraz 18">
            <a:extLst>
              <a:ext uri="{FF2B5EF4-FFF2-40B4-BE49-F238E27FC236}">
                <a16:creationId xmlns:a16="http://schemas.microsoft.com/office/drawing/2014/main" id="{0BC155C9-2974-4950-B840-0E7ABDF714B1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786" y="538288"/>
            <a:ext cx="381000" cy="381000"/>
          </a:xfrm>
          <a:prstGeom prst="rect">
            <a:avLst/>
          </a:prstGeom>
        </p:spPr>
      </p:pic>
      <p:pic>
        <p:nvPicPr>
          <p:cNvPr id="20" name="Obraz 19">
            <a:extLst>
              <a:ext uri="{FF2B5EF4-FFF2-40B4-BE49-F238E27FC236}">
                <a16:creationId xmlns:a16="http://schemas.microsoft.com/office/drawing/2014/main" id="{C1C9A51C-3E9A-43B3-865C-E0B79CE15EF8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525" y="545866"/>
            <a:ext cx="381000" cy="381000"/>
          </a:xfrm>
          <a:prstGeom prst="rect">
            <a:avLst/>
          </a:prstGeom>
        </p:spPr>
      </p:pic>
      <p:pic>
        <p:nvPicPr>
          <p:cNvPr id="21" name="Obraz 20">
            <a:extLst>
              <a:ext uri="{FF2B5EF4-FFF2-40B4-BE49-F238E27FC236}">
                <a16:creationId xmlns:a16="http://schemas.microsoft.com/office/drawing/2014/main" id="{AE3D26F0-CB23-476D-84AC-833FF583534C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4293" y="1254829"/>
            <a:ext cx="381000" cy="381000"/>
          </a:xfrm>
          <a:prstGeom prst="rect">
            <a:avLst/>
          </a:prstGeom>
        </p:spPr>
      </p:pic>
      <p:pic>
        <p:nvPicPr>
          <p:cNvPr id="22" name="Obraz 21">
            <a:extLst>
              <a:ext uri="{FF2B5EF4-FFF2-40B4-BE49-F238E27FC236}">
                <a16:creationId xmlns:a16="http://schemas.microsoft.com/office/drawing/2014/main" id="{02C74DC5-C335-4B67-9BCD-34D60F57C6C6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543567"/>
            <a:ext cx="381000" cy="381000"/>
          </a:xfrm>
          <a:prstGeom prst="rect">
            <a:avLst/>
          </a:prstGeom>
        </p:spPr>
      </p:pic>
      <p:pic>
        <p:nvPicPr>
          <p:cNvPr id="23" name="Obraz 22">
            <a:extLst>
              <a:ext uri="{FF2B5EF4-FFF2-40B4-BE49-F238E27FC236}">
                <a16:creationId xmlns:a16="http://schemas.microsoft.com/office/drawing/2014/main" id="{0F174CC1-CE15-4868-A9EE-2844EB32D55C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7018" y="535269"/>
            <a:ext cx="381000" cy="381000"/>
          </a:xfrm>
          <a:prstGeom prst="rect">
            <a:avLst/>
          </a:prstGeom>
        </p:spPr>
      </p:pic>
      <p:pic>
        <p:nvPicPr>
          <p:cNvPr id="24" name="Obraz 23">
            <a:extLst>
              <a:ext uri="{FF2B5EF4-FFF2-40B4-BE49-F238E27FC236}">
                <a16:creationId xmlns:a16="http://schemas.microsoft.com/office/drawing/2014/main" id="{580C7992-BAEE-4176-9AF5-42DA24B7599A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2256" y="531095"/>
            <a:ext cx="381000" cy="381000"/>
          </a:xfrm>
          <a:prstGeom prst="rect">
            <a:avLst/>
          </a:prstGeom>
        </p:spPr>
      </p:pic>
      <p:pic>
        <p:nvPicPr>
          <p:cNvPr id="25" name="Obraz 24">
            <a:extLst>
              <a:ext uri="{FF2B5EF4-FFF2-40B4-BE49-F238E27FC236}">
                <a16:creationId xmlns:a16="http://schemas.microsoft.com/office/drawing/2014/main" id="{BA86516E-B5E1-4DB3-981D-6523926A2A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4802" y="1251987"/>
            <a:ext cx="381000" cy="381000"/>
          </a:xfrm>
          <a:prstGeom prst="rect">
            <a:avLst/>
          </a:prstGeom>
        </p:spPr>
      </p:pic>
      <p:pic>
        <p:nvPicPr>
          <p:cNvPr id="26" name="Obraz 25">
            <a:extLst>
              <a:ext uri="{FF2B5EF4-FFF2-40B4-BE49-F238E27FC236}">
                <a16:creationId xmlns:a16="http://schemas.microsoft.com/office/drawing/2014/main" id="{709B0195-39FE-4DB2-9F58-C6258A41F180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613" y="1250549"/>
            <a:ext cx="381000" cy="381000"/>
          </a:xfrm>
          <a:prstGeom prst="rect">
            <a:avLst/>
          </a:prstGeom>
        </p:spPr>
      </p:pic>
      <p:pic>
        <p:nvPicPr>
          <p:cNvPr id="27" name="Obraz 26">
            <a:extLst>
              <a:ext uri="{FF2B5EF4-FFF2-40B4-BE49-F238E27FC236}">
                <a16:creationId xmlns:a16="http://schemas.microsoft.com/office/drawing/2014/main" id="{06B4110B-C953-4485-B94D-302AD469CBD4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1250549"/>
            <a:ext cx="381000" cy="381000"/>
          </a:xfrm>
          <a:prstGeom prst="rect">
            <a:avLst/>
          </a:prstGeom>
        </p:spPr>
      </p:pic>
      <p:pic>
        <p:nvPicPr>
          <p:cNvPr id="28" name="Obraz 27" descr="Ciąg 4 logotypów: Fundusze Europejskie dla Pomorza, Rzeczpospolita Polska, Dofinansowane przez Unię Europejską, Urząd Marszałkowski Województwa Pomorskiego ">
            <a:extLst>
              <a:ext uri="{FF2B5EF4-FFF2-40B4-BE49-F238E27FC236}">
                <a16:creationId xmlns:a16="http://schemas.microsoft.com/office/drawing/2014/main" id="{7E3F8DBC-0D86-4A87-B80E-1209AC8C45A4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1177638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Slajd tytułowy (dług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:a16="http://schemas.microsoft.com/office/drawing/2014/main" id="{A63EBD56-4A88-4F5C-BEAF-A33740721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025525" y="1983572"/>
            <a:ext cx="8640763" cy="4316627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48CDFE25-4437-7188-EA7B-7D9DAD5022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0"/>
            <a:ext cx="4986337" cy="26939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pic>
        <p:nvPicPr>
          <p:cNvPr id="13" name="Obraz 12" descr="Fundusze Europejskie&#10;&#10;">
            <a:extLst>
              <a:ext uri="{FF2B5EF4-FFF2-40B4-BE49-F238E27FC236}">
                <a16:creationId xmlns:a16="http://schemas.microsoft.com/office/drawing/2014/main" id="{49D1ECBE-9DB2-9B2A-CE8F-84EF95EA484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525" y="1983572"/>
            <a:ext cx="3959225" cy="7200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5877" y="3070227"/>
            <a:ext cx="7920115" cy="1087764"/>
          </a:xfrm>
        </p:spPr>
        <p:txBody>
          <a:bodyPr anchor="t" anchorCtr="0">
            <a:normAutofit/>
          </a:bodyPr>
          <a:lstStyle>
            <a:lvl1pPr algn="l">
              <a:lnSpc>
                <a:spcPts val="4000"/>
              </a:lnSpc>
              <a:defRPr sz="3200"/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5888" y="4861794"/>
            <a:ext cx="7920037" cy="1080000"/>
          </a:xfrm>
        </p:spPr>
        <p:txBody>
          <a:bodyPr>
            <a:normAutofit/>
          </a:bodyPr>
          <a:lstStyle>
            <a:lvl1pPr marL="0" indent="0" algn="l">
              <a:lnSpc>
                <a:spcPts val="3500"/>
              </a:lnSpc>
              <a:buNone/>
              <a:defRPr sz="2800" b="1">
                <a:solidFill>
                  <a:schemeClr val="tx2"/>
                </a:solidFill>
              </a:defRPr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pl-PL" dirty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5356" y="540402"/>
            <a:ext cx="1799844" cy="349114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endParaRPr lang="pl-PL" dirty="0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039E0742-6ADE-F448-8437-7F591E1D0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757" y="1244366"/>
            <a:ext cx="381000" cy="381000"/>
          </a:xfrm>
          <a:prstGeom prst="rect">
            <a:avLst/>
          </a:prstGeom>
        </p:spPr>
      </p:pic>
      <p:pic>
        <p:nvPicPr>
          <p:cNvPr id="17" name="Obraz 16">
            <a:extLst>
              <a:ext uri="{FF2B5EF4-FFF2-40B4-BE49-F238E27FC236}">
                <a16:creationId xmlns:a16="http://schemas.microsoft.com/office/drawing/2014/main" id="{F60567DB-D582-D44E-A6AD-12B2B5F1FE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250" y="545866"/>
            <a:ext cx="381000" cy="381000"/>
          </a:xfrm>
          <a:prstGeom prst="rect">
            <a:avLst/>
          </a:prstGeom>
        </p:spPr>
      </p:pic>
      <p:pic>
        <p:nvPicPr>
          <p:cNvPr id="19" name="Obraz 18">
            <a:extLst>
              <a:ext uri="{FF2B5EF4-FFF2-40B4-BE49-F238E27FC236}">
                <a16:creationId xmlns:a16="http://schemas.microsoft.com/office/drawing/2014/main" id="{39EEE39C-033E-F640-8C4C-E23D91BEA3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0511" y="1244366"/>
            <a:ext cx="381000" cy="381000"/>
          </a:xfrm>
          <a:prstGeom prst="rect">
            <a:avLst/>
          </a:prstGeom>
        </p:spPr>
      </p:pic>
      <p:pic>
        <p:nvPicPr>
          <p:cNvPr id="21" name="Obraz 20">
            <a:extLst>
              <a:ext uri="{FF2B5EF4-FFF2-40B4-BE49-F238E27FC236}">
                <a16:creationId xmlns:a16="http://schemas.microsoft.com/office/drawing/2014/main" id="{C169AC8E-96EA-1048-803E-97D6CEE5E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786" y="538288"/>
            <a:ext cx="381000" cy="381000"/>
          </a:xfrm>
          <a:prstGeom prst="rect">
            <a:avLst/>
          </a:prstGeom>
        </p:spPr>
      </p:pic>
      <p:pic>
        <p:nvPicPr>
          <p:cNvPr id="23" name="Obraz 22">
            <a:extLst>
              <a:ext uri="{FF2B5EF4-FFF2-40B4-BE49-F238E27FC236}">
                <a16:creationId xmlns:a16="http://schemas.microsoft.com/office/drawing/2014/main" id="{D5D90F56-CFD2-1A40-B479-B556FC2D37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525" y="545866"/>
            <a:ext cx="381000" cy="381000"/>
          </a:xfrm>
          <a:prstGeom prst="rect">
            <a:avLst/>
          </a:prstGeom>
        </p:spPr>
      </p:pic>
      <p:pic>
        <p:nvPicPr>
          <p:cNvPr id="25" name="Obraz 24">
            <a:extLst>
              <a:ext uri="{FF2B5EF4-FFF2-40B4-BE49-F238E27FC236}">
                <a16:creationId xmlns:a16="http://schemas.microsoft.com/office/drawing/2014/main" id="{48E96C1A-FA5C-A24F-9872-8608B9B3BC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5689" y="1282667"/>
            <a:ext cx="381000" cy="381000"/>
          </a:xfrm>
          <a:prstGeom prst="rect">
            <a:avLst/>
          </a:prstGeom>
        </p:spPr>
      </p:pic>
      <p:pic>
        <p:nvPicPr>
          <p:cNvPr id="27" name="Obraz 26">
            <a:extLst>
              <a:ext uri="{FF2B5EF4-FFF2-40B4-BE49-F238E27FC236}">
                <a16:creationId xmlns:a16="http://schemas.microsoft.com/office/drawing/2014/main" id="{28B2440F-CBE5-784D-ADC8-E797F64F47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607082"/>
            <a:ext cx="381000" cy="381000"/>
          </a:xfrm>
          <a:prstGeom prst="rect">
            <a:avLst/>
          </a:prstGeom>
        </p:spPr>
      </p:pic>
      <p:pic>
        <p:nvPicPr>
          <p:cNvPr id="29" name="Obraz 28">
            <a:extLst>
              <a:ext uri="{FF2B5EF4-FFF2-40B4-BE49-F238E27FC236}">
                <a16:creationId xmlns:a16="http://schemas.microsoft.com/office/drawing/2014/main" id="{1C717A0E-10D0-FA43-BF65-49909BDCEA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7018" y="535269"/>
            <a:ext cx="381000" cy="381000"/>
          </a:xfrm>
          <a:prstGeom prst="rect">
            <a:avLst/>
          </a:prstGeom>
        </p:spPr>
      </p:pic>
      <p:pic>
        <p:nvPicPr>
          <p:cNvPr id="31" name="Obraz 30">
            <a:extLst>
              <a:ext uri="{FF2B5EF4-FFF2-40B4-BE49-F238E27FC236}">
                <a16:creationId xmlns:a16="http://schemas.microsoft.com/office/drawing/2014/main" id="{A2891D6F-956C-9342-B2BB-C701A5BC51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2256" y="531095"/>
            <a:ext cx="381000" cy="381000"/>
          </a:xfrm>
          <a:prstGeom prst="rect">
            <a:avLst/>
          </a:prstGeom>
        </p:spPr>
      </p:pic>
      <p:pic>
        <p:nvPicPr>
          <p:cNvPr id="33" name="Obraz 32">
            <a:extLst>
              <a:ext uri="{FF2B5EF4-FFF2-40B4-BE49-F238E27FC236}">
                <a16:creationId xmlns:a16="http://schemas.microsoft.com/office/drawing/2014/main" id="{7DE0C268-A93E-1C47-9AA3-10F1F10D09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4802" y="1251987"/>
            <a:ext cx="381000" cy="381000"/>
          </a:xfrm>
          <a:prstGeom prst="rect">
            <a:avLst/>
          </a:prstGeom>
        </p:spPr>
      </p:pic>
      <p:pic>
        <p:nvPicPr>
          <p:cNvPr id="35" name="Obraz 34">
            <a:extLst>
              <a:ext uri="{FF2B5EF4-FFF2-40B4-BE49-F238E27FC236}">
                <a16:creationId xmlns:a16="http://schemas.microsoft.com/office/drawing/2014/main" id="{45508241-FE91-D847-8686-4F72BD3142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613" y="1250549"/>
            <a:ext cx="381000" cy="381000"/>
          </a:xfrm>
          <a:prstGeom prst="rect">
            <a:avLst/>
          </a:prstGeom>
        </p:spPr>
      </p:pic>
      <p:pic>
        <p:nvPicPr>
          <p:cNvPr id="37" name="Obraz 36">
            <a:extLst>
              <a:ext uri="{FF2B5EF4-FFF2-40B4-BE49-F238E27FC236}">
                <a16:creationId xmlns:a16="http://schemas.microsoft.com/office/drawing/2014/main" id="{EB9A3203-260A-FA4A-9526-A6276A5756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1250549"/>
            <a:ext cx="381000" cy="381000"/>
          </a:xfrm>
          <a:prstGeom prst="rect">
            <a:avLst/>
          </a:prstGeom>
        </p:spPr>
      </p:pic>
      <p:pic>
        <p:nvPicPr>
          <p:cNvPr id="24" name="Obraz 23" descr="Ciąg czterech logotypów w kolejności od lewej: 1. Fundusze Europejskie dla Pomorza, 2. Rzeczpospolita Polska, 3. Dofinansowane przez Unię Europejską, 4. Urząd Marszałkowski Województwa Pomorskiego">
            <a:extLst>
              <a:ext uri="{FF2B5EF4-FFF2-40B4-BE49-F238E27FC236}">
                <a16:creationId xmlns:a16="http://schemas.microsoft.com/office/drawing/2014/main" id="{435F0698-B762-4CA8-B4E7-F5A604257866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AC8C3AC-0971-4F08-8A44-AAB883D783C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8602601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owy (krótk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ymbol zastępczy obrazu 16">
            <a:extLst>
              <a:ext uri="{FF2B5EF4-FFF2-40B4-BE49-F238E27FC236}">
                <a16:creationId xmlns:a16="http://schemas.microsoft.com/office/drawing/2014/main" id="{69383BDA-94B1-6FB6-27E3-0CC3DEDF5AF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6784975" cy="5221288"/>
          </a:xfrm>
          <a:custGeom>
            <a:avLst/>
            <a:gdLst>
              <a:gd name="connsiteX0" fmla="*/ 0 w 6784975"/>
              <a:gd name="connsiteY0" fmla="*/ 0 h 5221288"/>
              <a:gd name="connsiteX1" fmla="*/ 6784975 w 6784975"/>
              <a:gd name="connsiteY1" fmla="*/ 0 h 5221288"/>
              <a:gd name="connsiteX2" fmla="*/ 6784975 w 6784975"/>
              <a:gd name="connsiteY2" fmla="*/ 4500563 h 5221288"/>
              <a:gd name="connsiteX3" fmla="*/ 2825750 w 6784975"/>
              <a:gd name="connsiteY3" fmla="*/ 4500563 h 5221288"/>
              <a:gd name="connsiteX4" fmla="*/ 2825750 w 6784975"/>
              <a:gd name="connsiteY4" fmla="*/ 5221288 h 5221288"/>
              <a:gd name="connsiteX5" fmla="*/ 0 w 6784975"/>
              <a:gd name="connsiteY5" fmla="*/ 5221288 h 5221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84975" h="5221288">
                <a:moveTo>
                  <a:pt x="0" y="0"/>
                </a:moveTo>
                <a:lnTo>
                  <a:pt x="6784975" y="0"/>
                </a:lnTo>
                <a:lnTo>
                  <a:pt x="6784975" y="4500563"/>
                </a:lnTo>
                <a:lnTo>
                  <a:pt x="2825750" y="4500563"/>
                </a:lnTo>
                <a:lnTo>
                  <a:pt x="2825750" y="5221288"/>
                </a:lnTo>
                <a:lnTo>
                  <a:pt x="0" y="522128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 dirty="0"/>
              <a:t>Kliknij ikonę, aby dodać obraz</a:t>
            </a:r>
          </a:p>
        </p:txBody>
      </p:sp>
      <p:sp>
        <p:nvSpPr>
          <p:cNvPr id="13" name="Prostokąt 12">
            <a:extLst>
              <a:ext uri="{FF2B5EF4-FFF2-40B4-BE49-F238E27FC236}">
                <a16:creationId xmlns:a16="http://schemas.microsoft.com/office/drawing/2014/main" id="{38965D1A-9BC8-2AB7-6B73-C2BBDA5D66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825750" y="4500563"/>
            <a:ext cx="6840538" cy="179963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72808" y="5579563"/>
            <a:ext cx="6133117" cy="648546"/>
          </a:xfrm>
        </p:spPr>
        <p:txBody>
          <a:bodyPr anchor="t" anchorCtr="0">
            <a:normAutofit/>
          </a:bodyPr>
          <a:lstStyle>
            <a:lvl1pPr algn="l">
              <a:lnSpc>
                <a:spcPts val="3500"/>
              </a:lnSpc>
              <a:defRPr sz="2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6444" y="539750"/>
            <a:ext cx="1799844" cy="366725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endParaRPr lang="pl-PL" dirty="0"/>
          </a:p>
        </p:txBody>
      </p:sp>
      <p:pic>
        <p:nvPicPr>
          <p:cNvPr id="18" name="Obraz 17" descr="Fundusze Europejskie &#10;">
            <a:extLst>
              <a:ext uri="{FF2B5EF4-FFF2-40B4-BE49-F238E27FC236}">
                <a16:creationId xmlns:a16="http://schemas.microsoft.com/office/drawing/2014/main" id="{EB4DB370-BCB9-D1E9-5613-5A9DCA5F311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5750" y="4500563"/>
            <a:ext cx="3959225" cy="720090"/>
          </a:xfrm>
          <a:prstGeom prst="rect">
            <a:avLst/>
          </a:prstGeom>
        </p:spPr>
      </p:pic>
      <p:pic>
        <p:nvPicPr>
          <p:cNvPr id="11" name="Obraz 10" descr="Ciąg czterech logotypów w kolejności od lewej: 1. Fundusze Europejskie dla Pomorza, 2. Rzeczpospolita Polska, 3. Dofinansowane przez Unię Europejską, 4. Urząd Marszałkowski Województwa Pomorskiego">
            <a:extLst>
              <a:ext uri="{FF2B5EF4-FFF2-40B4-BE49-F238E27FC236}">
                <a16:creationId xmlns:a16="http://schemas.microsoft.com/office/drawing/2014/main" id="{0CF3E933-1DA6-403F-9323-5B318B99433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9351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92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>
            <a:extLst>
              <a:ext uri="{FF2B5EF4-FFF2-40B4-BE49-F238E27FC236}">
                <a16:creationId xmlns:a16="http://schemas.microsoft.com/office/drawing/2014/main" id="{0D1F565A-4734-6B49-4F72-233C397DE0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825751" y="4500561"/>
            <a:ext cx="7196139" cy="215959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Symbol zastępczy obrazu 8">
            <a:extLst>
              <a:ext uri="{FF2B5EF4-FFF2-40B4-BE49-F238E27FC236}">
                <a16:creationId xmlns:a16="http://schemas.microsoft.com/office/drawing/2014/main" id="{12E8330A-FFD8-2BBA-E745-7200C0738BE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69925" y="0"/>
            <a:ext cx="6835775" cy="4859338"/>
          </a:xfrm>
          <a:custGeom>
            <a:avLst/>
            <a:gdLst>
              <a:gd name="connsiteX0" fmla="*/ 0 w 6835775"/>
              <a:gd name="connsiteY0" fmla="*/ 0 h 4859338"/>
              <a:gd name="connsiteX1" fmla="*/ 6835775 w 6835775"/>
              <a:gd name="connsiteY1" fmla="*/ 0 h 4859338"/>
              <a:gd name="connsiteX2" fmla="*/ 6835775 w 6835775"/>
              <a:gd name="connsiteY2" fmla="*/ 4500563 h 4859338"/>
              <a:gd name="connsiteX3" fmla="*/ 2155824 w 6835775"/>
              <a:gd name="connsiteY3" fmla="*/ 4500563 h 4859338"/>
              <a:gd name="connsiteX4" fmla="*/ 2155824 w 6835775"/>
              <a:gd name="connsiteY4" fmla="*/ 4859338 h 4859338"/>
              <a:gd name="connsiteX5" fmla="*/ 0 w 6835775"/>
              <a:gd name="connsiteY5" fmla="*/ 4859338 h 4859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35775" h="4859338">
                <a:moveTo>
                  <a:pt x="0" y="0"/>
                </a:moveTo>
                <a:lnTo>
                  <a:pt x="6835775" y="0"/>
                </a:lnTo>
                <a:lnTo>
                  <a:pt x="6835775" y="4500563"/>
                </a:lnTo>
                <a:lnTo>
                  <a:pt x="2155824" y="4500563"/>
                </a:lnTo>
                <a:lnTo>
                  <a:pt x="2155824" y="4859338"/>
                </a:lnTo>
                <a:lnTo>
                  <a:pt x="0" y="485933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7BF7E1EF-0AB1-F3B1-F5CD-6A2AA30561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905250" y="4500562"/>
            <a:ext cx="3600449" cy="359395"/>
          </a:xfrm>
          <a:prstGeom prst="rect">
            <a:avLst/>
          </a:prstGeom>
          <a:solidFill>
            <a:srgbClr val="0052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03E2C530-5988-0861-50D8-1C7FE1662A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825751" y="4500561"/>
            <a:ext cx="1079500" cy="35877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86113" y="5195719"/>
            <a:ext cx="6480176" cy="1320421"/>
          </a:xfrm>
        </p:spPr>
        <p:txBody>
          <a:bodyPr anchor="t" anchorCtr="0">
            <a:normAutofit/>
          </a:bodyPr>
          <a:lstStyle>
            <a:lvl1pPr algn="l">
              <a:lnSpc>
                <a:spcPts val="3500"/>
              </a:lnSpc>
              <a:defRPr sz="2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90164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ajd - tytuł + zawartość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585200" y="7019837"/>
            <a:ext cx="1080000" cy="180000"/>
          </a:xfrm>
        </p:spPr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05279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Slajd - tytuł + 2 elementy zawartości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5906" y="1979837"/>
            <a:ext cx="4140000" cy="4680018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5906" y="1979613"/>
            <a:ext cx="4140000" cy="468022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34000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ajd - tytuł + zdjęcie + zawartość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5906" y="899836"/>
            <a:ext cx="4320000" cy="1080001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906" y="1979837"/>
            <a:ext cx="4320382" cy="468000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Symbol zastępczy obrazu 6">
            <a:extLst>
              <a:ext uri="{FF2B5EF4-FFF2-40B4-BE49-F238E27FC236}">
                <a16:creationId xmlns:a16="http://schemas.microsoft.com/office/drawing/2014/main" id="{E681B9F9-7BA5-2D43-A1BD-8AF5D025063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900113"/>
            <a:ext cx="4986338" cy="5759726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53987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Slajd - tytuł + zawartość bez pa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630E28BA-19A4-6182-CE10-65107EDF6B75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69991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1_Slajd - tytuł + 2 elementy zawartości bez pa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5906" y="1979837"/>
            <a:ext cx="4140000" cy="4680018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5906" y="1979613"/>
            <a:ext cx="4140000" cy="468022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A72189C-757E-47DF-313E-E0F36399C09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E363107C-97A9-9A5D-A2A2-E6ABB7ED4C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95970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5525" y="899836"/>
            <a:ext cx="8640381" cy="1080001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5907" y="1979837"/>
            <a:ext cx="8640382" cy="468000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  <a:endParaRPr lang="en-US" dirty="0"/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617E16B8-2BD0-D12E-978E-94E428DF9717}"/>
              </a:ext>
            </a:extLst>
          </p:cNvPr>
          <p:cNvSpPr/>
          <p:nvPr userDrawn="1"/>
        </p:nvSpPr>
        <p:spPr>
          <a:xfrm>
            <a:off x="1025870" y="0"/>
            <a:ext cx="1080742" cy="1793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rostokąt 11">
            <a:extLst>
              <a:ext uri="{FF2B5EF4-FFF2-40B4-BE49-F238E27FC236}">
                <a16:creationId xmlns:a16="http://schemas.microsoft.com/office/drawing/2014/main" id="{662915FD-1FF3-5CF3-5C57-034114B5E6A2}"/>
              </a:ext>
            </a:extLst>
          </p:cNvPr>
          <p:cNvSpPr/>
          <p:nvPr userDrawn="1"/>
        </p:nvSpPr>
        <p:spPr>
          <a:xfrm>
            <a:off x="2106612" y="0"/>
            <a:ext cx="7559293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026AD61-FC69-65FC-05E3-06AA14C893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85200" y="7019837"/>
            <a:ext cx="1080000" cy="180000"/>
          </a:xfrm>
          <a:prstGeom prst="rect">
            <a:avLst/>
          </a:prstGeom>
          <a:noFill/>
        </p:spPr>
        <p:txBody>
          <a:bodyPr vert="horz" lIns="0" tIns="72000" rIns="0" bIns="72000" rtlCol="0" anchor="ctr" anchorCtr="0"/>
          <a:lstStyle>
            <a:lvl1pPr algn="r">
              <a:defRPr sz="10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4C2A84FB-402E-BB6C-632B-D1ADD49B7D8C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86163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25" r:id="rId2"/>
    <p:sldLayoutId id="2147483720" r:id="rId3"/>
    <p:sldLayoutId id="2147483721" r:id="rId4"/>
    <p:sldLayoutId id="2147483710" r:id="rId5"/>
    <p:sldLayoutId id="2147483712" r:id="rId6"/>
    <p:sldLayoutId id="2147483726" r:id="rId7"/>
    <p:sldLayoutId id="2147483740" r:id="rId8"/>
    <p:sldLayoutId id="2147483723" r:id="rId9"/>
    <p:sldLayoutId id="2147483728" r:id="rId10"/>
    <p:sldLayoutId id="2147483741" r:id="rId11"/>
  </p:sldLayoutIdLst>
  <p:hf sldNum="0" hdr="0" ftr="0" dt="0"/>
  <p:txStyles>
    <p:titleStyle>
      <a:lvl1pPr algn="l" defTabSz="1007943" rtl="0" eaLnBrk="1" latinLnBrk="0" hangingPunct="1">
        <a:lnSpc>
          <a:spcPts val="3600"/>
        </a:lnSpc>
        <a:spcBef>
          <a:spcPct val="0"/>
        </a:spcBef>
        <a:buNone/>
        <a:defRPr sz="2800" b="1" kern="1200">
          <a:solidFill>
            <a:schemeClr val="tx2"/>
          </a:solidFill>
          <a:latin typeface="Open Sans" pitchFamily="2" charset="0"/>
          <a:ea typeface="Open Sans" pitchFamily="2" charset="0"/>
          <a:cs typeface="Open Sans" pitchFamily="2" charset="0"/>
        </a:defRPr>
      </a:lvl1pPr>
    </p:titleStyle>
    <p:bodyStyle>
      <a:lvl1pPr marL="251986" indent="-251986" algn="l" defTabSz="1007943" rtl="0" eaLnBrk="1" latinLnBrk="0" hangingPunct="1">
        <a:lnSpc>
          <a:spcPts val="2400"/>
        </a:lnSpc>
        <a:spcBef>
          <a:spcPts val="1102"/>
        </a:spcBef>
        <a:buClr>
          <a:schemeClr val="accent1"/>
        </a:buClr>
        <a:buFontTx/>
        <a:buBlip>
          <a:blip r:embed="rId13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1pPr>
      <a:lvl2pPr marL="755957" indent="-251986" algn="l" defTabSz="1007943" rtl="0" eaLnBrk="1" latinLnBrk="0" hangingPunct="1">
        <a:lnSpc>
          <a:spcPts val="2400"/>
        </a:lnSpc>
        <a:spcBef>
          <a:spcPts val="551"/>
        </a:spcBef>
        <a:buFontTx/>
        <a:buBlip>
          <a:blip r:embed="rId14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2pPr>
      <a:lvl3pPr marL="1259929" indent="-251986" algn="l" defTabSz="1007943" rtl="0" eaLnBrk="1" latinLnBrk="0" hangingPunct="1">
        <a:lnSpc>
          <a:spcPts val="2400"/>
        </a:lnSpc>
        <a:spcBef>
          <a:spcPts val="551"/>
        </a:spcBef>
        <a:buFontTx/>
        <a:buBlip>
          <a:blip r:embed="rId15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3pPr>
      <a:lvl4pPr marL="1763900" indent="-251986" algn="l" defTabSz="1007943" rtl="0" eaLnBrk="1" latinLnBrk="0" hangingPunct="1">
        <a:lnSpc>
          <a:spcPts val="2400"/>
        </a:lnSpc>
        <a:spcBef>
          <a:spcPts val="55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4pPr>
      <a:lvl5pPr marL="2267872" indent="-251986" algn="l" defTabSz="1007943" rtl="0" eaLnBrk="1" latinLnBrk="0" hangingPunct="1">
        <a:lnSpc>
          <a:spcPts val="2400"/>
        </a:lnSpc>
        <a:spcBef>
          <a:spcPts val="55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93" userDrawn="1">
          <p15:clr>
            <a:srgbClr val="F26B43"/>
          </p15:clr>
        </p15:guide>
        <p15:guide id="2" pos="419" userDrawn="1">
          <p15:clr>
            <a:srgbClr val="F26B43"/>
          </p15:clr>
        </p15:guide>
        <p15:guide id="3" pos="646" userDrawn="1">
          <p15:clr>
            <a:srgbClr val="F26B43"/>
          </p15:clr>
        </p15:guide>
        <p15:guide id="4" pos="873" userDrawn="1">
          <p15:clr>
            <a:srgbClr val="F26B43"/>
          </p15:clr>
        </p15:guide>
        <p15:guide id="5" pos="1100" userDrawn="1">
          <p15:clr>
            <a:srgbClr val="F26B43"/>
          </p15:clr>
        </p15:guide>
        <p15:guide id="6" pos="1327" userDrawn="1">
          <p15:clr>
            <a:srgbClr val="F26B43"/>
          </p15:clr>
        </p15:guide>
        <p15:guide id="7" pos="1553" userDrawn="1">
          <p15:clr>
            <a:srgbClr val="F26B43"/>
          </p15:clr>
        </p15:guide>
        <p15:guide id="8" pos="1780" userDrawn="1">
          <p15:clr>
            <a:srgbClr val="F26B43"/>
          </p15:clr>
        </p15:guide>
        <p15:guide id="9" pos="2007" userDrawn="1">
          <p15:clr>
            <a:srgbClr val="F26B43"/>
          </p15:clr>
        </p15:guide>
        <p15:guide id="10" pos="2234" userDrawn="1">
          <p15:clr>
            <a:srgbClr val="F26B43"/>
          </p15:clr>
        </p15:guide>
        <p15:guide id="11" pos="2460" userDrawn="1">
          <p15:clr>
            <a:srgbClr val="F26B43"/>
          </p15:clr>
        </p15:guide>
        <p15:guide id="12" pos="2687" userDrawn="1">
          <p15:clr>
            <a:srgbClr val="F26B43"/>
          </p15:clr>
        </p15:guide>
        <p15:guide id="13" pos="2914" userDrawn="1">
          <p15:clr>
            <a:srgbClr val="F26B43"/>
          </p15:clr>
        </p15:guide>
        <p15:guide id="14" pos="3141" userDrawn="1">
          <p15:clr>
            <a:srgbClr val="F26B43"/>
          </p15:clr>
        </p15:guide>
        <p15:guide id="15" pos="3368" userDrawn="1">
          <p15:clr>
            <a:srgbClr val="F26B43"/>
          </p15:clr>
        </p15:guide>
        <p15:guide id="16" pos="3594" userDrawn="1">
          <p15:clr>
            <a:srgbClr val="F26B43"/>
          </p15:clr>
        </p15:guide>
        <p15:guide id="17" pos="3821" userDrawn="1">
          <p15:clr>
            <a:srgbClr val="F26B43"/>
          </p15:clr>
        </p15:guide>
        <p15:guide id="18" pos="4048" userDrawn="1">
          <p15:clr>
            <a:srgbClr val="F26B43"/>
          </p15:clr>
        </p15:guide>
        <p15:guide id="19" pos="4275" userDrawn="1">
          <p15:clr>
            <a:srgbClr val="F26B43"/>
          </p15:clr>
        </p15:guide>
        <p15:guide id="20" pos="4501" userDrawn="1">
          <p15:clr>
            <a:srgbClr val="F26B43"/>
          </p15:clr>
        </p15:guide>
        <p15:guide id="21" pos="4728" userDrawn="1">
          <p15:clr>
            <a:srgbClr val="F26B43"/>
          </p15:clr>
        </p15:guide>
        <p15:guide id="22" pos="4955" userDrawn="1">
          <p15:clr>
            <a:srgbClr val="F26B43"/>
          </p15:clr>
        </p15:guide>
        <p15:guide id="23" pos="5182" userDrawn="1">
          <p15:clr>
            <a:srgbClr val="F26B43"/>
          </p15:clr>
        </p15:guide>
        <p15:guide id="24" pos="5408" userDrawn="1">
          <p15:clr>
            <a:srgbClr val="F26B43"/>
          </p15:clr>
        </p15:guide>
        <p15:guide id="25" pos="5635" userDrawn="1">
          <p15:clr>
            <a:srgbClr val="F26B43"/>
          </p15:clr>
        </p15:guide>
        <p15:guide id="26" pos="5862" userDrawn="1">
          <p15:clr>
            <a:srgbClr val="F26B43"/>
          </p15:clr>
        </p15:guide>
        <p15:guide id="27" pos="6089" userDrawn="1">
          <p15:clr>
            <a:srgbClr val="F26B43"/>
          </p15:clr>
        </p15:guide>
        <p15:guide id="28" pos="6316" userDrawn="1">
          <p15:clr>
            <a:srgbClr val="F26B43"/>
          </p15:clr>
        </p15:guide>
        <p15:guide id="29" pos="6542" userDrawn="1">
          <p15:clr>
            <a:srgbClr val="F26B43"/>
          </p15:clr>
        </p15:guide>
        <p15:guide id="30" orient="horz" pos="113" userDrawn="1">
          <p15:clr>
            <a:srgbClr val="F26B43"/>
          </p15:clr>
        </p15:guide>
        <p15:guide id="31" orient="horz" pos="340" userDrawn="1">
          <p15:clr>
            <a:srgbClr val="F26B43"/>
          </p15:clr>
        </p15:guide>
        <p15:guide id="32" orient="horz" pos="567" userDrawn="1">
          <p15:clr>
            <a:srgbClr val="F26B43"/>
          </p15:clr>
        </p15:guide>
        <p15:guide id="33" orient="horz" pos="794" userDrawn="1">
          <p15:clr>
            <a:srgbClr val="F26B43"/>
          </p15:clr>
        </p15:guide>
        <p15:guide id="34" orient="horz" pos="1020" userDrawn="1">
          <p15:clr>
            <a:srgbClr val="F26B43"/>
          </p15:clr>
        </p15:guide>
        <p15:guide id="35" orient="horz" pos="1247" userDrawn="1">
          <p15:clr>
            <a:srgbClr val="F26B43"/>
          </p15:clr>
        </p15:guide>
        <p15:guide id="36" orient="horz" pos="1474" userDrawn="1">
          <p15:clr>
            <a:srgbClr val="F26B43"/>
          </p15:clr>
        </p15:guide>
        <p15:guide id="37" orient="horz" pos="1701" userDrawn="1">
          <p15:clr>
            <a:srgbClr val="F26B43"/>
          </p15:clr>
        </p15:guide>
        <p15:guide id="38" orient="horz" pos="1927" userDrawn="1">
          <p15:clr>
            <a:srgbClr val="F26B43"/>
          </p15:clr>
        </p15:guide>
        <p15:guide id="39" orient="horz" pos="2154" userDrawn="1">
          <p15:clr>
            <a:srgbClr val="F26B43"/>
          </p15:clr>
        </p15:guide>
        <p15:guide id="40" orient="horz" pos="2381" userDrawn="1">
          <p15:clr>
            <a:srgbClr val="F26B43"/>
          </p15:clr>
        </p15:guide>
        <p15:guide id="41" orient="horz" pos="2608" userDrawn="1">
          <p15:clr>
            <a:srgbClr val="F26B43"/>
          </p15:clr>
        </p15:guide>
        <p15:guide id="42" orient="horz" pos="2835" userDrawn="1">
          <p15:clr>
            <a:srgbClr val="F26B43"/>
          </p15:clr>
        </p15:guide>
        <p15:guide id="43" orient="horz" pos="3061" userDrawn="1">
          <p15:clr>
            <a:srgbClr val="F26B43"/>
          </p15:clr>
        </p15:guide>
        <p15:guide id="44" orient="horz" pos="3288" userDrawn="1">
          <p15:clr>
            <a:srgbClr val="F26B43"/>
          </p15:clr>
        </p15:guide>
        <p15:guide id="45" orient="horz" pos="3515" userDrawn="1">
          <p15:clr>
            <a:srgbClr val="F26B43"/>
          </p15:clr>
        </p15:guide>
        <p15:guide id="46" orient="horz" pos="3742" userDrawn="1">
          <p15:clr>
            <a:srgbClr val="F26B43"/>
          </p15:clr>
        </p15:guide>
        <p15:guide id="47" orient="horz" pos="3968" userDrawn="1">
          <p15:clr>
            <a:srgbClr val="F26B43"/>
          </p15:clr>
        </p15:guide>
        <p15:guide id="48" orient="horz" pos="4195" userDrawn="1">
          <p15:clr>
            <a:srgbClr val="F26B43"/>
          </p15:clr>
        </p15:guide>
        <p15:guide id="49" orient="horz" pos="4422" userDrawn="1">
          <p15:clr>
            <a:srgbClr val="F26B43"/>
          </p15:clr>
        </p15:guide>
        <p15:guide id="50" orient="horz" pos="464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funduszeuepomorskie.pl/nabory/4681-517-uslugi-spoleczne-i-zdrowotne-fepm0517-iz00-00124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funduszeuepomorskie.pl/nabory/4681-517-uslugi-spoleczne-i-zdrowotne-fepm0517-iz00-00124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Relationship Id="rId4" Type="http://schemas.openxmlformats.org/officeDocument/2006/relationships/hyperlink" Target="mailto:integracja.efs@pomorskie.eu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sowa2021.efs.gov.pl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rpo.pomorskie.eu/wniosek/nabor-wnioskow-o-dofinansowanie-w-ramach-dzialania-5-17-fep-uslugi-spoleczne-i-zdrowotne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edukacja.efs@pomorskie.eu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2726208F-D6F7-1381-5132-3B60A6BFE7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85811" y="3070227"/>
            <a:ext cx="7920182" cy="709610"/>
          </a:xfrm>
        </p:spPr>
        <p:txBody>
          <a:bodyPr>
            <a:normAutofit/>
          </a:bodyPr>
          <a:lstStyle/>
          <a:p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System wyboru projektów</a:t>
            </a:r>
            <a:endParaRPr lang="pl-PL" sz="2800" dirty="0"/>
          </a:p>
        </p:txBody>
      </p:sp>
      <p:sp>
        <p:nvSpPr>
          <p:cNvPr id="5" name="Podtytuł 4">
            <a:extLst>
              <a:ext uri="{FF2B5EF4-FFF2-40B4-BE49-F238E27FC236}">
                <a16:creationId xmlns:a16="http://schemas.microsoft.com/office/drawing/2014/main" id="{0F4B11A1-2445-C731-5567-0EBA6FAF89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85810" y="3779837"/>
            <a:ext cx="7920115" cy="2161957"/>
          </a:xfrm>
        </p:spPr>
        <p:txBody>
          <a:bodyPr>
            <a:normAutofit/>
          </a:bodyPr>
          <a:lstStyle/>
          <a:p>
            <a:r>
              <a:rPr lang="pl-PL" sz="2400" b="0" dirty="0">
                <a:latin typeface="Arial" panose="020B0604020202020204" pitchFamily="34" charset="0"/>
                <a:cs typeface="Arial" panose="020B0604020202020204" pitchFamily="34" charset="0"/>
              </a:rPr>
              <a:t>Seminarium informacyjne dla wnioskodawców aplikujących w ramach Działania 5.17 Usługi społeczne </a:t>
            </a:r>
            <a:br>
              <a:rPr lang="pl-PL" sz="2400" b="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400" b="0" dirty="0">
                <a:latin typeface="Arial" panose="020B0604020202020204" pitchFamily="34" charset="0"/>
                <a:cs typeface="Arial" panose="020B0604020202020204" pitchFamily="34" charset="0"/>
              </a:rPr>
              <a:t>i zdrowotne.</a:t>
            </a:r>
          </a:p>
          <a:p>
            <a:r>
              <a:rPr lang="pl-PL" sz="2400" b="0" dirty="0">
                <a:latin typeface="Arial" panose="020B0604020202020204" pitchFamily="34" charset="0"/>
                <a:cs typeface="Arial" panose="020B0604020202020204" pitchFamily="34" charset="0"/>
              </a:rPr>
              <a:t>Gdańsk, 27 marca 2024 roku</a:t>
            </a:r>
            <a:endParaRPr 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16822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86E52E4-F6F8-420D-AAD9-E7D1113D94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525" y="359839"/>
            <a:ext cx="8640381" cy="755704"/>
          </a:xfrm>
        </p:spPr>
        <p:txBody>
          <a:bodyPr/>
          <a:lstStyle/>
          <a:p>
            <a:r>
              <a:rPr lang="pl-PL" dirty="0">
                <a:solidFill>
                  <a:schemeClr val="accent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Etap</a:t>
            </a:r>
            <a:r>
              <a:rPr lang="pl-PL" dirty="0">
                <a:solidFill>
                  <a:schemeClr val="accent2">
                    <a:lumMod val="25000"/>
                  </a:schemeClr>
                </a:solidFill>
              </a:rPr>
              <a:t> oceny merytorycznej (2 z 2)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AA65418-96E7-4FD6-A50B-C46382047B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525" y="1043533"/>
            <a:ext cx="8618492" cy="5400600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  <a:spcAft>
                <a:spcPts val="3600"/>
              </a:spcAft>
              <a:buFont typeface="Wingdings" panose="05000000000000000000" pitchFamily="2" charset="2"/>
              <a:buChar char="§"/>
            </a:pPr>
            <a:r>
              <a:rPr lang="pl-PL" sz="8000" b="1" dirty="0">
                <a:latin typeface="Arial" panose="020B0604020202020204" pitchFamily="34" charset="0"/>
                <a:cs typeface="Arial" panose="020B0604020202020204" pitchFamily="34" charset="0"/>
              </a:rPr>
              <a:t>Pozytywna ocena merytoryczna: </a:t>
            </a:r>
            <a:r>
              <a:rPr lang="pl-PL" sz="8000" dirty="0">
                <a:latin typeface="Arial" panose="020B0604020202020204" pitchFamily="34" charset="0"/>
                <a:cs typeface="Arial" panose="020B0604020202020204" pitchFamily="34" charset="0"/>
              </a:rPr>
              <a:t>spełnienie wszystkich kryteriów wykonalności i zgodności z zasadami horyzontalnymi oraz osiągnięcie </a:t>
            </a:r>
            <a:r>
              <a:rPr lang="pl-PL" sz="8000" b="1" dirty="0">
                <a:latin typeface="Arial" panose="020B0604020202020204" pitchFamily="34" charset="0"/>
                <a:cs typeface="Arial" panose="020B0604020202020204" pitchFamily="34" charset="0"/>
              </a:rPr>
              <a:t>minimum punktowego (50 punktów za kryteria z Obszaru A i B) </a:t>
            </a:r>
            <a:br>
              <a:rPr lang="pl-PL" sz="8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8000" dirty="0">
                <a:latin typeface="Arial" panose="020B0604020202020204" pitchFamily="34" charset="0"/>
                <a:cs typeface="Arial" panose="020B0604020202020204" pitchFamily="34" charset="0"/>
              </a:rPr>
              <a:t>- kwalifikacja do etapu negocjacji.</a:t>
            </a:r>
          </a:p>
          <a:p>
            <a:pPr>
              <a:lnSpc>
                <a:spcPct val="120000"/>
              </a:lnSpc>
              <a:spcAft>
                <a:spcPts val="3600"/>
              </a:spcAft>
              <a:buFont typeface="Wingdings" panose="05000000000000000000" pitchFamily="2" charset="2"/>
              <a:buChar char="§"/>
            </a:pPr>
            <a:r>
              <a:rPr lang="pl-PL" sz="8000" b="1" dirty="0">
                <a:latin typeface="Arial" panose="020B0604020202020204" pitchFamily="34" charset="0"/>
                <a:cs typeface="Arial" panose="020B0604020202020204" pitchFamily="34" charset="0"/>
              </a:rPr>
              <a:t>Negatywna ocena merytoryczna: </a:t>
            </a:r>
            <a:r>
              <a:rPr lang="pl-PL" sz="8000" dirty="0">
                <a:latin typeface="Arial" panose="020B0604020202020204" pitchFamily="34" charset="0"/>
                <a:cs typeface="Arial" panose="020B0604020202020204" pitchFamily="34" charset="0"/>
              </a:rPr>
              <a:t>niespełnienie któregokolwiek </a:t>
            </a:r>
            <a:br>
              <a:rPr lang="pl-PL" sz="8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8000" dirty="0">
                <a:latin typeface="Arial" panose="020B0604020202020204" pitchFamily="34" charset="0"/>
                <a:cs typeface="Arial" panose="020B0604020202020204" pitchFamily="34" charset="0"/>
              </a:rPr>
              <a:t>z kryteriów wykonalności oraz zgodności z zasadami horyzontalnymi</a:t>
            </a:r>
            <a:br>
              <a:rPr lang="pl-PL" sz="8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8000" dirty="0">
                <a:latin typeface="Arial" panose="020B0604020202020204" pitchFamily="34" charset="0"/>
                <a:cs typeface="Arial" panose="020B0604020202020204" pitchFamily="34" charset="0"/>
              </a:rPr>
              <a:t> i/lub nieosiągnięcie wymaganego minimum punktowego.</a:t>
            </a:r>
          </a:p>
          <a:p>
            <a:pPr marL="0" indent="0">
              <a:lnSpc>
                <a:spcPct val="120000"/>
              </a:lnSpc>
              <a:spcAft>
                <a:spcPts val="3600"/>
              </a:spcAft>
              <a:buNone/>
            </a:pPr>
            <a:r>
              <a:rPr lang="pl-PL" sz="8000" b="1" dirty="0">
                <a:latin typeface="Arial" panose="020B0604020202020204" pitchFamily="34" charset="0"/>
                <a:cs typeface="Arial" panose="020B0604020202020204" pitchFamily="34" charset="0"/>
              </a:rPr>
              <a:t>Uzupełnienie/poprawa wniosku: </a:t>
            </a:r>
            <a:r>
              <a:rPr lang="pl-PL" sz="8000" dirty="0">
                <a:latin typeface="Arial" panose="020B0604020202020204" pitchFamily="34" charset="0"/>
                <a:cs typeface="Arial" panose="020B0604020202020204" pitchFamily="34" charset="0"/>
              </a:rPr>
              <a:t>wyłącznie na wezwanie ION w trakcie negocjacji w SOWA EFS,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pl-PL" sz="8000" dirty="0">
                <a:latin typeface="Arial" panose="020B0604020202020204" pitchFamily="34" charset="0"/>
                <a:cs typeface="Arial" panose="020B0604020202020204" pitchFamily="34" charset="0"/>
              </a:rPr>
              <a:t>szczegółowy opis w </a:t>
            </a:r>
            <a:r>
              <a:rPr lang="pl-PL" sz="8000" b="1" dirty="0">
                <a:latin typeface="Arial" panose="020B0604020202020204" pitchFamily="34" charset="0"/>
                <a:cs typeface="Arial" panose="020B0604020202020204" pitchFamily="34" charset="0"/>
              </a:rPr>
              <a:t>pkt. 5.3 Regulaminu wyboru</a:t>
            </a:r>
            <a:endParaRPr lang="pl-PL" sz="8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7CF5DB42-7BBB-4550-822E-21F0892194D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10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184335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AD6F63F-EE02-45C5-B207-649331938F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761" y="251446"/>
            <a:ext cx="8641146" cy="504055"/>
          </a:xfrm>
        </p:spPr>
        <p:txBody>
          <a:bodyPr/>
          <a:lstStyle/>
          <a:p>
            <a:r>
              <a:rPr lang="pl-PL" dirty="0">
                <a:solidFill>
                  <a:schemeClr val="accent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Etap negocjacji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E623F68-CA7F-4607-9085-760123C3C5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143" y="755501"/>
            <a:ext cx="8641146" cy="5688632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Aft>
                <a:spcPts val="3600"/>
              </a:spcAft>
              <a:buNone/>
            </a:pP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Negocjacje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 obejmują kwestie wskazane w karcie oceny projektu w zakresie kryteriów wykonalności i zgodności z zasadami horyzontalnymi. Mogą również objąć dodatkowe ustalenia podjęte już w toku negocjacji. </a:t>
            </a:r>
          </a:p>
          <a:p>
            <a:pPr>
              <a:lnSpc>
                <a:spcPct val="120000"/>
              </a:lnSpc>
              <a:spcAft>
                <a:spcPts val="3600"/>
              </a:spcAft>
              <a:buFont typeface="Arial" panose="020B0604020202020204" pitchFamily="34" charset="0"/>
              <a:buChar char="•"/>
            </a:pP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Wszelkich uzupełnień/popraw dokonuje się tylko we wniosku. </a:t>
            </a:r>
          </a:p>
          <a:p>
            <a:pPr>
              <a:lnSpc>
                <a:spcPct val="120000"/>
              </a:lnSpc>
              <a:spcAft>
                <a:spcPts val="3600"/>
              </a:spcAft>
              <a:buFont typeface="Arial" panose="020B0604020202020204" pitchFamily="34" charset="0"/>
              <a:buChar char="•"/>
            </a:pP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Etap negocjacji-jedna możliwość poprawy wniosku o dofinansowanie,</a:t>
            </a:r>
          </a:p>
          <a:p>
            <a:pPr>
              <a:lnSpc>
                <a:spcPct val="120000"/>
              </a:lnSpc>
              <a:spcAft>
                <a:spcPts val="3600"/>
              </a:spcAft>
              <a:buFont typeface="Wingdings" panose="05000000000000000000" pitchFamily="2" charset="2"/>
              <a:buChar char="§"/>
            </a:pP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Pozytywne zakończenie negocjacji: 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pozytywna ocena wniosku wraz </a:t>
            </a:r>
            <a:b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z liczbą punktów uzyskanych w ramach oceny kryteriów strategicznych (etap oceny merytorycznej).</a:t>
            </a:r>
          </a:p>
          <a:p>
            <a:pPr>
              <a:lnSpc>
                <a:spcPct val="120000"/>
              </a:lnSpc>
              <a:spcAft>
                <a:spcPts val="3000"/>
              </a:spcAft>
              <a:buFont typeface="Wingdings" panose="05000000000000000000" pitchFamily="2" charset="2"/>
              <a:buChar char="§"/>
            </a:pP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Negatywne zakończenie negocjacji: 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negatywna ocena z powodu niespełnienia warunków postawionych przez oceniających.</a:t>
            </a:r>
          </a:p>
          <a:p>
            <a:pPr marL="0" indent="0">
              <a:buNone/>
            </a:pP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(szczegółowy opis w </a:t>
            </a: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pkt. 5.4 Regulaminu wyboru projektów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95B1D86A-9734-4034-A770-2E6DC6EFEFB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11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233819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F04FA34-E77B-4B17-BEC2-241813BED9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4" y="359838"/>
            <a:ext cx="8640192" cy="611687"/>
          </a:xfrm>
        </p:spPr>
        <p:txBody>
          <a:bodyPr>
            <a:noAutofit/>
          </a:bodyPr>
          <a:lstStyle/>
          <a:p>
            <a:r>
              <a:rPr lang="pl-PL" dirty="0">
                <a:solidFill>
                  <a:schemeClr val="accent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Zatwierdzanie wyników oceny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6527F4B-446C-45E1-8B72-3C56A405E3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714" y="1259557"/>
            <a:ext cx="9216735" cy="5544616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Aft>
                <a:spcPts val="4200"/>
              </a:spcAft>
              <a:buNone/>
            </a:pPr>
            <a:r>
              <a:rPr lang="pl-PL" sz="2000" b="1" dirty="0">
                <a:latin typeface="Arial" panose="020B0604020202020204" pitchFamily="34" charset="0"/>
                <a:cs typeface="Arial" panose="020B0604020202020204" pitchFamily="34" charset="0"/>
              </a:rPr>
              <a:t>Zatwierdzenie wyników oceny projektów: 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rozstrzygnięcie naboru przez Zarząd Województwa Pomorskiego po zakończeniu ostatniego etapu oceny.</a:t>
            </a:r>
          </a:p>
          <a:p>
            <a:pPr marL="0" indent="0">
              <a:lnSpc>
                <a:spcPct val="120000"/>
              </a:lnSpc>
              <a:spcAft>
                <a:spcPts val="4200"/>
              </a:spcAft>
              <a:buNone/>
            </a:pPr>
            <a:r>
              <a:rPr lang="pl-PL" sz="2000" b="1" dirty="0">
                <a:latin typeface="Arial" panose="020B0604020202020204" pitchFamily="34" charset="0"/>
                <a:cs typeface="Arial" panose="020B0604020202020204" pitchFamily="34" charset="0"/>
              </a:rPr>
              <a:t>Lista z wynikami oceny projektów: 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publikacja na 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https://funduszeuepomorskie.pl/nabory/4681-517-uslugi-spoleczne-i-zdrowotne-fepm0517-iz00-00124</a:t>
            </a:r>
            <a:r>
              <a:rPr lang="pl-PL" sz="2000" dirty="0"/>
              <a:t> 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oraz na </a:t>
            </a:r>
            <a:r>
              <a:rPr lang="pl-PL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Portal Funduszy Europejskich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lnSpc>
                <a:spcPct val="120000"/>
              </a:lnSpc>
              <a:spcAft>
                <a:spcPts val="4200"/>
              </a:spcAft>
              <a:buNone/>
            </a:pP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Lista zawiera informacje o projektach wybranych do dofinansowania oraz ocenionych negatywnie.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(szczegółowy opis w </a:t>
            </a:r>
            <a:r>
              <a:rPr lang="pl-PL" sz="2000" b="1" dirty="0">
                <a:latin typeface="Arial" panose="020B0604020202020204" pitchFamily="34" charset="0"/>
                <a:cs typeface="Arial" panose="020B0604020202020204" pitchFamily="34" charset="0"/>
              </a:rPr>
              <a:t>pkt. 5.6 Regulaminu wyboru projektów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>
              <a:lnSpc>
                <a:spcPct val="150000"/>
              </a:lnSpc>
              <a:buNone/>
            </a:pPr>
            <a:endParaRPr lang="pl-PL" sz="2000" dirty="0"/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40D53BEE-4D98-4B97-A22C-F33CBE16216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12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875640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5776F66-DDA6-4BCA-9008-02EE9D4B84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524" y="467470"/>
            <a:ext cx="8640383" cy="720121"/>
          </a:xfrm>
        </p:spPr>
        <p:txBody>
          <a:bodyPr/>
          <a:lstStyle/>
          <a:p>
            <a:r>
              <a:rPr lang="pl-PL"/>
              <a:t>Podsumowanie 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A6CF0E9-BED1-4EFA-B96B-9E029493AA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434" y="971525"/>
            <a:ext cx="9145016" cy="5976664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Składanie wniosków: SOWA,</a:t>
            </a: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Jeden załącznik- </a:t>
            </a:r>
            <a:r>
              <a:rPr lang="pl-PL" sz="2000" b="1" dirty="0">
                <a:latin typeface="Arial" panose="020B0604020202020204" pitchFamily="34" charset="0"/>
                <a:cs typeface="Arial" panose="020B0604020202020204" pitchFamily="34" charset="0"/>
              </a:rPr>
              <a:t>jeden podpis kwalifikowany wnioskodawcy,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https://funduszeuepomorskie.pl/nabory/4681-517-uslugi-spoleczne-i-zdrowotne-fepm0517-iz00-00124</a:t>
            </a:r>
            <a:endParaRPr lang="pl-P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Pytania: 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integracja.efs@pomorskie.eu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Korespondencja w SOWA,</a:t>
            </a: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Ocena </a:t>
            </a:r>
            <a:r>
              <a:rPr lang="pl-PL" sz="2000" dirty="0" err="1">
                <a:latin typeface="Arial" panose="020B0604020202020204" pitchFamily="34" charset="0"/>
                <a:cs typeface="Arial" panose="020B0604020202020204" pitchFamily="34" charset="0"/>
              </a:rPr>
              <a:t>formalna-kryteria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 specyficzne uzupełnienie/poprawa,</a:t>
            </a: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Etap negocjacji-jedna możliwość poprawy wniosku o dofinansowanie,</a:t>
            </a: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Wszelkich uzupełnień/popraw dokonuje się tylko we wniosku</a:t>
            </a:r>
            <a:r>
              <a:rPr lang="pl-PL" sz="2000" dirty="0"/>
              <a:t>.</a:t>
            </a: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endParaRPr lang="pl-PL" sz="2800" dirty="0"/>
          </a:p>
          <a:p>
            <a:pPr marL="0" indent="0">
              <a:lnSpc>
                <a:spcPct val="200000"/>
              </a:lnSpc>
              <a:buNone/>
            </a:pPr>
            <a:endParaRPr lang="pl-PL" sz="2400" dirty="0"/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endParaRPr lang="pl-PL" sz="24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pl-PL" sz="2400" dirty="0"/>
          </a:p>
          <a:p>
            <a:pPr marL="457200" indent="-457200">
              <a:buFont typeface="+mj-lt"/>
              <a:buAutoNum type="arabicPeriod"/>
            </a:pPr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EF1A6564-FD9B-4356-B3C1-567C4400C32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13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65345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5">
            <a:extLst>
              <a:ext uri="{FF2B5EF4-FFF2-40B4-BE49-F238E27FC236}">
                <a16:creationId xmlns:a16="http://schemas.microsoft.com/office/drawing/2014/main" id="{0CD17717-5751-F730-50BD-CBB39F5763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73498" y="3347789"/>
            <a:ext cx="7559675" cy="1728192"/>
          </a:xfrm>
        </p:spPr>
        <p:txBody>
          <a:bodyPr>
            <a:normAutofit/>
          </a:bodyPr>
          <a:lstStyle/>
          <a:p>
            <a:pPr>
              <a:lnSpc>
                <a:spcPts val="5500"/>
              </a:lnSpc>
            </a:pP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Powodzenia w aplikowaniu o środki unijne z funduszu EFS+.</a:t>
            </a:r>
          </a:p>
        </p:txBody>
      </p:sp>
    </p:spTree>
    <p:extLst>
      <p:ext uri="{BB962C8B-B14F-4D97-AF65-F5344CB8AC3E}">
        <p14:creationId xmlns:p14="http://schemas.microsoft.com/office/powerpoint/2010/main" val="3821814459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3145" y="467469"/>
            <a:ext cx="8675249" cy="1008112"/>
          </a:xfrm>
        </p:spPr>
        <p:txBody>
          <a:bodyPr>
            <a:normAutofit/>
          </a:bodyPr>
          <a:lstStyle/>
          <a:p>
            <a:r>
              <a:rPr lang="pl-PL" dirty="0">
                <a:solidFill>
                  <a:schemeClr val="accent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Działanie 5.17 Usługi społeczne i zdrowotne</a:t>
            </a:r>
            <a:br>
              <a:rPr lang="pl-PL" dirty="0">
                <a:solidFill>
                  <a:schemeClr val="accent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l-PL" b="0" dirty="0">
              <a:solidFill>
                <a:schemeClr val="accent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3145" y="1187549"/>
            <a:ext cx="9035289" cy="5688632"/>
          </a:xfrm>
        </p:spPr>
        <p:txBody>
          <a:bodyPr>
            <a:noAutofit/>
          </a:bodyPr>
          <a:lstStyle/>
          <a:p>
            <a:pPr marL="0" lvl="1" indent="0">
              <a:lnSpc>
                <a:spcPct val="100000"/>
              </a:lnSpc>
              <a:buNone/>
            </a:pPr>
            <a:endParaRPr lang="pl-PL" sz="2000" b="1" dirty="0"/>
          </a:p>
          <a:p>
            <a:pPr marL="0" lvl="1" indent="0">
              <a:lnSpc>
                <a:spcPct val="100000"/>
              </a:lnSpc>
              <a:buNone/>
            </a:pPr>
            <a:r>
              <a:rPr lang="pl-PL" sz="2000" b="1" dirty="0">
                <a:latin typeface="Arial" panose="020B0604020202020204" pitchFamily="34" charset="0"/>
                <a:cs typeface="Arial" panose="020B0604020202020204" pitchFamily="34" charset="0"/>
              </a:rPr>
              <a:t>Numer naboru: </a:t>
            </a:r>
            <a:r>
              <a:rPr lang="pl-PL" sz="2000" u="sng" dirty="0">
                <a:latin typeface="Arial" panose="020B0604020202020204" pitchFamily="34" charset="0"/>
                <a:cs typeface="Arial" panose="020B0604020202020204" pitchFamily="34" charset="0"/>
              </a:rPr>
              <a:t>FEPM.05.17-IZ.00-001/24</a:t>
            </a:r>
          </a:p>
          <a:p>
            <a:pPr marL="0" lvl="1" indent="0">
              <a:lnSpc>
                <a:spcPct val="100000"/>
              </a:lnSpc>
              <a:buNone/>
            </a:pPr>
            <a:endParaRPr lang="pl-PL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indent="0">
              <a:lnSpc>
                <a:spcPct val="100000"/>
              </a:lnSpc>
              <a:buNone/>
            </a:pPr>
            <a:r>
              <a:rPr lang="pl-PL" sz="2000" b="1" dirty="0">
                <a:latin typeface="Arial" panose="020B0604020202020204" pitchFamily="34" charset="0"/>
                <a:cs typeface="Arial" panose="020B0604020202020204" pitchFamily="34" charset="0"/>
              </a:rPr>
              <a:t>Data ogłoszenia naboru: 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14.03.2024 r.</a:t>
            </a:r>
          </a:p>
          <a:p>
            <a:pPr marL="0" lvl="1" indent="0">
              <a:lnSpc>
                <a:spcPct val="100000"/>
              </a:lnSpc>
              <a:buNone/>
            </a:pPr>
            <a:endParaRPr lang="pl-P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indent="0">
              <a:lnSpc>
                <a:spcPct val="100000"/>
              </a:lnSpc>
              <a:buNone/>
            </a:pPr>
            <a:r>
              <a:rPr lang="pl-PL" sz="2000" b="1" dirty="0">
                <a:latin typeface="Arial" panose="020B0604020202020204" pitchFamily="34" charset="0"/>
                <a:cs typeface="Arial" panose="020B0604020202020204" pitchFamily="34" charset="0"/>
              </a:rPr>
              <a:t>Nabór wniosków: 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15.03.2024 r. – 24.04.2024 r.</a:t>
            </a:r>
          </a:p>
          <a:p>
            <a:pPr marL="0" lvl="1" indent="0">
              <a:lnSpc>
                <a:spcPct val="100000"/>
              </a:lnSpc>
              <a:buNone/>
            </a:pPr>
            <a:endParaRPr lang="pl-PL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l-PL" sz="2000" b="1" dirty="0">
                <a:latin typeface="Arial" panose="020B0604020202020204" pitchFamily="34" charset="0"/>
                <a:cs typeface="Arial" panose="020B0604020202020204" pitchFamily="34" charset="0"/>
              </a:rPr>
              <a:t>Planowany termin zakończenia postępowania: 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październik 2024 r.</a:t>
            </a:r>
          </a:p>
          <a:p>
            <a:pPr marL="0" lvl="1" indent="0">
              <a:lnSpc>
                <a:spcPct val="100000"/>
              </a:lnSpc>
              <a:spcBef>
                <a:spcPts val="0"/>
              </a:spcBef>
              <a:buNone/>
            </a:pPr>
            <a:endParaRPr lang="pl-PL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indent="0">
              <a:lnSpc>
                <a:spcPct val="100000"/>
              </a:lnSpc>
              <a:buNone/>
            </a:pPr>
            <a:r>
              <a:rPr lang="pl-PL" sz="2000" b="1" dirty="0">
                <a:latin typeface="Arial" panose="020B0604020202020204" pitchFamily="34" charset="0"/>
                <a:cs typeface="Arial" panose="020B0604020202020204" pitchFamily="34" charset="0"/>
              </a:rPr>
              <a:t>Okres realizacji projektu: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14.03.2024r. – 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data, od której najwcześniej może rozpocząć się projekt;</a:t>
            </a:r>
            <a:endParaRPr 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Font typeface="Wingdings" panose="05000000000000000000" pitchFamily="2" charset="2"/>
              <a:buChar char="§"/>
            </a:pP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koniec marca 2025 roku – 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data, do której najpóźniej musi się rozpocząć projekt; </a:t>
            </a:r>
            <a:endParaRPr 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Font typeface="Wingdings" panose="05000000000000000000" pitchFamily="2" charset="2"/>
              <a:buChar char="§"/>
            </a:pP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wrzesień 2029 roku 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– data do której musi zakończyć się projekt.</a:t>
            </a:r>
            <a:endParaRPr 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indent="0"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  <a:buNone/>
            </a:pPr>
            <a:endParaRPr lang="pl-PL" sz="2200" b="1" dirty="0"/>
          </a:p>
        </p:txBody>
      </p:sp>
      <p:sp>
        <p:nvSpPr>
          <p:cNvPr id="3" name="Symbol zastępczy numeru slajdu 2">
            <a:extLst>
              <a:ext uri="{FF2B5EF4-FFF2-40B4-BE49-F238E27FC236}">
                <a16:creationId xmlns:a16="http://schemas.microsoft.com/office/drawing/2014/main" id="{1F2760E0-25FF-498F-822A-21C41A75906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2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483902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8065DC1-AB60-4A8A-B5E1-08E1316B17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525" y="251446"/>
            <a:ext cx="6696645" cy="864456"/>
          </a:xfrm>
        </p:spPr>
        <p:txBody>
          <a:bodyPr/>
          <a:lstStyle/>
          <a:p>
            <a:r>
              <a:rPr lang="pl-PL" dirty="0">
                <a:solidFill>
                  <a:schemeClr val="accent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Sposób składania wniosków (1 z 3)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174FF04-D197-4A8C-89CD-DDF9762445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525" y="827509"/>
            <a:ext cx="8784827" cy="6192328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pl-PL" sz="1900" b="1" dirty="0">
                <a:latin typeface="Arial" panose="020B0604020202020204" pitchFamily="34" charset="0"/>
                <a:cs typeface="Arial" panose="020B0604020202020204" pitchFamily="34" charset="0"/>
              </a:rPr>
              <a:t>Forma elektroniczna:</a:t>
            </a:r>
            <a:r>
              <a:rPr lang="pl-PL" sz="1900" dirty="0">
                <a:latin typeface="Arial" panose="020B0604020202020204" pitchFamily="34" charset="0"/>
                <a:cs typeface="Arial" panose="020B0604020202020204" pitchFamily="34" charset="0"/>
              </a:rPr>
              <a:t> składanie wniosku oraz wymaganego załącznika </a:t>
            </a:r>
            <a:br>
              <a:rPr lang="pl-PL" sz="19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1900" dirty="0">
                <a:latin typeface="Arial" panose="020B0604020202020204" pitchFamily="34" charset="0"/>
                <a:cs typeface="Arial" panose="020B0604020202020204" pitchFamily="34" charset="0"/>
              </a:rPr>
              <a:t>do wniosku odbywa się </a:t>
            </a:r>
            <a:r>
              <a:rPr lang="pl-PL" sz="1900" b="1" dirty="0">
                <a:latin typeface="Arial" panose="020B0604020202020204" pitchFamily="34" charset="0"/>
                <a:cs typeface="Arial" panose="020B0604020202020204" pitchFamily="34" charset="0"/>
              </a:rPr>
              <a:t>wyłącznie</a:t>
            </a:r>
            <a:r>
              <a:rPr lang="pl-PL" sz="1900" dirty="0">
                <a:latin typeface="Arial" panose="020B0604020202020204" pitchFamily="34" charset="0"/>
                <a:cs typeface="Arial" panose="020B0604020202020204" pitchFamily="34" charset="0"/>
              </a:rPr>
              <a:t> za pośrednictwem aplikacji SOWA EFS (</a:t>
            </a:r>
            <a:r>
              <a:rPr lang="pl-PL" sz="1900" u="sng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https://sowa2021.efs.gov.pl</a:t>
            </a:r>
            <a:r>
              <a:rPr lang="pl-PL" sz="19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pl-PL" sz="1900" b="1" dirty="0">
                <a:latin typeface="Arial" panose="020B0604020202020204" pitchFamily="34" charset="0"/>
                <a:cs typeface="Arial" panose="020B0604020202020204" pitchFamily="34" charset="0"/>
              </a:rPr>
              <a:t>Wniosek złożony poza SOWA EFS: </a:t>
            </a:r>
            <a:r>
              <a:rPr lang="pl-PL" sz="1900" dirty="0">
                <a:latin typeface="Arial" panose="020B0604020202020204" pitchFamily="34" charset="0"/>
                <a:cs typeface="Arial" panose="020B0604020202020204" pitchFamily="34" charset="0"/>
              </a:rPr>
              <a:t>brak rozpatrzenia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pl-PL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2400"/>
              </a:spcAft>
              <a:buFont typeface="Wingdings" panose="05000000000000000000" pitchFamily="2" charset="2"/>
              <a:buChar char="§"/>
            </a:pPr>
            <a:r>
              <a:rPr lang="pl-PL" sz="1900" b="1" dirty="0">
                <a:latin typeface="Arial" panose="020B0604020202020204" pitchFamily="34" charset="0"/>
                <a:cs typeface="Arial" panose="020B0604020202020204" pitchFamily="34" charset="0"/>
              </a:rPr>
              <a:t>Formularz wniosku: </a:t>
            </a:r>
            <a:r>
              <a:rPr lang="pl-PL" sz="1900" dirty="0">
                <a:latin typeface="Arial" panose="020B0604020202020204" pitchFamily="34" charset="0"/>
                <a:cs typeface="Arial" panose="020B0604020202020204" pitchFamily="34" charset="0"/>
              </a:rPr>
              <a:t>wnioskodawca nie podpisuje wniosku</a:t>
            </a:r>
            <a:endParaRPr lang="pl-PL" sz="1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l-PL" sz="1900" b="1" dirty="0">
                <a:latin typeface="Arial" panose="020B0604020202020204" pitchFamily="34" charset="0"/>
                <a:cs typeface="Arial" panose="020B0604020202020204" pitchFamily="34" charset="0"/>
              </a:rPr>
              <a:t>Wymagany załącznik </a:t>
            </a:r>
            <a:r>
              <a:rPr lang="pl-PL" sz="1900" dirty="0">
                <a:latin typeface="Arial" panose="020B0604020202020204" pitchFamily="34" charset="0"/>
                <a:cs typeface="Arial" panose="020B0604020202020204" pitchFamily="34" charset="0"/>
              </a:rPr>
              <a:t>do wniosku o dofinansowanie projektu – Oświadczenie Wnioskodawcy dot. kryteriów wyboru projektów i zapoznania się z Regulaminem wyboru projektów – </a:t>
            </a:r>
            <a:r>
              <a:rPr lang="pl-PL" sz="1900" b="1" dirty="0">
                <a:latin typeface="Arial" panose="020B0604020202020204" pitchFamily="34" charset="0"/>
                <a:cs typeface="Arial" panose="020B0604020202020204" pitchFamily="34" charset="0"/>
              </a:rPr>
              <a:t>podpisany przez osobę/osoby upoważnioną/e do reprezentowania Wnioskodawcy jednym podpisem kwalifikowanym.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pl-PL" sz="1900" b="1" dirty="0">
                <a:latin typeface="Arial" panose="020B0604020202020204" pitchFamily="34" charset="0"/>
                <a:cs typeface="Arial" panose="020B0604020202020204" pitchFamily="34" charset="0"/>
              </a:rPr>
              <a:t>Załącznik musi być podpisany podpisem kwalifikowanym</a:t>
            </a:r>
            <a:r>
              <a:rPr lang="pl-PL" sz="1900" dirty="0">
                <a:latin typeface="Arial" panose="020B0604020202020204" pitchFamily="34" charset="0"/>
                <a:cs typeface="Arial" panose="020B0604020202020204" pitchFamily="34" charset="0"/>
              </a:rPr>
              <a:t>. Aby podpisać dokumenty podpisem kwalifikowanym należy posiadać jeden z podpisów kwalifikowanych, kupiony u jednego z certyfikowanych dostawców wymienionych w rejestrze Narodowego Centrum Certyfikacji.</a:t>
            </a:r>
          </a:p>
          <a:p>
            <a:pPr marL="0" indent="0">
              <a:buNone/>
            </a:pPr>
            <a:endParaRPr lang="pl-PL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l-PL" sz="1900" dirty="0">
                <a:latin typeface="Arial" panose="020B0604020202020204" pitchFamily="34" charset="0"/>
                <a:cs typeface="Arial" panose="020B0604020202020204" pitchFamily="34" charset="0"/>
              </a:rPr>
              <a:t>(szczegółowy opis w </a:t>
            </a:r>
            <a:r>
              <a:rPr lang="pl-PL" sz="1900" b="1" dirty="0">
                <a:latin typeface="Arial" panose="020B0604020202020204" pitchFamily="34" charset="0"/>
                <a:cs typeface="Arial" panose="020B0604020202020204" pitchFamily="34" charset="0"/>
              </a:rPr>
              <a:t>pkt. 1.8 Regulaminu wyboru projektów</a:t>
            </a:r>
            <a:r>
              <a:rPr lang="pl-PL" sz="19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67271178-75F2-4AFA-89DA-FFD7D2AC77B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3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797450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FD77BAE-A590-4C9D-8822-2906EEE856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525" y="539478"/>
            <a:ext cx="8640382" cy="864096"/>
          </a:xfrm>
        </p:spPr>
        <p:txBody>
          <a:bodyPr/>
          <a:lstStyle/>
          <a:p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Sposób składania wniosków (2 z 3)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1F70720-FC01-46FB-A7E7-A85F23D5A2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525" y="1259557"/>
            <a:ext cx="8640764" cy="540028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Załącznik 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należy pobrać z Regulaminu wyboru projektów (zał. nr 31 </a:t>
            </a:r>
            <a:b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do Regulaminu wyboru) pod linkiem: 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https://funduszeuepomorskie.pl/nabory/4681-517-uslugi-spoleczne-i-zdrowotne-fepm0517-iz00-00124/</a:t>
            </a:r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 Istotne jest, aby </a:t>
            </a: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nie modyfikować 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treści załącznika.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Załącznik do formularza wniosku musi stanowić jeden plik </a:t>
            </a: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o rozmiarze nieprzekraczającym 5MB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, a w przypadku większej liczby dokumentów składających się na dany załącznik, wymagane jest dostarczenie ich w postaci pliku archiwum. Maksymalna wielkość wszystkich plików załączonych </a:t>
            </a: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do wniosku to 35 MB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. Dopuszczalne są pliki z rozszerzeniami </a:t>
            </a:r>
            <a:r>
              <a:rPr lang="pl-PL" dirty="0" err="1">
                <a:latin typeface="Arial" panose="020B0604020202020204" pitchFamily="34" charset="0"/>
                <a:cs typeface="Arial" panose="020B0604020202020204" pitchFamily="34" charset="0"/>
              </a:rPr>
              <a:t>doc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, xls, </a:t>
            </a:r>
            <a:r>
              <a:rPr lang="pl-PL" dirty="0" err="1">
                <a:latin typeface="Arial" panose="020B0604020202020204" pitchFamily="34" charset="0"/>
                <a:cs typeface="Arial" panose="020B0604020202020204" pitchFamily="34" charset="0"/>
              </a:rPr>
              <a:t>xlsx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, pdf, </a:t>
            </a:r>
            <a:r>
              <a:rPr lang="pl-PL" dirty="0" err="1">
                <a:latin typeface="Arial" panose="020B0604020202020204" pitchFamily="34" charset="0"/>
                <a:cs typeface="Arial" panose="020B0604020202020204" pitchFamily="34" charset="0"/>
              </a:rPr>
              <a:t>docx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l-PL" dirty="0" err="1">
                <a:latin typeface="Arial" panose="020B0604020202020204" pitchFamily="34" charset="0"/>
                <a:cs typeface="Arial" panose="020B0604020202020204" pitchFamily="34" charset="0"/>
              </a:rPr>
              <a:t>png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, "</a:t>
            </a:r>
            <a:r>
              <a:rPr lang="pl-PL" dirty="0" err="1">
                <a:latin typeface="Arial" panose="020B0604020202020204" pitchFamily="34" charset="0"/>
                <a:cs typeface="Arial" panose="020B0604020202020204" pitchFamily="34" charset="0"/>
              </a:rPr>
              <a:t>pg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, txt, </a:t>
            </a:r>
            <a:r>
              <a:rPr lang="pl-PL" dirty="0" err="1">
                <a:latin typeface="Arial" panose="020B0604020202020204" pitchFamily="34" charset="0"/>
                <a:cs typeface="Arial" panose="020B0604020202020204" pitchFamily="34" charset="0"/>
              </a:rPr>
              <a:t>xml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, mp4 oraz archiwa zip i 7z. Dopuszczalne są także pliki podpisane kwalifikowanym podpisem elektronicznym w formatach TSL, </a:t>
            </a:r>
            <a:r>
              <a:rPr lang="pl-PL" dirty="0" err="1">
                <a:latin typeface="Arial" panose="020B0604020202020204" pitchFamily="34" charset="0"/>
                <a:cs typeface="Arial" panose="020B0604020202020204" pitchFamily="34" charset="0"/>
              </a:rPr>
              <a:t>XMLsig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l-PL" dirty="0" err="1">
                <a:latin typeface="Arial" panose="020B0604020202020204" pitchFamily="34" charset="0"/>
                <a:cs typeface="Arial" panose="020B0604020202020204" pitchFamily="34" charset="0"/>
              </a:rPr>
              <a:t>XAdES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l-PL" dirty="0" err="1">
                <a:latin typeface="Arial" panose="020B0604020202020204" pitchFamily="34" charset="0"/>
                <a:cs typeface="Arial" panose="020B0604020202020204" pitchFamily="34" charset="0"/>
              </a:rPr>
              <a:t>PadES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l-PL" dirty="0" err="1">
                <a:latin typeface="Arial" panose="020B0604020202020204" pitchFamily="34" charset="0"/>
                <a:cs typeface="Arial" panose="020B0604020202020204" pitchFamily="34" charset="0"/>
              </a:rPr>
              <a:t>CadES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, ASIC, </a:t>
            </a:r>
            <a:r>
              <a:rPr lang="pl-PL" dirty="0" err="1">
                <a:latin typeface="Arial" panose="020B0604020202020204" pitchFamily="34" charset="0"/>
                <a:cs typeface="Arial" panose="020B0604020202020204" pitchFamily="34" charset="0"/>
              </a:rPr>
              <a:t>XMLenc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88E0784-6B6F-4ABE-9630-15D32F48FD4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4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520697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CBB590A-7078-427B-BCEA-67503A8C24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9373" y="179437"/>
            <a:ext cx="8640381" cy="1080001"/>
          </a:xfrm>
        </p:spPr>
        <p:txBody>
          <a:bodyPr/>
          <a:lstStyle/>
          <a:p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Sposób składania wniosków (3 z 3)</a:t>
            </a:r>
            <a:endParaRPr lang="pl-PL" dirty="0"/>
          </a:p>
        </p:txBody>
      </p:sp>
      <p:pic>
        <p:nvPicPr>
          <p:cNvPr id="7" name="Symbol zastępczy zawartości 6">
            <a:extLst>
              <a:ext uri="{FF2B5EF4-FFF2-40B4-BE49-F238E27FC236}">
                <a16:creationId xmlns:a16="http://schemas.microsoft.com/office/drawing/2014/main" id="{6D690B79-4E17-4905-9DF9-3A1C429D8A7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330" y="611485"/>
            <a:ext cx="8064895" cy="6912768"/>
          </a:xfrm>
        </p:spPr>
      </p:pic>
    </p:spTree>
    <p:extLst>
      <p:ext uri="{BB962C8B-B14F-4D97-AF65-F5344CB8AC3E}">
        <p14:creationId xmlns:p14="http://schemas.microsoft.com/office/powerpoint/2010/main" val="12012534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7E5309E-7EC5-4E7A-823C-C3C3ACC9D8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143" y="359838"/>
            <a:ext cx="8640764" cy="827753"/>
          </a:xfrm>
        </p:spPr>
        <p:txBody>
          <a:bodyPr>
            <a:normAutofit fontScale="90000"/>
          </a:bodyPr>
          <a:lstStyle/>
          <a:p>
            <a:r>
              <a:rPr lang="pl-PL" dirty="0">
                <a:solidFill>
                  <a:schemeClr val="accent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Zasady</a:t>
            </a:r>
            <a:r>
              <a:rPr lang="pl-PL" dirty="0">
                <a:solidFill>
                  <a:schemeClr val="accent2">
                    <a:lumMod val="25000"/>
                  </a:schemeClr>
                </a:solidFill>
              </a:rPr>
              <a:t> komunikacji pomiędzy ION a wnioskodawcą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32110F7-788A-4940-B193-69039F2773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143" y="1043533"/>
            <a:ext cx="8641146" cy="5976304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  <a:spcAft>
                <a:spcPts val="4200"/>
              </a:spcAft>
              <a:buFont typeface="Wingdings" panose="05000000000000000000" pitchFamily="2" charset="2"/>
              <a:buChar char="§"/>
            </a:pPr>
            <a:r>
              <a:rPr lang="pl-PL" sz="3200" b="1" dirty="0">
                <a:latin typeface="Arial" panose="020B0604020202020204" pitchFamily="34" charset="0"/>
                <a:cs typeface="Arial" panose="020B0604020202020204" pitchFamily="34" charset="0"/>
              </a:rPr>
              <a:t>Korespondencja: </a:t>
            </a:r>
            <a:r>
              <a:rPr lang="pl-PL" sz="3200" dirty="0">
                <a:latin typeface="Arial" panose="020B0604020202020204" pitchFamily="34" charset="0"/>
                <a:cs typeface="Arial" panose="020B0604020202020204" pitchFamily="34" charset="0"/>
              </a:rPr>
              <a:t>na etapie naboru oraz oceny wniosków odbywa się </a:t>
            </a:r>
            <a:r>
              <a:rPr lang="pl-PL" sz="3200" spc="180" dirty="0">
                <a:latin typeface="Arial" panose="020B0604020202020204" pitchFamily="34" charset="0"/>
                <a:cs typeface="Arial" panose="020B0604020202020204" pitchFamily="34" charset="0"/>
              </a:rPr>
              <a:t>wyłącznie</a:t>
            </a:r>
            <a:r>
              <a:rPr lang="pl-PL" sz="3200" dirty="0">
                <a:latin typeface="Arial" panose="020B0604020202020204" pitchFamily="34" charset="0"/>
                <a:cs typeface="Arial" panose="020B0604020202020204" pitchFamily="34" charset="0"/>
              </a:rPr>
              <a:t> drogą elektroniczną za pośrednictwem aplikacji SOWA EFS,</a:t>
            </a:r>
          </a:p>
          <a:p>
            <a:pPr>
              <a:lnSpc>
                <a:spcPct val="120000"/>
              </a:lnSpc>
              <a:spcAft>
                <a:spcPts val="4200"/>
              </a:spcAft>
              <a:buFont typeface="Wingdings" panose="05000000000000000000" pitchFamily="2" charset="2"/>
              <a:buChar char="§"/>
            </a:pPr>
            <a:r>
              <a:rPr lang="pl-PL" sz="3200" b="1" dirty="0">
                <a:latin typeface="Arial" panose="020B0604020202020204" pitchFamily="34" charset="0"/>
                <a:cs typeface="Arial" panose="020B0604020202020204" pitchFamily="34" charset="0"/>
              </a:rPr>
              <a:t>Uzupełnienie lub poprawa wniosku: </a:t>
            </a:r>
            <a:r>
              <a:rPr lang="pl-PL" sz="3200" dirty="0">
                <a:latin typeface="Arial" panose="020B0604020202020204" pitchFamily="34" charset="0"/>
                <a:cs typeface="Arial" panose="020B0604020202020204" pitchFamily="34" charset="0"/>
              </a:rPr>
              <a:t>tylko na wezwanie ION,</a:t>
            </a:r>
            <a:endParaRPr lang="pl-PL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Aft>
                <a:spcPts val="4200"/>
              </a:spcAft>
              <a:buFont typeface="Wingdings" panose="05000000000000000000" pitchFamily="2" charset="2"/>
              <a:buChar char="§"/>
            </a:pPr>
            <a:r>
              <a:rPr lang="pl-PL" sz="3200" b="1" dirty="0">
                <a:latin typeface="Arial" panose="020B0604020202020204" pitchFamily="34" charset="0"/>
                <a:cs typeface="Arial" panose="020B0604020202020204" pitchFamily="34" charset="0"/>
              </a:rPr>
              <a:t>Wybór projektu do dofinansowania lub negatywna ocena:</a:t>
            </a:r>
            <a:r>
              <a:rPr lang="pl-PL" sz="3200" dirty="0">
                <a:latin typeface="Arial" panose="020B0604020202020204" pitchFamily="34" charset="0"/>
                <a:cs typeface="Arial" panose="020B0604020202020204" pitchFamily="34" charset="0"/>
              </a:rPr>
              <a:t> przekazanie informacji w formie pisemnej lub elektronicznej,</a:t>
            </a:r>
            <a:endParaRPr lang="pl-PL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Aft>
                <a:spcPts val="4200"/>
              </a:spcAft>
              <a:buFont typeface="Wingdings" panose="05000000000000000000" pitchFamily="2" charset="2"/>
              <a:buChar char="§"/>
            </a:pPr>
            <a:r>
              <a:rPr lang="pl-PL" sz="3200" b="1" dirty="0">
                <a:latin typeface="Arial" panose="020B0604020202020204" pitchFamily="34" charset="0"/>
                <a:cs typeface="Arial" panose="020B0604020202020204" pitchFamily="34" charset="0"/>
              </a:rPr>
              <a:t>Pytania dotyczące naboru </a:t>
            </a:r>
            <a:r>
              <a:rPr lang="pl-PL" sz="3200" dirty="0">
                <a:latin typeface="Arial" panose="020B0604020202020204" pitchFamily="34" charset="0"/>
                <a:cs typeface="Arial" panose="020B0604020202020204" pitchFamily="34" charset="0"/>
              </a:rPr>
              <a:t>(do dnia zakończenia naboru)</a:t>
            </a:r>
            <a:r>
              <a:rPr lang="pl-PL" sz="32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pl-PL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3200" u="sng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integracja.efs@pomorskie.eu </a:t>
            </a:r>
            <a:endParaRPr lang="pl-PL" sz="32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Aft>
                <a:spcPts val="4200"/>
              </a:spcAft>
              <a:buNone/>
            </a:pPr>
            <a:r>
              <a:rPr lang="pl-PL" sz="3200" dirty="0">
                <a:latin typeface="Arial" panose="020B0604020202020204" pitchFamily="34" charset="0"/>
                <a:cs typeface="Arial" panose="020B0604020202020204" pitchFamily="34" charset="0"/>
              </a:rPr>
              <a:t>(szczegółowy opis w </a:t>
            </a:r>
            <a:r>
              <a:rPr lang="pl-PL" sz="3200" b="1" dirty="0">
                <a:latin typeface="Arial" panose="020B0604020202020204" pitchFamily="34" charset="0"/>
                <a:cs typeface="Arial" panose="020B0604020202020204" pitchFamily="34" charset="0"/>
              </a:rPr>
              <a:t>pkt. 1.9 Regulaminu wyboru projektów</a:t>
            </a:r>
            <a:r>
              <a:rPr lang="pl-PL" sz="32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889DA5BF-B63E-4D14-9D77-A1059A64071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6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969851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2FCB71D-6899-4031-A677-E371D10486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619" y="467469"/>
            <a:ext cx="8640574" cy="1619999"/>
          </a:xfrm>
        </p:spPr>
        <p:txBody>
          <a:bodyPr/>
          <a:lstStyle/>
          <a:p>
            <a:r>
              <a:rPr lang="pl-PL" dirty="0">
                <a:solidFill>
                  <a:schemeClr val="accent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Ogólne zasady Oceny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EF00B0A-C4AA-4864-ABD4-5D821E6998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4548" y="899517"/>
            <a:ext cx="8640956" cy="7056784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pl-PL" sz="2100" dirty="0"/>
          </a:p>
          <a:p>
            <a:pPr marL="0" indent="0">
              <a:lnSpc>
                <a:spcPct val="120000"/>
              </a:lnSpc>
              <a:spcAft>
                <a:spcPts val="1800"/>
              </a:spcAft>
              <a:buNone/>
            </a:pP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Ocena odbywa się w ramach </a:t>
            </a:r>
            <a:r>
              <a:rPr lang="pl-PL" sz="2000" b="1" dirty="0">
                <a:latin typeface="Arial" panose="020B0604020202020204" pitchFamily="34" charset="0"/>
                <a:cs typeface="Arial" panose="020B0604020202020204" pitchFamily="34" charset="0"/>
              </a:rPr>
              <a:t>etapów:</a:t>
            </a:r>
            <a:endParaRPr lang="pl-P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Aft>
                <a:spcPts val="3000"/>
              </a:spcAft>
              <a:buFont typeface="Wingdings" panose="05000000000000000000" pitchFamily="2" charset="2"/>
              <a:buChar char="§"/>
            </a:pP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oceny formalnej;</a:t>
            </a:r>
          </a:p>
          <a:p>
            <a:pPr lvl="0">
              <a:lnSpc>
                <a:spcPct val="120000"/>
              </a:lnSpc>
              <a:spcAft>
                <a:spcPts val="3000"/>
              </a:spcAft>
              <a:buFont typeface="Wingdings" panose="05000000000000000000" pitchFamily="2" charset="2"/>
              <a:buChar char="§"/>
            </a:pP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oceny merytorycznej;</a:t>
            </a:r>
          </a:p>
          <a:p>
            <a:pPr lvl="0">
              <a:lnSpc>
                <a:spcPct val="120000"/>
              </a:lnSpc>
              <a:spcAft>
                <a:spcPts val="4200"/>
              </a:spcAft>
              <a:buFont typeface="Wingdings" panose="05000000000000000000" pitchFamily="2" charset="2"/>
              <a:buChar char="§"/>
            </a:pP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negocjacji.</a:t>
            </a:r>
          </a:p>
          <a:p>
            <a:pPr marL="0" lvl="0" indent="0">
              <a:lnSpc>
                <a:spcPct val="120000"/>
              </a:lnSpc>
              <a:spcAft>
                <a:spcPts val="4200"/>
              </a:spcAft>
              <a:buNone/>
            </a:pPr>
            <a:r>
              <a:rPr lang="pl-PL" sz="2000" b="1" dirty="0">
                <a:latin typeface="Arial" panose="020B0604020202020204" pitchFamily="34" charset="0"/>
                <a:cs typeface="Arial" panose="020B0604020202020204" pitchFamily="34" charset="0"/>
              </a:rPr>
              <a:t>Po każdym etapie oceny: 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przekazanie informacji o wyniku oceny. Negatywny wynik zawiera pouczenie o możliwości wniesienia protestu.</a:t>
            </a:r>
          </a:p>
          <a:p>
            <a:pPr marL="0" indent="0">
              <a:lnSpc>
                <a:spcPct val="120000"/>
              </a:lnSpc>
              <a:spcAft>
                <a:spcPts val="1200"/>
              </a:spcAft>
              <a:buNone/>
            </a:pP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(szczegółowy opis w </a:t>
            </a:r>
            <a:r>
              <a:rPr lang="pl-PL" sz="2000" b="1" dirty="0">
                <a:latin typeface="Arial" panose="020B0604020202020204" pitchFamily="34" charset="0"/>
                <a:cs typeface="Arial" panose="020B0604020202020204" pitchFamily="34" charset="0"/>
              </a:rPr>
              <a:t>pkt. 5.1 Regulaminu wyboru projektów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F580C3FD-B85B-4AA5-A240-4C32D813592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7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373333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B7CE438-EB6B-4DD8-8A30-850E7B27BA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6946" y="251446"/>
            <a:ext cx="8628960" cy="1728392"/>
          </a:xfrm>
        </p:spPr>
        <p:txBody>
          <a:bodyPr/>
          <a:lstStyle/>
          <a:p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Etap oceny formalnej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CE0F8C5-78EC-461F-AAED-F839E35E56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907" y="1043533"/>
            <a:ext cx="9804127" cy="5976304"/>
          </a:xfrm>
        </p:spPr>
        <p:txBody>
          <a:bodyPr>
            <a:normAutofit fontScale="40000" lnSpcReduction="20000"/>
          </a:bodyPr>
          <a:lstStyle/>
          <a:p>
            <a:pPr marL="268288" indent="-182563">
              <a:lnSpc>
                <a:spcPct val="130000"/>
              </a:lnSpc>
              <a:spcAft>
                <a:spcPts val="1800"/>
              </a:spcAft>
              <a:buNone/>
            </a:pPr>
            <a:r>
              <a:rPr lang="pl-PL" sz="5000" dirty="0">
                <a:latin typeface="Arial" panose="020B0604020202020204" pitchFamily="34" charset="0"/>
                <a:cs typeface="Arial" panose="020B0604020202020204" pitchFamily="34" charset="0"/>
              </a:rPr>
              <a:t>Ocena formalna:</a:t>
            </a:r>
          </a:p>
          <a:p>
            <a:pPr>
              <a:lnSpc>
                <a:spcPct val="133000"/>
              </a:lnSpc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pl-PL" sz="5000" b="1" dirty="0">
                <a:latin typeface="Arial" panose="020B0604020202020204" pitchFamily="34" charset="0"/>
                <a:cs typeface="Arial" panose="020B0604020202020204" pitchFamily="34" charset="0"/>
              </a:rPr>
              <a:t>kryteria zerojedynkowe </a:t>
            </a:r>
            <a:r>
              <a:rPr lang="pl-PL" sz="5000" dirty="0">
                <a:latin typeface="Arial" panose="020B0604020202020204" pitchFamily="34" charset="0"/>
                <a:cs typeface="Arial" panose="020B0604020202020204" pitchFamily="34" charset="0"/>
              </a:rPr>
              <a:t>– obligatoryjne,</a:t>
            </a:r>
          </a:p>
          <a:p>
            <a:pPr>
              <a:lnSpc>
                <a:spcPct val="133000"/>
              </a:lnSpc>
              <a:spcAft>
                <a:spcPts val="3600"/>
              </a:spcAft>
              <a:buFont typeface="Wingdings" panose="05000000000000000000" pitchFamily="2" charset="2"/>
              <a:buChar char="§"/>
            </a:pPr>
            <a:r>
              <a:rPr lang="pl-PL" sz="5000" b="1" dirty="0">
                <a:latin typeface="Arial" panose="020B0604020202020204" pitchFamily="34" charset="0"/>
                <a:cs typeface="Arial" panose="020B0604020202020204" pitchFamily="34" charset="0"/>
              </a:rPr>
              <a:t>kryteria specyficzne </a:t>
            </a:r>
            <a:r>
              <a:rPr lang="pl-PL" sz="5000" dirty="0">
                <a:latin typeface="Arial" panose="020B0604020202020204" pitchFamily="34" charset="0"/>
                <a:cs typeface="Arial" panose="020B0604020202020204" pitchFamily="34" charset="0"/>
              </a:rPr>
              <a:t>– podlegają uzupełnieniu/poprawie.</a:t>
            </a:r>
          </a:p>
          <a:p>
            <a:pPr marL="0" indent="0">
              <a:lnSpc>
                <a:spcPct val="120000"/>
              </a:lnSpc>
              <a:spcAft>
                <a:spcPts val="0"/>
              </a:spcAft>
              <a:buNone/>
            </a:pPr>
            <a:r>
              <a:rPr lang="pl-PL" sz="5000" b="1" dirty="0">
                <a:latin typeface="Arial" panose="020B0604020202020204" pitchFamily="34" charset="0"/>
                <a:cs typeface="Arial" panose="020B0604020202020204" pitchFamily="34" charset="0"/>
              </a:rPr>
              <a:t>Uzupełnienie/poprawa wniosku w zakresie kryteriów specyficznych: </a:t>
            </a:r>
          </a:p>
          <a:p>
            <a:pPr marL="0" indent="0">
              <a:lnSpc>
                <a:spcPct val="120000"/>
              </a:lnSpc>
              <a:spcAft>
                <a:spcPts val="3600"/>
              </a:spcAft>
              <a:buNone/>
            </a:pPr>
            <a:r>
              <a:rPr lang="pl-PL" sz="5000" dirty="0">
                <a:latin typeface="Arial" panose="020B0604020202020204" pitchFamily="34" charset="0"/>
                <a:cs typeface="Arial" panose="020B0604020202020204" pitchFamily="34" charset="0"/>
              </a:rPr>
              <a:t>wyłącznie na wezwanie ION w SOWA EFS.</a:t>
            </a:r>
            <a:endParaRPr lang="pl-PL" sz="5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Aft>
                <a:spcPts val="3600"/>
              </a:spcAft>
              <a:buFont typeface="Wingdings" panose="05000000000000000000" pitchFamily="2" charset="2"/>
              <a:buChar char="§"/>
            </a:pPr>
            <a:r>
              <a:rPr lang="pl-PL" sz="5000" b="1" dirty="0">
                <a:latin typeface="Arial" panose="020B0604020202020204" pitchFamily="34" charset="0"/>
                <a:cs typeface="Arial" panose="020B0604020202020204" pitchFamily="34" charset="0"/>
              </a:rPr>
              <a:t>Pozytywna ocena formalna: </a:t>
            </a:r>
            <a:r>
              <a:rPr lang="pl-PL" sz="5000" dirty="0">
                <a:latin typeface="Arial" panose="020B0604020202020204" pitchFamily="34" charset="0"/>
                <a:cs typeface="Arial" panose="020B0604020202020204" pitchFamily="34" charset="0"/>
              </a:rPr>
              <a:t>spełnienie wszystkich kryteriów.</a:t>
            </a:r>
          </a:p>
          <a:p>
            <a:pPr>
              <a:lnSpc>
                <a:spcPct val="120000"/>
              </a:lnSpc>
              <a:spcAft>
                <a:spcPts val="3600"/>
              </a:spcAft>
              <a:buFont typeface="Wingdings" panose="05000000000000000000" pitchFamily="2" charset="2"/>
              <a:buChar char="§"/>
            </a:pPr>
            <a:r>
              <a:rPr lang="pl-PL" sz="5000" b="1" dirty="0">
                <a:latin typeface="Arial" panose="020B0604020202020204" pitchFamily="34" charset="0"/>
                <a:cs typeface="Arial" panose="020B0604020202020204" pitchFamily="34" charset="0"/>
              </a:rPr>
              <a:t>Negatywna ocena formalna: </a:t>
            </a:r>
            <a:r>
              <a:rPr lang="pl-PL" sz="5000" dirty="0">
                <a:latin typeface="Arial" panose="020B0604020202020204" pitchFamily="34" charset="0"/>
                <a:cs typeface="Arial" panose="020B0604020202020204" pitchFamily="34" charset="0"/>
              </a:rPr>
              <a:t>niespełnienie któregokolwiek kryterium.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pl-PL" sz="5000" dirty="0">
                <a:latin typeface="Arial" panose="020B0604020202020204" pitchFamily="34" charset="0"/>
                <a:cs typeface="Arial" panose="020B0604020202020204" pitchFamily="34" charset="0"/>
              </a:rPr>
              <a:t>(szczegółowy opis w </a:t>
            </a:r>
            <a:r>
              <a:rPr lang="pl-PL" sz="5000" b="1" dirty="0">
                <a:latin typeface="Arial" panose="020B0604020202020204" pitchFamily="34" charset="0"/>
                <a:cs typeface="Arial" panose="020B0604020202020204" pitchFamily="34" charset="0"/>
              </a:rPr>
              <a:t>pkt. 5.2 Regulaminu wyboru projektów</a:t>
            </a:r>
            <a:r>
              <a:rPr lang="pl-PL" sz="50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353B9846-E240-47BD-843A-BEC453A4B4D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8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507178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F34413B-AAE3-4311-84BF-EF88B26970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143" y="359838"/>
            <a:ext cx="8640764" cy="1619999"/>
          </a:xfrm>
        </p:spPr>
        <p:txBody>
          <a:bodyPr/>
          <a:lstStyle/>
          <a:p>
            <a:r>
              <a:rPr lang="pl-PL" dirty="0">
                <a:solidFill>
                  <a:schemeClr val="accent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Etap oceny merytorycznej (1 z 2</a:t>
            </a:r>
            <a:r>
              <a:rPr lang="pl-PL" dirty="0">
                <a:solidFill>
                  <a:schemeClr val="accent2">
                    <a:lumMod val="25000"/>
                  </a:schemeClr>
                </a:solidFill>
              </a:rPr>
              <a:t>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CCC763C-D97E-45A2-AC91-4E50462339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143" y="899517"/>
            <a:ext cx="8641145" cy="6552728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20000"/>
              </a:lnSpc>
              <a:spcAft>
                <a:spcPts val="1800"/>
              </a:spcAft>
              <a:buNone/>
            </a:pP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Ocena merytoryczna:</a:t>
            </a:r>
          </a:p>
          <a:p>
            <a:pPr>
              <a:lnSpc>
                <a:spcPct val="120000"/>
              </a:lnSpc>
              <a:spcAft>
                <a:spcPts val="2400"/>
              </a:spcAft>
              <a:buFont typeface="Wingdings" panose="05000000000000000000" pitchFamily="2" charset="2"/>
              <a:buChar char="§"/>
            </a:pP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kryteria wykonalności 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oraz </a:t>
            </a: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zgodności z zasadami horyzontalnymi: 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weryfikacja w systemie zerojedynkowym - podlegają uzupełnieniu/poprawie na etapie negocjacji,</a:t>
            </a:r>
          </a:p>
          <a:p>
            <a:pPr lvl="0">
              <a:lnSpc>
                <a:spcPct val="120000"/>
              </a:lnSpc>
              <a:spcAft>
                <a:spcPts val="4200"/>
              </a:spcAft>
              <a:buFont typeface="Wingdings" panose="05000000000000000000" pitchFamily="2" charset="2"/>
              <a:buChar char="§"/>
            </a:pP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kryteria strategiczne: 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punktowy system oceny w ramach czterech obszarów A, B, C i D - nie podlegają uzupełnieniu/poprawie.</a:t>
            </a:r>
          </a:p>
          <a:p>
            <a:pPr marL="0" lvl="0" indent="0">
              <a:spcAft>
                <a:spcPts val="1200"/>
              </a:spcAft>
              <a:buNone/>
            </a:pPr>
            <a:r>
              <a:rPr lang="pl-PL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Maksymalna możliwa do uzyskania </a:t>
            </a:r>
            <a:r>
              <a:rPr lang="pl-PL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liczba punktów </a:t>
            </a:r>
            <a:r>
              <a:rPr lang="pl-PL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ramach kryteriów strategicznych wynosi </a:t>
            </a:r>
            <a:r>
              <a:rPr lang="pl-PL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186 punktów</a:t>
            </a:r>
            <a:r>
              <a:rPr lang="pl-PL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w tym:</a:t>
            </a:r>
          </a:p>
          <a:p>
            <a:pPr lvl="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l-PL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</a:t>
            </a:r>
            <a:r>
              <a:rPr lang="pl-PL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punktów łącznie za ocenę Obszaru A i B - </a:t>
            </a:r>
            <a:r>
              <a:rPr lang="pl-PL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 pkt. stanowi minimum punktowe</a:t>
            </a:r>
            <a:r>
              <a:rPr lang="pl-PL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lvl="0"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l-PL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86</a:t>
            </a:r>
            <a:r>
              <a:rPr lang="pl-PL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punktów łącznie za ocenę Obszaru C i D.</a:t>
            </a:r>
          </a:p>
          <a:p>
            <a:pPr lvl="0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pl-PL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(szczegółowy opis w </a:t>
            </a: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pkt. 5.3 Regulaminu wyboru projektów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6BC9C7D7-B570-4F13-97B8-A370B948BC7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9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18287257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Niestandardowy 8">
      <a:dk1>
        <a:srgbClr val="000000"/>
      </a:dk1>
      <a:lt1>
        <a:srgbClr val="FFFFFF"/>
      </a:lt1>
      <a:dk2>
        <a:srgbClr val="002073"/>
      </a:dk2>
      <a:lt2>
        <a:srgbClr val="FFFFFF"/>
      </a:lt2>
      <a:accent1>
        <a:srgbClr val="003399"/>
      </a:accent1>
      <a:accent2>
        <a:srgbClr val="A6D3FF"/>
      </a:accent2>
      <a:accent3>
        <a:srgbClr val="FFD618"/>
      </a:accent3>
      <a:accent4>
        <a:srgbClr val="0051B0"/>
      </a:accent4>
      <a:accent5>
        <a:srgbClr val="6BB1E2"/>
      </a:accent5>
      <a:accent6>
        <a:srgbClr val="FFE60B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1" id="{436F5452-C95B-4D43-A1C6-1CA5BE69C951}" vid="{ABE25C27-1E66-47F3-AA86-B88226738C33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Prezentacja z numerem strony</Template>
  <TotalTime>940</TotalTime>
  <Words>1052</Words>
  <Application>Microsoft Office PowerPoint</Application>
  <PresentationFormat>Niestandardowy</PresentationFormat>
  <Paragraphs>116</Paragraphs>
  <Slides>14</Slides>
  <Notes>13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19" baseType="lpstr">
      <vt:lpstr>Arial</vt:lpstr>
      <vt:lpstr>Calibri</vt:lpstr>
      <vt:lpstr>Open Sans</vt:lpstr>
      <vt:lpstr>Wingdings</vt:lpstr>
      <vt:lpstr>Motyw pakietu Office</vt:lpstr>
      <vt:lpstr>System wyboru projektów</vt:lpstr>
      <vt:lpstr>Działanie 5.17 Usługi społeczne i zdrowotne </vt:lpstr>
      <vt:lpstr>Sposób składania wniosków (1 z 3)</vt:lpstr>
      <vt:lpstr>Sposób składania wniosków (2 z 3)</vt:lpstr>
      <vt:lpstr>Sposób składania wniosków (3 z 3)</vt:lpstr>
      <vt:lpstr>Zasady komunikacji pomiędzy ION a wnioskodawcą</vt:lpstr>
      <vt:lpstr>Ogólne zasady Oceny</vt:lpstr>
      <vt:lpstr>Etap oceny formalnej</vt:lpstr>
      <vt:lpstr>Etap oceny merytorycznej (1 z 2)</vt:lpstr>
      <vt:lpstr>Etap oceny merytorycznej (2 z 2)</vt:lpstr>
      <vt:lpstr>Etap negocjacji</vt:lpstr>
      <vt:lpstr>Zatwierdzanie wyników oceny</vt:lpstr>
      <vt:lpstr>Podsumowanie </vt:lpstr>
      <vt:lpstr>Powodzenia w aplikowaniu o środki unijne z funduszu EFS+.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Sowiński Piotr</dc:creator>
  <cp:lastModifiedBy>Deleżyńska Katarzyna</cp:lastModifiedBy>
  <cp:revision>61</cp:revision>
  <cp:lastPrinted>2024-03-25T08:57:21Z</cp:lastPrinted>
  <dcterms:created xsi:type="dcterms:W3CDTF">2022-06-22T09:40:44Z</dcterms:created>
  <dcterms:modified xsi:type="dcterms:W3CDTF">2024-03-28T07:22:19Z</dcterms:modified>
</cp:coreProperties>
</file>