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5"/>
  </p:notesMasterIdLst>
  <p:sldIdLst>
    <p:sldId id="256" r:id="rId2"/>
    <p:sldId id="275" r:id="rId3"/>
    <p:sldId id="436" r:id="rId4"/>
    <p:sldId id="334" r:id="rId5"/>
    <p:sldId id="335" r:id="rId6"/>
    <p:sldId id="336" r:id="rId7"/>
    <p:sldId id="337" r:id="rId8"/>
    <p:sldId id="479" r:id="rId9"/>
    <p:sldId id="339" r:id="rId10"/>
    <p:sldId id="507" r:id="rId11"/>
    <p:sldId id="340" r:id="rId12"/>
    <p:sldId id="428" r:id="rId13"/>
    <p:sldId id="429" r:id="rId14"/>
    <p:sldId id="437" r:id="rId15"/>
    <p:sldId id="490" r:id="rId16"/>
    <p:sldId id="475" r:id="rId17"/>
    <p:sldId id="530" r:id="rId18"/>
    <p:sldId id="433" r:id="rId19"/>
    <p:sldId id="435" r:id="rId20"/>
    <p:sldId id="320" r:id="rId21"/>
    <p:sldId id="438" r:id="rId22"/>
    <p:sldId id="503" r:id="rId23"/>
    <p:sldId id="505" r:id="rId24"/>
    <p:sldId id="439" r:id="rId25"/>
    <p:sldId id="341" r:id="rId26"/>
    <p:sldId id="345" r:id="rId27"/>
    <p:sldId id="343" r:id="rId28"/>
    <p:sldId id="294" r:id="rId29"/>
    <p:sldId id="477" r:id="rId30"/>
    <p:sldId id="532" r:id="rId31"/>
    <p:sldId id="541" r:id="rId32"/>
    <p:sldId id="420" r:id="rId33"/>
    <p:sldId id="441" r:id="rId34"/>
    <p:sldId id="538" r:id="rId35"/>
    <p:sldId id="537" r:id="rId36"/>
    <p:sldId id="539" r:id="rId37"/>
    <p:sldId id="533" r:id="rId38"/>
    <p:sldId id="534" r:id="rId39"/>
    <p:sldId id="535" r:id="rId40"/>
    <p:sldId id="536" r:id="rId41"/>
    <p:sldId id="471" r:id="rId42"/>
    <p:sldId id="542" r:id="rId43"/>
    <p:sldId id="470" r:id="rId44"/>
    <p:sldId id="473" r:id="rId45"/>
    <p:sldId id="450" r:id="rId46"/>
    <p:sldId id="496" r:id="rId47"/>
    <p:sldId id="497" r:id="rId48"/>
    <p:sldId id="443" r:id="rId49"/>
    <p:sldId id="474" r:id="rId50"/>
    <p:sldId id="287" r:id="rId51"/>
    <p:sldId id="295" r:id="rId52"/>
    <p:sldId id="472" r:id="rId53"/>
    <p:sldId id="260" r:id="rId5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436"/>
            <p14:sldId id="334"/>
            <p14:sldId id="335"/>
            <p14:sldId id="336"/>
            <p14:sldId id="337"/>
            <p14:sldId id="479"/>
            <p14:sldId id="339"/>
            <p14:sldId id="507"/>
            <p14:sldId id="340"/>
            <p14:sldId id="428"/>
            <p14:sldId id="429"/>
            <p14:sldId id="437"/>
            <p14:sldId id="490"/>
            <p14:sldId id="475"/>
            <p14:sldId id="530"/>
            <p14:sldId id="433"/>
            <p14:sldId id="435"/>
            <p14:sldId id="320"/>
            <p14:sldId id="438"/>
            <p14:sldId id="503"/>
            <p14:sldId id="505"/>
            <p14:sldId id="439"/>
            <p14:sldId id="341"/>
            <p14:sldId id="345"/>
            <p14:sldId id="343"/>
            <p14:sldId id="294"/>
            <p14:sldId id="477"/>
            <p14:sldId id="532"/>
            <p14:sldId id="541"/>
            <p14:sldId id="420"/>
            <p14:sldId id="441"/>
            <p14:sldId id="538"/>
            <p14:sldId id="537"/>
            <p14:sldId id="539"/>
            <p14:sldId id="533"/>
            <p14:sldId id="534"/>
            <p14:sldId id="535"/>
            <p14:sldId id="536"/>
            <p14:sldId id="471"/>
            <p14:sldId id="542"/>
            <p14:sldId id="470"/>
            <p14:sldId id="473"/>
            <p14:sldId id="450"/>
            <p14:sldId id="496"/>
            <p14:sldId id="497"/>
            <p14:sldId id="443"/>
            <p14:sldId id="474"/>
            <p14:sldId id="287"/>
            <p14:sldId id="295"/>
            <p14:sldId id="472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373" autoAdjust="0"/>
  </p:normalViewPr>
  <p:slideViewPr>
    <p:cSldViewPr showGuides="1">
      <p:cViewPr varScale="1">
        <p:scale>
          <a:sx n="61" d="100"/>
          <a:sy n="61" d="100"/>
        </p:scale>
        <p:origin x="1709" y="53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07.03.2024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353" y="2627709"/>
            <a:ext cx="8640959" cy="3312368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nr 5.8. Edukacja ogólna i zawodowa </a:t>
            </a:r>
            <a:br>
              <a:rPr lang="pl-PL" sz="2400" dirty="0">
                <a:solidFill>
                  <a:srgbClr val="002073"/>
                </a:solidFill>
                <a:latin typeface="Calibri" panose="020F0502020204030204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(w zakresie wsparcia uczniów w rozwoju ich uzdolnień)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8 marca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pic>
        <p:nvPicPr>
          <p:cNvPr id="9" name="Symbol zastępczy zawartości 8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B1C4BD2A-C12B-4383-9827-91C93F92C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79" y="2765924"/>
            <a:ext cx="4392488" cy="4339264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Prawo do nauki (14),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wyboru zawodu i prawo do podejmowania pracy (15),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(21),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kobiet i mężczyzn (23),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integracja osób z niepełnosprawnościami (26).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006829"/>
            <a:ext cx="10297144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Ochrona danych osobowych</a:t>
            </a:r>
            <a:r>
              <a:rPr lang="pl-PL" dirty="0"/>
              <a:t>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Prawo do nauki,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Równość wobec prawa,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834"/>
            <a:ext cx="9253027" cy="720003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– artykuł 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295561"/>
            <a:ext cx="10153128" cy="572427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sz="2600" b="1" dirty="0"/>
              <a:t>Integracja osób niepełnosprawnych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Unia uznaje i szanuje prawo osób niepełnosprawnych do korzystania ze środków mających zapewnić im samodzielność, integrację społeczną i zawodową oraz udział w życiu społeczności.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pl-PL" sz="2600" dirty="0"/>
              <a:t>Przykładowe pytanie kontrolne do art. 26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600" dirty="0"/>
              <a:t>Czy organ w wyniku swoich działań lub zaniechań uniemożliwił lub utrudnił osobom z niepełnosprawnościami:</a:t>
            </a:r>
          </a:p>
          <a:p>
            <a:pPr>
              <a:spcAft>
                <a:spcPts val="600"/>
              </a:spcAft>
            </a:pPr>
            <a:r>
              <a:rPr lang="pl-PL" sz="2600" dirty="0"/>
              <a:t>dostęp do edukacji, kultury, rekreacji, sportu, zatrudnienia…</a:t>
            </a:r>
          </a:p>
          <a:p>
            <a:pPr>
              <a:spcAft>
                <a:spcPts val="3600"/>
              </a:spcAft>
            </a:pPr>
            <a:r>
              <a:rPr lang="pl-PL" sz="2600" dirty="0"/>
              <a:t>dostęp do technologii i systemów informacyjno-komunikacyjnych (TIK).</a:t>
            </a:r>
          </a:p>
          <a:p>
            <a:pPr>
              <a:spcAft>
                <a:spcPts val="36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5681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359838"/>
            <a:ext cx="10009109" cy="97172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(nie)</a:t>
            </a:r>
            <a:r>
              <a:rPr lang="pl-PL" dirty="0"/>
              <a:t>horyzontalna</a:t>
            </a:r>
            <a:br>
              <a:rPr lang="pl-PL" dirty="0"/>
            </a:br>
            <a:r>
              <a:rPr lang="pl-PL" dirty="0"/>
              <a:t>Karta Praw Podstawowych UE a uchwały dyskryminujące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2" y="1619597"/>
            <a:ext cx="990109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rgbClr val="C00000"/>
                </a:solidFill>
              </a:rPr>
              <a:t>Kwalifikowalność wnioskodawcy i partnerów </a:t>
            </a:r>
            <a:br>
              <a:rPr lang="pl-PL" b="1" dirty="0"/>
            </a:br>
            <a:r>
              <a:rPr lang="pl-PL" b="1" dirty="0"/>
              <a:t>(kryterium zgodności z FEP 2021-2027 i dokumentami programowymi – podstawowe)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spełnienie przez wnioskodawcę i ewentualnych partnerów (jeśli występują) warunków określonych w dokumentach programowych, tj. (…):</a:t>
            </a:r>
          </a:p>
          <a:p>
            <a:pPr marL="719138" indent="0">
              <a:spcAft>
                <a:spcPts val="600"/>
              </a:spcAft>
              <a:buNone/>
            </a:pPr>
            <a:r>
              <a:rPr lang="pl-PL" dirty="0"/>
              <a:t>czy wnioskodawca/partner (partnerzy) finansowo zaangażowany </a:t>
            </a:r>
            <a:br>
              <a:rPr lang="pl-PL" dirty="0"/>
            </a:br>
            <a:r>
              <a:rPr lang="pl-PL" dirty="0"/>
              <a:t>w realizację projektu (jeśli występuje/występują) </a:t>
            </a:r>
            <a:r>
              <a:rPr lang="pl-PL" b="1" spc="200" dirty="0">
                <a:solidFill>
                  <a:srgbClr val="C00000"/>
                </a:solidFill>
              </a:rPr>
              <a:t>nie jest </a:t>
            </a:r>
            <a:r>
              <a:rPr lang="pl-PL" b="1" dirty="0"/>
              <a:t>jednostką samorządu terytorialnego</a:t>
            </a:r>
            <a:r>
              <a:rPr lang="pl-PL" dirty="0"/>
              <a:t> </a:t>
            </a:r>
            <a:r>
              <a:rPr lang="pl-PL" b="1" dirty="0"/>
              <a:t>(lub podmiotem przez nią kontrolowanym lub od niej zależnym</a:t>
            </a:r>
            <a:r>
              <a:rPr lang="pl-PL" dirty="0"/>
              <a:t>), która podjęła jakiekolwiek działania sprzeczne </a:t>
            </a:r>
            <a:br>
              <a:rPr lang="pl-PL" dirty="0"/>
            </a:br>
            <a:r>
              <a:rPr lang="pl-PL" dirty="0"/>
              <a:t>z zasadami niedyskryminacji ze względu na płeć, rasę lub pochodzenie etniczne, religię lub światopogląd, niepełnosprawność, wiek lub orientację seksualną, o których mowa w art. 9 ust. 3 rozporządzenia ogólnego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  <a:p>
            <a:pPr marL="0" indent="0"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87966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r>
              <a:rPr lang="pl-PL" dirty="0"/>
              <a:t>Zasada równości szans i niedyskryminacji, w tym dostępności </a:t>
            </a:r>
            <a:br>
              <a:rPr lang="pl-PL" dirty="0"/>
            </a:br>
            <a:r>
              <a:rPr lang="pl-PL" dirty="0"/>
              <a:t>dla osób z niepełnosprawnościami.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dirty="0"/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1AF45-1395-45D6-A07C-CDC48684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15B6D-09E8-4722-9472-867E8CB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Wniosek o dofinansowanie projektu EFS+ musi być zgodny z ze standardem minimum, czyli: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przewiduje działania, które wpłyną na wyrównanie szans tej płci, która według diagnozy problemu i grupy docelowej (logika projektu) jest w gorszym położeniu i o ile takie nierówności zostały w projekcie zdiagnozowane,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 mechanizmy zapobiegające dyskryminacji i wykluczenia ze względu na płeć,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standardowy wniosek musi uzyskać łącznie co najmniej 3 punkty za kryteria standardu minimum.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A9B0B-60AE-4DE3-854A-837B9AF9A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54753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69" y="359838"/>
            <a:ext cx="8640381" cy="1295787"/>
          </a:xfrm>
        </p:spPr>
        <p:txBody>
          <a:bodyPr>
            <a:normAutofit/>
          </a:bodyPr>
          <a:lstStyle/>
          <a:p>
            <a:r>
              <a:rPr lang="pl-PL" dirty="0"/>
              <a:t>Równość płci – </a:t>
            </a:r>
            <a:br>
              <a:rPr lang="pl-PL" dirty="0"/>
            </a:br>
            <a:r>
              <a:rPr lang="pl-PL" dirty="0"/>
              <a:t>czyli przez przypadek nie utrwalajmy nierówności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66" y="1622769"/>
            <a:ext cx="9721080" cy="55770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Cytat z regulaminu naboru – rozdziały: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Typy projektów (2.1)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Uwarunkowania realizacji wsparcia w ramach projektów (2.3)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dirty="0"/>
              <a:t>„Realizacja zajęć indywidulanych i grupowych z </a:t>
            </a:r>
            <a:r>
              <a:rPr lang="pl-PL" b="1" dirty="0"/>
              <a:t>doradztwa zawodowego </a:t>
            </a:r>
            <a:r>
              <a:rPr lang="pl-PL" dirty="0"/>
              <a:t>uwzględniających aspekty </a:t>
            </a:r>
            <a:r>
              <a:rPr lang="pl-PL" b="1" dirty="0"/>
              <a:t>przełamywania stereotypów płciowych </a:t>
            </a:r>
            <a:br>
              <a:rPr lang="pl-PL" b="1" dirty="0"/>
            </a:br>
            <a:r>
              <a:rPr lang="pl-PL" dirty="0"/>
              <a:t>w wyborze zawodu oraz promocję kierunków z obszaru STEM, </a:t>
            </a:r>
            <a:br>
              <a:rPr lang="pl-PL" dirty="0"/>
            </a:br>
            <a:r>
              <a:rPr lang="pl-PL" dirty="0"/>
              <a:t>szczególnie wśród dziewcząt”.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(</a:t>
            </a:r>
            <a:r>
              <a:rPr lang="pl-PL" b="1" dirty="0"/>
              <a:t>STEM –</a:t>
            </a:r>
            <a:r>
              <a:rPr lang="en-US" b="1" dirty="0"/>
              <a:t> science, technology, engineering, mathematics)</a:t>
            </a:r>
            <a:endParaRPr lang="pl-PL" b="1" dirty="0"/>
          </a:p>
          <a:p>
            <a:pPr marL="0" lvl="0" indent="0">
              <a:spcBef>
                <a:spcPts val="4200"/>
              </a:spcBef>
              <a:spcAft>
                <a:spcPts val="1200"/>
              </a:spcAft>
              <a:buNone/>
            </a:pPr>
            <a:r>
              <a:rPr lang="pl-PL" b="1" spc="300" dirty="0"/>
              <a:t>Hasło klucz – branża typowo 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050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 horyzontalnych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B1FF14-4F92-4F54-BF64-5CB2DCD2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Równość płci w perspektywie czasu…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62FD41-AA3C-4C19-B9F5-C938DE41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67569"/>
            <a:ext cx="9649072" cy="4824536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Równość płci, to także </a:t>
            </a:r>
            <a:r>
              <a:rPr lang="pl-PL" b="1" dirty="0"/>
              <a:t>kultura organizacyjna </a:t>
            </a:r>
            <a:r>
              <a:rPr lang="pl-PL" dirty="0"/>
              <a:t>w bieżącym miejscu pracy… </a:t>
            </a:r>
            <a:br>
              <a:rPr lang="pl-PL" dirty="0"/>
            </a:br>
            <a:r>
              <a:rPr lang="pl-PL" dirty="0"/>
              <a:t>(grupa jest tak silna, jak najsłabsze w niej ogniwo)</a:t>
            </a:r>
          </a:p>
          <a:p>
            <a:pPr>
              <a:spcAft>
                <a:spcPts val="1800"/>
              </a:spcAft>
            </a:pPr>
            <a:r>
              <a:rPr lang="pl-PL" dirty="0"/>
              <a:t>Równość płci, </a:t>
            </a:r>
            <a:r>
              <a:rPr lang="pl-PL" b="1" dirty="0"/>
              <a:t>szczególnie w edukacji</a:t>
            </a:r>
            <a:r>
              <a:rPr lang="pl-PL" dirty="0"/>
              <a:t>, ma wpływ na przyszłe pokolenia, które za kilka lat wejdą na rynek pracy. </a:t>
            </a:r>
          </a:p>
          <a:p>
            <a:pPr>
              <a:spcAft>
                <a:spcPts val="1800"/>
              </a:spcAft>
            </a:pPr>
            <a:r>
              <a:rPr lang="pl-PL" dirty="0"/>
              <a:t>Dzisiejsi młodzi ludzie będą za jakiś czas wchodzić w kulturę organizacyjną pracodawców: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 Z czym się tam zderzą?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Czy będą się tam czuć komfortowo?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dirty="0"/>
              <a:t>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B947AA-D7EE-43E3-B13A-8921BF37F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82329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51458-8573-4B5B-BA76-2CE4A639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 – różne potrzeby, różne bariery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378883-69B7-4D43-9718-17092DB10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570" y="964028"/>
            <a:ext cx="4417248" cy="57546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Mój maluszek w przyszłości będzie…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Symbol zastępczy zawartości 10" descr="kobieta na wózku inwalidzkim. wózek inwalidzki z przodu ma domontowany wózek z gondolą. W gondoli małe dziecko">
            <a:extLst>
              <a:ext uri="{FF2B5EF4-FFF2-40B4-BE49-F238E27FC236}">
                <a16:creationId xmlns:a16="http://schemas.microsoft.com/office/drawing/2014/main" id="{E367F82A-5F07-4671-85A3-84C33BD075F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" y="1425259"/>
            <a:ext cx="4049938" cy="2827851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7AA6A6-04CF-426D-9F8D-194E412ABC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6" y="5648450"/>
            <a:ext cx="2590800" cy="53975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Chcę być częścią </a:t>
            </a:r>
            <a:br>
              <a:rPr lang="pl-PL" dirty="0"/>
            </a:br>
            <a:r>
              <a:rPr lang="pl-PL" dirty="0"/>
              <a:t>ich świata…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" name="Symbol zastępczy zawartości 14" descr="plac zabaw, na pochylni drewnianego domku kobieta na wózku inwalidzkim za nią dwaj chłopcy">
            <a:extLst>
              <a:ext uri="{FF2B5EF4-FFF2-40B4-BE49-F238E27FC236}">
                <a16:creationId xmlns:a16="http://schemas.microsoft.com/office/drawing/2014/main" id="{FAF71762-7259-4DE8-95DC-73AA9E3D2B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59" y="4253110"/>
            <a:ext cx="3897576" cy="3257360"/>
          </a:xfr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6DDC990-962C-4C29-BD05-18A004D3BD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85866" y="2037939"/>
            <a:ext cx="3258071" cy="66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Razem </a:t>
            </a:r>
            <a:br>
              <a:rPr lang="pl-PL" dirty="0"/>
            </a:br>
            <a:r>
              <a:rPr lang="pl-PL" dirty="0"/>
              <a:t>możemy wszystko!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" name="Symbol zastępczy zawartości 12" descr="Rodzina - mężczyzna siedzi na wózku inwalidzki, na kolanach siedzi dziewczynka, obok stoi duga dziewczynka, która opiera się łokciami na nogach mężczyzny, za plecami mężczyzny stoi kobieta, która trzyma rączki wózka inwalidzkiego  ">
            <a:extLst>
              <a:ext uri="{FF2B5EF4-FFF2-40B4-BE49-F238E27FC236}">
                <a16:creationId xmlns:a16="http://schemas.microsoft.com/office/drawing/2014/main" id="{756EC901-9BD7-4668-BD92-A43608B6D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35" y="885258"/>
            <a:ext cx="3367546" cy="4319587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98782F-C164-4C9C-B532-AABA80B0D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2858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DD9433-984C-47F9-91D0-139C1C70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7 Niepełnosprawne dzieci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8AECE-9839-4C89-AB36-E87E1365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793088" cy="48245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/>
              <a:t>Państwa Strony podejmą wszelkie niezbędne środki w celu zapewnienia </a:t>
            </a:r>
            <a:r>
              <a:rPr lang="pl-PL" b="1" dirty="0"/>
              <a:t>pełnego korzystania przez niepełnosprawne dzieci ze wszystkich praw </a:t>
            </a:r>
            <a:r>
              <a:rPr lang="pl-PL" dirty="0"/>
              <a:t>człowieka i podstawowych wolności, na zasadzie równości z innymi dziećmi.</a:t>
            </a:r>
          </a:p>
          <a:p>
            <a:pPr>
              <a:spcAft>
                <a:spcPts val="1200"/>
              </a:spcAft>
            </a:pPr>
            <a:r>
              <a:rPr lang="pl-PL" dirty="0"/>
              <a:t>We wszystkich działaniach dotyczących dzieci niepełnosprawnych należy przede wszystkim kierować się najlepszym interesem dziecka.</a:t>
            </a:r>
          </a:p>
          <a:p>
            <a:pPr>
              <a:spcAft>
                <a:spcPts val="1200"/>
              </a:spcAft>
            </a:pPr>
            <a:r>
              <a:rPr lang="pl-PL" dirty="0"/>
              <a:t>Państwa Strony z</a:t>
            </a:r>
            <a:r>
              <a:rPr lang="pl-PL" b="1" dirty="0"/>
              <a:t>apewnią niepełnosprawnym dzieciom prawo swobodnego wyrażania poglądów </a:t>
            </a:r>
            <a:r>
              <a:rPr lang="pl-PL" dirty="0"/>
              <a:t>we wszystkich sprawach ich dotyczących, przyjmując je z należytą uwagą, odpowiednio do wieku i dojrzałości dzieci, na zasadzie równości z innymi dziećmi oraz zapewnią dzieciom pomoc w wykonywaniu tego prawa, odpowiednio do ich niepełnosprawności i wieku.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3B174-5FA8-4C28-8D77-F42D63F87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76330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b="1" dirty="0"/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b="1" dirty="0"/>
              <a:t>do Internetu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362" y="1475581"/>
            <a:ext cx="5400600" cy="554425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Oznacza projektowanie produktów, środowiska, programów i usług </a:t>
            </a:r>
            <a:br>
              <a:rPr lang="pl-PL" dirty="0"/>
            </a:br>
            <a:r>
              <a:rPr lang="pl-PL" dirty="0"/>
              <a:t>w taki sposób, by były użyteczne </a:t>
            </a:r>
            <a:br>
              <a:rPr lang="pl-PL" dirty="0"/>
            </a:br>
            <a:r>
              <a:rPr lang="pl-PL" dirty="0"/>
              <a:t>dla wszystkich, </a:t>
            </a:r>
            <a:br>
              <a:rPr lang="pl-PL" dirty="0"/>
            </a:br>
            <a:r>
              <a:rPr lang="pl-PL" dirty="0"/>
              <a:t>w możliwie największym stopniu, </a:t>
            </a:r>
            <a:br>
              <a:rPr lang="pl-PL" dirty="0"/>
            </a:br>
            <a:r>
              <a:rPr lang="pl-PL" dirty="0"/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„</a:t>
            </a:r>
            <a:r>
              <a:rPr lang="pl-PL" b="1" dirty="0"/>
              <a:t>Uniwersalne projektowanie</a:t>
            </a:r>
            <a:r>
              <a:rPr lang="pl-PL" dirty="0"/>
              <a:t>” </a:t>
            </a:r>
            <a:br>
              <a:rPr lang="pl-PL" dirty="0"/>
            </a:br>
            <a:r>
              <a:rPr lang="pl-PL" b="1" dirty="0"/>
              <a:t>nie wyklucza </a:t>
            </a:r>
            <a:r>
              <a:rPr lang="pl-PL" dirty="0"/>
              <a:t>pomocy technicznych </a:t>
            </a:r>
            <a:br>
              <a:rPr lang="pl-PL" dirty="0"/>
            </a:br>
            <a:r>
              <a:rPr lang="pl-PL" dirty="0"/>
              <a:t>dla szczególnych grup </a:t>
            </a:r>
            <a:br>
              <a:rPr lang="pl-PL" dirty="0"/>
            </a:br>
            <a:r>
              <a:rPr lang="pl-PL" dirty="0"/>
              <a:t>osób niepełnosprawnych, </a:t>
            </a:r>
            <a:br>
              <a:rPr lang="pl-PL" dirty="0"/>
            </a:br>
            <a:r>
              <a:rPr lang="pl-PL" dirty="0"/>
              <a:t>jeżeli jest to potrzebne.</a:t>
            </a:r>
            <a:endParaRPr lang="pl-PL" alt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  <p:pic>
        <p:nvPicPr>
          <p:cNvPr id="8" name="Symbol zastępczy zawartości 7" descr="Platforma schodowa chowana w Posadzkę">
            <a:extLst>
              <a:ext uri="{FF2B5EF4-FFF2-40B4-BE49-F238E27FC236}">
                <a16:creationId xmlns:a16="http://schemas.microsoft.com/office/drawing/2014/main" id="{272220C3-1D51-4E26-AB63-449AAA4A44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0" y="2084624"/>
            <a:ext cx="5400599" cy="4089470"/>
          </a:xfrm>
        </p:spPr>
      </p:pic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155" y="465865"/>
            <a:ext cx="9221688" cy="1162457"/>
          </a:xfrm>
        </p:spPr>
        <p:txBody>
          <a:bodyPr/>
          <a:lstStyle/>
          <a:p>
            <a:r>
              <a:rPr lang="pl-PL" b="1" dirty="0"/>
              <a:t>Zasady projektowania uniwersalnego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5970" y="1259557"/>
            <a:ext cx="9221688" cy="4136044"/>
          </a:xfrm>
        </p:spPr>
        <p:txBody>
          <a:bodyPr>
            <a:noAutofit/>
          </a:bodyPr>
          <a:lstStyle/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1. Użyteczność dla osób o różnej sprawności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2. Elastyczność w użytkowaniu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3. Proste i intuicyjne użytkowanie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4. Czytelna informacja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5. Tolerancja na błędy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6. Wygodne użytkowanie bez wysiłku 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7. Wielkość i przestrzeń odpowiednie dla dostępu i użytkowania</a:t>
            </a:r>
          </a:p>
          <a:p>
            <a:pPr marL="451085" indent="-451085">
              <a:lnSpc>
                <a:spcPct val="150000"/>
              </a:lnSpc>
              <a:buNone/>
            </a:pPr>
            <a:r>
              <a:rPr lang="pl-PL" dirty="0"/>
              <a:t>8. Percepcja równości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1542A8-2D53-4F27-A504-2AB025833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1619597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11034</TotalTime>
  <Words>3380</Words>
  <Application>Microsoft Office PowerPoint</Application>
  <PresentationFormat>Niestandardowy</PresentationFormat>
  <Paragraphs>307</Paragraphs>
  <Slides>53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8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Działanie nr 5.8. Edukacja ogólna i zawodowa  (w zakresie wsparcia uczniów w rozwoju ich uzdolnień) </vt:lpstr>
      <vt:lpstr>Kryteria zgodności z zasadami horyzontalnymi</vt:lpstr>
      <vt:lpstr>Wytyczne dotyczące zasad równościowych – były i są</vt:lpstr>
      <vt:lpstr>Zasada zrównoważonego rozwoju, w tym zasada DNSH</vt:lpstr>
      <vt:lpstr>Jak rozumieć zasadę zrównoważonego rozwoju? </vt:lpstr>
      <vt:lpstr>Czym jest zasada DNSH?</vt:lpstr>
      <vt:lpstr>DNSH – 6 celów środowiskowych</vt:lpstr>
      <vt:lpstr>DNSH – analiza</vt:lpstr>
      <vt:lpstr>Zasada zrównoważonego rozwoju  we wniosku o dofinansowanie projektu  </vt:lpstr>
      <vt:lpstr>Informacja i promocja a zasada DNSH Zalecenia Komisji Europejskiej </vt:lpstr>
      <vt:lpstr>Karta praw podstawowych  Unii Europejskiej</vt:lpstr>
      <vt:lpstr>Fundusze Europejskie dla Pomorza na lata 2021-2027 a prawa człowieka</vt:lpstr>
      <vt:lpstr>Karta Praw Podstawowych UE w projektach EFS+  w FEP 2021-2027</vt:lpstr>
      <vt:lpstr>Ocena kryterium – Karta Praw Podstawowych UE</vt:lpstr>
      <vt:lpstr>Zgodność projektu z Kartą Praw Podstawowych UE</vt:lpstr>
      <vt:lpstr>Karta Praw Podstawowych UE – artykuł 26</vt:lpstr>
      <vt:lpstr>Lista kontrolna dotycząca praw podstawowych</vt:lpstr>
      <vt:lpstr>(nie)horyzontalna Karta Praw Podstawowych UE a uchwały dyskryminujące </vt:lpstr>
      <vt:lpstr>Równość kobiet i mężczyzn</vt:lpstr>
      <vt:lpstr>Równości kobiet i mężczyzn w Wytycznych równościowych</vt:lpstr>
      <vt:lpstr>Ocena zasady równości kobiet i mężczyzn</vt:lpstr>
      <vt:lpstr>Kryteria zgodności z zasadami horyzontalnymi </vt:lpstr>
      <vt:lpstr>Logiczny związek przyczynowo skutkowy standardu minimum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Równość płci –  czyli przez przypadek nie utrwalajmy nierówności</vt:lpstr>
      <vt:lpstr>Równość płci w perspektywie czasu…</vt:lpstr>
      <vt:lpstr>Grupy docelowe – różne potrzeby, różne bariery </vt:lpstr>
      <vt:lpstr>Konwencja ONZ o prawach  osób z niepełnosprawnościami </vt:lpstr>
      <vt:lpstr>Kryterium – Konwencja o Prawach Osób Niepełnosprawnych</vt:lpstr>
      <vt:lpstr>Artykuł 7 Niepełnosprawne dzieci 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Zasada równości szans i niedyskryminacji,   w tym dostępność  dla osób z niepełnosprawnościami</vt:lpstr>
      <vt:lpstr>Różne obszary niedyskryminacji </vt:lpstr>
      <vt:lpstr>Uniwersalne projektowanie </vt:lpstr>
      <vt:lpstr>Uniwersalne projektowanie – definicja </vt:lpstr>
      <vt:lpstr>Zasady projektowania uniwersalnego </vt:lpstr>
      <vt:lpstr>Mechanizm racjonalnych usprawnień </vt:lpstr>
      <vt:lpstr>Mechanizm racjonalnych usprawnień – zastrzeżenie  </vt:lpstr>
      <vt:lpstr>Bariery </vt:lpstr>
      <vt:lpstr>Ustawy wspierające wyrównywanie szans</vt:lpstr>
      <vt:lpstr>Osoba ze szczególnymi potrzebami</vt:lpstr>
      <vt:lpstr>Standardy dostępności (1 z 2)</vt:lpstr>
      <vt:lpstr>Standardy dostępności (2 z 2)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5.8 Edukacja ogólna a polityki horyzontalne</dc:title>
  <dc:creator>Anna Bizub-jechna</dc:creator>
  <cp:keywords>Polityki horyzontalne;działanie 5.8;edukacja ogólna</cp:keywords>
  <cp:lastModifiedBy>Anna Bizub-Jechna</cp:lastModifiedBy>
  <cp:revision>233</cp:revision>
  <dcterms:created xsi:type="dcterms:W3CDTF">2022-06-22T09:40:44Z</dcterms:created>
  <dcterms:modified xsi:type="dcterms:W3CDTF">2024-03-07T11:56:38Z</dcterms:modified>
</cp:coreProperties>
</file>