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75" r:id="rId3"/>
    <p:sldId id="297" r:id="rId4"/>
    <p:sldId id="348" r:id="rId5"/>
    <p:sldId id="298" r:id="rId6"/>
    <p:sldId id="319" r:id="rId7"/>
    <p:sldId id="328" r:id="rId8"/>
    <p:sldId id="310" r:id="rId9"/>
    <p:sldId id="325" r:id="rId10"/>
    <p:sldId id="302" r:id="rId11"/>
    <p:sldId id="345" r:id="rId12"/>
    <p:sldId id="354" r:id="rId13"/>
    <p:sldId id="346" r:id="rId14"/>
    <p:sldId id="356" r:id="rId15"/>
    <p:sldId id="347" r:id="rId16"/>
    <p:sldId id="355" r:id="rId17"/>
    <p:sldId id="357" r:id="rId18"/>
    <p:sldId id="352" r:id="rId19"/>
    <p:sldId id="353" r:id="rId20"/>
    <p:sldId id="358" r:id="rId21"/>
    <p:sldId id="359" r:id="rId22"/>
    <p:sldId id="337" r:id="rId23"/>
    <p:sldId id="338" r:id="rId24"/>
    <p:sldId id="339" r:id="rId25"/>
    <p:sldId id="296" r:id="rId26"/>
  </p:sldIdLst>
  <p:sldSz cx="10691813" cy="7559675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lenik Agnieszka" initials="PA" lastIdx="1" clrIdx="0">
    <p:extLst>
      <p:ext uri="{19B8F6BF-5375-455C-9EA6-DF929625EA0E}">
        <p15:presenceInfo xmlns:p15="http://schemas.microsoft.com/office/powerpoint/2012/main" userId="S::Agnieszka.Palenik@mfipr.gov.pl::6a0c958d-6557-4bbd-8aa6-03360055b1e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0A15C55-8517-42AA-B614-E9B94910E393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810" autoAdjust="0"/>
    <p:restoredTop sz="92777" autoAdjust="0"/>
  </p:normalViewPr>
  <p:slideViewPr>
    <p:cSldViewPr showGuides="1">
      <p:cViewPr varScale="1">
        <p:scale>
          <a:sx n="96" d="100"/>
          <a:sy n="96" d="100"/>
        </p:scale>
        <p:origin x="984" y="96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384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3D4F4439-89C3-4BA7-BDBA-3EFD8DD65DB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CD81CC63-1EFD-4F23-8F6F-0FF6BC370EE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3E38C1-F368-4B8E-B47C-7FA529B1D06A}" type="datetimeFigureOut">
              <a:rPr lang="pl-PL" smtClean="0"/>
              <a:t>2024-03-07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B611D3D0-4CE3-4E63-ACDB-A3AD3289E77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A6797660-37EF-43E9-B911-F5D902A4C00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D1CE18-5706-4F65-A887-91DBE246C6F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06708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EFF2B-0721-7148-92D1-1650B5B78E9F}" type="datetimeFigureOut">
              <a:rPr lang="pl-PL" smtClean="0"/>
              <a:t>2024-03-07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2B4DB-5212-AD42-B2C1-BD19AC94D4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2773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p.pomorskie.eu/a,70338,w-sprawie-zatwierdzenia-zidentyfikowanego-pakietu-projektow-realizujacych-przedsiewziecie-strategicz.html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es.pomorskie.eu/wp-content/uploads/2024/01/20120821-02-produkt-finalny-Model-systemu-wspierania-uczniow-uzdolnionych.pdf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Projekt może być realizowany </a:t>
            </a:r>
            <a:r>
              <a:rPr lang="pl-PL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od dnia ogłoszenia naboru</a:t>
            </a:r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przy czym termin realizacji projektu założony we wniosku o dofinansowanie </a:t>
            </a:r>
            <a:r>
              <a:rPr lang="pl-PL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musi zakładać jego rozpoczęcie do końca grudnia 2024 roku oraz zakończyć się maksymalnie do września 2029 roku.</a:t>
            </a:r>
            <a:endParaRPr lang="pl-PL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3691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21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45264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800" u="sng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https://www.bip.pomorskie.eu/a,70338,w-sprawie-zatwierdzenia-zidentyfikowanego-pakietu-projektow-realizujacych-przedsiewziecie-strategicz.html</a:t>
            </a:r>
            <a:endParaRPr lang="pl-PL" sz="18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112557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1200" dirty="0">
                <a:latin typeface="+mn-lt"/>
              </a:rPr>
              <a:t>Projekty skierowane do osób fizycznych muszą obejmować osoby mające miejsce zamieszkania w rozumieniu ustawy z dnia 23 kwietnia 1964 r. Kodeks cywilny lub pracujące albo uczące się na terenie województwa pomorskiego.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98386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58484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148224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u="sng" dirty="0">
                <a:highlight>
                  <a:srgbClr val="FFFF00"/>
                </a:highlight>
                <a:hlinkClick r:id="rId3"/>
              </a:rPr>
              <a:t>https://des.pomorskie.eu/wp-content/uploads/2024/01/20120821-02-produkt-finalny-Model-systemu-wspierania-uczniow-uzdolnionych.pdf</a:t>
            </a:r>
            <a:r>
              <a:rPr lang="pl-PL" dirty="0">
                <a:highlight>
                  <a:srgbClr val="FFFF00"/>
                </a:highlight>
              </a:rPr>
              <a:t> 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24564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18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629585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583959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6357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8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26613" y="1973818"/>
            <a:ext cx="8639675" cy="4326381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Fundusze Europejsk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60" y="1973818"/>
            <a:ext cx="3959225" cy="720090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2B41AD81-079D-B212-C8B7-9A9D3BEE5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32" y="540402"/>
            <a:ext cx="1080000" cy="1080000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0A433181-6EED-44B3-4822-4AF9E6BA90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788" y="540402"/>
            <a:ext cx="1080000" cy="1080000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276322E5-6025-7EA2-67FB-9F57E92100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944" y="540402"/>
            <a:ext cx="1080000" cy="1080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 dirty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dirty="0"/>
          </a:p>
        </p:txBody>
      </p:sp>
      <p:pic>
        <p:nvPicPr>
          <p:cNvPr id="6" name="Obraz 5" descr="Ciąg czterech logotypów w kolejności od lewej: 1. Fundusze Europejskie dla Pomorza, 2. Rzeczpospolita Polska, 3. Dofinansowane przez Unię Europejską, 4. Urząd Marszałkowski Województwa Pomorskiego">
            <a:extLst>
              <a:ext uri="{FF2B5EF4-FFF2-40B4-BE49-F238E27FC236}">
                <a16:creationId xmlns:a16="http://schemas.microsoft.com/office/drawing/2014/main" id="{3FDB76B9-FC6C-44C1-A4FF-DBB958B8D7F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22160DB5-1EAD-4FBD-8F38-C81A13BC867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Tytuł 6">
            <a:extLst>
              <a:ext uri="{FF2B5EF4-FFF2-40B4-BE49-F238E27FC236}">
                <a16:creationId xmlns:a16="http://schemas.microsoft.com/office/drawing/2014/main" id="{66614A53-20B3-4B39-A3EF-0C99DA93CE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7843" y="893817"/>
            <a:ext cx="8640381" cy="1080001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4255767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>
            <a:extLst>
              <a:ext uri="{FF2B5EF4-FFF2-40B4-BE49-F238E27FC236}">
                <a16:creationId xmlns:a16="http://schemas.microsoft.com/office/drawing/2014/main" id="{F8E39A3A-22D6-B8ED-2F58-16F69704FF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465388" y="4500563"/>
            <a:ext cx="8226426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Symbol zastępczy obrazu 10">
            <a:extLst>
              <a:ext uri="{FF2B5EF4-FFF2-40B4-BE49-F238E27FC236}">
                <a16:creationId xmlns:a16="http://schemas.microsoft.com/office/drawing/2014/main" id="{A760FD32-D539-3290-0E5F-1B5EF08EB2F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25525" y="0"/>
            <a:ext cx="8640763" cy="5221288"/>
          </a:xfrm>
          <a:custGeom>
            <a:avLst/>
            <a:gdLst>
              <a:gd name="connsiteX0" fmla="*/ 0 w 8640763"/>
              <a:gd name="connsiteY0" fmla="*/ 0 h 5221288"/>
              <a:gd name="connsiteX1" fmla="*/ 8640763 w 8640763"/>
              <a:gd name="connsiteY1" fmla="*/ 0 h 5221288"/>
              <a:gd name="connsiteX2" fmla="*/ 8640763 w 8640763"/>
              <a:gd name="connsiteY2" fmla="*/ 4500563 h 5221288"/>
              <a:gd name="connsiteX3" fmla="*/ 1439863 w 8640763"/>
              <a:gd name="connsiteY3" fmla="*/ 4500563 h 5221288"/>
              <a:gd name="connsiteX4" fmla="*/ 1439863 w 8640763"/>
              <a:gd name="connsiteY4" fmla="*/ 5221288 h 5221288"/>
              <a:gd name="connsiteX5" fmla="*/ 0 w 8640763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40763" h="5221288">
                <a:moveTo>
                  <a:pt x="0" y="0"/>
                </a:moveTo>
                <a:lnTo>
                  <a:pt x="8640763" y="0"/>
                </a:lnTo>
                <a:lnTo>
                  <a:pt x="8640763" y="4500563"/>
                </a:lnTo>
                <a:lnTo>
                  <a:pt x="1439863" y="4500563"/>
                </a:lnTo>
                <a:lnTo>
                  <a:pt x="1439863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pic>
        <p:nvPicPr>
          <p:cNvPr id="7" name="Obraz 6" descr="Fundusze Europejskie">
            <a:extLst>
              <a:ext uri="{FF2B5EF4-FFF2-40B4-BE49-F238E27FC236}">
                <a16:creationId xmlns:a16="http://schemas.microsoft.com/office/drawing/2014/main" id="{3B4B8A84-3D08-244B-BF5B-6E361D1A74B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975" y="4500563"/>
            <a:ext cx="3959225" cy="72009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C3C397EF-E780-3941-A190-8FF660EE9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5750" y="5593629"/>
            <a:ext cx="7559675" cy="705572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pic>
        <p:nvPicPr>
          <p:cNvPr id="13" name="Obraz 12" descr="Ciąg czterech logotypów w kolejności od lewej: 1. Fundusze Europejskie dla Pomorza, 2. Rzeczpospolita Polska, 3. Dofinansowane przez Unię Europejską, 4. Urząd Marszałkowski Województwa Pomorskiego">
            <a:extLst>
              <a:ext uri="{FF2B5EF4-FFF2-40B4-BE49-F238E27FC236}">
                <a16:creationId xmlns:a16="http://schemas.microsoft.com/office/drawing/2014/main" id="{6FCFA159-EADF-49BB-9E3A-21FD1519198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084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25525" y="1983572"/>
            <a:ext cx="8640763" cy="4316627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pic>
        <p:nvPicPr>
          <p:cNvPr id="13" name="Obraz 12" descr="Fundusze Europejskie&#10;&#10;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70227"/>
            <a:ext cx="7920115" cy="1087764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 dirty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039E0742-6ADE-F448-8437-7F591E1D0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F60567DB-D582-D44E-A6AD-12B2B5F1FE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39EEE39C-033E-F640-8C4C-E23D91BEA3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C169AC8E-96EA-1048-803E-97D6CEE5E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D5D90F56-CFD2-1A40-B479-B556FC2D37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48E96C1A-FA5C-A24F-9872-8608B9B3BC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5689" y="1282667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28B2440F-CBE5-784D-ADC8-E797F64F47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607082"/>
            <a:ext cx="381000" cy="381000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:a16="http://schemas.microsoft.com/office/drawing/2014/main" id="{1C717A0E-10D0-FA43-BF65-49909BDCEA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31" name="Obraz 30">
            <a:extLst>
              <a:ext uri="{FF2B5EF4-FFF2-40B4-BE49-F238E27FC236}">
                <a16:creationId xmlns:a16="http://schemas.microsoft.com/office/drawing/2014/main" id="{A2891D6F-956C-9342-B2BB-C701A5BC5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:a16="http://schemas.microsoft.com/office/drawing/2014/main" id="{7DE0C268-A93E-1C47-9AA3-10F1F10D09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35" name="Obraz 34">
            <a:extLst>
              <a:ext uri="{FF2B5EF4-FFF2-40B4-BE49-F238E27FC236}">
                <a16:creationId xmlns:a16="http://schemas.microsoft.com/office/drawing/2014/main" id="{45508241-FE91-D847-8686-4F72BD3142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37" name="Obraz 36">
            <a:extLst>
              <a:ext uri="{FF2B5EF4-FFF2-40B4-BE49-F238E27FC236}">
                <a16:creationId xmlns:a16="http://schemas.microsoft.com/office/drawing/2014/main" id="{EB9A3203-260A-FA4A-9526-A6276A5756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  <p:pic>
        <p:nvPicPr>
          <p:cNvPr id="24" name="Obraz 23" descr="Ciąg czterech logotypów w kolejności od lewej: 1. Fundusze Europejskie dla Pomorza, 2. Rzeczpospolita Polska, 3. Dofinansowane przez Unię Europejską, 4. Urząd Marszałkowski Województwa Pomorskiego">
            <a:extLst>
              <a:ext uri="{FF2B5EF4-FFF2-40B4-BE49-F238E27FC236}">
                <a16:creationId xmlns:a16="http://schemas.microsoft.com/office/drawing/2014/main" id="{435F0698-B762-4CA8-B4E7-F5A604257866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C8C3AC-0971-4F08-8A44-AAB883D783C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86026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krótk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obrazu 16">
            <a:extLst>
              <a:ext uri="{FF2B5EF4-FFF2-40B4-BE49-F238E27FC236}">
                <a16:creationId xmlns:a16="http://schemas.microsoft.com/office/drawing/2014/main" id="{69383BDA-94B1-6FB6-27E3-0CC3DEDF5AF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784975" cy="5221288"/>
          </a:xfrm>
          <a:custGeom>
            <a:avLst/>
            <a:gdLst>
              <a:gd name="connsiteX0" fmla="*/ 0 w 6784975"/>
              <a:gd name="connsiteY0" fmla="*/ 0 h 5221288"/>
              <a:gd name="connsiteX1" fmla="*/ 6784975 w 6784975"/>
              <a:gd name="connsiteY1" fmla="*/ 0 h 5221288"/>
              <a:gd name="connsiteX2" fmla="*/ 6784975 w 6784975"/>
              <a:gd name="connsiteY2" fmla="*/ 4500563 h 5221288"/>
              <a:gd name="connsiteX3" fmla="*/ 2825750 w 6784975"/>
              <a:gd name="connsiteY3" fmla="*/ 4500563 h 5221288"/>
              <a:gd name="connsiteX4" fmla="*/ 2825750 w 6784975"/>
              <a:gd name="connsiteY4" fmla="*/ 5221288 h 5221288"/>
              <a:gd name="connsiteX5" fmla="*/ 0 w 6784975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4975" h="5221288">
                <a:moveTo>
                  <a:pt x="0" y="0"/>
                </a:moveTo>
                <a:lnTo>
                  <a:pt x="6784975" y="0"/>
                </a:lnTo>
                <a:lnTo>
                  <a:pt x="6784975" y="4500563"/>
                </a:lnTo>
                <a:lnTo>
                  <a:pt x="2825750" y="4500563"/>
                </a:lnTo>
                <a:lnTo>
                  <a:pt x="2825750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38965D1A-9BC8-2AB7-6B73-C2BBDA5D66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825750" y="4500563"/>
            <a:ext cx="6840538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2808" y="5579563"/>
            <a:ext cx="6133117" cy="648546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6444" y="539750"/>
            <a:ext cx="1799844" cy="366725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dirty="0"/>
          </a:p>
        </p:txBody>
      </p:sp>
      <p:pic>
        <p:nvPicPr>
          <p:cNvPr id="18" name="Obraz 17" descr="Fundusze Europejskie &#10;">
            <a:extLst>
              <a:ext uri="{FF2B5EF4-FFF2-40B4-BE49-F238E27FC236}">
                <a16:creationId xmlns:a16="http://schemas.microsoft.com/office/drawing/2014/main" id="{EB4DB370-BCB9-D1E9-5613-5A9DCA5F31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750" y="4500563"/>
            <a:ext cx="3959225" cy="720090"/>
          </a:xfrm>
          <a:prstGeom prst="rect">
            <a:avLst/>
          </a:prstGeom>
        </p:spPr>
      </p:pic>
      <p:pic>
        <p:nvPicPr>
          <p:cNvPr id="11" name="Obraz 10" descr="Ciąg czterech logotypów w kolejności od lewej: 1. Fundusze Europejskie dla Pomorza, 2. Rzeczpospolita Polska, 3. Dofinansowane przez Unię Europejską, 4. Urząd Marszałkowski Województwa Pomorskiego">
            <a:extLst>
              <a:ext uri="{FF2B5EF4-FFF2-40B4-BE49-F238E27FC236}">
                <a16:creationId xmlns:a16="http://schemas.microsoft.com/office/drawing/2014/main" id="{0CF3E933-1DA6-403F-9323-5B318B99433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pos="192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0D1F565A-4734-6B49-4F72-233C397DE0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825751" y="4500561"/>
            <a:ext cx="7196139" cy="21595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12E8330A-FFD8-2BBA-E745-7200C0738B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9925" y="0"/>
            <a:ext cx="6835775" cy="4859338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5775" h="4859338">
                <a:moveTo>
                  <a:pt x="0" y="0"/>
                </a:moveTo>
                <a:lnTo>
                  <a:pt x="6835775" y="0"/>
                </a:lnTo>
                <a:lnTo>
                  <a:pt x="6835775" y="4500563"/>
                </a:lnTo>
                <a:lnTo>
                  <a:pt x="2155824" y="4500563"/>
                </a:lnTo>
                <a:lnTo>
                  <a:pt x="2155824" y="4859338"/>
                </a:lnTo>
                <a:lnTo>
                  <a:pt x="0" y="48593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BF7E1EF-0AB1-F3B1-F5CD-6A2AA30561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905250" y="4500562"/>
            <a:ext cx="3600449" cy="359395"/>
          </a:xfrm>
          <a:prstGeom prst="rect">
            <a:avLst/>
          </a:prstGeom>
          <a:solidFill>
            <a:srgbClr val="005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3E2C530-5988-0861-50D8-1C7FE1662A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825751" y="4500561"/>
            <a:ext cx="1079500" cy="3587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6113" y="5195719"/>
            <a:ext cx="6480176" cy="1320421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901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ajd - tytuł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585200" y="7019837"/>
            <a:ext cx="1080000" cy="180000"/>
          </a:xfrm>
        </p:spPr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5279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lajd - tytuł + 2 elementy zawartości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4000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- tytuł + zdjęcie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906" y="899836"/>
            <a:ext cx="4320000" cy="1080001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906" y="1979837"/>
            <a:ext cx="4320382" cy="468000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E681B9F9-7BA5-2D43-A1BD-8AF5D02506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900113"/>
            <a:ext cx="4986338" cy="5759726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398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Slajd - tytuł + zawartość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630E28BA-19A4-6182-CE10-65107EDF6B75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9991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Slajd - tytuł + 2 elementy zawartości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72189C-757E-47DF-313E-E0F36399C0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E363107C-97A9-9A5D-A2A2-E6ABB7ED4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5970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108000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907" y="1979837"/>
            <a:ext cx="8640382" cy="468000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  <a:endParaRPr lang="en-US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617E16B8-2BD0-D12E-978E-94E428DF9717}"/>
              </a:ext>
            </a:extLst>
          </p:cNvPr>
          <p:cNvSpPr/>
          <p:nvPr userDrawn="1"/>
        </p:nvSpPr>
        <p:spPr>
          <a:xfrm>
            <a:off x="1025870" y="0"/>
            <a:ext cx="1080742" cy="1793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662915FD-1FF3-5CF3-5C57-034114B5E6A2}"/>
              </a:ext>
            </a:extLst>
          </p:cNvPr>
          <p:cNvSpPr/>
          <p:nvPr userDrawn="1"/>
        </p:nvSpPr>
        <p:spPr>
          <a:xfrm>
            <a:off x="2106612" y="0"/>
            <a:ext cx="7559293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026AD61-FC69-65FC-05E3-06AA14C89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85200" y="7019837"/>
            <a:ext cx="1080000" cy="180000"/>
          </a:xfrm>
          <a:prstGeom prst="rect">
            <a:avLst/>
          </a:prstGeom>
          <a:noFill/>
        </p:spPr>
        <p:txBody>
          <a:bodyPr vert="horz" lIns="0" tIns="72000" rIns="0" bIns="72000" rtlCol="0" anchor="ctr" anchorCtr="0"/>
          <a:lstStyle>
            <a:lvl1pPr algn="r">
              <a:defRPr sz="10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C2A84FB-402E-BB6C-632B-D1ADD49B7D8C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16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25" r:id="rId2"/>
    <p:sldLayoutId id="2147483720" r:id="rId3"/>
    <p:sldLayoutId id="2147483721" r:id="rId4"/>
    <p:sldLayoutId id="2147483710" r:id="rId5"/>
    <p:sldLayoutId id="2147483712" r:id="rId6"/>
    <p:sldLayoutId id="2147483726" r:id="rId7"/>
    <p:sldLayoutId id="2147483740" r:id="rId8"/>
    <p:sldLayoutId id="2147483723" r:id="rId9"/>
    <p:sldLayoutId id="2147483728" r:id="rId10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1007943" rtl="0" eaLnBrk="1" latinLnBrk="0" hangingPunct="1">
        <a:lnSpc>
          <a:spcPts val="3600"/>
        </a:lnSpc>
        <a:spcBef>
          <a:spcPct val="0"/>
        </a:spcBef>
        <a:buNone/>
        <a:defRPr sz="2800" b="1" kern="1200">
          <a:solidFill>
            <a:schemeClr val="tx2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251986" indent="-251986" algn="l" defTabSz="1007943" rtl="0" eaLnBrk="1" latinLnBrk="0" hangingPunct="1">
        <a:lnSpc>
          <a:spcPts val="2400"/>
        </a:lnSpc>
        <a:spcBef>
          <a:spcPts val="1102"/>
        </a:spcBef>
        <a:buClr>
          <a:schemeClr val="accent1"/>
        </a:buClr>
        <a:buFontTx/>
        <a:buBlip>
          <a:blip r:embed="rId12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755957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3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1259929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4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763900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2267872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93" userDrawn="1">
          <p15:clr>
            <a:srgbClr val="F26B43"/>
          </p15:clr>
        </p15:guide>
        <p15:guide id="2" pos="419" userDrawn="1">
          <p15:clr>
            <a:srgbClr val="F26B43"/>
          </p15:clr>
        </p15:guide>
        <p15:guide id="3" pos="646" userDrawn="1">
          <p15:clr>
            <a:srgbClr val="F26B43"/>
          </p15:clr>
        </p15:guide>
        <p15:guide id="4" pos="873" userDrawn="1">
          <p15:clr>
            <a:srgbClr val="F26B43"/>
          </p15:clr>
        </p15:guide>
        <p15:guide id="5" pos="1100" userDrawn="1">
          <p15:clr>
            <a:srgbClr val="F26B43"/>
          </p15:clr>
        </p15:guide>
        <p15:guide id="6" pos="1327" userDrawn="1">
          <p15:clr>
            <a:srgbClr val="F26B43"/>
          </p15:clr>
        </p15:guide>
        <p15:guide id="7" pos="1553" userDrawn="1">
          <p15:clr>
            <a:srgbClr val="F26B43"/>
          </p15:clr>
        </p15:guide>
        <p15:guide id="8" pos="1780" userDrawn="1">
          <p15:clr>
            <a:srgbClr val="F26B43"/>
          </p15:clr>
        </p15:guide>
        <p15:guide id="9" pos="2007" userDrawn="1">
          <p15:clr>
            <a:srgbClr val="F26B43"/>
          </p15:clr>
        </p15:guide>
        <p15:guide id="10" pos="2234" userDrawn="1">
          <p15:clr>
            <a:srgbClr val="F26B43"/>
          </p15:clr>
        </p15:guide>
        <p15:guide id="11" pos="2460" userDrawn="1">
          <p15:clr>
            <a:srgbClr val="F26B43"/>
          </p15:clr>
        </p15:guide>
        <p15:guide id="12" pos="2687" userDrawn="1">
          <p15:clr>
            <a:srgbClr val="F26B43"/>
          </p15:clr>
        </p15:guide>
        <p15:guide id="13" pos="2914" userDrawn="1">
          <p15:clr>
            <a:srgbClr val="F26B43"/>
          </p15:clr>
        </p15:guide>
        <p15:guide id="14" pos="3141" userDrawn="1">
          <p15:clr>
            <a:srgbClr val="F26B43"/>
          </p15:clr>
        </p15:guide>
        <p15:guide id="15" pos="3368" userDrawn="1">
          <p15:clr>
            <a:srgbClr val="F26B43"/>
          </p15:clr>
        </p15:guide>
        <p15:guide id="16" pos="3594" userDrawn="1">
          <p15:clr>
            <a:srgbClr val="F26B43"/>
          </p15:clr>
        </p15:guide>
        <p15:guide id="17" pos="3821" userDrawn="1">
          <p15:clr>
            <a:srgbClr val="F26B43"/>
          </p15:clr>
        </p15:guide>
        <p15:guide id="18" pos="4048" userDrawn="1">
          <p15:clr>
            <a:srgbClr val="F26B43"/>
          </p15:clr>
        </p15:guide>
        <p15:guide id="19" pos="4275" userDrawn="1">
          <p15:clr>
            <a:srgbClr val="F26B43"/>
          </p15:clr>
        </p15:guide>
        <p15:guide id="20" pos="4501" userDrawn="1">
          <p15:clr>
            <a:srgbClr val="F26B43"/>
          </p15:clr>
        </p15:guide>
        <p15:guide id="21" pos="4728" userDrawn="1">
          <p15:clr>
            <a:srgbClr val="F26B43"/>
          </p15:clr>
        </p15:guide>
        <p15:guide id="22" pos="4955" userDrawn="1">
          <p15:clr>
            <a:srgbClr val="F26B43"/>
          </p15:clr>
        </p15:guide>
        <p15:guide id="23" pos="5182" userDrawn="1">
          <p15:clr>
            <a:srgbClr val="F26B43"/>
          </p15:clr>
        </p15:guide>
        <p15:guide id="24" pos="5408" userDrawn="1">
          <p15:clr>
            <a:srgbClr val="F26B43"/>
          </p15:clr>
        </p15:guide>
        <p15:guide id="25" pos="5635" userDrawn="1">
          <p15:clr>
            <a:srgbClr val="F26B43"/>
          </p15:clr>
        </p15:guide>
        <p15:guide id="26" pos="5862" userDrawn="1">
          <p15:clr>
            <a:srgbClr val="F26B43"/>
          </p15:clr>
        </p15:guide>
        <p15:guide id="27" pos="6089" userDrawn="1">
          <p15:clr>
            <a:srgbClr val="F26B43"/>
          </p15:clr>
        </p15:guide>
        <p15:guide id="28" pos="6316" userDrawn="1">
          <p15:clr>
            <a:srgbClr val="F26B43"/>
          </p15:clr>
        </p15:guide>
        <p15:guide id="29" pos="6542" userDrawn="1">
          <p15:clr>
            <a:srgbClr val="F26B43"/>
          </p15:clr>
        </p15:guide>
        <p15:guide id="30" orient="horz" pos="113" userDrawn="1">
          <p15:clr>
            <a:srgbClr val="F26B43"/>
          </p15:clr>
        </p15:guide>
        <p15:guide id="31" orient="horz" pos="340" userDrawn="1">
          <p15:clr>
            <a:srgbClr val="F26B43"/>
          </p15:clr>
        </p15:guide>
        <p15:guide id="32" orient="horz" pos="567" userDrawn="1">
          <p15:clr>
            <a:srgbClr val="F26B43"/>
          </p15:clr>
        </p15:guide>
        <p15:guide id="33" orient="horz" pos="794" userDrawn="1">
          <p15:clr>
            <a:srgbClr val="F26B43"/>
          </p15:clr>
        </p15:guide>
        <p15:guide id="34" orient="horz" pos="1020" userDrawn="1">
          <p15:clr>
            <a:srgbClr val="F26B43"/>
          </p15:clr>
        </p15:guide>
        <p15:guide id="35" orient="horz" pos="1247" userDrawn="1">
          <p15:clr>
            <a:srgbClr val="F26B43"/>
          </p15:clr>
        </p15:guide>
        <p15:guide id="36" orient="horz" pos="1474" userDrawn="1">
          <p15:clr>
            <a:srgbClr val="F26B43"/>
          </p15:clr>
        </p15:guide>
        <p15:guide id="37" orient="horz" pos="1701" userDrawn="1">
          <p15:clr>
            <a:srgbClr val="F26B43"/>
          </p15:clr>
        </p15:guide>
        <p15:guide id="38" orient="horz" pos="1927" userDrawn="1">
          <p15:clr>
            <a:srgbClr val="F26B43"/>
          </p15:clr>
        </p15:guide>
        <p15:guide id="39" orient="horz" pos="2154" userDrawn="1">
          <p15:clr>
            <a:srgbClr val="F26B43"/>
          </p15:clr>
        </p15:guide>
        <p15:guide id="40" orient="horz" pos="2381" userDrawn="1">
          <p15:clr>
            <a:srgbClr val="F26B43"/>
          </p15:clr>
        </p15:guide>
        <p15:guide id="41" orient="horz" pos="2608" userDrawn="1">
          <p15:clr>
            <a:srgbClr val="F26B43"/>
          </p15:clr>
        </p15:guide>
        <p15:guide id="42" orient="horz" pos="2835" userDrawn="1">
          <p15:clr>
            <a:srgbClr val="F26B43"/>
          </p15:clr>
        </p15:guide>
        <p15:guide id="43" orient="horz" pos="3061" userDrawn="1">
          <p15:clr>
            <a:srgbClr val="F26B43"/>
          </p15:clr>
        </p15:guide>
        <p15:guide id="44" orient="horz" pos="3288" userDrawn="1">
          <p15:clr>
            <a:srgbClr val="F26B43"/>
          </p15:clr>
        </p15:guide>
        <p15:guide id="45" orient="horz" pos="3515" userDrawn="1">
          <p15:clr>
            <a:srgbClr val="F26B43"/>
          </p15:clr>
        </p15:guide>
        <p15:guide id="46" orient="horz" pos="3742" userDrawn="1">
          <p15:clr>
            <a:srgbClr val="F26B43"/>
          </p15:clr>
        </p15:guide>
        <p15:guide id="47" orient="horz" pos="3968" userDrawn="1">
          <p15:clr>
            <a:srgbClr val="F26B43"/>
          </p15:clr>
        </p15:guide>
        <p15:guide id="48" orient="horz" pos="4195" userDrawn="1">
          <p15:clr>
            <a:srgbClr val="F26B43"/>
          </p15:clr>
        </p15:guide>
        <p15:guide id="49" orient="horz" pos="4422" userDrawn="1">
          <p15:clr>
            <a:srgbClr val="F26B43"/>
          </p15:clr>
        </p15:guide>
        <p15:guide id="50" orient="horz" pos="464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des.pomorskie.eu/wp-content/uploads/2024/01/20120821-02-produkt-finalny-Model-systemu-wspierania-uczniow-uzdolnionych.pdf" TargetMode="Externa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mailto:edukacja.efs@pomorskie.e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2726208F-D6F7-1381-5132-3B60A6BFE7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5888" y="2747228"/>
            <a:ext cx="8063709" cy="2221778"/>
          </a:xfrm>
        </p:spPr>
        <p:txBody>
          <a:bodyPr>
            <a:normAutofit fontScale="90000"/>
          </a:bodyPr>
          <a:lstStyle/>
          <a:p>
            <a:r>
              <a:rPr lang="pl-PL" sz="2800" dirty="0">
                <a:latin typeface="+mn-lt"/>
              </a:rPr>
              <a:t>Fundusze Europejskie dla Pomorza 2021-2027</a:t>
            </a:r>
            <a:br>
              <a:rPr lang="pl-PL" dirty="0">
                <a:latin typeface="+mn-lt"/>
              </a:rPr>
            </a:b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Specyfika projektów w ramach 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Działania 5.8. Edukacja ogólna i zawodowa 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(„Zdolni z Pomorza”)</a:t>
            </a:r>
          </a:p>
        </p:txBody>
      </p:sp>
      <p:sp>
        <p:nvSpPr>
          <p:cNvPr id="5" name="Podtytuł 4">
            <a:extLst>
              <a:ext uri="{FF2B5EF4-FFF2-40B4-BE49-F238E27FC236}">
                <a16:creationId xmlns:a16="http://schemas.microsoft.com/office/drawing/2014/main" id="{0F4B11A1-2445-C731-5567-0EBA6FAF89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5888" y="5508028"/>
            <a:ext cx="7920037" cy="433765"/>
          </a:xfrm>
        </p:spPr>
        <p:txBody>
          <a:bodyPr>
            <a:normAutofit fontScale="25000" lnSpcReduction="20000"/>
          </a:bodyPr>
          <a:lstStyle/>
          <a:p>
            <a:r>
              <a:rPr lang="pl-PL" sz="9600" dirty="0">
                <a:latin typeface="+mn-lt"/>
              </a:rPr>
              <a:t>Gdańsk, 8 marca 2024 roku</a:t>
            </a:r>
          </a:p>
          <a:p>
            <a:endParaRPr lang="pl-PL" dirty="0"/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051355C6-9B9D-4A99-B610-8ADE343100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61682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14" y="359835"/>
            <a:ext cx="8640381" cy="1080001"/>
          </a:xfrm>
        </p:spPr>
        <p:txBody>
          <a:bodyPr>
            <a:normAutofit/>
          </a:bodyPr>
          <a:lstStyle/>
          <a:p>
            <a:r>
              <a:rPr lang="pl-PL" dirty="0">
                <a:latin typeface="+mn-lt"/>
              </a:rPr>
              <a:t>ZDOLNI Z POMORZA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- uwarunkowania realizacji wsparcia (1 z 2)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9171" y="1547589"/>
            <a:ext cx="8640382" cy="4968552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2000" dirty="0">
                <a:latin typeface="+mn-lt"/>
              </a:rPr>
              <a:t>W ramach konkursu </a:t>
            </a:r>
            <a:r>
              <a:rPr lang="pl-PL" sz="2000" b="1" dirty="0">
                <a:latin typeface="+mn-lt"/>
              </a:rPr>
              <a:t>preferowane będą projekty</a:t>
            </a:r>
            <a:r>
              <a:rPr lang="pl-PL" sz="2000" dirty="0">
                <a:latin typeface="+mn-lt"/>
              </a:rPr>
              <a:t> </a:t>
            </a:r>
            <a:r>
              <a:rPr lang="pl-PL" sz="2000" b="1" dirty="0">
                <a:latin typeface="+mn-lt"/>
              </a:rPr>
              <a:t>wpisujące się w </a:t>
            </a:r>
            <a:r>
              <a:rPr lang="pl-PL" sz="2000" dirty="0">
                <a:latin typeface="+mn-lt"/>
              </a:rPr>
              <a:t>koordynowane przez Samorząd Województwa Pomorskiego </a:t>
            </a:r>
            <a:r>
              <a:rPr lang="pl-PL" sz="2000" b="1" dirty="0">
                <a:latin typeface="+mn-lt"/>
              </a:rPr>
              <a:t>przedsięwzięcie strategiczne </a:t>
            </a:r>
            <a:r>
              <a:rPr lang="pl-PL" sz="2000" dirty="0">
                <a:latin typeface="+mn-lt"/>
              </a:rPr>
              <a:t>pn. „Zdolni z Pomorza” wskazane w Regionalnym Programie Strategicznym </a:t>
            </a:r>
            <a:br>
              <a:rPr lang="pl-PL" sz="2000" dirty="0">
                <a:latin typeface="+mn-lt"/>
              </a:rPr>
            </a:br>
            <a:r>
              <a:rPr lang="pl-PL" sz="2000" dirty="0">
                <a:latin typeface="+mn-lt"/>
              </a:rPr>
              <a:t>w zakresie edukacji i kapitału społecznego. Projekty realizujące ww. przedsięwzięcie  strategiczne zostały zidentyfikowane i zatwierdzone Uchwałą nr 1466/506/23 Zarządu Województwa Pomorskiego z dnia 14 grudnia 2023 roku.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2000" dirty="0">
                <a:latin typeface="+mn-lt"/>
              </a:rPr>
              <a:t>Wsparcie dla uczniów (w tym z doświadczeniem migracji) oraz nauczycieli jest realizowane w oparciu o indywidualnie </a:t>
            </a:r>
            <a:r>
              <a:rPr lang="pl-PL" sz="2000" b="1" dirty="0">
                <a:latin typeface="+mn-lt"/>
              </a:rPr>
              <a:t>zdiagnozowane specjalne potrzeby edukacyjne uczniów szczególnie uzdolnionych.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2000" dirty="0">
                <a:latin typeface="+mn-lt"/>
              </a:rPr>
              <a:t>Zakup sprzętu i wyposażenia nie może stanowić głównego celu projektu, </a:t>
            </a:r>
            <a:br>
              <a:rPr lang="pl-PL" sz="2000" dirty="0">
                <a:latin typeface="+mn-lt"/>
              </a:rPr>
            </a:br>
            <a:r>
              <a:rPr lang="pl-PL" sz="2000" dirty="0">
                <a:latin typeface="+mn-lt"/>
              </a:rPr>
              <a:t>a jedynie służyć do jego osiągnięcia. Ponadto musi wynikać ze zdiagnozowanych potrzeb i być niezbędny do osiągnięcia celu projektu.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ED3ED528-A871-4382-B5FE-8E90A601600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10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6100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14" y="359835"/>
            <a:ext cx="8640381" cy="1080001"/>
          </a:xfrm>
        </p:spPr>
        <p:txBody>
          <a:bodyPr>
            <a:normAutofit/>
          </a:bodyPr>
          <a:lstStyle/>
          <a:p>
            <a:r>
              <a:rPr lang="pl-PL" dirty="0">
                <a:latin typeface="+mn-lt"/>
              </a:rPr>
              <a:t>ZDOLNI Z POMORZA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- uwarunkowania realizacji wsparcia (2 z 2)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8196" y="1459233"/>
            <a:ext cx="8640382" cy="5416948"/>
          </a:xfrm>
        </p:spPr>
        <p:txBody>
          <a:bodyPr>
            <a:noAutofit/>
          </a:bodyPr>
          <a:lstStyle/>
          <a:p>
            <a:pPr lvl="0">
              <a:lnSpc>
                <a:spcPct val="114000"/>
              </a:lnSpc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pl-PL" sz="2200" b="1" dirty="0">
                <a:latin typeface="+mn-lt"/>
              </a:rPr>
              <a:t>Diagnoza</a:t>
            </a:r>
            <a:r>
              <a:rPr lang="pl-PL" sz="2200" dirty="0">
                <a:latin typeface="+mn-lt"/>
              </a:rPr>
              <a:t> powinna być sporządzona w formie pisemnej, a wnioski </a:t>
            </a:r>
            <a:br>
              <a:rPr lang="pl-PL" sz="2200" dirty="0">
                <a:latin typeface="+mn-lt"/>
              </a:rPr>
            </a:br>
            <a:r>
              <a:rPr lang="pl-PL" sz="2200" dirty="0">
                <a:latin typeface="+mn-lt"/>
              </a:rPr>
              <a:t>z diagnozy powinny zostać zawarte we wniosku o dofinansowanie. Ponadto we wniosku o dofinansowanie powinna zostać zawarta deklaracja realizacji działań w projekcie w oparciu o wyniki przedmiotowej diagnozy, z przywołaniem danych wynikających z diagnozy oraz źródeł ich pozyskania. Wnioskodawca na wezwanie IZ FEP 2021-2027 jest zobowiązany do udostępnienia diagnozy sporządzonej w formie pisemnej.</a:t>
            </a:r>
          </a:p>
          <a:p>
            <a:pPr>
              <a:lnSpc>
                <a:spcPct val="114000"/>
              </a:lnSpc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pl-PL" sz="2200" dirty="0">
                <a:latin typeface="+mn-lt"/>
              </a:rPr>
              <a:t>Rekomendowane jest w ramach wsparcia wykorzystywanie elementów </a:t>
            </a:r>
            <a:r>
              <a:rPr lang="pl-PL" sz="2200" b="1" dirty="0">
                <a:latin typeface="+mn-lt"/>
              </a:rPr>
              <a:t>modelu systemu wspierania uczniów uzdolnionych </a:t>
            </a:r>
            <a:r>
              <a:rPr lang="pl-PL" sz="2200" dirty="0">
                <a:latin typeface="+mn-lt"/>
              </a:rPr>
              <a:t>opisanego </a:t>
            </a:r>
            <a:br>
              <a:rPr lang="pl-PL" sz="2200" dirty="0">
                <a:latin typeface="+mn-lt"/>
              </a:rPr>
            </a:br>
            <a:r>
              <a:rPr lang="pl-PL" sz="2200" dirty="0">
                <a:latin typeface="+mn-lt"/>
              </a:rPr>
              <a:t>w produkcie finalnym projektu innowacyjnego, który został opracowany </a:t>
            </a:r>
            <a:br>
              <a:rPr lang="pl-PL" sz="2200" dirty="0">
                <a:latin typeface="+mn-lt"/>
              </a:rPr>
            </a:br>
            <a:r>
              <a:rPr lang="pl-PL" sz="2200" dirty="0">
                <a:latin typeface="+mn-lt"/>
              </a:rPr>
              <a:t>w ramach projektu „Pomorskie – dobry kurs na edukację. Wspieranie uczniów o szczególnych predyspozycjach w zakresie matematyki, fizyki </a:t>
            </a:r>
            <a:br>
              <a:rPr lang="pl-PL" sz="2200" dirty="0">
                <a:latin typeface="+mn-lt"/>
              </a:rPr>
            </a:br>
            <a:r>
              <a:rPr lang="pl-PL" sz="2200" dirty="0">
                <a:latin typeface="+mn-lt"/>
              </a:rPr>
              <a:t>i informatyki”, Działania 9.4, Priorytet IX, PO KL 2007-2013.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0DD93DB7-2E93-4068-B378-93C8E9117FE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24019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908" y="179437"/>
            <a:ext cx="8640381" cy="1584176"/>
          </a:xfrm>
        </p:spPr>
        <p:txBody>
          <a:bodyPr>
            <a:normAutofit/>
          </a:bodyPr>
          <a:lstStyle/>
          <a:p>
            <a:r>
              <a:rPr lang="pl-PL" dirty="0">
                <a:latin typeface="+mn-lt"/>
              </a:rPr>
              <a:t>ZDOLNI Z POMORZA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- podmioty uprawnione do składania wniosków 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o dofinansowanie projektów - OBSZAR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8" y="1852447"/>
            <a:ext cx="9000518" cy="5167390"/>
          </a:xfrm>
        </p:spPr>
        <p:txBody>
          <a:bodyPr>
            <a:noAutofit/>
          </a:bodyPr>
          <a:lstStyle/>
          <a:p>
            <a:pPr marL="0" indent="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400" b="1" dirty="0">
                <a:latin typeface="+mn-lt"/>
              </a:rPr>
              <a:t>Typy wnioskodawców w odniesieniu do zasięgu terytorialnego realizacji projektów: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pl-PL" sz="2400" dirty="0">
                <a:latin typeface="+mn-lt"/>
              </a:rPr>
              <a:t>jednostki samorządu terytorialnego szczebla powiatowego – obszar </a:t>
            </a:r>
            <a:r>
              <a:rPr lang="pl-PL" sz="2400" b="1" dirty="0">
                <a:latin typeface="+mn-lt"/>
              </a:rPr>
              <a:t>powiatu</a:t>
            </a:r>
            <a:r>
              <a:rPr lang="pl-PL" sz="2400" dirty="0">
                <a:latin typeface="+mn-lt"/>
              </a:rPr>
              <a:t>;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pl-PL" sz="2400" dirty="0">
                <a:latin typeface="+mn-lt"/>
              </a:rPr>
              <a:t>szkoły wyższe – obszar </a:t>
            </a:r>
            <a:r>
              <a:rPr lang="pl-PL" sz="2400" b="1" dirty="0">
                <a:latin typeface="+mn-lt"/>
              </a:rPr>
              <a:t>województwa</a:t>
            </a:r>
            <a:r>
              <a:rPr lang="pl-PL" sz="2400" dirty="0">
                <a:latin typeface="+mn-lt"/>
              </a:rPr>
              <a:t>;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pl-PL" sz="2400" dirty="0">
                <a:latin typeface="+mn-lt"/>
              </a:rPr>
              <a:t>pozostali wnioskodawcy – obszar </a:t>
            </a:r>
            <a:r>
              <a:rPr lang="pl-PL" sz="2400" b="1" dirty="0">
                <a:latin typeface="+mn-lt"/>
              </a:rPr>
              <a:t>gminy</a:t>
            </a:r>
            <a:r>
              <a:rPr lang="pl-PL" sz="2400" dirty="0">
                <a:latin typeface="+mn-lt"/>
              </a:rPr>
              <a:t>.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pl-PL" sz="800" dirty="0">
              <a:latin typeface="+mn-lt"/>
            </a:endParaRPr>
          </a:p>
          <a:p>
            <a:pPr marL="0" indent="0">
              <a:lnSpc>
                <a:spcPct val="114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pl-PL" sz="2400" dirty="0">
                <a:latin typeface="+mn-lt"/>
              </a:rPr>
              <a:t>Realizacja projektu nie może zostać ograniczona do wybranych placówek edukacyjnych. </a:t>
            </a:r>
            <a:r>
              <a:rPr lang="pl-PL" sz="2400" b="1" dirty="0">
                <a:latin typeface="+mn-lt"/>
              </a:rPr>
              <a:t>Dostęp do wsparcia musi obejmować wszystkich potencjalnych uczestników z danego obszaru (zgodnie z określoną grupą docelową). 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BDD93BEE-0591-49FF-AACB-CABC25EEB61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69705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14" y="359835"/>
            <a:ext cx="8640381" cy="1080001"/>
          </a:xfrm>
        </p:spPr>
        <p:txBody>
          <a:bodyPr>
            <a:normAutofit/>
          </a:bodyPr>
          <a:lstStyle/>
          <a:p>
            <a:r>
              <a:rPr lang="pl-PL" dirty="0">
                <a:latin typeface="+mn-lt"/>
              </a:rPr>
              <a:t>ZDOLNI Z POMORZA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- uwarunkowania realizacji wsparcia – </a:t>
            </a:r>
            <a:r>
              <a:rPr lang="pl-PL" dirty="0">
                <a:solidFill>
                  <a:srgbClr val="C00000"/>
                </a:solidFill>
                <a:latin typeface="+mn-lt"/>
              </a:rPr>
              <a:t>POWIAT</a:t>
            </a:r>
            <a:r>
              <a:rPr lang="pl-PL" dirty="0">
                <a:latin typeface="+mn-lt"/>
              </a:rPr>
              <a:t> (1 z 2)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614" y="1474239"/>
            <a:ext cx="8781788" cy="5725598"/>
          </a:xfrm>
        </p:spPr>
        <p:txBody>
          <a:bodyPr>
            <a:normAutofit lnSpcReduction="10000"/>
          </a:bodyPr>
          <a:lstStyle/>
          <a:p>
            <a:pPr marL="0" lvl="0" indent="0">
              <a:lnSpc>
                <a:spcPct val="114000"/>
              </a:lnSpc>
              <a:spcBef>
                <a:spcPts val="600"/>
              </a:spcBef>
              <a:buNone/>
            </a:pPr>
            <a:r>
              <a:rPr lang="pl-PL" sz="2000" dirty="0">
                <a:latin typeface="+mn-lt"/>
              </a:rPr>
              <a:t>Działania </a:t>
            </a:r>
            <a:r>
              <a:rPr lang="pl-PL" sz="2000" b="1" dirty="0">
                <a:latin typeface="+mn-lt"/>
              </a:rPr>
              <a:t>w zakresie</a:t>
            </a:r>
            <a:r>
              <a:rPr lang="pl-PL" sz="2000" dirty="0">
                <a:latin typeface="+mn-lt"/>
              </a:rPr>
              <a:t> </a:t>
            </a:r>
            <a:r>
              <a:rPr lang="pl-PL" sz="2000" b="1" dirty="0">
                <a:latin typeface="+mn-lt"/>
              </a:rPr>
              <a:t>rozwijania uzdolnień uczniów</a:t>
            </a:r>
            <a:r>
              <a:rPr lang="pl-PL" sz="2000" dirty="0">
                <a:latin typeface="+mn-lt"/>
              </a:rPr>
              <a:t> powinny mieć charakter systemowy i skoordynowany  </a:t>
            </a:r>
            <a:r>
              <a:rPr lang="pl-PL" sz="2000" b="1" dirty="0">
                <a:solidFill>
                  <a:srgbClr val="C00000"/>
                </a:solidFill>
                <a:latin typeface="+mn-lt"/>
              </a:rPr>
              <a:t>na poziomie powiatu </a:t>
            </a:r>
            <a:r>
              <a:rPr lang="pl-PL" sz="2000" dirty="0">
                <a:latin typeface="+mn-lt"/>
              </a:rPr>
              <a:t>np. w formie odwołującej się do doświadczeń Lokalnych Centrów Nauczania Kreatywnego, uzupełnionej o obszar doradztwa zawodowego, a także opartej na zasobach istniejących podmiotów realizujących zadania o podobnym charakterze i uwzględniać w szczególności:</a:t>
            </a:r>
          </a:p>
          <a:p>
            <a:pPr marL="452438" lvl="1" indent="-250825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§"/>
              <a:tabLst>
                <a:tab pos="452438" algn="l"/>
              </a:tabLst>
            </a:pPr>
            <a:r>
              <a:rPr lang="pl-PL" sz="2000" dirty="0">
                <a:latin typeface="+mn-lt"/>
              </a:rPr>
              <a:t>indywidualne potrzeby rozwojowe i edukacyjne oraz możliwości psychofizyczne uczniów;</a:t>
            </a:r>
          </a:p>
          <a:p>
            <a:pPr marL="452438" lvl="1" indent="-250825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§"/>
              <a:tabLst>
                <a:tab pos="452438" algn="l"/>
              </a:tabLst>
            </a:pPr>
            <a:r>
              <a:rPr lang="pl-PL" sz="2000" dirty="0">
                <a:latin typeface="+mn-lt"/>
              </a:rPr>
              <a:t>kształtowanie jednocześnie wielu kompetencji kluczowych;</a:t>
            </a:r>
          </a:p>
          <a:p>
            <a:pPr marL="452438" lvl="1" indent="-250825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§"/>
              <a:tabLst>
                <a:tab pos="452438" algn="l"/>
              </a:tabLst>
            </a:pPr>
            <a:r>
              <a:rPr lang="pl-PL" sz="2000" dirty="0">
                <a:latin typeface="+mn-lt"/>
              </a:rPr>
              <a:t>kształtowanie i rozwijanie kompetencji cyfrowych;</a:t>
            </a:r>
          </a:p>
          <a:p>
            <a:pPr marL="452438" lvl="1" indent="-250825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§"/>
              <a:tabLst>
                <a:tab pos="452438" algn="l"/>
              </a:tabLst>
            </a:pPr>
            <a:r>
              <a:rPr lang="pl-PL" sz="2000" dirty="0">
                <a:latin typeface="+mn-lt"/>
              </a:rPr>
              <a:t>wykorzystywanie nowoczesnych pomocy dydaktycznych wspierających proces nauczania i uczenia się;</a:t>
            </a:r>
          </a:p>
          <a:p>
            <a:pPr marL="452438" lvl="1" indent="-250825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§"/>
              <a:tabLst>
                <a:tab pos="452438" algn="l"/>
              </a:tabLst>
            </a:pPr>
            <a:r>
              <a:rPr lang="pl-PL" sz="2000" dirty="0">
                <a:latin typeface="+mn-lt"/>
              </a:rPr>
              <a:t>wsparcie psychologiczno-pedagogiczne.</a:t>
            </a:r>
          </a:p>
          <a:p>
            <a:pPr marL="0" indent="0">
              <a:lnSpc>
                <a:spcPct val="114000"/>
              </a:lnSpc>
              <a:spcBef>
                <a:spcPts val="600"/>
              </a:spcBef>
              <a:buNone/>
            </a:pPr>
            <a:r>
              <a:rPr lang="pl-PL" sz="2000" dirty="0">
                <a:latin typeface="+mn-lt"/>
              </a:rPr>
              <a:t>Zadania Lokalnego Centrum Nauczania Kreatywnego zostały opisane w modelu systemowego wspierania uczniów uzdolnionych -  </a:t>
            </a:r>
            <a:r>
              <a:rPr lang="pl-PL" sz="2000" u="sng" dirty="0">
                <a:latin typeface="+mn-lt"/>
                <a:hlinkClick r:id="rId2"/>
              </a:rPr>
              <a:t>https://des.pomorskie.eu/wp-content/uploads/2024/01/20120821-02-produkt-finalny-Model-systemu-wspierania-uczniow-uzdolnionych.pdf</a:t>
            </a:r>
            <a:r>
              <a:rPr lang="pl-PL" sz="2000" dirty="0">
                <a:latin typeface="+mn-lt"/>
              </a:rPr>
              <a:t> 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7535464F-DA01-4C32-952C-A7169F03BF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7901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14" y="359835"/>
            <a:ext cx="8640381" cy="1080001"/>
          </a:xfrm>
        </p:spPr>
        <p:txBody>
          <a:bodyPr>
            <a:normAutofit/>
          </a:bodyPr>
          <a:lstStyle/>
          <a:p>
            <a:r>
              <a:rPr lang="pl-PL" dirty="0">
                <a:latin typeface="+mn-lt"/>
              </a:rPr>
              <a:t>ZDOLNI Z POMORZA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- uwarunkowania realizacji wsparcia – </a:t>
            </a:r>
            <a:r>
              <a:rPr lang="pl-PL" dirty="0">
                <a:solidFill>
                  <a:srgbClr val="C00000"/>
                </a:solidFill>
                <a:latin typeface="+mn-lt"/>
              </a:rPr>
              <a:t>POWIAT</a:t>
            </a:r>
            <a:r>
              <a:rPr lang="pl-PL" dirty="0">
                <a:latin typeface="+mn-lt"/>
              </a:rPr>
              <a:t> (2 z 2)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614" y="1691606"/>
            <a:ext cx="8925804" cy="439248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pl-PL" sz="2200" dirty="0">
                <a:latin typeface="+mn-lt"/>
              </a:rPr>
              <a:t>Wsparcie </a:t>
            </a:r>
            <a:r>
              <a:rPr lang="pl-PL" sz="2200" b="1" dirty="0">
                <a:latin typeface="+mn-lt"/>
              </a:rPr>
              <a:t>w zakresie</a:t>
            </a:r>
            <a:r>
              <a:rPr lang="pl-PL" sz="2200" dirty="0">
                <a:latin typeface="+mn-lt"/>
              </a:rPr>
              <a:t> </a:t>
            </a:r>
            <a:r>
              <a:rPr lang="pl-PL" sz="2200" b="1" dirty="0">
                <a:latin typeface="+mn-lt"/>
              </a:rPr>
              <a:t>rozwijania uzdolnień uczniów</a:t>
            </a:r>
            <a:r>
              <a:rPr lang="pl-PL" sz="2200" dirty="0">
                <a:latin typeface="+mn-lt"/>
              </a:rPr>
              <a:t> powinno być realizowane przy zaangażowaniu poradni psychologiczno-pedagogicznej </a:t>
            </a:r>
            <a:br>
              <a:rPr lang="pl-PL" sz="2200" dirty="0">
                <a:latin typeface="+mn-lt"/>
              </a:rPr>
            </a:br>
            <a:r>
              <a:rPr lang="pl-PL" sz="2200" dirty="0">
                <a:latin typeface="+mn-lt"/>
              </a:rPr>
              <a:t>i objąć w szczególności: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pl-PL" sz="2200" dirty="0">
                <a:latin typeface="+mn-lt"/>
              </a:rPr>
              <a:t>realizację dodatkowych zajęć dydaktycznych (np. zajęcia interdyscyplinarne, zajęcia przedmiotowe w tym zajęcia prowadzone metodą projektu);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pl-PL" sz="2200" dirty="0">
                <a:latin typeface="+mn-lt"/>
              </a:rPr>
              <a:t>organizację różnych form zajęć pozaszkolnych, w tym zajęć wyjazdowych (np. obozy naukowe, wycieczki edukacyjne, wyjazdy na spotkania akademickie, wyjścia do instytucji kultury);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pl-PL" sz="2200" dirty="0">
                <a:latin typeface="+mn-lt"/>
              </a:rPr>
              <a:t>realizację różnych form rozwijających uzdolnienia i kompetencje społeczne uczniów  (np. tutoring rozwojowy, tutoring naukowy, coaching, warsztaty rozwijające kreatywność, warsztaty psychologiczne);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pl-PL" sz="2200" dirty="0">
                <a:latin typeface="+mn-lt"/>
              </a:rPr>
              <a:t>objęcie uczniów stałą opieką pedagogiczno-metodyczną.</a:t>
            </a:r>
            <a:endParaRPr lang="pl-PL" sz="2200" dirty="0">
              <a:effectLst/>
              <a:latin typeface="+mn-lt"/>
            </a:endParaRP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7535464F-DA01-4C32-952C-A7169F03BF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86200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1562" y="323453"/>
            <a:ext cx="8640381" cy="1584176"/>
          </a:xfrm>
        </p:spPr>
        <p:txBody>
          <a:bodyPr>
            <a:normAutofit/>
          </a:bodyPr>
          <a:lstStyle/>
          <a:p>
            <a:r>
              <a:rPr lang="pl-PL" dirty="0">
                <a:latin typeface="+mn-lt"/>
              </a:rPr>
              <a:t>ZDOLNI Z POMORZA</a:t>
            </a:r>
            <a:br>
              <a:rPr lang="pl-PL" dirty="0">
                <a:latin typeface="+mn-lt"/>
              </a:rPr>
            </a:br>
            <a:r>
              <a:rPr lang="pl-PL" dirty="0"/>
              <a:t>- </a:t>
            </a:r>
            <a:r>
              <a:rPr lang="pl-PL" dirty="0">
                <a:solidFill>
                  <a:srgbClr val="C00000"/>
                </a:solidFill>
                <a:latin typeface="+mn-lt"/>
              </a:rPr>
              <a:t>doradztwo zawodowe </a:t>
            </a:r>
            <a:r>
              <a:rPr lang="pl-PL" dirty="0">
                <a:latin typeface="+mn-lt"/>
              </a:rPr>
              <a:t>– </a:t>
            </a:r>
            <a:r>
              <a:rPr lang="pl-PL" dirty="0">
                <a:solidFill>
                  <a:srgbClr val="C00000"/>
                </a:solidFill>
                <a:latin typeface="+mn-lt"/>
              </a:rPr>
              <a:t>POWIAT / POZOSTALI WNIOSKODAWCY</a:t>
            </a:r>
            <a:r>
              <a:rPr lang="pl-PL" dirty="0">
                <a:latin typeface="+mn-lt"/>
              </a:rPr>
              <a:t> (1 z 2)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1562" y="2051645"/>
            <a:ext cx="8880849" cy="4176464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pl-PL" sz="2400" b="1" dirty="0">
                <a:latin typeface="+mn-lt"/>
              </a:rPr>
              <a:t>Doradztwo zawodowe </a:t>
            </a:r>
            <a:r>
              <a:rPr lang="pl-PL" sz="2400" dirty="0">
                <a:latin typeface="+mn-lt"/>
              </a:rPr>
              <a:t>powinno obejmować:</a:t>
            </a:r>
          </a:p>
          <a:p>
            <a:pPr marL="755650" lvl="1" indent="-360000">
              <a:lnSpc>
                <a:spcPct val="114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l-PL" sz="2400" dirty="0">
                <a:latin typeface="+mn-lt"/>
              </a:rPr>
              <a:t>identyfikację zainteresowań, uzdolnień, predyspozycji zawodowych uczniów, w tym możliwościami psychofizycznych związanych z wyborem zawodu lub kolejnego etapu edukacyjnego;</a:t>
            </a:r>
          </a:p>
          <a:p>
            <a:pPr marL="755650" lvl="1" indent="-360000">
              <a:lnSpc>
                <a:spcPct val="114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l-PL" sz="2400" dirty="0">
                <a:latin typeface="+mn-lt"/>
              </a:rPr>
              <a:t>planowanie przez uczniów własnej ścieżki edukacyjnej lub zawodowej, opartej na umiejętności poszukiwania informacji </a:t>
            </a:r>
            <a:br>
              <a:rPr lang="pl-PL" sz="2400" dirty="0">
                <a:latin typeface="+mn-lt"/>
              </a:rPr>
            </a:br>
            <a:r>
              <a:rPr lang="pl-PL" sz="2400" dirty="0">
                <a:latin typeface="+mn-lt"/>
              </a:rPr>
              <a:t>o zawodach i sytuacji na rynku pracy, a także o ofertach kształcenia na kolejnych etapach edukacyjnych.</a:t>
            </a:r>
          </a:p>
          <a:p>
            <a:pPr marL="269875" lvl="1" indent="0">
              <a:lnSpc>
                <a:spcPct val="114000"/>
              </a:lnSpc>
              <a:buNone/>
            </a:pPr>
            <a:endParaRPr lang="pl-PL" sz="2400" dirty="0">
              <a:latin typeface="+mn-lt"/>
            </a:endParaRPr>
          </a:p>
          <a:p>
            <a:pPr marL="0" indent="0">
              <a:buNone/>
            </a:pPr>
            <a:endParaRPr lang="pl-PL" sz="2400" dirty="0">
              <a:latin typeface="+mn-lt"/>
            </a:endParaRPr>
          </a:p>
          <a:p>
            <a:pPr marL="0" indent="0">
              <a:buNone/>
            </a:pPr>
            <a:endParaRPr lang="pl-PL" sz="24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DA910796-5408-48A3-BFA0-8C8CFC3B5E6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75758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1562" y="323453"/>
            <a:ext cx="8640381" cy="1584176"/>
          </a:xfrm>
        </p:spPr>
        <p:txBody>
          <a:bodyPr>
            <a:normAutofit/>
          </a:bodyPr>
          <a:lstStyle/>
          <a:p>
            <a:r>
              <a:rPr lang="pl-PL" dirty="0">
                <a:latin typeface="+mn-lt"/>
              </a:rPr>
              <a:t>ZDOLNI Z POMORZA</a:t>
            </a:r>
            <a:br>
              <a:rPr lang="pl-PL" dirty="0">
                <a:latin typeface="+mn-lt"/>
              </a:rPr>
            </a:br>
            <a:r>
              <a:rPr lang="pl-PL" dirty="0"/>
              <a:t>- </a:t>
            </a:r>
            <a:r>
              <a:rPr lang="pl-PL" dirty="0">
                <a:solidFill>
                  <a:srgbClr val="C00000"/>
                </a:solidFill>
                <a:latin typeface="+mn-lt"/>
              </a:rPr>
              <a:t>doradztwo zawodowe – POWIAT / POZOSTALI WNIOSKODAWCY </a:t>
            </a:r>
            <a:r>
              <a:rPr lang="pl-PL" dirty="0">
                <a:latin typeface="+mn-lt"/>
              </a:rPr>
              <a:t>(2 z 2)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594" y="1907629"/>
            <a:ext cx="8982823" cy="4680520"/>
          </a:xfrm>
        </p:spPr>
        <p:txBody>
          <a:bodyPr>
            <a:noAutofit/>
          </a:bodyPr>
          <a:lstStyle/>
          <a:p>
            <a:pPr marL="0" lvl="0" indent="0">
              <a:lnSpc>
                <a:spcPct val="114000"/>
              </a:lnSpc>
              <a:buNone/>
            </a:pPr>
            <a:r>
              <a:rPr lang="pl-PL" sz="2400" dirty="0">
                <a:latin typeface="+mn-lt"/>
              </a:rPr>
              <a:t>Wsparcie uczniów </a:t>
            </a:r>
            <a:r>
              <a:rPr lang="pl-PL" sz="2400" b="1" dirty="0">
                <a:latin typeface="+mn-lt"/>
              </a:rPr>
              <a:t>w zakresie doradztwa zawodowego </a:t>
            </a:r>
            <a:r>
              <a:rPr lang="pl-PL" sz="2400" dirty="0">
                <a:latin typeface="+mn-lt"/>
              </a:rPr>
              <a:t>może objąć w szczególności:</a:t>
            </a:r>
          </a:p>
          <a:p>
            <a:pPr marL="720000" lvl="0" fontAlgn="base">
              <a:lnSpc>
                <a:spcPct val="114000"/>
              </a:lnSpc>
              <a:buFont typeface="Wingdings" panose="05000000000000000000" pitchFamily="2" charset="2"/>
              <a:buChar char="§"/>
            </a:pPr>
            <a:r>
              <a:rPr lang="pl-PL" sz="2400" dirty="0">
                <a:latin typeface="+mn-lt"/>
              </a:rPr>
              <a:t>opracowanie diagnozy predyspozycji;</a:t>
            </a:r>
          </a:p>
          <a:p>
            <a:pPr marL="720000" lvl="0" fontAlgn="base">
              <a:lnSpc>
                <a:spcPct val="114000"/>
              </a:lnSpc>
              <a:buFont typeface="Wingdings" panose="05000000000000000000" pitchFamily="2" charset="2"/>
              <a:buChar char="§"/>
            </a:pPr>
            <a:r>
              <a:rPr lang="pl-PL" sz="2400" dirty="0">
                <a:latin typeface="+mn-lt"/>
              </a:rPr>
              <a:t>realizację zajęć indywidulanych i grupowych z doradztwa zawodowego uwzględniających aspekty przełamywania stereotypów płciowych w wyborze zawodu oraz promocję kierunków z obszaru STEM, szczególnie wśród dziewcząt;</a:t>
            </a:r>
          </a:p>
          <a:p>
            <a:pPr marL="720000" lvl="0" fontAlgn="base">
              <a:lnSpc>
                <a:spcPct val="114000"/>
              </a:lnSpc>
              <a:buFont typeface="Wingdings" panose="05000000000000000000" pitchFamily="2" charset="2"/>
              <a:buChar char="§"/>
            </a:pPr>
            <a:r>
              <a:rPr lang="pl-PL" sz="2400" dirty="0">
                <a:latin typeface="+mn-lt"/>
              </a:rPr>
              <a:t>organizację wizyt studyjnych u pracodawców i wizyt w instytucjach rynku pracy;</a:t>
            </a:r>
          </a:p>
          <a:p>
            <a:pPr marL="720000" lvl="0" fontAlgn="base">
              <a:lnSpc>
                <a:spcPct val="114000"/>
              </a:lnSpc>
              <a:buFont typeface="Wingdings" panose="05000000000000000000" pitchFamily="2" charset="2"/>
              <a:buChar char="§"/>
            </a:pPr>
            <a:r>
              <a:rPr lang="pl-PL" sz="2400" dirty="0">
                <a:latin typeface="+mn-lt"/>
              </a:rPr>
              <a:t>udział w targach edukacyjno-zawodowych.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DA910796-5408-48A3-BFA0-8C8CFC3B5E6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5823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20FCA42-2807-406A-8C0E-F28A583B7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5" y="539478"/>
            <a:ext cx="8640381" cy="1728191"/>
          </a:xfrm>
        </p:spPr>
        <p:txBody>
          <a:bodyPr>
            <a:normAutofit/>
          </a:bodyPr>
          <a:lstStyle/>
          <a:p>
            <a:r>
              <a:rPr lang="pl-PL" dirty="0">
                <a:latin typeface="+mn-lt"/>
              </a:rPr>
              <a:t>ZDOLNI Z POMORZA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- </a:t>
            </a:r>
            <a:r>
              <a:rPr lang="pl-PL" dirty="0">
                <a:solidFill>
                  <a:srgbClr val="C00000"/>
                </a:solidFill>
                <a:latin typeface="+mn-lt"/>
              </a:rPr>
              <a:t>wsparcie dla rodziców/opiekunów prawnych – POWIAT / POZOSTALI WNIOSKODAWCY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FB58C30-613C-4427-9CAF-32B64452C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3417" y="2267669"/>
            <a:ext cx="8640382" cy="3456384"/>
          </a:xfrm>
        </p:spPr>
        <p:txBody>
          <a:bodyPr>
            <a:noAutofit/>
          </a:bodyPr>
          <a:lstStyle/>
          <a:p>
            <a:pPr marL="0" lvl="0" indent="0">
              <a:lnSpc>
                <a:spcPct val="120000"/>
              </a:lnSpc>
              <a:buNone/>
            </a:pPr>
            <a:r>
              <a:rPr lang="pl-PL" sz="2400" dirty="0">
                <a:latin typeface="+mn-lt"/>
              </a:rPr>
              <a:t>Projekty dotyczące wsparcia ucznia uzdolnionego mogą obejmować także wsparcie </a:t>
            </a:r>
            <a:r>
              <a:rPr lang="pl-PL" sz="2400" b="1" dirty="0">
                <a:latin typeface="+mn-lt"/>
              </a:rPr>
              <a:t>rodziców/opiekunów prawnych </a:t>
            </a:r>
            <a:r>
              <a:rPr lang="pl-PL" sz="2400" dirty="0">
                <a:latin typeface="+mn-lt"/>
              </a:rPr>
              <a:t>uczniów w zakresie wynikającym z przeprowadzonej diagnozy, poprzez m.in. zwiększenie świadomości w zakresie właściwego wspierania edukacji i rozwoju, umiejętnego reagowania na pojawiające się problemy, w tym zakresie motywowania swoich dzieci do rozwijania pasji i zainteresowań. 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E72CA761-175E-4B1D-9A5D-F80F720DF6B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24994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20FCA42-2807-406A-8C0E-F28A583B7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3194" y="359838"/>
            <a:ext cx="8640381" cy="1080119"/>
          </a:xfrm>
        </p:spPr>
        <p:txBody>
          <a:bodyPr/>
          <a:lstStyle/>
          <a:p>
            <a:r>
              <a:rPr lang="pl-PL" dirty="0">
                <a:latin typeface="+mn-lt"/>
              </a:rPr>
              <a:t>ZDOLNI Z POMORZA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- uwarunkowania realizacji wsparcia – </a:t>
            </a:r>
            <a:r>
              <a:rPr lang="pl-PL" dirty="0">
                <a:solidFill>
                  <a:srgbClr val="C00000"/>
                </a:solidFill>
                <a:latin typeface="+mn-lt"/>
              </a:rPr>
              <a:t>SZKOŁA WYŻSZA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FB58C30-613C-4427-9CAF-32B64452C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3194" y="1583213"/>
            <a:ext cx="9095240" cy="5364976"/>
          </a:xfrm>
        </p:spPr>
        <p:txBody>
          <a:bodyPr>
            <a:noAutofit/>
          </a:bodyPr>
          <a:lstStyle/>
          <a:p>
            <a:pPr marL="0" lvl="0" indent="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000" dirty="0">
                <a:latin typeface="+mn-lt"/>
              </a:rPr>
              <a:t>Wsparcie </a:t>
            </a:r>
            <a:r>
              <a:rPr lang="pl-PL" sz="2000" b="1" dirty="0">
                <a:latin typeface="+mn-lt"/>
              </a:rPr>
              <a:t>w zakresie</a:t>
            </a:r>
            <a:r>
              <a:rPr lang="pl-PL" sz="2000" dirty="0">
                <a:latin typeface="+mn-lt"/>
              </a:rPr>
              <a:t> </a:t>
            </a:r>
            <a:r>
              <a:rPr lang="pl-PL" sz="2000" b="1" dirty="0">
                <a:latin typeface="+mn-lt"/>
              </a:rPr>
              <a:t>rozwijania uzdolnień uczniów</a:t>
            </a:r>
            <a:r>
              <a:rPr lang="pl-PL" sz="2000" dirty="0">
                <a:latin typeface="+mn-lt"/>
              </a:rPr>
              <a:t> może objąć w szczególności: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2000" dirty="0">
                <a:latin typeface="+mn-lt"/>
              </a:rPr>
              <a:t>organizację wykładów i spotkań akademickich (w formie stacjonarnej i zdalnej);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2000" dirty="0">
                <a:latin typeface="+mn-lt"/>
              </a:rPr>
              <a:t>organizację laboratoriów, w tym laboratoriów mobilnych;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2000" dirty="0">
                <a:latin typeface="+mn-lt"/>
              </a:rPr>
              <a:t>organizację wydarzeń edukacyjnych, w tym targów akademickich; 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2000" dirty="0">
                <a:latin typeface="+mn-lt"/>
              </a:rPr>
              <a:t>prowadzenie kółek naukowych;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2000" dirty="0">
                <a:latin typeface="+mn-lt"/>
              </a:rPr>
              <a:t>prowadzenie warsztatów naukowych i projektów badawczo-rozwojowych (projektów R&amp;D);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2000" dirty="0">
                <a:latin typeface="+mn-lt"/>
              </a:rPr>
              <a:t>prowadzenie warsztatów przygotowujących do łączenia nauki ze zdrowym trybem życia;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2000" dirty="0">
                <a:latin typeface="+mn-lt"/>
              </a:rPr>
              <a:t>realizację kursów, w tym kursów e-learningowych;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2000" dirty="0">
                <a:latin typeface="+mn-lt"/>
              </a:rPr>
              <a:t>organizację obozów naukowo-sportowych;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2000" dirty="0">
                <a:latin typeface="+mn-lt"/>
              </a:rPr>
              <a:t>opiekę naukową i opiekę mentorską;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2000" dirty="0">
                <a:latin typeface="+mn-lt"/>
              </a:rPr>
              <a:t>warsztaty z doradztwa zawodowego (uzupełniająco).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7908297A-C8A0-4701-BFC6-6C0ECBAA53F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18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32133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1562" y="323453"/>
            <a:ext cx="8640381" cy="1368152"/>
          </a:xfrm>
        </p:spPr>
        <p:txBody>
          <a:bodyPr>
            <a:normAutofit/>
          </a:bodyPr>
          <a:lstStyle/>
          <a:p>
            <a:r>
              <a:rPr lang="pl-PL" dirty="0">
                <a:latin typeface="+mn-lt"/>
              </a:rPr>
              <a:t>ZDOLNI Z POMORZA</a:t>
            </a:r>
            <a:br>
              <a:rPr lang="pl-PL" dirty="0">
                <a:latin typeface="+mn-lt"/>
              </a:rPr>
            </a:br>
            <a:r>
              <a:rPr lang="pl-PL" dirty="0"/>
              <a:t>- </a:t>
            </a:r>
            <a:r>
              <a:rPr lang="pl-PL" dirty="0">
                <a:solidFill>
                  <a:srgbClr val="C00000"/>
                </a:solidFill>
                <a:latin typeface="+mn-lt"/>
              </a:rPr>
              <a:t>doskonalenie zawodowe kadr szkół i placówek systemu oświaty </a:t>
            </a:r>
            <a:r>
              <a:rPr lang="pl-PL" dirty="0">
                <a:latin typeface="+mn-lt"/>
              </a:rPr>
              <a:t>– </a:t>
            </a:r>
            <a:r>
              <a:rPr lang="pl-PL" dirty="0">
                <a:solidFill>
                  <a:srgbClr val="C00000"/>
                </a:solidFill>
                <a:latin typeface="+mn-lt"/>
              </a:rPr>
              <a:t>SZKOŁA WYŻSZA / POZOSTALI WNIOSKODAWCY 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1560" y="1821358"/>
            <a:ext cx="9024865" cy="536115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pl-PL" sz="2000" dirty="0">
                <a:latin typeface="+mn-lt"/>
              </a:rPr>
              <a:t>Projekty mogą obejmować także działania związane z </a:t>
            </a:r>
            <a:r>
              <a:rPr lang="pl-PL" sz="2000" b="1" dirty="0">
                <a:latin typeface="+mn-lt"/>
              </a:rPr>
              <a:t>doskonaleniem zawodowym nauczycieli </a:t>
            </a:r>
            <a:r>
              <a:rPr lang="pl-PL" sz="2000" dirty="0">
                <a:latin typeface="+mn-lt"/>
              </a:rPr>
              <a:t>w szczególności w formie warsztatów i kursów doskonalących, w tym kursów e-learningowych odpowiadających na zidentyfikowane potrzeby nauczycieli powiązanymi z potrzebami uczniów: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pl-PL" sz="2000" dirty="0">
                <a:latin typeface="+mn-lt"/>
              </a:rPr>
              <a:t>doskonalenia zawodowego w zakresie kształtowania uzdolnień i zainteresowań uczniów;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pl-PL" sz="2000" dirty="0">
                <a:latin typeface="+mn-lt"/>
              </a:rPr>
              <a:t>realizacji zindywidualizowanego procesu kształcenia;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pl-PL" sz="2000" dirty="0">
                <a:latin typeface="+mn-lt"/>
              </a:rPr>
              <a:t>wykorzystywania technologii komunikacyjno-informacyjnych w procesie nauczania (wsparcie komplementarne do interwencji prowadzonej na poziomie krajowym);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pl-PL" sz="2000" dirty="0">
                <a:latin typeface="+mn-lt"/>
              </a:rPr>
              <a:t>doskonalenia kompetencji lub kwalifikacji do pracy z uczniami, w tym z uczniami ze specjalnymi potrzebami rozwojowymi i edukacyjnymi oraz w zakresie współpracy nauczycieli z rodzicami/opiekunami prawnymi, w tym radzenia sobie w sytuacjach trudnych;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pl-PL" sz="2000" dirty="0">
                <a:latin typeface="+mn-lt"/>
              </a:rPr>
              <a:t>doskonalenia kompetencji lub kwalifikacji nauczycieli w zakresie stosowania aktywizujących metod i technik nauczania.</a:t>
            </a:r>
          </a:p>
          <a:p>
            <a:pPr lvl="0"/>
            <a:endParaRPr lang="pl-PL" dirty="0">
              <a:highlight>
                <a:srgbClr val="FFFF00"/>
              </a:highlight>
            </a:endParaRP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59803ADF-4F7C-46A4-A7A0-C86D5C86D5D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1697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3458" y="395461"/>
            <a:ext cx="8352831" cy="792087"/>
          </a:xfrm>
        </p:spPr>
        <p:txBody>
          <a:bodyPr>
            <a:noAutofit/>
          </a:bodyPr>
          <a:lstStyle/>
          <a:p>
            <a:r>
              <a:rPr lang="pl-PL" dirty="0">
                <a:latin typeface="+mn-lt"/>
              </a:rPr>
              <a:t>ZDOLNI Z POMORZA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- podstawowe informacje o naborze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6425" y="1907629"/>
            <a:ext cx="8105905" cy="4032448"/>
          </a:xfrm>
        </p:spPr>
        <p:txBody>
          <a:bodyPr>
            <a:normAutofit/>
          </a:bodyPr>
          <a:lstStyle/>
          <a:p>
            <a:pPr lvl="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prstClr val="black"/>
                </a:solidFill>
                <a:latin typeface="+mn-lt"/>
              </a:rPr>
              <a:t>Data ogłoszenia naboru: 	</a:t>
            </a:r>
            <a:r>
              <a:rPr lang="pl-PL" sz="2400" b="1" dirty="0">
                <a:solidFill>
                  <a:prstClr val="black"/>
                </a:solidFill>
                <a:latin typeface="+mn-lt"/>
              </a:rPr>
              <a:t>22 lutego 2024 roku</a:t>
            </a:r>
            <a:endParaRPr lang="pl-PL" sz="2400" b="1" dirty="0">
              <a:latin typeface="+mn-lt"/>
            </a:endParaRPr>
          </a:p>
          <a:p>
            <a:pPr lvl="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prstClr val="black"/>
                </a:solidFill>
                <a:latin typeface="+mn-lt"/>
              </a:rPr>
              <a:t>Początek naboru:		</a:t>
            </a:r>
            <a:r>
              <a:rPr lang="pl-PL" sz="2400" b="1" dirty="0">
                <a:solidFill>
                  <a:prstClr val="black"/>
                </a:solidFill>
                <a:latin typeface="+mn-lt"/>
              </a:rPr>
              <a:t>23 lutego 2024 roku</a:t>
            </a:r>
            <a:endParaRPr lang="pl-PL" sz="2400" dirty="0">
              <a:solidFill>
                <a:prstClr val="black"/>
              </a:solidFill>
              <a:latin typeface="+mn-lt"/>
            </a:endParaRPr>
          </a:p>
          <a:p>
            <a:pPr lvl="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prstClr val="black"/>
                </a:solidFill>
                <a:latin typeface="+mn-lt"/>
              </a:rPr>
              <a:t>Koniec naboru: 		</a:t>
            </a:r>
            <a:r>
              <a:rPr lang="pl-PL" sz="2400" b="1" dirty="0">
                <a:solidFill>
                  <a:prstClr val="black"/>
                </a:solidFill>
                <a:latin typeface="+mn-lt"/>
              </a:rPr>
              <a:t>10 kwietnia 2024 roku</a:t>
            </a:r>
          </a:p>
          <a:p>
            <a:pPr lvl="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sz="2400" dirty="0">
                <a:latin typeface="+mn-lt"/>
              </a:rPr>
              <a:t>Alokacja (środki UE i budżetu państwa): </a:t>
            </a:r>
            <a:r>
              <a:rPr lang="pl-PL" sz="2400" b="1" dirty="0">
                <a:latin typeface="+mn-lt"/>
              </a:rPr>
              <a:t>27 685 564,37 PLN</a:t>
            </a:r>
          </a:p>
          <a:p>
            <a:pPr lvl="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sz="2400" dirty="0">
                <a:latin typeface="+mn-lt"/>
              </a:rPr>
              <a:t>Wkład własny beneficjenta: 	</a:t>
            </a:r>
            <a:r>
              <a:rPr lang="pl-PL" sz="2400" b="1" dirty="0">
                <a:latin typeface="+mn-lt"/>
              </a:rPr>
              <a:t>10% wartości projektu</a:t>
            </a:r>
          </a:p>
          <a:p>
            <a:pPr lvl="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sz="2400" dirty="0">
                <a:latin typeface="+mn-lt"/>
              </a:rPr>
              <a:t>Cross-</a:t>
            </a:r>
            <a:r>
              <a:rPr lang="pl-PL" sz="2400" dirty="0" err="1">
                <a:latin typeface="+mn-lt"/>
              </a:rPr>
              <a:t>financing</a:t>
            </a:r>
            <a:r>
              <a:rPr lang="pl-PL" sz="2400" dirty="0">
                <a:latin typeface="+mn-lt"/>
              </a:rPr>
              <a:t>: 		</a:t>
            </a:r>
            <a:r>
              <a:rPr lang="pl-PL" sz="2400" b="1" dirty="0">
                <a:latin typeface="+mn-lt"/>
              </a:rPr>
              <a:t>nie dotyczy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FFEBE791-BA8A-4D34-95F9-27206552542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96039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20FCA42-2807-406A-8C0E-F28A583B7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3195" y="343752"/>
            <a:ext cx="8640381" cy="915806"/>
          </a:xfrm>
        </p:spPr>
        <p:txBody>
          <a:bodyPr>
            <a:normAutofit fontScale="90000"/>
          </a:bodyPr>
          <a:lstStyle/>
          <a:p>
            <a:r>
              <a:rPr lang="pl-PL" sz="2500" dirty="0">
                <a:latin typeface="+mn-lt"/>
              </a:rPr>
              <a:t>ZDOLNI Z POMORZA</a:t>
            </a:r>
            <a:br>
              <a:rPr lang="pl-PL" sz="2500" dirty="0">
                <a:latin typeface="+mn-lt"/>
              </a:rPr>
            </a:br>
            <a:r>
              <a:rPr lang="pl-PL" sz="2500" dirty="0">
                <a:latin typeface="+mn-lt"/>
              </a:rPr>
              <a:t>- uwarunkowania realizacji wsparcia – </a:t>
            </a:r>
            <a:r>
              <a:rPr lang="pl-PL" sz="2500" dirty="0">
                <a:solidFill>
                  <a:srgbClr val="C00000"/>
                </a:solidFill>
                <a:latin typeface="+mn-lt"/>
              </a:rPr>
              <a:t>POZOSTALI WNIOSKODAWCY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FB58C30-613C-4427-9CAF-32B64452C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3194" y="1493213"/>
            <a:ext cx="8879216" cy="5616624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pl-PL" sz="2000" dirty="0">
                <a:latin typeface="+mn-lt"/>
              </a:rPr>
              <a:t>Wsparcie </a:t>
            </a:r>
            <a:r>
              <a:rPr lang="pl-PL" sz="2000" b="1" dirty="0">
                <a:latin typeface="+mn-lt"/>
              </a:rPr>
              <a:t>w zakresie</a:t>
            </a:r>
            <a:r>
              <a:rPr lang="pl-PL" sz="2000" dirty="0">
                <a:latin typeface="+mn-lt"/>
              </a:rPr>
              <a:t> </a:t>
            </a:r>
            <a:r>
              <a:rPr lang="pl-PL" sz="2000" b="1" dirty="0">
                <a:latin typeface="+mn-lt"/>
              </a:rPr>
              <a:t>rozwijania uzdolnień uczniów</a:t>
            </a:r>
            <a:r>
              <a:rPr lang="pl-PL" sz="2000" dirty="0">
                <a:latin typeface="+mn-lt"/>
              </a:rPr>
              <a:t> powinno być realizowane we współpracy z poradnią psychologiczno-pedagogiczną i może objąć w szczególności: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pl-PL" sz="2000" dirty="0">
                <a:latin typeface="+mn-lt"/>
              </a:rPr>
              <a:t>utworzenie miejsca wsparcia ucznia uzdolnionego, w którym m.in. zapewniona będzie opieka pedagogiczno-metodyczna oraz wsparcie w zakresie doradztwa zawodowego, opartego na zasobach istniejących podmiotów realizujących zadania o podobnym charakterze;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pl-PL" sz="2000" dirty="0">
                <a:latin typeface="+mn-lt"/>
              </a:rPr>
              <a:t>organizację różnych form zajęć pozaszkolnych, w tym zajęć wyjazdowych (np. obozy naukowe, wycieczki edukacyjne, wyjścia do instytucji kultury);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pl-PL" sz="2000" dirty="0">
                <a:latin typeface="+mn-lt"/>
              </a:rPr>
              <a:t>realizację form rozwijających uzdolnienia i kompetencje społeczne uczniów </a:t>
            </a:r>
            <a:br>
              <a:rPr lang="pl-PL" sz="2000" dirty="0">
                <a:latin typeface="+mn-lt"/>
              </a:rPr>
            </a:br>
            <a:r>
              <a:rPr lang="pl-PL" sz="2000" dirty="0">
                <a:latin typeface="+mn-lt"/>
              </a:rPr>
              <a:t>(np. tutoring rozwojowy, tutoring naukowy, coaching, warsztaty rozwijające kreatywność, warsztaty psychologiczne);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pl-PL" sz="2000" dirty="0">
                <a:latin typeface="+mn-lt"/>
              </a:rPr>
              <a:t>organizację wykładów, laboratoriów, ćwiczeń (w formie stacjonarnej i zdalnej);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pl-PL" sz="2000" dirty="0">
                <a:latin typeface="+mn-lt"/>
              </a:rPr>
              <a:t>organizację wydarzeń edukacyjnych;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pl-PL" sz="2000" dirty="0">
                <a:latin typeface="+mn-lt"/>
              </a:rPr>
              <a:t>prowadzenie warsztatów naukowych;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pl-PL" sz="2000" dirty="0">
                <a:latin typeface="+mn-lt"/>
              </a:rPr>
              <a:t>realizację kursów, w tym e-learningowych.</a:t>
            </a:r>
          </a:p>
          <a:p>
            <a:pPr lvl="0">
              <a:buFont typeface="Wingdings" panose="05000000000000000000" pitchFamily="2" charset="2"/>
              <a:buChar char="§"/>
            </a:pPr>
            <a:endParaRPr lang="pl-PL" dirty="0">
              <a:latin typeface="+mn-lt"/>
            </a:endParaRP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7908297A-C8A0-4701-BFC6-6C0ECBAA53F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20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9639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20FCA42-2807-406A-8C0E-F28A583B7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5" y="539478"/>
            <a:ext cx="8640381" cy="1224135"/>
          </a:xfrm>
        </p:spPr>
        <p:txBody>
          <a:bodyPr>
            <a:normAutofit/>
          </a:bodyPr>
          <a:lstStyle/>
          <a:p>
            <a:r>
              <a:rPr lang="pl-PL" dirty="0">
                <a:latin typeface="+mn-lt"/>
              </a:rPr>
              <a:t>ZDOLNI Z POMORZA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- podsumowanie</a:t>
            </a:r>
          </a:p>
        </p:txBody>
      </p:sp>
      <p:graphicFrame>
        <p:nvGraphicFramePr>
          <p:cNvPr id="5" name="Symbol zastępczy zawartości 4">
            <a:extLst>
              <a:ext uri="{FF2B5EF4-FFF2-40B4-BE49-F238E27FC236}">
                <a16:creationId xmlns:a16="http://schemas.microsoft.com/office/drawing/2014/main" id="{9290AB85-EEFA-4655-99BC-C566355DD64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9017855"/>
              </p:ext>
            </p:extLst>
          </p:nvPr>
        </p:nvGraphicFramePr>
        <p:xfrm>
          <a:off x="1025525" y="1889639"/>
          <a:ext cx="8928992" cy="444645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664197">
                  <a:extLst>
                    <a:ext uri="{9D8B030D-6E8A-4147-A177-3AD203B41FA5}">
                      <a16:colId xmlns:a16="http://schemas.microsoft.com/office/drawing/2014/main" val="2600974326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261409529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4181681549"/>
                    </a:ext>
                  </a:extLst>
                </a:gridCol>
                <a:gridCol w="2304355">
                  <a:extLst>
                    <a:ext uri="{9D8B030D-6E8A-4147-A177-3AD203B41FA5}">
                      <a16:colId xmlns:a16="http://schemas.microsoft.com/office/drawing/2014/main" val="3982112488"/>
                    </a:ext>
                  </a:extLst>
                </a:gridCol>
              </a:tblGrid>
              <a:tr h="864096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pl-PL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pl-PL" b="1" dirty="0"/>
                        <a:t>UCZEŃ ZDOLNY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pl-PL" b="1" dirty="0"/>
                        <a:t>KADRY SYSTEMU OŚWIATY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pl-PL" b="1" dirty="0"/>
                        <a:t>RODZIC/ </a:t>
                      </a:r>
                      <a:br>
                        <a:rPr lang="pl-PL" b="1" dirty="0"/>
                      </a:br>
                      <a:r>
                        <a:rPr lang="pl-PL" b="1" dirty="0"/>
                        <a:t>OPIEKUN PRAWNY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8858681"/>
                  </a:ext>
                </a:extLst>
              </a:tr>
              <a:tr h="1242126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pl-PL" b="1" dirty="0"/>
                        <a:t>JST SZCZEBLA POWIATOWEGO</a:t>
                      </a:r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pl-PL" b="1" dirty="0"/>
                        <a:t>(obszar powiatu)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pl-PL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pl-PL" dirty="0"/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pl-PL" dirty="0"/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12089589"/>
                  </a:ext>
                </a:extLst>
              </a:tr>
              <a:tr h="108012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pl-PL" b="1" dirty="0"/>
                        <a:t>SZKOŁA WYŻSZA </a:t>
                      </a:r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pl-PL" b="1" dirty="0"/>
                        <a:t>(obszar województwa)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pl-PL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pl-PL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pl-PL" dirty="0"/>
                        <a:t>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25352637"/>
                  </a:ext>
                </a:extLst>
              </a:tr>
              <a:tr h="1260115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pl-PL" b="1" dirty="0"/>
                        <a:t>POZOSTALI WNIOSKODAWCY  (obszar gminy)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pl-PL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pl-PL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pl-PL" dirty="0"/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12441436"/>
                  </a:ext>
                </a:extLst>
              </a:tr>
            </a:tbl>
          </a:graphicData>
        </a:graphic>
      </p:graphicFrame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7908297A-C8A0-4701-BFC6-6C0ECBAA53F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51033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819" y="280212"/>
            <a:ext cx="8640381" cy="1080001"/>
          </a:xfrm>
        </p:spPr>
        <p:txBody>
          <a:bodyPr>
            <a:normAutofit/>
          </a:bodyPr>
          <a:lstStyle/>
          <a:p>
            <a:r>
              <a:rPr lang="pl-PL" dirty="0">
                <a:latin typeface="+mn-lt"/>
              </a:rPr>
              <a:t>ZDOLNI Z POMORZA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- WSKAŹNIKI MONITOROWANIA (1 z 3)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3418" y="1302591"/>
            <a:ext cx="9216544" cy="5897245"/>
          </a:xfrm>
        </p:spPr>
        <p:txBody>
          <a:bodyPr>
            <a:noAutofit/>
          </a:bodyPr>
          <a:lstStyle/>
          <a:p>
            <a:pPr marL="0" lvl="0" indent="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000" dirty="0">
                <a:latin typeface="+mn-lt"/>
              </a:rPr>
              <a:t>We wniosku o dofinansowanie projektu należy określić wartości docelowe dla poniższych wskaźników produktu i rezultatu:</a:t>
            </a:r>
          </a:p>
          <a:p>
            <a:pPr lvl="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2000" b="1" dirty="0">
                <a:latin typeface="+mn-lt"/>
              </a:rPr>
              <a:t>Wskaźniki produktu:</a:t>
            </a:r>
          </a:p>
          <a:p>
            <a:pPr marL="534988" lvl="0" indent="-250825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Liczba uczniów szkół i placówek systemu oświaty prowadzących  kształcenie ogólne objętych wsparciem;</a:t>
            </a:r>
          </a:p>
          <a:p>
            <a:pPr marL="534988" lvl="0" indent="-250825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Liczba przedstawicieli kadry szkół i placówek systemu oświaty objętych wsparciem (osoby);</a:t>
            </a:r>
          </a:p>
          <a:p>
            <a:pPr marL="534988" lvl="0" indent="-250825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Liczba uczniów i słuchaczy szkół i placówek kształcenia zawodowego objętych wsparciem (osoby);</a:t>
            </a:r>
          </a:p>
          <a:p>
            <a:pPr marL="534988" lvl="0" indent="-250825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Liczba dzieci/uczniów o specjalnych potrzebach rozwojowych i edukacyjnych, objętych wsparciem (osoby).</a:t>
            </a:r>
          </a:p>
          <a:p>
            <a:pPr marL="252000" lvl="2" indent="-25200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l-PL" sz="2000" b="1" dirty="0">
                <a:latin typeface="+mn-lt"/>
              </a:rPr>
              <a:t>Wskaźniki rezultatu:</a:t>
            </a:r>
            <a:endParaRPr lang="pl-PL" sz="2000" dirty="0">
              <a:latin typeface="+mn-lt"/>
            </a:endParaRPr>
          </a:p>
          <a:p>
            <a:pPr marL="534988" indent="-34290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Liczba uczniów, którzy nabyli kwalifikacje po opuszczeniu programu (osoby);</a:t>
            </a:r>
          </a:p>
          <a:p>
            <a:pPr marL="534988" indent="-34290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Liczba przedstawicieli kadry szkół i placówek systemu oświaty, którzy uzyskali kwalifikacje po opuszczeniu programu (osoby).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D01851F1-A578-4635-88CA-32BD41987C0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61398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281411"/>
            <a:ext cx="8640381" cy="1080001"/>
          </a:xfrm>
        </p:spPr>
        <p:txBody>
          <a:bodyPr>
            <a:normAutofit/>
          </a:bodyPr>
          <a:lstStyle/>
          <a:p>
            <a:r>
              <a:rPr lang="pl-PL" dirty="0">
                <a:latin typeface="+mn-lt"/>
              </a:rPr>
              <a:t>ZDOLNI Z POMORZA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- WSKAŹNIKI MONITOROWANIA (2 z 3)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715" y="1567184"/>
            <a:ext cx="9217024" cy="4768917"/>
          </a:xfrm>
        </p:spPr>
        <p:txBody>
          <a:bodyPr>
            <a:normAutofit/>
          </a:bodyPr>
          <a:lstStyle/>
          <a:p>
            <a:pPr marL="0" lvl="0" indent="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000" b="1" dirty="0">
                <a:latin typeface="+mn-lt"/>
              </a:rPr>
              <a:t>W  zależności od specyfiki grupy docelowej i planowanych form wsparcia</a:t>
            </a:r>
            <a:r>
              <a:rPr lang="pl-PL" sz="2000" dirty="0">
                <a:latin typeface="+mn-lt"/>
              </a:rPr>
              <a:t>, </a:t>
            </a:r>
            <a:r>
              <a:rPr lang="pl-PL" sz="2000" b="1" dirty="0">
                <a:latin typeface="+mn-lt"/>
              </a:rPr>
              <a:t>Wnioskodawca zobligowany jest do wskazania </a:t>
            </a:r>
            <a:r>
              <a:rPr lang="pl-PL" sz="2000" dirty="0">
                <a:latin typeface="+mn-lt"/>
              </a:rPr>
              <a:t>we wniosku o dofinansowanie projektu wartości dla </a:t>
            </a:r>
            <a:r>
              <a:rPr lang="pl-PL" sz="2000" b="1" dirty="0">
                <a:latin typeface="+mn-lt"/>
              </a:rPr>
              <a:t>adekwatnych wskaźników produktu</a:t>
            </a:r>
            <a:r>
              <a:rPr lang="pl-PL" sz="2000" dirty="0">
                <a:latin typeface="+mn-lt"/>
              </a:rPr>
              <a:t>, do osiągnięcia których przyczyni się realizacja projektu:</a:t>
            </a:r>
          </a:p>
          <a:p>
            <a:pPr marL="534988" lvl="1" indent="-250825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Liczba szkół i placówek systemu oświaty objętych wsparciem (podmioty);</a:t>
            </a:r>
          </a:p>
          <a:p>
            <a:pPr marL="534988" lvl="1" indent="-250825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Liczba dzieci lub uczniów o specjalnych potrzebach rozwojowych i edukacyjnych, którzy zostali objęci usługami asystenta (osoby);</a:t>
            </a:r>
          </a:p>
          <a:p>
            <a:pPr marL="534988" lvl="1" indent="-250825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Liczba ogólnodostępnych szkół i placówek systemu oświaty objętych wsparciem w zakresie edukacji włączającej (sztuki);</a:t>
            </a:r>
          </a:p>
          <a:p>
            <a:pPr marL="534988" lvl="1" indent="-250825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Liczba uczniów uczestniczących w doradztwie zawodowym (osoby);</a:t>
            </a:r>
          </a:p>
          <a:p>
            <a:pPr marL="534988" lvl="1" indent="-250825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Liczba przedstawicieli kadr szkół i placówek systemu oświaty objętych wsparciem świadczonym przez szkoły ćwiczeń </a:t>
            </a:r>
            <a:r>
              <a:rPr lang="pl-PL" sz="2200" dirty="0">
                <a:latin typeface="+mn-lt"/>
              </a:rPr>
              <a:t>(osoby).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52D6EB92-8DEB-4ADD-B5CD-321905946A0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01355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819" y="307119"/>
            <a:ext cx="8640381" cy="1080001"/>
          </a:xfrm>
        </p:spPr>
        <p:txBody>
          <a:bodyPr>
            <a:normAutofit/>
          </a:bodyPr>
          <a:lstStyle/>
          <a:p>
            <a:r>
              <a:rPr lang="pl-PL" dirty="0">
                <a:latin typeface="+mn-lt"/>
              </a:rPr>
              <a:t>ZDOLNI Z POMORZA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- WSKAŹNIKI MONITOROWANIA (3 z 3)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818" y="1387120"/>
            <a:ext cx="8640382" cy="5345045"/>
          </a:xfrm>
        </p:spPr>
        <p:txBody>
          <a:bodyPr>
            <a:noAutofit/>
          </a:bodyPr>
          <a:lstStyle/>
          <a:p>
            <a:pPr marL="0" lvl="0" indent="0">
              <a:lnSpc>
                <a:spcPct val="114000"/>
              </a:lnSpc>
              <a:spcBef>
                <a:spcPts val="551"/>
              </a:spcBef>
              <a:buNone/>
            </a:pPr>
            <a:r>
              <a:rPr lang="pl-PL" sz="2000" b="1" dirty="0">
                <a:latin typeface="+mn-lt"/>
              </a:rPr>
              <a:t>Wnioskodawca zobowiązany jest także do wykazania </a:t>
            </a:r>
            <a:r>
              <a:rPr lang="pl-PL" sz="2000" dirty="0">
                <a:latin typeface="+mn-lt"/>
              </a:rPr>
              <a:t>we wniosku </a:t>
            </a:r>
            <a:br>
              <a:rPr lang="pl-PL" sz="2000" dirty="0">
                <a:latin typeface="+mn-lt"/>
              </a:rPr>
            </a:br>
            <a:r>
              <a:rPr lang="pl-PL" sz="2000" dirty="0">
                <a:latin typeface="+mn-lt"/>
              </a:rPr>
              <a:t>o dofinansowanie projektu, a następnie do monitorowania na etapie realizacji projektu na podstawie składanych wniosków o płatność, poniższych wskaźników produktu (również w przypadku zerowej wartości docelowej): </a:t>
            </a:r>
          </a:p>
          <a:p>
            <a:pPr marL="534988" lvl="2" indent="-250825">
              <a:lnSpc>
                <a:spcPct val="114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Liczba projektów, w których sfinansowano koszty racjonalnych usprawnień dla osób z niepełnosprawnościami (sztuki);</a:t>
            </a:r>
          </a:p>
          <a:p>
            <a:pPr marL="534988" lvl="2" indent="-250825">
              <a:lnSpc>
                <a:spcPct val="114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Liczba osób z niepełnosprawnościami objętych wsparciem w programie (osoby);</a:t>
            </a:r>
          </a:p>
          <a:p>
            <a:pPr marL="534988" lvl="2" indent="-250825">
              <a:lnSpc>
                <a:spcPct val="114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Liczba osób z krajów trzecich objętych wsparciem w programie (osoby);</a:t>
            </a:r>
          </a:p>
          <a:p>
            <a:pPr marL="534988" lvl="2" indent="-250825">
              <a:lnSpc>
                <a:spcPct val="114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Liczba osób obcego pochodzenia objętych wsparciem w programie (osoby);</a:t>
            </a:r>
          </a:p>
          <a:p>
            <a:pPr marL="534988" lvl="2" indent="-250825">
              <a:lnSpc>
                <a:spcPct val="114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Liczba osób należących do mniejszości, w tym społeczności marginalizowanych takich jak Romowie, objętych wsparciem w programie (osoby);</a:t>
            </a:r>
          </a:p>
          <a:p>
            <a:pPr marL="534988" lvl="2" indent="-250825">
              <a:lnSpc>
                <a:spcPct val="114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Liczba osób w kryzysie bezdomności lub dotkniętych wykluczeniem z dostępu do mieszkań, objętych wsparciem w programie (osoby).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F27A6622-A02A-4A34-A1D0-D4005A931EF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30123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2726208F-D6F7-1381-5132-3B60A6BFE7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5506" y="3851845"/>
            <a:ext cx="7344816" cy="648072"/>
          </a:xfrm>
        </p:spPr>
        <p:txBody>
          <a:bodyPr>
            <a:normAutofit/>
          </a:bodyPr>
          <a:lstStyle/>
          <a:p>
            <a:pPr algn="ctr"/>
            <a:r>
              <a:rPr lang="pl-PL" sz="3600" dirty="0">
                <a:latin typeface="+mn-lt"/>
                <a:hlinkClick r:id="rId2"/>
              </a:rPr>
              <a:t>edukacja.efs@pomorskie.eu</a:t>
            </a:r>
            <a:r>
              <a:rPr lang="pl-PL" sz="3600" dirty="0">
                <a:latin typeface="+mn-lt"/>
              </a:rPr>
              <a:t> 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67DB53DB-FA6F-4FA2-9C87-A05E96B611D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77152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908" y="179437"/>
            <a:ext cx="8640381" cy="1584176"/>
          </a:xfrm>
        </p:spPr>
        <p:txBody>
          <a:bodyPr>
            <a:normAutofit/>
          </a:bodyPr>
          <a:lstStyle/>
          <a:p>
            <a:r>
              <a:rPr lang="pl-PL" dirty="0">
                <a:latin typeface="+mn-lt"/>
              </a:rPr>
              <a:t>ZDOLNI Z POMORZA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- podmioty uprawnione do składania wniosków 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o dofinansowanie projektów (1 z 2)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6386" y="1799034"/>
            <a:ext cx="9360942" cy="4573091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200" dirty="0">
                <a:latin typeface="+mn-lt"/>
              </a:rPr>
              <a:t>Do naboru jako wnioskodawcy mogą przystąpić w szczególności: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2200" dirty="0">
                <a:latin typeface="+mn-lt"/>
              </a:rPr>
              <a:t>Administracja publiczna,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2200" dirty="0">
                <a:latin typeface="+mn-lt"/>
              </a:rPr>
              <a:t>Instytucje nauki i edukacji,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2200" dirty="0">
                <a:latin typeface="+mn-lt"/>
              </a:rPr>
              <a:t>Instytucje ochrony zdrowia,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2200" dirty="0">
                <a:latin typeface="+mn-lt"/>
              </a:rPr>
              <a:t>Instytucje wspierające biznes,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2200" dirty="0">
                <a:latin typeface="+mn-lt"/>
              </a:rPr>
              <a:t>Organizacje społeczne i związki wyznaniowe,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2200" dirty="0">
                <a:latin typeface="+mn-lt"/>
              </a:rPr>
              <a:t>Osoby fizyczne, 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2200" dirty="0">
                <a:latin typeface="+mn-lt"/>
              </a:rPr>
              <a:t>Partnerzy społeczni,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2200" dirty="0">
                <a:latin typeface="+mn-lt"/>
              </a:rPr>
              <a:t>Przedsiębiorstwa,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2200" dirty="0">
                <a:latin typeface="+mn-lt"/>
              </a:rPr>
              <a:t>Przedsiębiorstwa realizujące cele publiczne,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200" dirty="0">
                <a:latin typeface="+mn-lt"/>
              </a:rPr>
              <a:t>Służby publiczne.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E03713CB-10E0-4062-A2B6-FFD0334C2AB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39313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908" y="179437"/>
            <a:ext cx="8640381" cy="1584176"/>
          </a:xfrm>
        </p:spPr>
        <p:txBody>
          <a:bodyPr>
            <a:normAutofit/>
          </a:bodyPr>
          <a:lstStyle/>
          <a:p>
            <a:r>
              <a:rPr lang="pl-PL" dirty="0">
                <a:latin typeface="+mn-lt"/>
              </a:rPr>
              <a:t>ZDOLNI Z POMORZA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- podmioty uprawnione do składania wniosków o dofinansowanie projektów (2 z 2)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5326" y="2051645"/>
            <a:ext cx="8856887" cy="3960440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200" dirty="0">
                <a:latin typeface="+mn-lt"/>
              </a:rPr>
              <a:t>Wnioskodawcami mogą być w szczególności </a:t>
            </a:r>
            <a:r>
              <a:rPr lang="pl-PL" sz="2200" b="1" dirty="0">
                <a:latin typeface="+mn-lt"/>
              </a:rPr>
              <a:t>jednostki samorządu terytorialnego szczebla powiatowego</a:t>
            </a:r>
            <a:r>
              <a:rPr lang="pl-PL" sz="2200" dirty="0">
                <a:latin typeface="+mn-lt"/>
              </a:rPr>
              <a:t> oraz </a:t>
            </a:r>
            <a:r>
              <a:rPr lang="pl-PL" sz="2200" b="1" dirty="0">
                <a:latin typeface="+mn-lt"/>
              </a:rPr>
              <a:t>szkoły wyższe</a:t>
            </a:r>
            <a:r>
              <a:rPr lang="pl-PL" sz="2200" dirty="0">
                <a:latin typeface="+mn-lt"/>
              </a:rPr>
              <a:t>, których karty projektów zostały uwzględnione w przedsięwzięciu strategicznym </a:t>
            </a:r>
            <a:br>
              <a:rPr lang="pl-PL" sz="2200" dirty="0">
                <a:latin typeface="+mn-lt"/>
              </a:rPr>
            </a:br>
            <a:r>
              <a:rPr lang="pl-PL" sz="2200" dirty="0">
                <a:latin typeface="+mn-lt"/>
              </a:rPr>
              <a:t>pn. </a:t>
            </a:r>
            <a:r>
              <a:rPr lang="pl-PL" sz="2200" b="1" dirty="0">
                <a:latin typeface="+mn-lt"/>
              </a:rPr>
              <a:t>„Zdolni z Pomorza” </a:t>
            </a:r>
            <a:r>
              <a:rPr lang="pl-PL" sz="2200" dirty="0">
                <a:latin typeface="+mn-lt"/>
              </a:rPr>
              <a:t>zgodnie z Regionalnym Programem Strategicznym </a:t>
            </a:r>
            <a:br>
              <a:rPr lang="pl-PL" sz="2200" dirty="0">
                <a:latin typeface="+mn-lt"/>
              </a:rPr>
            </a:br>
            <a:r>
              <a:rPr lang="pl-PL" sz="2200" dirty="0">
                <a:latin typeface="+mn-lt"/>
              </a:rPr>
              <a:t>w zakresie edukacji i kapitału społecznego</a:t>
            </a:r>
            <a:r>
              <a:rPr lang="pl-PL" sz="2200" i="1" dirty="0">
                <a:latin typeface="+mn-lt"/>
              </a:rPr>
              <a:t>.</a:t>
            </a:r>
            <a:r>
              <a:rPr lang="pl-PL" sz="2200" dirty="0">
                <a:latin typeface="+mn-lt"/>
              </a:rPr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sz="2200" dirty="0">
              <a:latin typeface="+mn-lt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200" dirty="0">
                <a:latin typeface="+mn-lt"/>
              </a:rPr>
              <a:t>Projekty realizujące ww. przedsięwzięcie strategiczne zostały zidentyfikowane i zatwierdzone w drodze Uchwały Nr 1466/506/23 ZWP z 14 grudnia 2023 roku.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BDD93BEE-0591-49FF-AACB-CABC25EEB61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10461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59835"/>
            <a:ext cx="8640381" cy="1080001"/>
          </a:xfrm>
        </p:spPr>
        <p:txBody>
          <a:bodyPr>
            <a:normAutofit/>
          </a:bodyPr>
          <a:lstStyle/>
          <a:p>
            <a:r>
              <a:rPr lang="pl-PL" dirty="0">
                <a:latin typeface="+mn-lt"/>
              </a:rPr>
              <a:t>ZDOLNI Z POMORZA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- grupa docelowa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8708" y="1619597"/>
            <a:ext cx="8640382" cy="4968552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  <a:buNone/>
              <a:defRPr/>
            </a:pPr>
            <a:r>
              <a:rPr lang="pl-PL" altLang="pl-PL" sz="2200" dirty="0">
                <a:latin typeface="+mn-lt"/>
              </a:rPr>
              <a:t>Wsparcie udzielane będzie następującym grupom:</a:t>
            </a:r>
          </a:p>
          <a:p>
            <a:pPr lvl="0">
              <a:lnSpc>
                <a:spcPct val="114000"/>
              </a:lnSpc>
              <a:buFont typeface="Wingdings" panose="05000000000000000000" pitchFamily="2" charset="2"/>
              <a:buChar char="§"/>
            </a:pPr>
            <a:r>
              <a:rPr lang="pl-PL" sz="2200" dirty="0">
                <a:latin typeface="+mn-lt"/>
              </a:rPr>
              <a:t>uczniowie szkół i placówek podstawowych (w tym z doświadczeniem migracji);</a:t>
            </a:r>
          </a:p>
          <a:p>
            <a:pPr lvl="0">
              <a:lnSpc>
                <a:spcPct val="114000"/>
              </a:lnSpc>
              <a:buFont typeface="Wingdings" panose="05000000000000000000" pitchFamily="2" charset="2"/>
              <a:buChar char="§"/>
            </a:pPr>
            <a:r>
              <a:rPr lang="pl-PL" sz="2200" dirty="0">
                <a:latin typeface="+mn-lt"/>
              </a:rPr>
              <a:t>uczniowie szkół i placówek ponadpodstawowych (w tym z doświadczeniem migracji);</a:t>
            </a:r>
          </a:p>
          <a:p>
            <a:pPr lvl="0">
              <a:lnSpc>
                <a:spcPct val="114000"/>
              </a:lnSpc>
              <a:buFont typeface="Wingdings" panose="05000000000000000000" pitchFamily="2" charset="2"/>
              <a:buChar char="§"/>
            </a:pPr>
            <a:r>
              <a:rPr lang="pl-PL" sz="2200" dirty="0">
                <a:latin typeface="+mn-lt"/>
              </a:rPr>
              <a:t>nauczyciele;</a:t>
            </a:r>
          </a:p>
          <a:p>
            <a:pPr lvl="0">
              <a:lnSpc>
                <a:spcPct val="114000"/>
              </a:lnSpc>
              <a:buFont typeface="Wingdings" panose="05000000000000000000" pitchFamily="2" charset="2"/>
              <a:buChar char="§"/>
            </a:pPr>
            <a:r>
              <a:rPr lang="pl-PL" sz="2200" dirty="0">
                <a:latin typeface="+mn-lt"/>
              </a:rPr>
              <a:t>dyrektorzy szkół i placówek oświatowych;</a:t>
            </a:r>
          </a:p>
          <a:p>
            <a:pPr lvl="0">
              <a:lnSpc>
                <a:spcPct val="114000"/>
              </a:lnSpc>
              <a:buFont typeface="Wingdings" panose="05000000000000000000" pitchFamily="2" charset="2"/>
              <a:buChar char="§"/>
            </a:pPr>
            <a:r>
              <a:rPr lang="pl-PL" sz="2200" dirty="0">
                <a:latin typeface="+mn-lt"/>
              </a:rPr>
              <a:t>pracownicy organów prowadzących szkoły i placówki;</a:t>
            </a:r>
          </a:p>
          <a:p>
            <a:pPr lvl="0">
              <a:lnSpc>
                <a:spcPct val="114000"/>
              </a:lnSpc>
              <a:buFont typeface="Wingdings" panose="05000000000000000000" pitchFamily="2" charset="2"/>
              <a:buChar char="§"/>
            </a:pPr>
            <a:r>
              <a:rPr lang="pl-PL" sz="2200" dirty="0">
                <a:latin typeface="+mn-lt"/>
              </a:rPr>
              <a:t>psychologowie i pedagodzy wspierający uczniów;</a:t>
            </a:r>
          </a:p>
          <a:p>
            <a:pPr lvl="0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2200" dirty="0">
                <a:latin typeface="+mn-lt"/>
              </a:rPr>
              <a:t>rodzice/opiekunowie prawni dzieci i młodzieży.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1A28E361-4C71-4C36-88BA-C464E12F608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4243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59835"/>
            <a:ext cx="8640381" cy="1080001"/>
          </a:xfrm>
        </p:spPr>
        <p:txBody>
          <a:bodyPr>
            <a:normAutofit/>
          </a:bodyPr>
          <a:lstStyle/>
          <a:p>
            <a:r>
              <a:rPr lang="pl-PL" dirty="0">
                <a:latin typeface="+mn-lt"/>
              </a:rPr>
              <a:t>ZDOLNI Z POMORZA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- typ projektów 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715" y="1779941"/>
            <a:ext cx="8784495" cy="2791984"/>
          </a:xfrm>
        </p:spPr>
        <p:txBody>
          <a:bodyPr>
            <a:noAutofit/>
          </a:bodyPr>
          <a:lstStyle/>
          <a:p>
            <a:pPr marL="0" indent="0">
              <a:lnSpc>
                <a:spcPct val="114000"/>
              </a:lnSpc>
              <a:buNone/>
            </a:pPr>
            <a:r>
              <a:rPr lang="pl-PL" sz="2400" dirty="0">
                <a:latin typeface="+mn-lt"/>
              </a:rPr>
              <a:t>W konkursie mogą być realizowane wyłącznie projekty odnoszące się do </a:t>
            </a:r>
            <a:r>
              <a:rPr lang="pl-PL" sz="2400" b="1" dirty="0">
                <a:latin typeface="+mn-lt"/>
              </a:rPr>
              <a:t>wsparcia uczniów w rozwoju ich uzdolnień</a:t>
            </a:r>
            <a:r>
              <a:rPr lang="pl-PL" sz="2400" dirty="0">
                <a:latin typeface="+mn-lt"/>
              </a:rPr>
              <a:t> poprzez realizację kompleksowych działań dotyczących m.in. diagnozowania uzdolnień uczniów, realizacji lokalnych i regionalnych form wsparcia zgodnie ze zdiagnozowanymi potrzebami i barierami o charakterze społeczno-ekonomicznym czy terytorialnym.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51EBF3FE-3E8F-4B0F-8120-E8DE964F334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79456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4340" y="323453"/>
            <a:ext cx="8640381" cy="1368152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pl-PL" sz="3100" dirty="0">
                <a:latin typeface="+mn-lt"/>
              </a:rPr>
              <a:t>ZDOLNI Z POMORZA</a:t>
            </a:r>
            <a:br>
              <a:rPr lang="pl-PL" sz="3100" dirty="0">
                <a:latin typeface="+mn-lt"/>
              </a:rPr>
            </a:br>
            <a:r>
              <a:rPr lang="pl-PL" sz="3100" dirty="0">
                <a:latin typeface="+mn-lt"/>
              </a:rPr>
              <a:t>– kryteria zgodności z FEP 2021-2027 i dokumentami programowymi – specyficzne, obligatoryjne</a:t>
            </a:r>
            <a:br>
              <a:rPr lang="pl-PL" sz="3200" dirty="0">
                <a:latin typeface="+mn-lt"/>
              </a:rPr>
            </a:br>
            <a:br>
              <a:rPr lang="pl-PL" sz="3200" dirty="0">
                <a:latin typeface="+mn-lt"/>
              </a:rPr>
            </a:br>
            <a:endParaRPr lang="pl-PL" sz="3200" dirty="0">
              <a:latin typeface="+mn-lt"/>
            </a:endParaRP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4340" y="1795961"/>
            <a:ext cx="9254437" cy="5400601"/>
          </a:xfrm>
        </p:spPr>
        <p:txBody>
          <a:bodyPr>
            <a:normAutofit/>
          </a:bodyPr>
          <a:lstStyle/>
          <a:p>
            <a:pPr marL="457200" lvl="0" indent="-457200">
              <a:lnSpc>
                <a:spcPct val="100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pl-PL" sz="2400" dirty="0">
                <a:latin typeface="+mn-lt"/>
              </a:rPr>
              <a:t>Zgodność ze szczegółowymi uwarunkowaniami określonymi dla </a:t>
            </a:r>
            <a:r>
              <a:rPr lang="pl-PL" sz="2400" b="1" dirty="0">
                <a:latin typeface="+mn-lt"/>
              </a:rPr>
              <a:t>Działania </a:t>
            </a:r>
            <a:r>
              <a:rPr lang="pl-PL" sz="2400" dirty="0">
                <a:latin typeface="+mn-lt"/>
              </a:rPr>
              <a:t>ocenie podlega czy w ramach projektu założono realizację wskaźnika rezultatu bezpośredniego </a:t>
            </a:r>
            <a:r>
              <a:rPr lang="pl-PL" sz="2400" b="1" dirty="0">
                <a:latin typeface="+mn-lt"/>
              </a:rPr>
              <a:t>Liczba przedstawicieli kadry szkół i placówek systemu oświaty, którzy uzyskali kwalifikacje po opuszczeniu programu</a:t>
            </a:r>
            <a:r>
              <a:rPr lang="pl-PL" sz="2400" dirty="0">
                <a:latin typeface="+mn-lt"/>
              </a:rPr>
              <a:t> na poziomie co najmniej </a:t>
            </a:r>
            <a:r>
              <a:rPr lang="pl-PL" sz="2400" b="1" dirty="0">
                <a:latin typeface="+mn-lt"/>
              </a:rPr>
              <a:t>76% </a:t>
            </a:r>
            <a:r>
              <a:rPr lang="pl-PL" sz="2400" dirty="0">
                <a:latin typeface="+mn-lt"/>
              </a:rPr>
              <a:t>wartości wskaźnika produktu </a:t>
            </a:r>
            <a:r>
              <a:rPr lang="pl-PL" sz="2400" b="1" dirty="0">
                <a:latin typeface="+mn-lt"/>
              </a:rPr>
              <a:t>Liczba przedstawicieli kadry szkół i placówek systemu oświaty objętych wsparciem </a:t>
            </a:r>
            <a:r>
              <a:rPr lang="pl-PL" sz="2400" dirty="0">
                <a:latin typeface="+mn-lt"/>
              </a:rPr>
              <a:t>(jeśli dotyczy)?</a:t>
            </a:r>
          </a:p>
          <a:p>
            <a:pPr marL="457200" lvl="0" indent="-457200">
              <a:lnSpc>
                <a:spcPct val="100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pl-PL" sz="2400" dirty="0">
                <a:latin typeface="+mn-lt"/>
              </a:rPr>
              <a:t>Zgodność ze szczegółowymi uwarunkowaniami określonymi dla </a:t>
            </a:r>
            <a:r>
              <a:rPr lang="pl-PL" sz="2400" b="1" dirty="0">
                <a:latin typeface="+mn-lt"/>
              </a:rPr>
              <a:t>naboru </a:t>
            </a:r>
            <a:r>
              <a:rPr lang="pl-PL" sz="2400" dirty="0">
                <a:latin typeface="+mn-lt"/>
              </a:rPr>
              <a:t>ocenie podlega czy w ramach projektu zostanie zapewniony dostęp do </a:t>
            </a:r>
            <a:r>
              <a:rPr lang="pl-PL" sz="2400" b="1" dirty="0">
                <a:latin typeface="+mn-lt"/>
              </a:rPr>
              <a:t>doradztwa zawodowego</a:t>
            </a:r>
            <a:r>
              <a:rPr lang="pl-PL" sz="2400" dirty="0">
                <a:latin typeface="+mn-lt"/>
              </a:rPr>
              <a:t> oraz jednocześnie czy jest ono wolne od stereotypów płciowych w wyborze ścieżek edukacyjnych i zawodowych, a także wspiera przełamywanie tych stereotypów </a:t>
            </a:r>
            <a:br>
              <a:rPr lang="pl-PL" sz="2400" dirty="0">
                <a:latin typeface="+mn-lt"/>
              </a:rPr>
            </a:br>
            <a:r>
              <a:rPr lang="pl-PL" sz="2400" dirty="0">
                <a:latin typeface="+mn-lt"/>
              </a:rPr>
              <a:t>(jeśli dotyczy)?</a:t>
            </a:r>
          </a:p>
          <a:p>
            <a:pPr marL="457200" lvl="0" indent="-457200">
              <a:spcAft>
                <a:spcPts val="1200"/>
              </a:spcAft>
              <a:buFont typeface="+mj-lt"/>
              <a:buAutoNum type="alphaLcPeriod"/>
            </a:pPr>
            <a:endParaRPr lang="pl-PL" sz="2400" dirty="0">
              <a:latin typeface="+mn-lt"/>
            </a:endParaRP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2FBB676C-8AF1-4A93-93FC-697F5059BF2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07040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908" y="251445"/>
            <a:ext cx="8640381" cy="1475786"/>
          </a:xfrm>
        </p:spPr>
        <p:txBody>
          <a:bodyPr>
            <a:normAutofit/>
          </a:bodyPr>
          <a:lstStyle/>
          <a:p>
            <a:r>
              <a:rPr lang="pl-PL" dirty="0">
                <a:latin typeface="+mn-lt"/>
              </a:rPr>
              <a:t>ZDOLNI Z POMORZA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– kryteria strategiczne, Obszar C: Wartość dodana projektu, fakultatywne 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7222" y="1979637"/>
            <a:ext cx="9000711" cy="2736304"/>
          </a:xfrm>
        </p:spPr>
        <p:txBody>
          <a:bodyPr>
            <a:noAutofit/>
          </a:bodyPr>
          <a:lstStyle/>
          <a:p>
            <a:pPr marL="0" lvl="0" indent="0">
              <a:lnSpc>
                <a:spcPct val="120000"/>
              </a:lnSpc>
              <a:spcAft>
                <a:spcPts val="1200"/>
              </a:spcAft>
              <a:buNone/>
            </a:pPr>
            <a:r>
              <a:rPr lang="pl-PL" sz="2400" b="1" dirty="0">
                <a:latin typeface="+mn-lt"/>
              </a:rPr>
              <a:t>Wpisywanie się w przedsięwzięcie strategiczne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l-PL" sz="2400" b="1" dirty="0">
                <a:latin typeface="+mn-lt"/>
              </a:rPr>
              <a:t>Ocenie podlega</a:t>
            </a:r>
            <a:r>
              <a:rPr lang="pl-PL" sz="2400" dirty="0">
                <a:latin typeface="+mn-lt"/>
              </a:rPr>
              <a:t> wpisywanie się projektu w koordynowane przez Samorząd Województwa Pomorskiego przedsięwzięcie strategiczne wskazane w Regionalnym Programie Strategicznym w zakresie edukacji </a:t>
            </a:r>
            <a:br>
              <a:rPr lang="pl-PL" sz="2400" dirty="0">
                <a:latin typeface="+mn-lt"/>
              </a:rPr>
            </a:br>
            <a:r>
              <a:rPr lang="pl-PL" sz="2400" dirty="0">
                <a:latin typeface="+mn-lt"/>
              </a:rPr>
              <a:t>i kapitału społecznego pn. „Zdolni z Pomorza”.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65390956-7AAB-413F-BEE4-8B62D6516A6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8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39364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7181" y="251445"/>
            <a:ext cx="8640381" cy="1368153"/>
          </a:xfrm>
        </p:spPr>
        <p:txBody>
          <a:bodyPr>
            <a:normAutofit/>
          </a:bodyPr>
          <a:lstStyle/>
          <a:p>
            <a:r>
              <a:rPr lang="pl-PL" dirty="0">
                <a:latin typeface="+mn-lt"/>
              </a:rPr>
              <a:t>ZDOLNI Z POMORZA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– kryteria strategiczne, Obszar D: Specyficzne ukierunkowanie projektu, fakultatywne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7181" y="1763613"/>
            <a:ext cx="8567197" cy="4752528"/>
          </a:xfrm>
        </p:spPr>
        <p:txBody>
          <a:bodyPr>
            <a:noAutofit/>
          </a:bodyPr>
          <a:lstStyle/>
          <a:p>
            <a:pPr marL="0" lvl="0" indent="0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pl-PL" sz="2400" b="1" dirty="0">
                <a:latin typeface="+mn-lt"/>
              </a:rPr>
              <a:t>Wykorzystanie zasobów lub modeli wypracowanych na poziomie centralnym</a:t>
            </a:r>
          </a:p>
          <a:p>
            <a:pPr marL="0" lvl="0" indent="0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pl-PL" sz="2400" b="1" dirty="0">
                <a:latin typeface="+mn-lt"/>
              </a:rPr>
              <a:t>Ocenie podlega </a:t>
            </a:r>
            <a:r>
              <a:rPr lang="pl-PL" sz="2400" dirty="0">
                <a:latin typeface="+mn-lt"/>
              </a:rPr>
              <a:t>czy w  ramach projektu zostaną wykorzystane zasoby dostępne na ZPE lub zostaną wdrożone poniższe modele wypracowane w ramach PO WER (adekwatnie do zakresu wsparcia):</a:t>
            </a:r>
          </a:p>
          <a:p>
            <a:pPr marL="446088" indent="-250825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sz="2400" dirty="0">
                <a:latin typeface="+mn-lt"/>
              </a:rPr>
              <a:t>„Przestrzeń Dostępnej Szkoły”;</a:t>
            </a:r>
          </a:p>
          <a:p>
            <a:pPr marL="446088" indent="-250825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sz="2400" dirty="0">
                <a:latin typeface="+mn-lt"/>
              </a:rPr>
              <a:t>„Szkoły ćwiczeń”; </a:t>
            </a:r>
          </a:p>
          <a:p>
            <a:pPr marL="446088" indent="-250825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sz="2400" dirty="0">
                <a:latin typeface="+mn-lt"/>
              </a:rPr>
              <a:t>„Asystent ucznia o specjalnych potrzebach edukacyjnych”;</a:t>
            </a:r>
          </a:p>
          <a:p>
            <a:pPr marL="446088" indent="-250825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sz="2400" dirty="0">
                <a:latin typeface="+mn-lt"/>
              </a:rPr>
              <a:t>w zakresie doradztwa zawodowego.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03C830E6-9B01-42BB-A9F4-6CE0D6ED6F1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29554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otyw pakietu Office">
  <a:themeElements>
    <a:clrScheme name="Niestandardowy 8">
      <a:dk1>
        <a:srgbClr val="000000"/>
      </a:dk1>
      <a:lt1>
        <a:srgbClr val="FFFFFF"/>
      </a:lt1>
      <a:dk2>
        <a:srgbClr val="002073"/>
      </a:dk2>
      <a:lt2>
        <a:srgbClr val="FFFFFF"/>
      </a:lt2>
      <a:accent1>
        <a:srgbClr val="003399"/>
      </a:accent1>
      <a:accent2>
        <a:srgbClr val="A6D3FF"/>
      </a:accent2>
      <a:accent3>
        <a:srgbClr val="FFD618"/>
      </a:accent3>
      <a:accent4>
        <a:srgbClr val="0051B0"/>
      </a:accent4>
      <a:accent5>
        <a:srgbClr val="6BB1E2"/>
      </a:accent5>
      <a:accent6>
        <a:srgbClr val="FFE60B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436F5452-C95B-4D43-A1C6-1CA5BE69C951}" vid="{ABE25C27-1E66-47F3-AA86-B88226738C33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 z numerem strony</Template>
  <TotalTime>5525</TotalTime>
  <Words>2426</Words>
  <Application>Microsoft Office PowerPoint</Application>
  <PresentationFormat>Niestandardowy</PresentationFormat>
  <Paragraphs>201</Paragraphs>
  <Slides>25</Slides>
  <Notes>10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25</vt:i4>
      </vt:variant>
    </vt:vector>
  </HeadingPairs>
  <TitlesOfParts>
    <vt:vector size="30" baseType="lpstr">
      <vt:lpstr>Arial</vt:lpstr>
      <vt:lpstr>Calibri</vt:lpstr>
      <vt:lpstr>Open Sans</vt:lpstr>
      <vt:lpstr>Wingdings</vt:lpstr>
      <vt:lpstr>Motyw pakietu Office</vt:lpstr>
      <vt:lpstr>Fundusze Europejskie dla Pomorza 2021-2027  Specyfika projektów w ramach  Działania 5.8. Edukacja ogólna i zawodowa  („Zdolni z Pomorza”)</vt:lpstr>
      <vt:lpstr>ZDOLNI Z POMORZA - podstawowe informacje o naborze</vt:lpstr>
      <vt:lpstr>ZDOLNI Z POMORZA - podmioty uprawnione do składania wniosków  o dofinansowanie projektów (1 z 2)</vt:lpstr>
      <vt:lpstr>ZDOLNI Z POMORZA - podmioty uprawnione do składania wniosków o dofinansowanie projektów (2 z 2)</vt:lpstr>
      <vt:lpstr>ZDOLNI Z POMORZA - grupa docelowa</vt:lpstr>
      <vt:lpstr>ZDOLNI Z POMORZA - typ projektów </vt:lpstr>
      <vt:lpstr>ZDOLNI Z POMORZA – kryteria zgodności z FEP 2021-2027 i dokumentami programowymi – specyficzne, obligatoryjne  </vt:lpstr>
      <vt:lpstr>ZDOLNI Z POMORZA – kryteria strategiczne, Obszar C: Wartość dodana projektu, fakultatywne </vt:lpstr>
      <vt:lpstr>ZDOLNI Z POMORZA – kryteria strategiczne, Obszar D: Specyficzne ukierunkowanie projektu, fakultatywne</vt:lpstr>
      <vt:lpstr>ZDOLNI Z POMORZA - uwarunkowania realizacji wsparcia (1 z 2)</vt:lpstr>
      <vt:lpstr>ZDOLNI Z POMORZA - uwarunkowania realizacji wsparcia (2 z 2)</vt:lpstr>
      <vt:lpstr>ZDOLNI Z POMORZA - podmioty uprawnione do składania wniosków  o dofinansowanie projektów - OBSZAR</vt:lpstr>
      <vt:lpstr>ZDOLNI Z POMORZA - uwarunkowania realizacji wsparcia – POWIAT (1 z 2)</vt:lpstr>
      <vt:lpstr>ZDOLNI Z POMORZA - uwarunkowania realizacji wsparcia – POWIAT (2 z 2)</vt:lpstr>
      <vt:lpstr>ZDOLNI Z POMORZA - doradztwo zawodowe – POWIAT / POZOSTALI WNIOSKODAWCY (1 z 2)</vt:lpstr>
      <vt:lpstr>ZDOLNI Z POMORZA - doradztwo zawodowe – POWIAT / POZOSTALI WNIOSKODAWCY (2 z 2)</vt:lpstr>
      <vt:lpstr>ZDOLNI Z POMORZA - wsparcie dla rodziców/opiekunów prawnych – POWIAT / POZOSTALI WNIOSKODAWCY</vt:lpstr>
      <vt:lpstr>ZDOLNI Z POMORZA - uwarunkowania realizacji wsparcia – SZKOŁA WYŻSZA </vt:lpstr>
      <vt:lpstr>ZDOLNI Z POMORZA - doskonalenie zawodowe kadr szkół i placówek systemu oświaty – SZKOŁA WYŻSZA / POZOSTALI WNIOSKODAWCY </vt:lpstr>
      <vt:lpstr>ZDOLNI Z POMORZA - uwarunkowania realizacji wsparcia – POZOSTALI WNIOSKODAWCY</vt:lpstr>
      <vt:lpstr>ZDOLNI Z POMORZA - podsumowanie</vt:lpstr>
      <vt:lpstr>ZDOLNI Z POMORZA - WSKAŹNIKI MONITOROWANIA (1 z 3)</vt:lpstr>
      <vt:lpstr>ZDOLNI Z POMORZA - WSKAŹNIKI MONITOROWANIA (2 z 3)</vt:lpstr>
      <vt:lpstr>ZDOLNI Z POMORZA - WSKAŹNIKI MONITOROWANIA (3 z 3)</vt:lpstr>
      <vt:lpstr>edukacja.efs@pomorskie.eu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Sowiński Piotr</dc:creator>
  <cp:lastModifiedBy>Cygert Piotr</cp:lastModifiedBy>
  <cp:revision>296</cp:revision>
  <cp:lastPrinted>2024-02-21T07:14:10Z</cp:lastPrinted>
  <dcterms:created xsi:type="dcterms:W3CDTF">2022-06-22T09:40:44Z</dcterms:created>
  <dcterms:modified xsi:type="dcterms:W3CDTF">2024-03-07T10:21:56Z</dcterms:modified>
</cp:coreProperties>
</file>