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290" r:id="rId2"/>
    <p:sldId id="329" r:id="rId3"/>
    <p:sldId id="291" r:id="rId4"/>
    <p:sldId id="327" r:id="rId5"/>
    <p:sldId id="328" r:id="rId6"/>
    <p:sldId id="260" r:id="rId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07" autoAdjust="0"/>
  </p:normalViewPr>
  <p:slideViewPr>
    <p:cSldViewPr snapToGrid="0">
      <p:cViewPr varScale="1">
        <p:scale>
          <a:sx n="99" d="100"/>
          <a:sy n="9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53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46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75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244" y="2424136"/>
            <a:ext cx="7184985" cy="1004864"/>
          </a:xfrm>
        </p:spPr>
        <p:txBody>
          <a:bodyPr>
            <a:noAutofit/>
          </a:bodyPr>
          <a:lstStyle/>
          <a:p>
            <a:r>
              <a:rPr lang="pl-PL" sz="1814" dirty="0"/>
              <a:t>Zasady udzielania dotacji warunkowej w projektach z zakresu poprawy efektywności energetycznej </a:t>
            </a:r>
            <a:br>
              <a:rPr lang="pl-PL" sz="1814" dirty="0"/>
            </a:br>
            <a:r>
              <a:rPr lang="pl-PL" sz="1814" dirty="0"/>
              <a:t>dla Działań 2.1., 2.2., 2.3. i 2.4.</a:t>
            </a:r>
            <a:br>
              <a:rPr lang="pl-PL" sz="1814" dirty="0"/>
            </a:br>
            <a:r>
              <a:rPr lang="pl-PL" sz="1814" dirty="0"/>
              <a:t>regionalnego Fundusze Europejskie dla Pomorza 2021-2027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BB35F2-EAD9-4908-B665-5BAEB9105554}"/>
              </a:ext>
            </a:extLst>
          </p:cNvPr>
          <p:cNvSpPr txBox="1"/>
          <p:nvPr/>
        </p:nvSpPr>
        <p:spPr>
          <a:xfrm>
            <a:off x="5521233" y="4728754"/>
            <a:ext cx="512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tx2"/>
                </a:solidFill>
              </a:rPr>
              <a:t>Posiedzenie Komitetu Monitorującego FEP 2021-2027 </a:t>
            </a:r>
          </a:p>
          <a:p>
            <a:r>
              <a:rPr lang="pl-PL" sz="1400" b="1" dirty="0">
                <a:solidFill>
                  <a:schemeClr val="tx2"/>
                </a:solidFill>
              </a:rPr>
              <a:t>Gdańsk, 6 grudnia 2023r.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/>
          </a:bodyPr>
          <a:lstStyle/>
          <a:p>
            <a:r>
              <a:rPr lang="pl-PL" dirty="0"/>
              <a:t>Dotacja warunkowa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25416"/>
            <a:ext cx="10394995" cy="46121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000000"/>
                </a:solidFill>
              </a:rPr>
              <a:t>art. 57 ust. 1 rozporządzenia ogólnego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</a:rPr>
              <a:t>Państwa członkowskie mogą udzielać beneficjentom </a:t>
            </a:r>
            <a:r>
              <a:rPr lang="pl-PL" sz="1700" b="1" dirty="0">
                <a:solidFill>
                  <a:srgbClr val="000000"/>
                </a:solidFill>
              </a:rPr>
              <a:t>dotacji warunkowych</a:t>
            </a:r>
            <a:r>
              <a:rPr lang="pl-PL" sz="1700" dirty="0">
                <a:solidFill>
                  <a:srgbClr val="000000"/>
                </a:solidFill>
              </a:rPr>
              <a:t>, które podlegają pełnemu lub częściowemu </a:t>
            </a:r>
            <a:r>
              <a:rPr lang="pl-PL" sz="1700" b="1" dirty="0">
                <a:solidFill>
                  <a:srgbClr val="000000"/>
                </a:solidFill>
              </a:rPr>
              <a:t>zwrotowi</a:t>
            </a:r>
            <a:r>
              <a:rPr lang="pl-PL" sz="1700" dirty="0">
                <a:solidFill>
                  <a:srgbClr val="000000"/>
                </a:solidFill>
              </a:rPr>
              <a:t>, zgodnie z dokumentem określającym warunki wsparcia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</a:rPr>
              <a:t>Państwa członkowskie </a:t>
            </a:r>
            <a:r>
              <a:rPr lang="pl-PL" sz="1700" b="1" dirty="0">
                <a:solidFill>
                  <a:srgbClr val="000000"/>
                </a:solidFill>
              </a:rPr>
              <a:t>ponownie wykorzystują </a:t>
            </a:r>
            <a:r>
              <a:rPr lang="pl-PL" sz="1700" dirty="0">
                <a:solidFill>
                  <a:srgbClr val="000000"/>
                </a:solidFill>
              </a:rPr>
              <a:t>zasoby zwrócone przez beneficjenta w tym samym celu lub zgodnie z celami danego programu </a:t>
            </a:r>
            <a:r>
              <a:rPr lang="pl-PL" sz="1700" b="1" dirty="0">
                <a:solidFill>
                  <a:srgbClr val="000000"/>
                </a:solidFill>
              </a:rPr>
              <a:t>do dnia 31 grudnia 2030r.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kumimoji="0" lang="pl-PL" sz="17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art 33 ust. 4 ustawy wdrożeniowej: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</a:rPr>
              <a:t>środki finansowe są ponownie wykorzystywane w formie wsparcia zwrotnego.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obszary objęte dotacją warunkową w ramach FEP 2021-2027: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rgbClr val="000000"/>
                </a:solidFill>
              </a:rPr>
              <a:t>komercjalizacja i </a:t>
            </a:r>
            <a:r>
              <a:rPr lang="pl-PL" sz="1700" b="1" dirty="0">
                <a:solidFill>
                  <a:srgbClr val="000000"/>
                </a:solidFill>
              </a:rPr>
              <a:t>wdrożenie </a:t>
            </a:r>
            <a:r>
              <a:rPr lang="pl-PL" sz="1700" dirty="0">
                <a:solidFill>
                  <a:srgbClr val="000000"/>
                </a:solidFill>
              </a:rPr>
              <a:t>wyników </a:t>
            </a:r>
            <a:r>
              <a:rPr lang="pl-PL" sz="1700" b="1" dirty="0">
                <a:solidFill>
                  <a:srgbClr val="000000"/>
                </a:solidFill>
              </a:rPr>
              <a:t>prac B+R </a:t>
            </a:r>
            <a:r>
              <a:rPr lang="pl-PL" sz="1700" dirty="0">
                <a:solidFill>
                  <a:srgbClr val="000000"/>
                </a:solidFill>
              </a:rPr>
              <a:t>MŚP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  <a:buFont typeface="Courier New" panose="02070309020205020404" pitchFamily="49" charset="0"/>
              <a:buChar char="o"/>
            </a:pPr>
            <a:r>
              <a:rPr kumimoji="0" lang="pl-PL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efektywność energetyczna 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budynków użyteczności publicznej</a:t>
            </a:r>
          </a:p>
          <a:p>
            <a:pPr marL="1366844" lvl="3" indent="-366713">
              <a:lnSpc>
                <a:spcPct val="120000"/>
              </a:lnSpc>
              <a:spcBef>
                <a:spcPts val="600"/>
              </a:spcBef>
              <a:buClr>
                <a:srgbClr val="003399"/>
              </a:buClr>
            </a:pPr>
            <a:r>
              <a:rPr lang="pl-PL" sz="1700" dirty="0">
                <a:solidFill>
                  <a:schemeClr val="accent1"/>
                </a:solidFill>
              </a:rPr>
              <a:t>szczegółowe rozwiązania określi Komitet Monitorujący </a:t>
            </a: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909642" marR="0" lvl="2" indent="-366713" algn="l" defTabSz="914406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914406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endParaRPr kumimoji="0" lang="pl-PL" sz="163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763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4B0A951-69C0-4851-93D8-D54972F67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53" y="2420394"/>
            <a:ext cx="6447925" cy="4538596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457333"/>
          </a:xfrm>
        </p:spPr>
        <p:txBody>
          <a:bodyPr/>
          <a:lstStyle/>
          <a:p>
            <a:r>
              <a:rPr lang="pl-PL" dirty="0"/>
              <a:t>Priorytet 2. Fundusze europejskie dla zielonego Pomorza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3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515332" y="843770"/>
            <a:ext cx="11146054" cy="56061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6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2600" dirty="0"/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Działanie 2.1. Efektywność energetyczna</a:t>
            </a:r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Działanie 2.2. Efektywność energetyczna – ZIT na terenie obszaru metropolitalnego</a:t>
            </a:r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Działanie 2.3. Efektywność energetyczna – ZIT poza terenem obszaru metropolitalnego</a:t>
            </a:r>
          </a:p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/>
              <a:t>Działanie 2.4. Efektywność energetyczna – programy rewitalizacji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2300" dirty="0"/>
          </a:p>
          <a:p>
            <a:pPr marL="457202" lvl="1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b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pl-PL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41E00FE-02B8-47C0-A7A2-010968F9463F}"/>
              </a:ext>
            </a:extLst>
          </p:cNvPr>
          <p:cNvSpPr txBox="1">
            <a:spLocks/>
          </p:cNvSpPr>
          <p:nvPr/>
        </p:nvSpPr>
        <p:spPr>
          <a:xfrm>
            <a:off x="4562375" y="3604300"/>
            <a:ext cx="7629625" cy="24480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6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11914" marR="0" lvl="3" indent="0" algn="l" defTabSz="1007943" rtl="0" eaLnBrk="1" fontAlgn="auto" latinLnBrk="0" hangingPunct="1">
              <a:lnSpc>
                <a:spcPct val="120000"/>
              </a:lnSpc>
              <a:spcBef>
                <a:spcPts val="5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Budynek użyteczności publicznej:</a:t>
            </a:r>
          </a:p>
          <a:p>
            <a:pPr marL="251986" marR="0" lvl="0" indent="-251986" algn="l" defTabSz="1007943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4"/>
              </a:buBlip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budynek przeznaczony </a:t>
            </a: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na potrzeby 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administracji publicznej, kultury, edukacji, wychowania, społeczne, opieki zdrowotnej i socjalnej, sportu, kultu religijnego, </a:t>
            </a:r>
          </a:p>
          <a:p>
            <a:pPr lvl="0">
              <a:spcBef>
                <a:spcPts val="0"/>
              </a:spcBef>
              <a:buClr>
                <a:srgbClr val="003399"/>
              </a:buClr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budynek, którego </a:t>
            </a:r>
            <a:r>
              <a:rPr lang="pl-PL" sz="1200" b="1" dirty="0">
                <a:solidFill>
                  <a:srgbClr val="000000"/>
                </a:solidFill>
              </a:rPr>
              <a:t>właścicielem</a:t>
            </a:r>
            <a:r>
              <a:rPr lang="pl-PL" sz="1200" dirty="0">
                <a:solidFill>
                  <a:srgbClr val="000000"/>
                </a:solidFill>
              </a:rPr>
              <a:t> jest jednostka samorządu terytorialnego (</a:t>
            </a:r>
            <a:r>
              <a:rPr lang="pl-PL" sz="1200" dirty="0" err="1">
                <a:solidFill>
                  <a:srgbClr val="000000"/>
                </a:solidFill>
              </a:rPr>
              <a:t>jst</a:t>
            </a:r>
            <a:r>
              <a:rPr lang="pl-PL" sz="1200" dirty="0">
                <a:solidFill>
                  <a:srgbClr val="000000"/>
                </a:solidFill>
              </a:rPr>
              <a:t>) lub podmiot z większościowym udziałem </a:t>
            </a:r>
            <a:r>
              <a:rPr lang="pl-PL" sz="1200" dirty="0" err="1">
                <a:solidFill>
                  <a:srgbClr val="000000"/>
                </a:solidFill>
              </a:rPr>
              <a:t>jst</a:t>
            </a:r>
            <a:r>
              <a:rPr lang="pl-PL" sz="1200" dirty="0">
                <a:solidFill>
                  <a:srgbClr val="000000"/>
                </a:solidFill>
              </a:rPr>
              <a:t>, służący świadczeniu </a:t>
            </a:r>
            <a:r>
              <a:rPr lang="pl-PL" sz="1200" b="1" dirty="0">
                <a:solidFill>
                  <a:srgbClr val="000000"/>
                </a:solidFill>
              </a:rPr>
              <a:t>usług komunalnych </a:t>
            </a:r>
            <a:r>
              <a:rPr lang="pl-PL" sz="1200" dirty="0">
                <a:solidFill>
                  <a:srgbClr val="000000"/>
                </a:solidFill>
              </a:rPr>
              <a:t>przez administrację lub służby publiczne bądź </a:t>
            </a:r>
            <a:r>
              <a:rPr lang="pl-PL" sz="1200" b="1" dirty="0">
                <a:solidFill>
                  <a:srgbClr val="000000"/>
                </a:solidFill>
              </a:rPr>
              <a:t>usług o charakterze powszechnym </a:t>
            </a:r>
            <a:r>
              <a:rPr lang="pl-PL" sz="1200" dirty="0">
                <a:solidFill>
                  <a:srgbClr val="000000"/>
                </a:solidFill>
              </a:rPr>
              <a:t>świadczonych przez publiczne instytucje otoczenia biznesu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251986" marR="0" lvl="0" indent="-251986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4"/>
              </a:buBlip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E67E91B-8CAE-4A92-9DF5-626B8CF353F7}"/>
              </a:ext>
            </a:extLst>
          </p:cNvPr>
          <p:cNvSpPr txBox="1"/>
          <p:nvPr/>
        </p:nvSpPr>
        <p:spPr>
          <a:xfrm>
            <a:off x="530614" y="6133992"/>
            <a:ext cx="690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000000"/>
                </a:solidFill>
              </a:rPr>
              <a:t>minimalny próg oszczędności energii </a:t>
            </a:r>
            <a:r>
              <a:rPr lang="pl-PL" sz="1600" dirty="0">
                <a:solidFill>
                  <a:srgbClr val="000000"/>
                </a:solidFill>
              </a:rPr>
              <a:t>na każdym budynku poddanym termomodernizacji na poziomie </a:t>
            </a:r>
            <a:r>
              <a:rPr lang="pl-PL" sz="1600" b="1" dirty="0">
                <a:solidFill>
                  <a:srgbClr val="000000"/>
                </a:solidFill>
              </a:rPr>
              <a:t>nie niższym niż 40% energii pierwotnej</a:t>
            </a:r>
          </a:p>
        </p:txBody>
      </p:sp>
    </p:spTree>
    <p:extLst>
      <p:ext uri="{BB962C8B-B14F-4D97-AF65-F5344CB8AC3E}">
        <p14:creationId xmlns:p14="http://schemas.microsoft.com/office/powerpoint/2010/main" val="10447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 fontScale="90000"/>
          </a:bodyPr>
          <a:lstStyle/>
          <a:p>
            <a:r>
              <a:rPr lang="pl-PL" dirty="0"/>
              <a:t>Zasady udzielania dotacji warunkowej w efektywności energetycznej(1/2)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4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25416"/>
            <a:ext cx="10394995" cy="46121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dirty="0"/>
              <a:t>Przedmiot dotacji warunkowej (wydatki kwalifikowalne):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każdy budynek użyteczności publicznej </a:t>
            </a:r>
            <a:r>
              <a:rPr lang="pl-PL" sz="1700" dirty="0">
                <a:sym typeface="Symbol" panose="05050102010706020507" pitchFamily="18" charset="2"/>
              </a:rPr>
              <a:t></a:t>
            </a:r>
            <a:r>
              <a:rPr lang="pl-PL" sz="1700" dirty="0"/>
              <a:t> </a:t>
            </a:r>
            <a:r>
              <a:rPr lang="pl-PL" sz="1700" b="1" dirty="0"/>
              <a:t>audyt energetyczny ex-ante </a:t>
            </a:r>
            <a:r>
              <a:rPr lang="pl-PL" sz="1700" b="1" dirty="0">
                <a:sym typeface="Symbol" panose="05050102010706020507" pitchFamily="18" charset="2"/>
              </a:rPr>
              <a:t> 40% oszczędności </a:t>
            </a:r>
            <a:r>
              <a:rPr lang="pl-PL" sz="1700" dirty="0">
                <a:sym typeface="Symbol" panose="05050102010706020507" pitchFamily="18" charset="2"/>
              </a:rPr>
              <a:t>energii pierwotnej;</a:t>
            </a:r>
            <a:endParaRPr lang="pl-PL" sz="1700" dirty="0"/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dirty="0"/>
              <a:t>Wysokość  zwrotu liczona od </a:t>
            </a:r>
            <a:r>
              <a:rPr lang="pl-PL" sz="1700" b="1" dirty="0"/>
              <a:t>kwoty dofinansowania z EFRR;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dirty="0"/>
              <a:t>Poziom zwrotu dotacji warunkowej dla każdego budynku </a:t>
            </a:r>
            <a:r>
              <a:rPr lang="pl-PL" sz="1700" b="1" dirty="0"/>
              <a:t>wynosi 20%;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b="1" dirty="0"/>
              <a:t>Pomniejszenia: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jeżeli po zakończeniu realizacji inwestycji osiągnięty zostanie wyższy poziom oszczędności energii pierwotnej dla budynku,</a:t>
            </a:r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im wyższa oszczędność tym niższy poziom zwrotu kwoty dofinansowania;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dirty="0"/>
              <a:t>Weryfikacja na podstawie </a:t>
            </a:r>
            <a:r>
              <a:rPr lang="pl-PL" sz="1700" b="1" dirty="0"/>
              <a:t>audytu energetycznego ex-post;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700" dirty="0"/>
              <a:t>Warunki zwrotu (terminy, rachunki) </a:t>
            </a:r>
            <a:r>
              <a:rPr lang="pl-PL" sz="1700" b="1" dirty="0"/>
              <a:t>– umowa o dofinansowanie projektu.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pl-PL" sz="1700" dirty="0"/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pl-PL" sz="1700" dirty="0"/>
          </a:p>
          <a:p>
            <a:pPr marL="909642" lvl="2" indent="-366713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1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11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 fontScale="90000"/>
          </a:bodyPr>
          <a:lstStyle/>
          <a:p>
            <a:r>
              <a:rPr lang="pl-PL" dirty="0"/>
              <a:t>Zasady udzielania dotacji warunkowej w efektywności energetycznej(2/2)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5</a:t>
            </a:fld>
            <a:endParaRPr lang="pl-PL" dirty="0">
              <a:solidFill>
                <a:srgbClr val="002073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0AF7C7E-F856-4B33-A5BF-C4807990B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2922"/>
              </p:ext>
            </p:extLst>
          </p:nvPr>
        </p:nvGraphicFramePr>
        <p:xfrm>
          <a:off x="910775" y="1810030"/>
          <a:ext cx="9917645" cy="3325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411">
                  <a:extLst>
                    <a:ext uri="{9D8B030D-6E8A-4147-A177-3AD203B41FA5}">
                      <a16:colId xmlns:a16="http://schemas.microsoft.com/office/drawing/2014/main" val="1124600879"/>
                    </a:ext>
                  </a:extLst>
                </a:gridCol>
                <a:gridCol w="2153966">
                  <a:extLst>
                    <a:ext uri="{9D8B030D-6E8A-4147-A177-3AD203B41FA5}">
                      <a16:colId xmlns:a16="http://schemas.microsoft.com/office/drawing/2014/main" val="1997030218"/>
                    </a:ext>
                  </a:extLst>
                </a:gridCol>
                <a:gridCol w="2800951">
                  <a:extLst>
                    <a:ext uri="{9D8B030D-6E8A-4147-A177-3AD203B41FA5}">
                      <a16:colId xmlns:a16="http://schemas.microsoft.com/office/drawing/2014/main" val="3932772503"/>
                    </a:ext>
                  </a:extLst>
                </a:gridCol>
                <a:gridCol w="2483317">
                  <a:extLst>
                    <a:ext uri="{9D8B030D-6E8A-4147-A177-3AD203B41FA5}">
                      <a16:colId xmlns:a16="http://schemas.microsoft.com/office/drawing/2014/main" val="1991149283"/>
                    </a:ext>
                  </a:extLst>
                </a:gridCol>
              </a:tblGrid>
              <a:tr h="1332843"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Poziom oszczędności energii pierwotnej dla budynku</a:t>
                      </a:r>
                    </a:p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Wyjściowy poziom zwrotu dotacji warunkowej</a:t>
                      </a:r>
                    </a:p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punktów procentowych o którą zmniejszany jest poziom zakładanego zwrotu środków </a:t>
                      </a:r>
                    </a:p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Ostateczny poziom zwrotu </a:t>
                      </a:r>
                    </a:p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endParaRPr lang="pl-PL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6" rtl="0" eaLnBrk="1" fontAlgn="b" latinLnBrk="0" hangingPunct="1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(2-3)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385610"/>
                  </a:ext>
                </a:extLst>
              </a:tr>
              <a:tr h="3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40% - 44,99%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p.p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30022"/>
                  </a:ext>
                </a:extLst>
              </a:tr>
              <a:tr h="3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45% - 49,99%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p.p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60484"/>
                  </a:ext>
                </a:extLst>
              </a:tr>
              <a:tr h="3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50% - 54,99%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p.p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49274"/>
                  </a:ext>
                </a:extLst>
              </a:tr>
              <a:tr h="3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55% - 59,99%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p.p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113841"/>
                  </a:ext>
                </a:extLst>
              </a:tr>
              <a:tr h="398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60% - 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</a:rPr>
                        <a:t>więcej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  <a:effectLst/>
                        </a:rPr>
                        <a:t>p.p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980440" algn="l"/>
                        </a:tabLs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1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70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501</Words>
  <Application>Microsoft Office PowerPoint</Application>
  <PresentationFormat>Panoramiczny</PresentationFormat>
  <Paragraphs>79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Open Sans</vt:lpstr>
      <vt:lpstr>Symbol</vt:lpstr>
      <vt:lpstr>Times New Roman</vt:lpstr>
      <vt:lpstr>Wingdings</vt:lpstr>
      <vt:lpstr>1_Motyw pakietu Office</vt:lpstr>
      <vt:lpstr>Zasady udzielania dotacji warunkowej w projektach z zakresu poprawy efektywności energetycznej  dla Działań 2.1., 2.2., 2.3. i 2.4. regionalnego Fundusze Europejskie dla Pomorza 2021-2027 </vt:lpstr>
      <vt:lpstr>Dotacja warunkowa</vt:lpstr>
      <vt:lpstr>Priorytet 2. Fundusze europejskie dla zielonego Pomorza</vt:lpstr>
      <vt:lpstr>Zasady udzielania dotacji warunkowej w efektywności energetycznej(1/2)</vt:lpstr>
      <vt:lpstr>Zasady udzielania dotacji warunkowej w efektywności energetycznej(2/2)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Agnieszka Surudo</cp:lastModifiedBy>
  <cp:revision>137</cp:revision>
  <cp:lastPrinted>2023-10-31T13:27:33Z</cp:lastPrinted>
  <dcterms:created xsi:type="dcterms:W3CDTF">2023-06-16T08:37:31Z</dcterms:created>
  <dcterms:modified xsi:type="dcterms:W3CDTF">2023-12-05T08:24:00Z</dcterms:modified>
</cp:coreProperties>
</file>