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21"/>
  </p:notesMasterIdLst>
  <p:sldIdLst>
    <p:sldId id="256" r:id="rId2"/>
    <p:sldId id="275" r:id="rId3"/>
    <p:sldId id="959" r:id="rId4"/>
    <p:sldId id="960" r:id="rId5"/>
    <p:sldId id="962" r:id="rId6"/>
    <p:sldId id="951" r:id="rId7"/>
    <p:sldId id="991" r:id="rId8"/>
    <p:sldId id="978" r:id="rId9"/>
    <p:sldId id="992" r:id="rId10"/>
    <p:sldId id="979" r:id="rId11"/>
    <p:sldId id="980" r:id="rId12"/>
    <p:sldId id="981" r:id="rId13"/>
    <p:sldId id="982" r:id="rId14"/>
    <p:sldId id="983" r:id="rId15"/>
    <p:sldId id="984" r:id="rId16"/>
    <p:sldId id="985" r:id="rId17"/>
    <p:sldId id="986" r:id="rId18"/>
    <p:sldId id="987" r:id="rId19"/>
    <p:sldId id="965" r:id="rId2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otr Wardowski" initials="POM" lastIdx="4" clrIdx="0">
    <p:extLst>
      <p:ext uri="{19B8F6BF-5375-455C-9EA6-DF929625EA0E}">
        <p15:presenceInfo xmlns:p15="http://schemas.microsoft.com/office/powerpoint/2012/main" userId="Piotr Wardowski" providerId="None"/>
      </p:ext>
    </p:extLst>
  </p:cmAuthor>
  <p:cmAuthor id="2" name="Matczak Radomir" initials="MR" lastIdx="5" clrIdx="1"/>
  <p:cmAuthor id="3" name="Szczygieł Patrycja" initials="SP" lastIdx="1" clrIdx="2">
    <p:extLst>
      <p:ext uri="{19B8F6BF-5375-455C-9EA6-DF929625EA0E}">
        <p15:presenceInfo xmlns:p15="http://schemas.microsoft.com/office/powerpoint/2012/main" userId="S-1-5-21-352459600-126056257-345019615-13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D7B"/>
    <a:srgbClr val="003399"/>
    <a:srgbClr val="FF99FF"/>
    <a:srgbClr val="33CC33"/>
    <a:srgbClr val="99FF99"/>
    <a:srgbClr val="CCFFCC"/>
    <a:srgbClr val="CCFF99"/>
    <a:srgbClr val="FFFFFF"/>
    <a:srgbClr val="66CCFF"/>
    <a:srgbClr val="A6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3784" autoAdjust="0"/>
  </p:normalViewPr>
  <p:slideViewPr>
    <p:cSldViewPr snapToGrid="0">
      <p:cViewPr varScale="1">
        <p:scale>
          <a:sx n="104" d="100"/>
          <a:sy n="104" d="100"/>
        </p:scale>
        <p:origin x="163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A6AC6478-7B38-441E-8AF1-E117F6F7DD1E}" type="datetimeFigureOut">
              <a:rPr lang="pl-PL" smtClean="0"/>
              <a:t>2023-12-07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641F4E76-CFBF-4E7B-8C6B-E87567E1A4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892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F4E76-CFBF-4E7B-8C6B-E87567E1A45A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179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995" y="1790613"/>
            <a:ext cx="7388942" cy="392481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264484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20" y="1790612"/>
            <a:ext cx="3386063" cy="65325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5" y="490243"/>
            <a:ext cx="923653" cy="97975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41" y="490243"/>
            <a:ext cx="923653" cy="97975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67" y="490243"/>
            <a:ext cx="923653" cy="979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775173"/>
            <a:ext cx="6773550" cy="1004864"/>
          </a:xfrm>
        </p:spPr>
        <p:txBody>
          <a:bodyPr anchor="t" anchorCtr="0">
            <a:normAutofit/>
          </a:bodyPr>
          <a:lstStyle>
            <a:lvl1pPr algn="l">
              <a:lnSpc>
                <a:spcPts val="3421"/>
              </a:lnSpc>
              <a:defRPr sz="2737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4410532"/>
            <a:ext cx="6773483" cy="979756"/>
          </a:xfrm>
        </p:spPr>
        <p:txBody>
          <a:bodyPr>
            <a:normAutofit/>
          </a:bodyPr>
          <a:lstStyle>
            <a:lvl1pPr marL="0" indent="0" algn="l">
              <a:lnSpc>
                <a:spcPts val="2993"/>
              </a:lnSpc>
              <a:buNone/>
              <a:defRPr sz="2395" b="1">
                <a:solidFill>
                  <a:schemeClr val="tx2"/>
                </a:solidFill>
              </a:defRPr>
            </a:lvl1pPr>
            <a:lvl2pPr marL="430997" indent="0" algn="ctr">
              <a:buNone/>
              <a:defRPr sz="1886"/>
            </a:lvl2pPr>
            <a:lvl3pPr marL="861993" indent="0" algn="ctr">
              <a:buNone/>
              <a:defRPr sz="1697"/>
            </a:lvl3pPr>
            <a:lvl4pPr marL="1292990" indent="0" algn="ctr">
              <a:buNone/>
              <a:defRPr sz="1509"/>
            </a:lvl4pPr>
            <a:lvl5pPr marL="1723986" indent="0" algn="ctr">
              <a:buNone/>
              <a:defRPr sz="1509"/>
            </a:lvl5pPr>
            <a:lvl6pPr marL="2154983" indent="0" algn="ctr">
              <a:buNone/>
              <a:defRPr sz="1509"/>
            </a:lvl6pPr>
            <a:lvl7pPr marL="2585979" indent="0" algn="ctr">
              <a:buNone/>
              <a:defRPr sz="1509"/>
            </a:lvl7pPr>
            <a:lvl8pPr marL="3016975" indent="0" algn="ctr">
              <a:buNone/>
              <a:defRPr sz="1509"/>
            </a:lvl8pPr>
            <a:lvl9pPr marL="3447971" indent="0" algn="ctr">
              <a:buNone/>
              <a:defRPr sz="1509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490243"/>
            <a:ext cx="1539287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539"/>
              </a:lnSpc>
              <a:defRPr sz="119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2023-12-07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5" y="5846001"/>
            <a:ext cx="7573319" cy="7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17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108483" y="4082829"/>
            <a:ext cx="7035518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7064" y="0"/>
            <a:ext cx="7389873" cy="473665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5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841" y="4082829"/>
            <a:ext cx="3386063" cy="65325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677" y="5074439"/>
            <a:ext cx="6465290" cy="64008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6FCFA159-EADF-49BB-9E3A-21FD151919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5" y="5846001"/>
            <a:ext cx="7573319" cy="7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0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AD720-0363-406B-9E7D-99645A5BE6CD}" type="slidenum">
              <a:rPr kumimoji="0" lang="pl-PL" altLang="pl-PL" sz="85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85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9395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064" y="1799461"/>
            <a:ext cx="7389873" cy="391596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64484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4" y="1799460"/>
            <a:ext cx="3386063" cy="653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785254"/>
            <a:ext cx="6773550" cy="986800"/>
          </a:xfrm>
        </p:spPr>
        <p:txBody>
          <a:bodyPr anchor="t" anchorCtr="0">
            <a:normAutofit/>
          </a:bodyPr>
          <a:lstStyle>
            <a:lvl1pPr algn="l">
              <a:lnSpc>
                <a:spcPts val="3421"/>
              </a:lnSpc>
              <a:defRPr sz="2737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4410532"/>
            <a:ext cx="6773483" cy="979756"/>
          </a:xfrm>
        </p:spPr>
        <p:txBody>
          <a:bodyPr>
            <a:normAutofit/>
          </a:bodyPr>
          <a:lstStyle>
            <a:lvl1pPr marL="0" indent="0" algn="l">
              <a:lnSpc>
                <a:spcPts val="2993"/>
              </a:lnSpc>
              <a:buNone/>
              <a:defRPr sz="2395" b="1">
                <a:solidFill>
                  <a:schemeClr val="tx2"/>
                </a:solidFill>
              </a:defRPr>
            </a:lvl1pPr>
            <a:lvl2pPr marL="430997" indent="0" algn="ctr">
              <a:buNone/>
              <a:defRPr sz="1886"/>
            </a:lvl2pPr>
            <a:lvl3pPr marL="861993" indent="0" algn="ctr">
              <a:buNone/>
              <a:defRPr sz="1697"/>
            </a:lvl3pPr>
            <a:lvl4pPr marL="1292990" indent="0" algn="ctr">
              <a:buNone/>
              <a:defRPr sz="1509"/>
            </a:lvl4pPr>
            <a:lvl5pPr marL="1723986" indent="0" algn="ctr">
              <a:buNone/>
              <a:defRPr sz="1509"/>
            </a:lvl5pPr>
            <a:lvl6pPr marL="2154983" indent="0" algn="ctr">
              <a:buNone/>
              <a:defRPr sz="1509"/>
            </a:lvl6pPr>
            <a:lvl7pPr marL="2585979" indent="0" algn="ctr">
              <a:buNone/>
              <a:defRPr sz="1509"/>
            </a:lvl7pPr>
            <a:lvl8pPr marL="3016975" indent="0" algn="ctr">
              <a:buNone/>
              <a:defRPr sz="1509"/>
            </a:lvl8pPr>
            <a:lvl9pPr marL="3447971" indent="0" algn="ctr">
              <a:buNone/>
              <a:defRPr sz="1509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490243"/>
            <a:ext cx="1539287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539"/>
              </a:lnSpc>
              <a:defRPr sz="119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2023-12-07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60" y="1128866"/>
            <a:ext cx="325844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08" y="495200"/>
            <a:ext cx="325844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60" y="1128866"/>
            <a:ext cx="325844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244" y="488325"/>
            <a:ext cx="325844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20" y="495200"/>
            <a:ext cx="325844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63" y="1138358"/>
            <a:ext cx="325844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173" y="493114"/>
            <a:ext cx="325844" cy="345636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77" y="485586"/>
            <a:ext cx="325844" cy="345636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368" y="481800"/>
            <a:ext cx="325844" cy="345636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082" y="1135780"/>
            <a:ext cx="325844" cy="345636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97" y="1134476"/>
            <a:ext cx="325844" cy="345636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173" y="1134476"/>
            <a:ext cx="325844" cy="34563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5" y="5846001"/>
            <a:ext cx="7573319" cy="7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019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802740" cy="473665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55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416677" y="4082829"/>
            <a:ext cx="5850259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3493" y="5061678"/>
            <a:ext cx="5245249" cy="588349"/>
          </a:xfrm>
        </p:spPr>
        <p:txBody>
          <a:bodyPr anchor="t" anchorCtr="0">
            <a:normAutofit/>
          </a:bodyPr>
          <a:lstStyle>
            <a:lvl1pPr algn="l">
              <a:lnSpc>
                <a:spcPts val="2993"/>
              </a:lnSpc>
              <a:defRPr sz="239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49" y="489652"/>
            <a:ext cx="1539287" cy="33268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539"/>
              </a:lnSpc>
              <a:defRPr sz="119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2023-12-07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77" y="4082829"/>
            <a:ext cx="3386063" cy="65325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5" y="5846001"/>
            <a:ext cx="7573319" cy="7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16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416677" y="4082829"/>
            <a:ext cx="6154381" cy="1959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943" y="0"/>
            <a:ext cx="5846186" cy="4408303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5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339902" y="4082828"/>
            <a:ext cx="3079226" cy="32603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416678" y="4082828"/>
            <a:ext cx="923225" cy="325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871" y="4713462"/>
            <a:ext cx="5542066" cy="1197862"/>
          </a:xfrm>
        </p:spPr>
        <p:txBody>
          <a:bodyPr anchor="t" anchorCtr="0">
            <a:normAutofit/>
          </a:bodyPr>
          <a:lstStyle>
            <a:lvl1pPr algn="l">
              <a:lnSpc>
                <a:spcPts val="2993"/>
              </a:lnSpc>
              <a:defRPr sz="239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832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461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796072"/>
            <a:ext cx="3540668" cy="424562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795869"/>
            <a:ext cx="3540668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3107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816316"/>
            <a:ext cx="3694610" cy="979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9" y="1796072"/>
            <a:ext cx="3694937" cy="42456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16566"/>
            <a:ext cx="4264485" cy="522511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85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099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7342649" y="6695263"/>
            <a:ext cx="924287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</p:spTree>
    <p:extLst>
      <p:ext uri="{BB962C8B-B14F-4D97-AF65-F5344CB8AC3E}">
        <p14:creationId xmlns:p14="http://schemas.microsoft.com/office/powerpoint/2010/main" val="643686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796072"/>
            <a:ext cx="3540668" cy="424562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795869"/>
            <a:ext cx="3540668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7342649" y="6695263"/>
            <a:ext cx="924287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</p:spTree>
    <p:extLst>
      <p:ext uri="{BB962C8B-B14F-4D97-AF65-F5344CB8AC3E}">
        <p14:creationId xmlns:p14="http://schemas.microsoft.com/office/powerpoint/2010/main" val="298897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7064" y="816316"/>
            <a:ext cx="7389546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90" y="1796072"/>
            <a:ext cx="7389547" cy="4245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877359" y="0"/>
            <a:ext cx="924287" cy="162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1801646" y="0"/>
            <a:ext cx="646496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2353" y="6368269"/>
            <a:ext cx="923653" cy="163293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855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7342649" y="6695263"/>
            <a:ext cx="924287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</p:spTree>
    <p:extLst>
      <p:ext uri="{BB962C8B-B14F-4D97-AF65-F5344CB8AC3E}">
        <p14:creationId xmlns:p14="http://schemas.microsoft.com/office/powerpoint/2010/main" val="347236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861993" rtl="0" eaLnBrk="1" latinLnBrk="0" hangingPunct="1">
        <a:lnSpc>
          <a:spcPts val="3079"/>
        </a:lnSpc>
        <a:spcBef>
          <a:spcPct val="0"/>
        </a:spcBef>
        <a:buNone/>
        <a:defRPr sz="2395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15498" indent="-215498" algn="l" defTabSz="861993" rtl="0" eaLnBrk="1" latinLnBrk="0" hangingPunct="1">
        <a:lnSpc>
          <a:spcPts val="2052"/>
        </a:lnSpc>
        <a:spcBef>
          <a:spcPts val="942"/>
        </a:spcBef>
        <a:buClr>
          <a:schemeClr val="accent1"/>
        </a:buClr>
        <a:buFontTx/>
        <a:buBlip>
          <a:blip r:embed="rId13"/>
        </a:buBlip>
        <a:defRPr sz="1539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46494" indent="-215498" algn="l" defTabSz="861993" rtl="0" eaLnBrk="1" latinLnBrk="0" hangingPunct="1">
        <a:lnSpc>
          <a:spcPts val="2052"/>
        </a:lnSpc>
        <a:spcBef>
          <a:spcPts val="471"/>
        </a:spcBef>
        <a:buFontTx/>
        <a:buBlip>
          <a:blip r:embed="rId14"/>
        </a:buBlip>
        <a:defRPr sz="1539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077491" indent="-215498" algn="l" defTabSz="861993" rtl="0" eaLnBrk="1" latinLnBrk="0" hangingPunct="1">
        <a:lnSpc>
          <a:spcPts val="2052"/>
        </a:lnSpc>
        <a:spcBef>
          <a:spcPts val="471"/>
        </a:spcBef>
        <a:buFontTx/>
        <a:buBlip>
          <a:blip r:embed="rId15"/>
        </a:buBlip>
        <a:defRPr sz="1539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508487" indent="-215498" algn="l" defTabSz="861993" rtl="0" eaLnBrk="1" latinLnBrk="0" hangingPunct="1">
        <a:lnSpc>
          <a:spcPts val="2052"/>
        </a:lnSpc>
        <a:spcBef>
          <a:spcPts val="471"/>
        </a:spcBef>
        <a:buFont typeface="Arial" panose="020B0604020202020204" pitchFamily="34" charset="0"/>
        <a:buChar char="•"/>
        <a:defRPr sz="1539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939484" indent="-215498" algn="l" defTabSz="861993" rtl="0" eaLnBrk="1" latinLnBrk="0" hangingPunct="1">
        <a:lnSpc>
          <a:spcPts val="2052"/>
        </a:lnSpc>
        <a:spcBef>
          <a:spcPts val="471"/>
        </a:spcBef>
        <a:buFont typeface="Arial" panose="020B0604020202020204" pitchFamily="34" charset="0"/>
        <a:buChar char="•"/>
        <a:defRPr sz="1539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370481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801477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232474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663470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30997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61993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292990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723986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154983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585979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016975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447971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171" y="2785254"/>
            <a:ext cx="7022628" cy="14640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800" dirty="0">
                <a:solidFill>
                  <a:srgbClr val="002073"/>
                </a:solidFill>
                <a:latin typeface="+mn-lt"/>
              </a:rPr>
              <a:t>Efektywność energetyczna </a:t>
            </a:r>
            <a:br>
              <a:rPr lang="pl-PL" sz="2800" dirty="0">
                <a:solidFill>
                  <a:srgbClr val="002073"/>
                </a:solidFill>
                <a:latin typeface="+mn-lt"/>
              </a:rPr>
            </a:br>
            <a:r>
              <a:rPr lang="pl-PL" sz="2800" dirty="0">
                <a:solidFill>
                  <a:srgbClr val="002073"/>
                </a:solidFill>
                <a:latin typeface="+mn-lt"/>
              </a:rPr>
              <a:t>– uwarunkowania wsparcia w FEP 2021-2027</a:t>
            </a:r>
            <a:br>
              <a:rPr lang="pl-PL" sz="2800" dirty="0">
                <a:solidFill>
                  <a:srgbClr val="002073"/>
                </a:solidFill>
                <a:latin typeface="+mn-lt"/>
              </a:rPr>
            </a:br>
            <a:br>
              <a:rPr lang="pl-PL" sz="2800" dirty="0">
                <a:solidFill>
                  <a:srgbClr val="002073"/>
                </a:solidFill>
                <a:latin typeface="+mn-lt"/>
              </a:rPr>
            </a:br>
            <a:endParaRPr lang="pl-PL" sz="2800" dirty="0">
              <a:latin typeface="+mn-lt"/>
            </a:endParaRP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6171" y="4679576"/>
            <a:ext cx="7304316" cy="1057195"/>
          </a:xfrm>
        </p:spPr>
        <p:txBody>
          <a:bodyPr>
            <a:noAutofit/>
          </a:bodyPr>
          <a:lstStyle/>
          <a:p>
            <a:r>
              <a:rPr lang="pl-PL" sz="1800" dirty="0">
                <a:latin typeface="+mn-lt"/>
              </a:rPr>
              <a:t>Posiedzenie Komitetu Monitorującego FEP 2021-2027</a:t>
            </a:r>
          </a:p>
          <a:p>
            <a:r>
              <a:rPr lang="pl-PL" sz="1800" dirty="0">
                <a:latin typeface="+mn-lt"/>
              </a:rPr>
              <a:t>Gdańsk, 6-7 grudnia 2023 r.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C6EF6-E77F-45CF-A34B-B7E3757D2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98" y="399545"/>
            <a:ext cx="8908604" cy="432620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Poprawa efektywności energetycznej – wyłączenia</a:t>
            </a:r>
            <a:endParaRPr lang="pl-PL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C17CC19-45D1-4991-B084-ABBB06CCE5B7}"/>
              </a:ext>
            </a:extLst>
          </p:cNvPr>
          <p:cNvSpPr/>
          <p:nvPr/>
        </p:nvSpPr>
        <p:spPr>
          <a:xfrm>
            <a:off x="117698" y="1259175"/>
            <a:ext cx="914399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200" dirty="0"/>
              <a:t>Wyłączone </a:t>
            </a:r>
            <a:r>
              <a:rPr lang="pl-PL" sz="2200" b="1" dirty="0">
                <a:solidFill>
                  <a:schemeClr val="tx2"/>
                </a:solidFill>
              </a:rPr>
              <a:t>ze wsparcia </a:t>
            </a:r>
            <a:r>
              <a:rPr lang="pl-PL" sz="2200" dirty="0"/>
              <a:t>w ramach FEP 2021-2027 są: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budynki użyteczności publicznej należące do administracji rządowej, podległych jej organów i jednostek organizacyjnych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wielorodzinne budynki mieszkalne:</a:t>
            </a:r>
          </a:p>
          <a:p>
            <a:pPr marL="800100" lvl="1" indent="-342900">
              <a:spcAft>
                <a:spcPts val="1200"/>
              </a:spcAft>
              <a:buFont typeface="Calibri" panose="020F0502020204030204" pitchFamily="34" charset="0"/>
              <a:buChar char="̶"/>
            </a:pPr>
            <a:r>
              <a:rPr lang="pl-PL" sz="2200" dirty="0"/>
              <a:t>będące własnością Skarbu Państwa oraz spółek z jego udziałem</a:t>
            </a:r>
          </a:p>
          <a:p>
            <a:pPr marL="800100" lvl="1" indent="-342900">
              <a:spcAft>
                <a:spcPts val="1200"/>
              </a:spcAft>
              <a:buFont typeface="Calibri" panose="020F0502020204030204" pitchFamily="34" charset="0"/>
              <a:buChar char="̶"/>
            </a:pPr>
            <a:r>
              <a:rPr lang="pl-PL" sz="2200" dirty="0"/>
              <a:t>spółdzielni mieszkaniowych</a:t>
            </a:r>
          </a:p>
          <a:p>
            <a:pPr>
              <a:spcAft>
                <a:spcPts val="1200"/>
              </a:spcAft>
            </a:pPr>
            <a:r>
              <a:rPr lang="pl-PL" sz="2200" dirty="0"/>
              <a:t>Wyłączone </a:t>
            </a:r>
            <a:r>
              <a:rPr lang="pl-PL" sz="2200" b="1" dirty="0">
                <a:solidFill>
                  <a:schemeClr val="tx2"/>
                </a:solidFill>
              </a:rPr>
              <a:t>ze wsparcia w formie dotacji </a:t>
            </a:r>
            <a:r>
              <a:rPr lang="pl-PL" sz="2200" dirty="0"/>
              <a:t>są:</a:t>
            </a:r>
          </a:p>
          <a:p>
            <a:pPr marL="3556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budynki należące do wspólnot mieszkaniowych, które nie są zabytkami</a:t>
            </a:r>
          </a:p>
        </p:txBody>
      </p:sp>
    </p:spTree>
    <p:extLst>
      <p:ext uri="{BB962C8B-B14F-4D97-AF65-F5344CB8AC3E}">
        <p14:creationId xmlns:p14="http://schemas.microsoft.com/office/powerpoint/2010/main" val="403211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C6EF6-E77F-45CF-A34B-B7E3757D2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20" y="226141"/>
            <a:ext cx="8785068" cy="432620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Poprawa efektywności energetycznej – typy projektów</a:t>
            </a:r>
            <a:endParaRPr lang="pl-PL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C17CC19-45D1-4991-B084-ABBB06CCE5B7}"/>
              </a:ext>
            </a:extLst>
          </p:cNvPr>
          <p:cNvSpPr/>
          <p:nvPr/>
        </p:nvSpPr>
        <p:spPr>
          <a:xfrm>
            <a:off x="127820" y="753327"/>
            <a:ext cx="9143999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Aft>
                <a:spcPts val="400"/>
              </a:spcAft>
              <a:buFont typeface="+mj-lt"/>
              <a:buAutoNum type="arabicPeriod"/>
            </a:pPr>
            <a:r>
              <a:rPr lang="pl-PL" sz="2100" b="1" dirty="0">
                <a:solidFill>
                  <a:srgbClr val="002073"/>
                </a:solidFill>
                <a:cs typeface="Calibri" panose="020F0502020204030204" pitchFamily="34" charset="0"/>
              </a:rPr>
              <a:t>Kompleksowe przedsięwzięcia termomodernizacyjne </a:t>
            </a:r>
            <a:r>
              <a:rPr lang="pl-PL" sz="2100" b="1" dirty="0">
                <a:solidFill>
                  <a:srgbClr val="FF0000"/>
                </a:solidFill>
                <a:cs typeface="Calibri" panose="020F0502020204030204" pitchFamily="34" charset="0"/>
              </a:rPr>
              <a:t>(AUDYT)</a:t>
            </a:r>
          </a:p>
          <a:p>
            <a:pPr marL="623888" indent="-26828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2100" dirty="0"/>
              <a:t>zmniejszenie strat ciepła przez przenikanie w zewnętrznych przegrodach</a:t>
            </a:r>
          </a:p>
          <a:p>
            <a:pPr marL="623888" indent="-26828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2100" dirty="0"/>
              <a:t>modernizacja źródła ciepła</a:t>
            </a:r>
          </a:p>
          <a:p>
            <a:pPr marL="623888" indent="-26828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2100" dirty="0"/>
              <a:t>modernizacja systemów grzewczo-wentylacyjnych (wysokosprawna rekuperacja energii)</a:t>
            </a:r>
          </a:p>
          <a:p>
            <a:pPr marL="623888" indent="-26828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2100" dirty="0"/>
              <a:t>modernizacja instalacji wewnętrznej C.O. i ciepłej wody użytkowej</a:t>
            </a:r>
          </a:p>
          <a:p>
            <a:pPr marL="623888" indent="-26828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2100" dirty="0"/>
              <a:t>wykorzystanie OZE</a:t>
            </a:r>
          </a:p>
          <a:p>
            <a:pPr marL="355600" indent="-355600">
              <a:spcAft>
                <a:spcPts val="400"/>
              </a:spcAft>
              <a:buFont typeface="+mj-lt"/>
              <a:buAutoNum type="arabicPeriod" startAt="2"/>
            </a:pPr>
            <a:r>
              <a:rPr lang="pl-PL" sz="2100" b="1" dirty="0">
                <a:solidFill>
                  <a:srgbClr val="FF0000"/>
                </a:solidFill>
                <a:cs typeface="Calibri" panose="020F0502020204030204" pitchFamily="34" charset="0"/>
              </a:rPr>
              <a:t>UZUPEŁNIAJĄCO</a:t>
            </a:r>
            <a:r>
              <a:rPr lang="pl-PL" sz="2100" b="1" dirty="0">
                <a:solidFill>
                  <a:srgbClr val="002073"/>
                </a:solidFill>
                <a:cs typeface="Calibri" panose="020F0502020204030204" pitchFamily="34" charset="0"/>
              </a:rPr>
              <a:t> </a:t>
            </a:r>
            <a:r>
              <a:rPr lang="pl-PL" sz="2100" dirty="0">
                <a:cs typeface="Calibri" panose="020F0502020204030204" pitchFamily="34" charset="0"/>
              </a:rPr>
              <a:t>działania </a:t>
            </a:r>
            <a:r>
              <a:rPr lang="pl-PL" sz="2100" b="1" dirty="0">
                <a:solidFill>
                  <a:schemeClr val="tx2"/>
                </a:solidFill>
                <a:cs typeface="Calibri" panose="020F0502020204030204" pitchFamily="34" charset="0"/>
              </a:rPr>
              <a:t>funkcjonalnie powiązane</a:t>
            </a:r>
            <a:r>
              <a:rPr lang="pl-PL" sz="2100" dirty="0">
                <a:cs typeface="Calibri" panose="020F0502020204030204" pitchFamily="34" charset="0"/>
              </a:rPr>
              <a:t> z budynkiem:</a:t>
            </a:r>
          </a:p>
          <a:p>
            <a:pPr marL="623888" indent="-26828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2100" dirty="0"/>
              <a:t>rozwój systemów zarządzania energią lub wodą</a:t>
            </a:r>
          </a:p>
          <a:p>
            <a:pPr marL="623888" indent="-26828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2100" dirty="0"/>
              <a:t>modernizacja oświetlenia wewnętrznego</a:t>
            </a:r>
          </a:p>
          <a:p>
            <a:pPr marL="623888" indent="-26828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2100" dirty="0"/>
              <a:t>błękitno-zielona infrastruktura (np. zielone dachy i ściany)</a:t>
            </a:r>
          </a:p>
          <a:p>
            <a:pPr marL="623888" indent="-26828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2100" dirty="0"/>
              <a:t>likwidacja barier architektonicznych z uwzględnieniem potrzeb osób z niepełnosprawnościami</a:t>
            </a:r>
          </a:p>
          <a:p>
            <a:pPr marL="623888" indent="-26828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2100" dirty="0"/>
              <a:t>edukacja podnosząca świadomość użytkowników dot. efektywności energetycznej</a:t>
            </a:r>
          </a:p>
          <a:p>
            <a:pPr marL="623888" indent="-26828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2100" dirty="0"/>
              <a:t>inne prace budowlane</a:t>
            </a:r>
          </a:p>
        </p:txBody>
      </p:sp>
    </p:spTree>
    <p:extLst>
      <p:ext uri="{BB962C8B-B14F-4D97-AF65-F5344CB8AC3E}">
        <p14:creationId xmlns:p14="http://schemas.microsoft.com/office/powerpoint/2010/main" val="189165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C6EF6-E77F-45CF-A34B-B7E3757D2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65" y="359542"/>
            <a:ext cx="8785068" cy="432620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Poprawa efektywności energetycznej – warunki realizacji</a:t>
            </a:r>
            <a:endParaRPr lang="pl-PL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C17CC19-45D1-4991-B084-ABBB06CCE5B7}"/>
              </a:ext>
            </a:extLst>
          </p:cNvPr>
          <p:cNvSpPr/>
          <p:nvPr/>
        </p:nvSpPr>
        <p:spPr>
          <a:xfrm>
            <a:off x="-1" y="1297816"/>
            <a:ext cx="914399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chemeClr val="tx2"/>
                </a:solidFill>
              </a:rPr>
              <a:t>Efekt projektów </a:t>
            </a:r>
            <a:r>
              <a:rPr lang="pl-PL" sz="2200" dirty="0"/>
              <a:t>– znaczna </a:t>
            </a:r>
            <a:r>
              <a:rPr lang="pl-PL" sz="2200" b="1" dirty="0">
                <a:solidFill>
                  <a:schemeClr val="tx2"/>
                </a:solidFill>
              </a:rPr>
              <a:t>redukcja emisji gazów cieplarnianych </a:t>
            </a:r>
            <a:r>
              <a:rPr lang="pl-PL" sz="2200" dirty="0"/>
              <a:t>(</a:t>
            </a:r>
            <a:r>
              <a:rPr lang="pl-PL" sz="2200"/>
              <a:t>istniejące instalacje</a:t>
            </a:r>
            <a:r>
              <a:rPr lang="pl-PL" sz="2200" dirty="0"/>
              <a:t>), zmniejszenie emisji </a:t>
            </a:r>
            <a:r>
              <a:rPr lang="pl-PL" sz="2200" b="1" dirty="0">
                <a:solidFill>
                  <a:schemeClr val="tx2"/>
                </a:solidFill>
              </a:rPr>
              <a:t>zanieczyszczeń powietrza </a:t>
            </a:r>
            <a:r>
              <a:rPr lang="pl-PL" sz="2200" dirty="0"/>
              <a:t>(pył PM 10 i PM 2,5, </a:t>
            </a:r>
            <a:r>
              <a:rPr lang="pl-PL" sz="2200" dirty="0" err="1"/>
              <a:t>benzo</a:t>
            </a:r>
            <a:r>
              <a:rPr lang="pl-PL" sz="2200" dirty="0"/>
              <a:t>(a)</a:t>
            </a:r>
            <a:r>
              <a:rPr lang="pl-PL" sz="2200" dirty="0" err="1"/>
              <a:t>piren</a:t>
            </a:r>
            <a:r>
              <a:rPr lang="pl-PL" sz="2200" dirty="0"/>
              <a:t>), znaczne zwiększenie </a:t>
            </a:r>
            <a:r>
              <a:rPr lang="pl-PL" sz="2200" b="1" dirty="0">
                <a:solidFill>
                  <a:schemeClr val="tx2"/>
                </a:solidFill>
              </a:rPr>
              <a:t>oszczędności energii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Typ projektu </a:t>
            </a:r>
            <a:r>
              <a:rPr lang="pl-PL" sz="2200" b="1" dirty="0">
                <a:solidFill>
                  <a:schemeClr val="tx2"/>
                </a:solidFill>
              </a:rPr>
              <a:t>termomodernizacja</a:t>
            </a:r>
            <a:r>
              <a:rPr lang="pl-PL" sz="2200" dirty="0"/>
              <a:t> – zakres rzeczowy musi wynikać z obowiązkowego </a:t>
            </a:r>
            <a:r>
              <a:rPr lang="pl-PL" sz="2200" b="1" dirty="0">
                <a:solidFill>
                  <a:schemeClr val="tx2"/>
                </a:solidFill>
              </a:rPr>
              <a:t>audytu energetycznego</a:t>
            </a:r>
            <a:r>
              <a:rPr lang="pl-PL" sz="2200" dirty="0"/>
              <a:t>. Wybrany wariant realizacji musi uwzględniać </a:t>
            </a:r>
            <a:r>
              <a:rPr lang="pl-PL" sz="2200" b="1" dirty="0">
                <a:solidFill>
                  <a:schemeClr val="tx2"/>
                </a:solidFill>
              </a:rPr>
              <a:t>kryterium kosztowe </a:t>
            </a:r>
            <a:r>
              <a:rPr lang="pl-PL" sz="2200" dirty="0"/>
              <a:t>odnoszące się do uzyskanych efektów (np. redukcji zapotrzebowania na energię) w stosunku do nakładów finansowych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Działania </a:t>
            </a:r>
            <a:r>
              <a:rPr lang="pl-PL" sz="2200" b="1" dirty="0">
                <a:solidFill>
                  <a:schemeClr val="tx2"/>
                </a:solidFill>
              </a:rPr>
              <a:t>uzupełniające</a:t>
            </a:r>
            <a:r>
              <a:rPr lang="pl-PL" sz="2200" dirty="0"/>
              <a:t>, niewynikające z audytu energetycznego –</a:t>
            </a:r>
            <a:r>
              <a:rPr lang="pl-PL" sz="2200" b="1" dirty="0">
                <a:solidFill>
                  <a:srgbClr val="FF0000"/>
                </a:solidFill>
              </a:rPr>
              <a:t>maksymalnie 15% kosztów </a:t>
            </a:r>
            <a:r>
              <a:rPr lang="pl-PL" sz="2200" dirty="0"/>
              <a:t>kwalifikowalnych projektu</a:t>
            </a:r>
          </a:p>
        </p:txBody>
      </p:sp>
    </p:spTree>
    <p:extLst>
      <p:ext uri="{BB962C8B-B14F-4D97-AF65-F5344CB8AC3E}">
        <p14:creationId xmlns:p14="http://schemas.microsoft.com/office/powerpoint/2010/main" val="138652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C6EF6-E77F-45CF-A34B-B7E3757D2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6140"/>
            <a:ext cx="9004150" cy="829773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pl-PL" sz="31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Poprawa</a:t>
            </a:r>
            <a:r>
              <a:rPr lang="pl-PL" sz="28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efektywności energetycznej </a:t>
            </a:r>
            <a:br>
              <a:rPr lang="pl-PL" sz="28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hierarchia wymiany źródeł (1)</a:t>
            </a:r>
            <a:endParaRPr lang="pl-PL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C17CC19-45D1-4991-B084-ABBB06CCE5B7}"/>
              </a:ext>
            </a:extLst>
          </p:cNvPr>
          <p:cNvSpPr/>
          <p:nvPr/>
        </p:nvSpPr>
        <p:spPr>
          <a:xfrm>
            <a:off x="206829" y="1184214"/>
            <a:ext cx="864325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200" b="1" dirty="0">
                <a:solidFill>
                  <a:srgbClr val="002073"/>
                </a:solidFill>
                <a:cs typeface="Calibri" panose="020F0502020204030204" pitchFamily="34" charset="0"/>
              </a:rPr>
              <a:t>Modernizacja źródła ciepła</a:t>
            </a:r>
            <a:r>
              <a:rPr lang="pl-PL" sz="2200" dirty="0"/>
              <a:t> (indywidualne źródło ciepła, wytwarzające ciepło na potrzeby pojedynczego pomieszczenia lub lokalu w budynku, wymiana wyłącznie pieca/kotła zasilanego paliwem stałym) wsparcie może zostać udzielone na: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likwidację i </a:t>
            </a:r>
            <a:r>
              <a:rPr lang="pl-PL" sz="2200" b="1" dirty="0">
                <a:solidFill>
                  <a:srgbClr val="002073"/>
                </a:solidFill>
                <a:cs typeface="Calibri" panose="020F0502020204030204" pitchFamily="34" charset="0"/>
              </a:rPr>
              <a:t>podłączenie do sieci ciepłowniczej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wymianę na źródła niskoemisyjne, </a:t>
            </a:r>
            <a:r>
              <a:rPr lang="pl-PL" sz="2200" b="1" dirty="0">
                <a:solidFill>
                  <a:srgbClr val="002073"/>
                </a:solidFill>
                <a:cs typeface="Calibri" panose="020F0502020204030204" pitchFamily="34" charset="0"/>
              </a:rPr>
              <a:t>przede wszystkim na OZE </a:t>
            </a:r>
            <a:r>
              <a:rPr lang="pl-PL" sz="2200" dirty="0"/>
              <a:t>(zwłaszcza na pompy ciepła w połączeniu z </a:t>
            </a:r>
            <a:r>
              <a:rPr lang="pl-PL" sz="2200" dirty="0" err="1"/>
              <a:t>fotowoltaiką</a:t>
            </a:r>
            <a:r>
              <a:rPr lang="pl-PL" sz="2200" dirty="0"/>
              <a:t>).</a:t>
            </a:r>
          </a:p>
          <a:p>
            <a:pPr>
              <a:spcAft>
                <a:spcPts val="1200"/>
              </a:spcAft>
            </a:pPr>
            <a:r>
              <a:rPr lang="pl-PL" sz="2200" dirty="0"/>
              <a:t>Gdy zastosowanie OZE i podłączenie do sieci ciepłowniczej jest </a:t>
            </a:r>
            <a:r>
              <a:rPr lang="pl-PL" sz="2200" b="1" dirty="0">
                <a:solidFill>
                  <a:schemeClr val="tx2"/>
                </a:solidFill>
              </a:rPr>
              <a:t>ekonomicznie nieopłacalne lub technicznie niewykonalne</a:t>
            </a:r>
            <a:r>
              <a:rPr lang="pl-PL" sz="2200" dirty="0"/>
              <a:t>, możliwa jest wymiana źródeł ciepła na </a:t>
            </a:r>
            <a:r>
              <a:rPr lang="pl-PL" sz="2200" b="1" dirty="0">
                <a:solidFill>
                  <a:srgbClr val="002073"/>
                </a:solidFill>
                <a:cs typeface="Calibri" panose="020F0502020204030204" pitchFamily="34" charset="0"/>
              </a:rPr>
              <a:t>zasilane paliwami gazowymi</a:t>
            </a:r>
          </a:p>
          <a:p>
            <a:pPr>
              <a:spcAft>
                <a:spcPts val="1200"/>
              </a:spcAft>
            </a:pPr>
            <a:r>
              <a:rPr lang="pl-PL" sz="2200" b="1" dirty="0">
                <a:solidFill>
                  <a:srgbClr val="002073"/>
                </a:solidFill>
                <a:cs typeface="Calibri" panose="020F0502020204030204" pitchFamily="34" charset="0"/>
              </a:rPr>
              <a:t>Wykluczone ze wsparcia </a:t>
            </a:r>
            <a:r>
              <a:rPr lang="pl-PL" sz="2200" dirty="0"/>
              <a:t>będą inwestycje polegające </a:t>
            </a:r>
            <a:r>
              <a:rPr lang="pl-PL" sz="2200" b="1" dirty="0">
                <a:solidFill>
                  <a:srgbClr val="002073"/>
                </a:solidFill>
                <a:cs typeface="Calibri" panose="020F0502020204030204" pitchFamily="34" charset="0"/>
              </a:rPr>
              <a:t>na wymianie starszych urządzeń </a:t>
            </a:r>
            <a:r>
              <a:rPr lang="pl-PL" sz="2200" dirty="0"/>
              <a:t>zasilanych paliwami gazowymi </a:t>
            </a:r>
            <a:r>
              <a:rPr lang="pl-PL" sz="2200" b="1" dirty="0">
                <a:solidFill>
                  <a:srgbClr val="002073"/>
                </a:solidFill>
                <a:cs typeface="Calibri" panose="020F0502020204030204" pitchFamily="34" charset="0"/>
              </a:rPr>
              <a:t>na nowsze</a:t>
            </a:r>
          </a:p>
        </p:txBody>
      </p:sp>
    </p:spTree>
    <p:extLst>
      <p:ext uri="{BB962C8B-B14F-4D97-AF65-F5344CB8AC3E}">
        <p14:creationId xmlns:p14="http://schemas.microsoft.com/office/powerpoint/2010/main" val="212406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8C17CC19-45D1-4991-B084-ABBB06CCE5B7}"/>
              </a:ext>
            </a:extLst>
          </p:cNvPr>
          <p:cNvSpPr/>
          <p:nvPr/>
        </p:nvSpPr>
        <p:spPr>
          <a:xfrm>
            <a:off x="130629" y="1088569"/>
            <a:ext cx="874289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200" dirty="0"/>
              <a:t>W </a:t>
            </a:r>
            <a:r>
              <a:rPr lang="pl-PL" sz="2200" b="1" dirty="0">
                <a:solidFill>
                  <a:schemeClr val="tx2"/>
                </a:solidFill>
              </a:rPr>
              <a:t>szczególnie uzasadnionych </a:t>
            </a:r>
            <a:r>
              <a:rPr lang="pl-PL" sz="2200" dirty="0"/>
              <a:t>przypadkach, gdy: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wykorzystanie innych rozwiązań OZE i podłączenie do sieci ciepłowniczej jest niewykonalne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I osiągnięte zostanie znaczne zwiększenie efektywności energetycznej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oraz gdy istnieją szczególnie pilne potrzeby</a:t>
            </a:r>
          </a:p>
          <a:p>
            <a:pPr>
              <a:spcAft>
                <a:spcPts val="1200"/>
              </a:spcAft>
            </a:pPr>
            <a:r>
              <a:rPr lang="pl-PL" sz="2200" dirty="0"/>
              <a:t>dopuszcza się wsparcie na inwestycje w kotły spalające </a:t>
            </a:r>
            <a:r>
              <a:rPr lang="pl-PL" sz="2200" b="1" dirty="0">
                <a:solidFill>
                  <a:srgbClr val="002073"/>
                </a:solidFill>
                <a:cs typeface="Calibri" panose="020F0502020204030204" pitchFamily="34" charset="0"/>
              </a:rPr>
              <a:t>paliwa zawierające biomasę o wilgotności do 20%</a:t>
            </a:r>
            <a:r>
              <a:rPr lang="pl-PL" sz="2200" dirty="0"/>
              <a:t>, zgodnie z tzw. uchwałami antysmogowymi przyjętymi przez Sejmik Województwa Pomorskiego i programami ochrony powietrza</a:t>
            </a:r>
          </a:p>
          <a:p>
            <a:pPr>
              <a:spcAft>
                <a:spcPts val="1200"/>
              </a:spcAft>
            </a:pPr>
            <a:r>
              <a:rPr lang="pl-PL" sz="2200" dirty="0"/>
              <a:t>Piece na biomasę powinny być wyposażone w automatyczny podajnik paliwa i nie posiadać możliwości zainstalowania rusztu awaryjnego</a:t>
            </a:r>
          </a:p>
          <a:p>
            <a:pPr>
              <a:spcAft>
                <a:spcPts val="1200"/>
              </a:spcAft>
            </a:pPr>
            <a:r>
              <a:rPr lang="pl-PL" sz="2200" dirty="0"/>
              <a:t>W przypadku kotłowni wyposażonych w więcej niż jeden kocioł wykorzystujący paliwa stałe, wymiana musi dotyczyć wszystkich z nich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4211BEE8-02F0-4E56-90FD-1B17F1549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6140"/>
            <a:ext cx="9004150" cy="829773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pl-PL" sz="31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Poprawa</a:t>
            </a:r>
            <a:r>
              <a:rPr lang="pl-PL" sz="28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efektywności energetycznej </a:t>
            </a:r>
            <a:br>
              <a:rPr lang="pl-PL" sz="28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hierarchia wymiany źródeł (2)</a:t>
            </a:r>
            <a:endParaRPr lang="pl-PL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4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484FF68E-CCEC-48A4-B545-7B13F29B6BFA}"/>
              </a:ext>
            </a:extLst>
          </p:cNvPr>
          <p:cNvSpPr/>
          <p:nvPr/>
        </p:nvSpPr>
        <p:spPr>
          <a:xfrm>
            <a:off x="139849" y="1055913"/>
            <a:ext cx="9144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200" dirty="0"/>
              <a:t>Preferowane będą projekty: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Dostosowujące budynki do wymogów dla budynków </a:t>
            </a:r>
            <a:r>
              <a:rPr lang="pl-PL" sz="2200" b="1" dirty="0">
                <a:solidFill>
                  <a:schemeClr val="tx2"/>
                </a:solidFill>
              </a:rPr>
              <a:t>zero- i plus- energetycznych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Wpisujące się w aktualne gminne projekty założeń lub założenia do </a:t>
            </a:r>
            <a:r>
              <a:rPr lang="pl-PL" sz="2200" b="1" dirty="0">
                <a:solidFill>
                  <a:schemeClr val="tx2"/>
                </a:solidFill>
              </a:rPr>
              <a:t>planów zaopatrzenia w ciepło, energię elektryczną i paliwa gazowe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Przewidujące zastosowanie </a:t>
            </a:r>
            <a:r>
              <a:rPr lang="pl-PL" sz="2200" b="1" dirty="0">
                <a:solidFill>
                  <a:schemeClr val="tx2"/>
                </a:solidFill>
              </a:rPr>
              <a:t>OZE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Stanowiące element </a:t>
            </a:r>
            <a:r>
              <a:rPr lang="pl-PL" sz="2200" b="1" dirty="0">
                <a:solidFill>
                  <a:schemeClr val="tx2"/>
                </a:solidFill>
              </a:rPr>
              <a:t>wyspy energetycznej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Dotyczące poprawy efektywności energetycznej budynków wpisanych do </a:t>
            </a:r>
            <a:r>
              <a:rPr lang="pl-PL" sz="2200" b="1" dirty="0">
                <a:solidFill>
                  <a:schemeClr val="tx2"/>
                </a:solidFill>
              </a:rPr>
              <a:t>rejestru zabytków </a:t>
            </a:r>
            <a:r>
              <a:rPr lang="pl-PL" sz="2200" dirty="0"/>
              <a:t>lub do </a:t>
            </a:r>
            <a:r>
              <a:rPr lang="pl-PL" sz="2200" b="1" dirty="0">
                <a:solidFill>
                  <a:schemeClr val="tx2"/>
                </a:solidFill>
              </a:rPr>
              <a:t>wojewódzkiej/gminnej ewidencji zabytków</a:t>
            </a:r>
            <a:r>
              <a:rPr lang="pl-PL" sz="2200" dirty="0"/>
              <a:t>, obejmujące </a:t>
            </a:r>
            <a:r>
              <a:rPr lang="pl-PL" sz="2200" b="1" dirty="0">
                <a:solidFill>
                  <a:schemeClr val="tx2"/>
                </a:solidFill>
              </a:rPr>
              <a:t>kompleksowy system zarządzania energią </a:t>
            </a:r>
            <a:r>
              <a:rPr lang="pl-PL" sz="2200" dirty="0"/>
              <a:t>w tych budynkach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Realizowane w </a:t>
            </a:r>
            <a:r>
              <a:rPr lang="pl-PL" sz="2200" b="1" dirty="0">
                <a:solidFill>
                  <a:schemeClr val="tx2"/>
                </a:solidFill>
              </a:rPr>
              <a:t>partnerstwie publiczno-prywatnym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Uzgodnione w ramach </a:t>
            </a:r>
            <a:r>
              <a:rPr lang="pl-PL" sz="2200" b="1" dirty="0">
                <a:solidFill>
                  <a:schemeClr val="tx2"/>
                </a:solidFill>
              </a:rPr>
              <a:t>ZPT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BE5FF0C9-D0BA-4EFD-9138-FFE86F748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6140"/>
            <a:ext cx="9004150" cy="829773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pl-PL" sz="31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Poprawa</a:t>
            </a:r>
            <a:r>
              <a:rPr lang="pl-PL" sz="28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efektywności energetycznej </a:t>
            </a:r>
            <a:br>
              <a:rPr lang="pl-PL" sz="28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preferencje</a:t>
            </a:r>
            <a:endParaRPr lang="pl-PL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01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C6EF6-E77F-45CF-A34B-B7E3757D2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" y="204370"/>
            <a:ext cx="8785068" cy="873316"/>
          </a:xfrm>
        </p:spPr>
        <p:txBody>
          <a:bodyPr>
            <a:noAutofit/>
          </a:bodyPr>
          <a:lstStyle/>
          <a:p>
            <a:pPr algn="ctr"/>
            <a:r>
              <a:rPr lang="pl-PL" sz="28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Rozwój systemów ciepłowniczych </a:t>
            </a:r>
            <a:br>
              <a:rPr lang="pl-PL" sz="28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alokacja i typy projektów</a:t>
            </a:r>
            <a:endParaRPr lang="pl-PL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84FF68E-CCEC-48A4-B545-7B13F29B6BFA}"/>
              </a:ext>
            </a:extLst>
          </p:cNvPr>
          <p:cNvSpPr/>
          <p:nvPr/>
        </p:nvSpPr>
        <p:spPr>
          <a:xfrm>
            <a:off x="97972" y="1390473"/>
            <a:ext cx="9144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200" b="1" dirty="0">
                <a:solidFill>
                  <a:srgbClr val="FF0000"/>
                </a:solidFill>
              </a:rPr>
              <a:t>Alokacja: 15,0 mln EUR</a:t>
            </a:r>
          </a:p>
          <a:p>
            <a:pPr>
              <a:spcAft>
                <a:spcPts val="1200"/>
              </a:spcAft>
            </a:pPr>
            <a:r>
              <a:rPr lang="pl-PL" sz="2200" dirty="0"/>
              <a:t>Typy projektów: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pl-PL" sz="2200" dirty="0"/>
              <a:t>Przebudowa </a:t>
            </a:r>
            <a:r>
              <a:rPr lang="pl-PL" sz="2200" b="1" dirty="0">
                <a:solidFill>
                  <a:schemeClr val="tx2"/>
                </a:solidFill>
              </a:rPr>
              <a:t>lokalnych źródeł ciepła </a:t>
            </a:r>
            <a:r>
              <a:rPr lang="pl-PL" sz="2200" dirty="0"/>
              <a:t>wykorzystujących </a:t>
            </a:r>
            <a:r>
              <a:rPr lang="pl-PL" sz="2200" b="1" dirty="0">
                <a:solidFill>
                  <a:schemeClr val="tx2"/>
                </a:solidFill>
              </a:rPr>
              <a:t>paliwa stałe </a:t>
            </a:r>
            <a:r>
              <a:rPr lang="pl-PL" sz="2200" dirty="0"/>
              <a:t>na źródła zasilane </a:t>
            </a:r>
            <a:r>
              <a:rPr lang="pl-PL" sz="2200" b="1" dirty="0">
                <a:solidFill>
                  <a:schemeClr val="tx2"/>
                </a:solidFill>
              </a:rPr>
              <a:t>OZE oraz paliwami gazowymi </a:t>
            </a:r>
            <a:r>
              <a:rPr lang="pl-PL" sz="2200" dirty="0"/>
              <a:t>do 5 </a:t>
            </a:r>
            <a:r>
              <a:rPr lang="pl-PL" sz="2200" dirty="0" err="1"/>
              <a:t>MWt</a:t>
            </a:r>
            <a:r>
              <a:rPr lang="pl-PL" sz="2200" dirty="0"/>
              <a:t> i do 2 </a:t>
            </a:r>
            <a:r>
              <a:rPr lang="pl-PL" sz="2200" dirty="0" err="1"/>
              <a:t>MWe</a:t>
            </a:r>
            <a:r>
              <a:rPr lang="pl-PL" sz="2200" dirty="0"/>
              <a:t> mocy zamówionej (demarkacja z </a:t>
            </a:r>
            <a:r>
              <a:rPr lang="pl-PL" sz="2200" dirty="0" err="1"/>
              <a:t>FEnIKS</a:t>
            </a:r>
            <a:r>
              <a:rPr lang="pl-PL" sz="2200" dirty="0"/>
              <a:t>)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pl-PL" sz="2200" dirty="0"/>
              <a:t>Budowa, rozbudowa, </a:t>
            </a:r>
            <a:r>
              <a:rPr lang="pl-PL" sz="2200" b="1" dirty="0">
                <a:solidFill>
                  <a:schemeClr val="tx2"/>
                </a:solidFill>
              </a:rPr>
              <a:t>przebudowa sieci ciepłowniczych lub chłodniczych wraz z magazynami ciepła </a:t>
            </a:r>
            <a:r>
              <a:rPr lang="pl-PL" sz="2200" dirty="0"/>
              <a:t>– inwestycje do 5 MW mocy zamówionej – </a:t>
            </a:r>
            <a:r>
              <a:rPr lang="pl-PL" sz="2200" b="1" dirty="0">
                <a:solidFill>
                  <a:schemeClr val="tx2"/>
                </a:solidFill>
              </a:rPr>
              <a:t>wyłącznie </a:t>
            </a:r>
            <a:r>
              <a:rPr lang="pl-PL" sz="2200" dirty="0"/>
              <a:t>w powiązaniu z przebudową lokalnego źródła ciepła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pl-PL" sz="2200" b="1" dirty="0">
                <a:solidFill>
                  <a:schemeClr val="tx2"/>
                </a:solidFill>
              </a:rPr>
              <a:t>Podłączenie do sieci ciepłowniczej lub gazowej</a:t>
            </a:r>
            <a:r>
              <a:rPr lang="pl-PL" sz="2200" dirty="0"/>
              <a:t> obiektów, w których </a:t>
            </a:r>
            <a:r>
              <a:rPr lang="pl-PL" sz="2200" b="1" dirty="0">
                <a:solidFill>
                  <a:schemeClr val="tx2"/>
                </a:solidFill>
              </a:rPr>
              <a:t>likwidowane są źródła na paliwa stałe </a:t>
            </a:r>
            <a:r>
              <a:rPr lang="pl-PL" sz="2200" dirty="0"/>
              <a:t>(w tym niezbędna rozbudowa sieci ciepłowniczej oraz likwidacja źródeł ciepła)</a:t>
            </a:r>
          </a:p>
        </p:txBody>
      </p:sp>
    </p:spTree>
    <p:extLst>
      <p:ext uri="{BB962C8B-B14F-4D97-AF65-F5344CB8AC3E}">
        <p14:creationId xmlns:p14="http://schemas.microsoft.com/office/powerpoint/2010/main" val="128228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484FF68E-CCEC-48A4-B545-7B13F29B6BFA}"/>
              </a:ext>
            </a:extLst>
          </p:cNvPr>
          <p:cNvSpPr/>
          <p:nvPr/>
        </p:nvSpPr>
        <p:spPr>
          <a:xfrm>
            <a:off x="98268" y="1329487"/>
            <a:ext cx="869768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pl-PL" sz="2200" dirty="0"/>
              <a:t>wsparcie </a:t>
            </a:r>
            <a:r>
              <a:rPr lang="pl-PL" sz="2200" b="1" dirty="0">
                <a:solidFill>
                  <a:schemeClr val="tx2"/>
                </a:solidFill>
              </a:rPr>
              <a:t>wyłącznie nieefektywnych systemów ciepłowniczych</a:t>
            </a:r>
            <a:r>
              <a:rPr lang="pl-PL" sz="2200" dirty="0"/>
              <a:t>, które w wyniku realizacji projektu spełnią wymagania dla systemów efektywnych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pl-PL" sz="2200" dirty="0"/>
              <a:t>przebudowa (w przypadkach uzasadnionych ekonomicznie) istniejących źródeł (w tym z wykorzystaniem wysokosprawnej kogeneracji) musi skutkować </a:t>
            </a:r>
            <a:r>
              <a:rPr lang="pl-PL" sz="2200" b="1" dirty="0">
                <a:solidFill>
                  <a:schemeClr val="tx2"/>
                </a:solidFill>
              </a:rPr>
              <a:t>redukcją emisji gazów cieplarnianych </a:t>
            </a:r>
            <a:r>
              <a:rPr lang="pl-PL" sz="2200" dirty="0"/>
              <a:t>o </a:t>
            </a:r>
            <a:r>
              <a:rPr lang="pl-PL" sz="2200" b="1" dirty="0">
                <a:solidFill>
                  <a:srgbClr val="FF0000"/>
                </a:solidFill>
              </a:rPr>
              <a:t>co najmniej 30% </a:t>
            </a:r>
            <a:r>
              <a:rPr lang="pl-PL" sz="2200" dirty="0"/>
              <a:t>w porównaniu do stanu wyjściowego oraz </a:t>
            </a:r>
            <a:r>
              <a:rPr lang="pl-PL" sz="2200" b="1" dirty="0">
                <a:solidFill>
                  <a:schemeClr val="tx2"/>
                </a:solidFill>
              </a:rPr>
              <a:t>minimalizacją innych zanieczyszczeń powietrza</a:t>
            </a:r>
            <a:r>
              <a:rPr lang="pl-PL" sz="2200" dirty="0"/>
              <a:t> (w tym pyłu PM 10, pyłu PM 2,5 oraz </a:t>
            </a:r>
            <a:r>
              <a:rPr lang="pl-PL" sz="2200" dirty="0" err="1"/>
              <a:t>benzo</a:t>
            </a:r>
            <a:r>
              <a:rPr lang="pl-PL" sz="2200" dirty="0"/>
              <a:t>(a)</a:t>
            </a:r>
            <a:r>
              <a:rPr lang="pl-PL" sz="2200" dirty="0" err="1"/>
              <a:t>pirenu</a:t>
            </a:r>
            <a:r>
              <a:rPr lang="pl-PL" sz="2200" dirty="0"/>
              <a:t>)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pl-PL" sz="2200" dirty="0"/>
              <a:t>nie przewiduje się wymiany </a:t>
            </a:r>
            <a:r>
              <a:rPr lang="pl-PL" sz="2200" b="1" dirty="0">
                <a:solidFill>
                  <a:schemeClr val="tx2"/>
                </a:solidFill>
              </a:rPr>
              <a:t>indywidualnych pieców lub kotłów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pl-PL" sz="2200" b="1" dirty="0">
                <a:solidFill>
                  <a:schemeClr val="tx2"/>
                </a:solidFill>
              </a:rPr>
              <a:t>przebudowa źródła ciepła na gazowe</a:t>
            </a:r>
            <a:r>
              <a:rPr lang="pl-PL" sz="2200" dirty="0"/>
              <a:t> będzie możliwa tylko w budynku, w którym wcześniej przeprowadzono </a:t>
            </a:r>
            <a:r>
              <a:rPr lang="pl-PL" sz="2200" b="1" dirty="0">
                <a:solidFill>
                  <a:schemeClr val="tx2"/>
                </a:solidFill>
              </a:rPr>
              <a:t>termomodernizację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9F5FFF16-15BB-44A3-BFFD-5D3088BF6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" y="204370"/>
            <a:ext cx="8785068" cy="873316"/>
          </a:xfrm>
        </p:spPr>
        <p:txBody>
          <a:bodyPr>
            <a:noAutofit/>
          </a:bodyPr>
          <a:lstStyle/>
          <a:p>
            <a:pPr algn="ctr"/>
            <a:r>
              <a:rPr lang="pl-PL" sz="28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Rozwój systemów ciepłowniczych </a:t>
            </a:r>
            <a:br>
              <a:rPr lang="pl-PL" sz="28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warunki realizacji</a:t>
            </a:r>
            <a:endParaRPr lang="pl-PL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2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C6EF6-E77F-45CF-A34B-B7E3757D2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66" y="367656"/>
            <a:ext cx="8785068" cy="432620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Rozwój systemów ciepłowniczych – preferencje</a:t>
            </a:r>
            <a:endParaRPr lang="pl-PL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84FF68E-CCEC-48A4-B545-7B13F29B6BFA}"/>
              </a:ext>
            </a:extLst>
          </p:cNvPr>
          <p:cNvSpPr/>
          <p:nvPr/>
        </p:nvSpPr>
        <p:spPr>
          <a:xfrm>
            <a:off x="-51646" y="1311166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200" dirty="0"/>
              <a:t>Preferowane będą projekty: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Wpisujące się w aktualne gminne projekty założeń lub założenia do </a:t>
            </a:r>
            <a:r>
              <a:rPr lang="pl-PL" sz="2200" b="1" dirty="0">
                <a:solidFill>
                  <a:schemeClr val="tx2"/>
                </a:solidFill>
              </a:rPr>
              <a:t>planów zaopatrzenia w ciepło, energię elektryczną i paliwa gazowe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Wykorzystujące </a:t>
            </a:r>
            <a:r>
              <a:rPr lang="pl-PL" sz="2200" b="1" dirty="0">
                <a:solidFill>
                  <a:schemeClr val="tx2"/>
                </a:solidFill>
              </a:rPr>
              <a:t>OZE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chemeClr val="tx2"/>
                </a:solidFill>
              </a:rPr>
              <a:t>Kompleksowe</a:t>
            </a:r>
            <a:r>
              <a:rPr lang="pl-PL" sz="2200" dirty="0"/>
              <a:t> z zastosowaniem wysokosprawnej kogeneracji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Stanowiące element </a:t>
            </a:r>
            <a:r>
              <a:rPr lang="pl-PL" sz="2200" b="1" dirty="0">
                <a:solidFill>
                  <a:schemeClr val="tx2"/>
                </a:solidFill>
              </a:rPr>
              <a:t>wyspy energetycznej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Uzgodnione w ramach </a:t>
            </a:r>
            <a:r>
              <a:rPr lang="pl-PL" sz="2200" b="1" dirty="0">
                <a:solidFill>
                  <a:schemeClr val="tx2"/>
                </a:solidFill>
              </a:rPr>
              <a:t>ZPT</a:t>
            </a:r>
          </a:p>
        </p:txBody>
      </p:sp>
    </p:spTree>
    <p:extLst>
      <p:ext uri="{BB962C8B-B14F-4D97-AF65-F5344CB8AC3E}">
        <p14:creationId xmlns:p14="http://schemas.microsoft.com/office/powerpoint/2010/main" val="312812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>
                <a:solidFill>
                  <a:srgbClr val="002073"/>
                </a:solidFill>
                <a:latin typeface="+mn-lt"/>
              </a:rPr>
              <a:t>Dziękuję za uwagę</a:t>
            </a:r>
            <a:br>
              <a:rPr lang="pl-PL" sz="2400" dirty="0">
                <a:solidFill>
                  <a:srgbClr val="002073"/>
                </a:solidFill>
              </a:rPr>
            </a:br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9A1E8556-A1C0-46AD-AD68-883C27DBE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02" y="797054"/>
            <a:ext cx="6467067" cy="215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8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7">
            <a:extLst>
              <a:ext uri="{FF2B5EF4-FFF2-40B4-BE49-F238E27FC236}">
                <a16:creationId xmlns:a16="http://schemas.microsoft.com/office/drawing/2014/main" id="{8B00978C-306F-420E-99B8-DC82B5BC4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1" y="193172"/>
            <a:ext cx="9045677" cy="531347"/>
          </a:xfrm>
        </p:spPr>
        <p:txBody>
          <a:bodyPr anchor="ctr">
            <a:noAutofit/>
          </a:bodyPr>
          <a:lstStyle/>
          <a:p>
            <a:pPr algn="ctr"/>
            <a:r>
              <a:rPr lang="pl-PL" altLang="pl-PL" sz="2800" b="1" dirty="0">
                <a:solidFill>
                  <a:srgbClr val="002073"/>
                </a:solidFill>
                <a:latin typeface="+mn-lt"/>
                <a:cs typeface="Calibri" panose="020F0502020204030204" pitchFamily="34" charset="0"/>
              </a:rPr>
              <a:t>System planowania rozwoju w województwie pomorskim</a:t>
            </a:r>
            <a:endParaRPr lang="pl-PL" sz="2800" dirty="0">
              <a:solidFill>
                <a:srgbClr val="002073"/>
              </a:solidFill>
              <a:latin typeface="+mn-lt"/>
            </a:endParaRP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57482F59-A68B-4C66-B207-684029FE64A5}"/>
              </a:ext>
            </a:extLst>
          </p:cNvPr>
          <p:cNvGrpSpPr/>
          <p:nvPr/>
        </p:nvGrpSpPr>
        <p:grpSpPr>
          <a:xfrm>
            <a:off x="231057" y="1268983"/>
            <a:ext cx="8718480" cy="5027734"/>
            <a:chOff x="-148341" y="1261917"/>
            <a:chExt cx="9483282" cy="5333643"/>
          </a:xfrm>
        </p:grpSpPr>
        <p:grpSp>
          <p:nvGrpSpPr>
            <p:cNvPr id="9" name="Grupa 8">
              <a:extLst>
                <a:ext uri="{FF2B5EF4-FFF2-40B4-BE49-F238E27FC236}">
                  <a16:creationId xmlns:a16="http://schemas.microsoft.com/office/drawing/2014/main" id="{53E80FA2-CE9C-44AE-A3C0-9CDD4A46AFEE}"/>
                </a:ext>
              </a:extLst>
            </p:cNvPr>
            <p:cNvGrpSpPr/>
            <p:nvPr/>
          </p:nvGrpSpPr>
          <p:grpSpPr>
            <a:xfrm>
              <a:off x="2350092" y="1448583"/>
              <a:ext cx="4972258" cy="5098095"/>
              <a:chOff x="2601936" y="1448583"/>
              <a:chExt cx="4443132" cy="5098095"/>
            </a:xfrm>
          </p:grpSpPr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id="{8E23C6D1-A985-453B-A981-3ED0C984EE18}"/>
                  </a:ext>
                </a:extLst>
              </p:cNvPr>
              <p:cNvSpPr/>
              <p:nvPr/>
            </p:nvSpPr>
            <p:spPr>
              <a:xfrm>
                <a:off x="2601936" y="1916832"/>
                <a:ext cx="4400334" cy="3780421"/>
              </a:xfrm>
              <a:prstGeom prst="rect">
                <a:avLst/>
              </a:prstGeom>
              <a:solidFill>
                <a:srgbClr val="FFFFFF"/>
              </a:solidFill>
            </p:spPr>
          </p:sp>
          <p:sp>
            <p:nvSpPr>
              <p:cNvPr id="21" name="Dowolny kształt 21">
                <a:extLst>
                  <a:ext uri="{FF2B5EF4-FFF2-40B4-BE49-F238E27FC236}">
                    <a16:creationId xmlns:a16="http://schemas.microsoft.com/office/drawing/2014/main" id="{32BF9C2B-DD0A-4DC8-A73F-6DD03F9E8D65}"/>
                  </a:ext>
                </a:extLst>
              </p:cNvPr>
              <p:cNvSpPr/>
              <p:nvPr/>
            </p:nvSpPr>
            <p:spPr>
              <a:xfrm>
                <a:off x="2653330" y="1448583"/>
                <a:ext cx="4383136" cy="1207224"/>
              </a:xfrm>
              <a:custGeom>
                <a:avLst/>
                <a:gdLst>
                  <a:gd name="connsiteX0" fmla="*/ 0 w 4396036"/>
                  <a:gd name="connsiteY0" fmla="*/ 120722 h 1207224"/>
                  <a:gd name="connsiteX1" fmla="*/ 120722 w 4396036"/>
                  <a:gd name="connsiteY1" fmla="*/ 0 h 1207224"/>
                  <a:gd name="connsiteX2" fmla="*/ 4275314 w 4396036"/>
                  <a:gd name="connsiteY2" fmla="*/ 0 h 1207224"/>
                  <a:gd name="connsiteX3" fmla="*/ 4396036 w 4396036"/>
                  <a:gd name="connsiteY3" fmla="*/ 120722 h 1207224"/>
                  <a:gd name="connsiteX4" fmla="*/ 4396036 w 4396036"/>
                  <a:gd name="connsiteY4" fmla="*/ 1086502 h 1207224"/>
                  <a:gd name="connsiteX5" fmla="*/ 4275314 w 4396036"/>
                  <a:gd name="connsiteY5" fmla="*/ 1207224 h 1207224"/>
                  <a:gd name="connsiteX6" fmla="*/ 120722 w 4396036"/>
                  <a:gd name="connsiteY6" fmla="*/ 1207224 h 1207224"/>
                  <a:gd name="connsiteX7" fmla="*/ 0 w 4396036"/>
                  <a:gd name="connsiteY7" fmla="*/ 1086502 h 1207224"/>
                  <a:gd name="connsiteX8" fmla="*/ 0 w 4396036"/>
                  <a:gd name="connsiteY8" fmla="*/ 120722 h 120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96036" h="1207224">
                    <a:moveTo>
                      <a:pt x="0" y="120722"/>
                    </a:moveTo>
                    <a:cubicBezTo>
                      <a:pt x="0" y="54049"/>
                      <a:pt x="54049" y="0"/>
                      <a:pt x="120722" y="0"/>
                    </a:cubicBezTo>
                    <a:lnTo>
                      <a:pt x="4275314" y="0"/>
                    </a:lnTo>
                    <a:cubicBezTo>
                      <a:pt x="4341987" y="0"/>
                      <a:pt x="4396036" y="54049"/>
                      <a:pt x="4396036" y="120722"/>
                    </a:cubicBezTo>
                    <a:lnTo>
                      <a:pt x="4396036" y="1086502"/>
                    </a:lnTo>
                    <a:cubicBezTo>
                      <a:pt x="4396036" y="1153175"/>
                      <a:pt x="4341987" y="1207224"/>
                      <a:pt x="4275314" y="1207224"/>
                    </a:cubicBezTo>
                    <a:lnTo>
                      <a:pt x="120722" y="1207224"/>
                    </a:lnTo>
                    <a:cubicBezTo>
                      <a:pt x="54049" y="1207224"/>
                      <a:pt x="0" y="1153175"/>
                      <a:pt x="0" y="1086502"/>
                    </a:cubicBezTo>
                    <a:lnTo>
                      <a:pt x="0" y="120722"/>
                    </a:lnTo>
                    <a:close/>
                  </a:path>
                </a:pathLst>
              </a:custGeom>
              <a:solidFill>
                <a:srgbClr val="B3B3B3"/>
              </a:soli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txBody>
              <a:bodyPr spcFirstLastPara="0" vert="horz" wrap="square" lIns="112244" tIns="112244" rIns="112244" bIns="112244" numCol="1" spcCol="1270" anchor="ctr" anchorCtr="0">
                <a:noAutofit/>
              </a:bodyPr>
              <a:lstStyle/>
              <a:p>
                <a:pPr algn="ctr" defTabSz="10001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pl-PL" sz="2250" kern="0" dirty="0">
                  <a:solidFill>
                    <a:srgbClr val="FFFFFF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22" name="Dowolny kształt 22">
                <a:extLst>
                  <a:ext uri="{FF2B5EF4-FFF2-40B4-BE49-F238E27FC236}">
                    <a16:creationId xmlns:a16="http://schemas.microsoft.com/office/drawing/2014/main" id="{26C3A411-0C46-4F54-9665-5B10986F7551}"/>
                  </a:ext>
                </a:extLst>
              </p:cNvPr>
              <p:cNvSpPr/>
              <p:nvPr/>
            </p:nvSpPr>
            <p:spPr>
              <a:xfrm>
                <a:off x="2649032" y="2853267"/>
                <a:ext cx="4396036" cy="1207224"/>
              </a:xfrm>
              <a:custGeom>
                <a:avLst/>
                <a:gdLst>
                  <a:gd name="connsiteX0" fmla="*/ 0 w 4396036"/>
                  <a:gd name="connsiteY0" fmla="*/ 120722 h 1207224"/>
                  <a:gd name="connsiteX1" fmla="*/ 120722 w 4396036"/>
                  <a:gd name="connsiteY1" fmla="*/ 0 h 1207224"/>
                  <a:gd name="connsiteX2" fmla="*/ 4275314 w 4396036"/>
                  <a:gd name="connsiteY2" fmla="*/ 0 h 1207224"/>
                  <a:gd name="connsiteX3" fmla="*/ 4396036 w 4396036"/>
                  <a:gd name="connsiteY3" fmla="*/ 120722 h 1207224"/>
                  <a:gd name="connsiteX4" fmla="*/ 4396036 w 4396036"/>
                  <a:gd name="connsiteY4" fmla="*/ 1086502 h 1207224"/>
                  <a:gd name="connsiteX5" fmla="*/ 4275314 w 4396036"/>
                  <a:gd name="connsiteY5" fmla="*/ 1207224 h 1207224"/>
                  <a:gd name="connsiteX6" fmla="*/ 120722 w 4396036"/>
                  <a:gd name="connsiteY6" fmla="*/ 1207224 h 1207224"/>
                  <a:gd name="connsiteX7" fmla="*/ 0 w 4396036"/>
                  <a:gd name="connsiteY7" fmla="*/ 1086502 h 1207224"/>
                  <a:gd name="connsiteX8" fmla="*/ 0 w 4396036"/>
                  <a:gd name="connsiteY8" fmla="*/ 120722 h 120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96036" h="1207224">
                    <a:moveTo>
                      <a:pt x="0" y="120722"/>
                    </a:moveTo>
                    <a:cubicBezTo>
                      <a:pt x="0" y="54049"/>
                      <a:pt x="54049" y="0"/>
                      <a:pt x="120722" y="0"/>
                    </a:cubicBezTo>
                    <a:lnTo>
                      <a:pt x="4275314" y="0"/>
                    </a:lnTo>
                    <a:cubicBezTo>
                      <a:pt x="4341987" y="0"/>
                      <a:pt x="4396036" y="54049"/>
                      <a:pt x="4396036" y="120722"/>
                    </a:cubicBezTo>
                    <a:lnTo>
                      <a:pt x="4396036" y="1086502"/>
                    </a:lnTo>
                    <a:cubicBezTo>
                      <a:pt x="4396036" y="1153175"/>
                      <a:pt x="4341987" y="1207224"/>
                      <a:pt x="4275314" y="1207224"/>
                    </a:cubicBezTo>
                    <a:lnTo>
                      <a:pt x="120722" y="1207224"/>
                    </a:lnTo>
                    <a:cubicBezTo>
                      <a:pt x="54049" y="1207224"/>
                      <a:pt x="0" y="1153175"/>
                      <a:pt x="0" y="1086502"/>
                    </a:cubicBezTo>
                    <a:lnTo>
                      <a:pt x="0" y="120722"/>
                    </a:lnTo>
                    <a:close/>
                  </a:path>
                </a:pathLst>
              </a:custGeom>
              <a:solidFill>
                <a:srgbClr val="B3B3B3"/>
              </a:soli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txBody>
              <a:bodyPr spcFirstLastPara="0" vert="horz" wrap="square" lIns="163679" tIns="163679" rIns="163679" bIns="163679" numCol="1" spcCol="1270" anchor="ctr" anchorCtr="0">
                <a:noAutofit/>
              </a:bodyPr>
              <a:lstStyle/>
              <a:p>
                <a:pPr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pl-PL" sz="3600" b="1" kern="0" dirty="0">
                  <a:solidFill>
                    <a:srgbClr val="FF0000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23" name="Dowolny kształt 23">
                <a:extLst>
                  <a:ext uri="{FF2B5EF4-FFF2-40B4-BE49-F238E27FC236}">
                    <a16:creationId xmlns:a16="http://schemas.microsoft.com/office/drawing/2014/main" id="{1C0512D7-10E1-4C10-A3F7-19EF21E3846F}"/>
                  </a:ext>
                </a:extLst>
              </p:cNvPr>
              <p:cNvSpPr/>
              <p:nvPr/>
            </p:nvSpPr>
            <p:spPr>
              <a:xfrm>
                <a:off x="2649032" y="5339454"/>
                <a:ext cx="4387434" cy="1207224"/>
              </a:xfrm>
              <a:custGeom>
                <a:avLst/>
                <a:gdLst>
                  <a:gd name="connsiteX0" fmla="*/ 0 w 4396036"/>
                  <a:gd name="connsiteY0" fmla="*/ 120722 h 1207224"/>
                  <a:gd name="connsiteX1" fmla="*/ 120722 w 4396036"/>
                  <a:gd name="connsiteY1" fmla="*/ 0 h 1207224"/>
                  <a:gd name="connsiteX2" fmla="*/ 4275314 w 4396036"/>
                  <a:gd name="connsiteY2" fmla="*/ 0 h 1207224"/>
                  <a:gd name="connsiteX3" fmla="*/ 4396036 w 4396036"/>
                  <a:gd name="connsiteY3" fmla="*/ 120722 h 1207224"/>
                  <a:gd name="connsiteX4" fmla="*/ 4396036 w 4396036"/>
                  <a:gd name="connsiteY4" fmla="*/ 1086502 h 1207224"/>
                  <a:gd name="connsiteX5" fmla="*/ 4275314 w 4396036"/>
                  <a:gd name="connsiteY5" fmla="*/ 1207224 h 1207224"/>
                  <a:gd name="connsiteX6" fmla="*/ 120722 w 4396036"/>
                  <a:gd name="connsiteY6" fmla="*/ 1207224 h 1207224"/>
                  <a:gd name="connsiteX7" fmla="*/ 0 w 4396036"/>
                  <a:gd name="connsiteY7" fmla="*/ 1086502 h 1207224"/>
                  <a:gd name="connsiteX8" fmla="*/ 0 w 4396036"/>
                  <a:gd name="connsiteY8" fmla="*/ 120722 h 120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96036" h="1207224">
                    <a:moveTo>
                      <a:pt x="0" y="120722"/>
                    </a:moveTo>
                    <a:cubicBezTo>
                      <a:pt x="0" y="54049"/>
                      <a:pt x="54049" y="0"/>
                      <a:pt x="120722" y="0"/>
                    </a:cubicBezTo>
                    <a:lnTo>
                      <a:pt x="4275314" y="0"/>
                    </a:lnTo>
                    <a:cubicBezTo>
                      <a:pt x="4341987" y="0"/>
                      <a:pt x="4396036" y="54049"/>
                      <a:pt x="4396036" y="120722"/>
                    </a:cubicBezTo>
                    <a:lnTo>
                      <a:pt x="4396036" y="1086502"/>
                    </a:lnTo>
                    <a:cubicBezTo>
                      <a:pt x="4396036" y="1153175"/>
                      <a:pt x="4341987" y="1207224"/>
                      <a:pt x="4275314" y="1207224"/>
                    </a:cubicBezTo>
                    <a:lnTo>
                      <a:pt x="120722" y="1207224"/>
                    </a:lnTo>
                    <a:cubicBezTo>
                      <a:pt x="54049" y="1207224"/>
                      <a:pt x="0" y="1153175"/>
                      <a:pt x="0" y="1086502"/>
                    </a:cubicBezTo>
                    <a:lnTo>
                      <a:pt x="0" y="120722"/>
                    </a:lnTo>
                    <a:close/>
                  </a:path>
                </a:pathLst>
              </a:custGeom>
              <a:solidFill>
                <a:srgbClr val="B3B3B3"/>
              </a:soli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txBody>
              <a:bodyPr spcFirstLastPara="0" vert="horz" wrap="square" lIns="140819" tIns="140819" rIns="140819" bIns="140819" numCol="1" spcCol="1270" anchor="ctr" anchorCtr="0">
                <a:noAutofit/>
              </a:bodyPr>
              <a:lstStyle/>
              <a:p>
                <a:pPr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pl-PL" sz="3200" b="1" kern="0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FEP 2021-2027</a:t>
                </a:r>
              </a:p>
            </p:txBody>
          </p:sp>
        </p:grp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85E5D380-8EAE-4FAC-A943-D3370924FB95}"/>
                </a:ext>
              </a:extLst>
            </p:cNvPr>
            <p:cNvSpPr txBox="1"/>
            <p:nvPr/>
          </p:nvSpPr>
          <p:spPr>
            <a:xfrm>
              <a:off x="9436" y="3671990"/>
              <a:ext cx="2326157" cy="62035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 defTabSz="51435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1600" b="1" kern="0" dirty="0">
                  <a:solidFill>
                    <a:srgbClr val="002073"/>
                  </a:solidFill>
                  <a:cs typeface="Calibri" panose="020F0502020204030204" pitchFamily="34" charset="0"/>
                </a:rPr>
                <a:t>Pakiet </a:t>
              </a:r>
              <a:br>
                <a:rPr lang="pl-PL" sz="1600" b="1" kern="0" dirty="0">
                  <a:solidFill>
                    <a:srgbClr val="002073"/>
                  </a:solidFill>
                  <a:cs typeface="Calibri" panose="020F0502020204030204" pitchFamily="34" charset="0"/>
                </a:rPr>
              </a:br>
              <a:r>
                <a:rPr lang="pl-PL" sz="1600" b="1" kern="0" dirty="0">
                  <a:solidFill>
                    <a:srgbClr val="002073"/>
                  </a:solidFill>
                  <a:cs typeface="Calibri" panose="020F0502020204030204" pitchFamily="34" charset="0"/>
                </a:rPr>
                <a:t>rozporządzeń UE</a:t>
              </a:r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9C37A10C-F332-482C-874C-40E50F9456AB}"/>
                </a:ext>
              </a:extLst>
            </p:cNvPr>
            <p:cNvSpPr txBox="1"/>
            <p:nvPr/>
          </p:nvSpPr>
          <p:spPr>
            <a:xfrm>
              <a:off x="7417572" y="3700395"/>
              <a:ext cx="1877563" cy="1142761"/>
            </a:xfrm>
            <a:prstGeom prst="rect">
              <a:avLst/>
            </a:prstGeom>
            <a:solidFill>
              <a:srgbClr val="CCECFF"/>
            </a:solidFill>
          </p:spPr>
          <p:txBody>
            <a:bodyPr wrap="square" rtlCol="0">
              <a:spAutoFit/>
            </a:bodyPr>
            <a:lstStyle/>
            <a:p>
              <a:pPr algn="ctr" defTabSz="51435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1600" b="1" kern="0" dirty="0">
                  <a:solidFill>
                    <a:srgbClr val="002073"/>
                  </a:solidFill>
                  <a:cs typeface="Calibri" panose="020F0502020204030204" pitchFamily="34" charset="0"/>
                </a:rPr>
                <a:t>Umowa Partnerstwa </a:t>
              </a:r>
              <a:br>
                <a:rPr lang="pl-PL" sz="1600" b="1" kern="0" dirty="0">
                  <a:solidFill>
                    <a:srgbClr val="002073"/>
                  </a:solidFill>
                  <a:cs typeface="Calibri" panose="020F0502020204030204" pitchFamily="34" charset="0"/>
                </a:rPr>
              </a:br>
              <a:r>
                <a:rPr lang="pl-PL" sz="1600" b="1" kern="0" dirty="0">
                  <a:solidFill>
                    <a:srgbClr val="002073"/>
                  </a:solidFill>
                  <a:cs typeface="Calibri" panose="020F0502020204030204" pitchFamily="34" charset="0"/>
                </a:rPr>
                <a:t>2021-2027 + linia demarkacyjna</a:t>
              </a:r>
            </a:p>
          </p:txBody>
        </p:sp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1D09EF7A-3A17-4E43-BA41-3FDECD7599C5}"/>
                </a:ext>
              </a:extLst>
            </p:cNvPr>
            <p:cNvSpPr txBox="1"/>
            <p:nvPr/>
          </p:nvSpPr>
          <p:spPr>
            <a:xfrm>
              <a:off x="-148341" y="1261917"/>
              <a:ext cx="1179371" cy="881558"/>
            </a:xfrm>
            <a:prstGeom prst="rect">
              <a:avLst/>
            </a:prstGeom>
            <a:solidFill>
              <a:srgbClr val="99FF33"/>
            </a:solidFill>
          </p:spPr>
          <p:txBody>
            <a:bodyPr wrap="square" rtlCol="0">
              <a:spAutoFit/>
            </a:bodyPr>
            <a:lstStyle/>
            <a:p>
              <a:pPr algn="ctr" defTabSz="51435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1600" b="1" kern="0" dirty="0">
                  <a:solidFill>
                    <a:srgbClr val="002073"/>
                  </a:solidFill>
                  <a:cs typeface="Calibri" panose="020F0502020204030204" pitchFamily="34" charset="0"/>
                </a:rPr>
                <a:t>Europejski </a:t>
              </a:r>
              <a:br>
                <a:rPr lang="pl-PL" sz="1600" b="1" kern="0" dirty="0">
                  <a:solidFill>
                    <a:srgbClr val="002073"/>
                  </a:solidFill>
                  <a:cs typeface="Calibri" panose="020F0502020204030204" pitchFamily="34" charset="0"/>
                </a:rPr>
              </a:br>
              <a:r>
                <a:rPr lang="pl-PL" sz="1600" b="1" kern="0" dirty="0">
                  <a:solidFill>
                    <a:srgbClr val="002073"/>
                  </a:solidFill>
                  <a:cs typeface="Calibri" panose="020F0502020204030204" pitchFamily="34" charset="0"/>
                </a:rPr>
                <a:t>Zielony Ład </a:t>
              </a:r>
            </a:p>
          </p:txBody>
        </p:sp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3C768CEB-DE57-41B5-922E-1C2C0B1B0650}"/>
                </a:ext>
              </a:extLst>
            </p:cNvPr>
            <p:cNvSpPr txBox="1"/>
            <p:nvPr/>
          </p:nvSpPr>
          <p:spPr>
            <a:xfrm>
              <a:off x="7377766" y="1261917"/>
              <a:ext cx="1957175" cy="1668108"/>
            </a:xfrm>
            <a:prstGeom prst="rect">
              <a:avLst/>
            </a:prstGeom>
            <a:solidFill>
              <a:srgbClr val="FFCCCC"/>
            </a:solidFill>
          </p:spPr>
          <p:txBody>
            <a:bodyPr wrap="square" rtlCol="0">
              <a:spAutoFit/>
            </a:bodyPr>
            <a:lstStyle/>
            <a:p>
              <a:pPr algn="ctr" defTabSz="51435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1600" b="1" kern="0" dirty="0">
                  <a:solidFill>
                    <a:srgbClr val="002073"/>
                  </a:solidFill>
                  <a:cs typeface="Calibri" panose="020F0502020204030204" pitchFamily="34" charset="0"/>
                </a:rPr>
                <a:t>Strategia na rzecz Odpowiedzialnego Rozwoju </a:t>
              </a:r>
              <a:br>
                <a:rPr lang="pl-PL" sz="1600" b="1" kern="0" dirty="0">
                  <a:solidFill>
                    <a:srgbClr val="002073"/>
                  </a:solidFill>
                  <a:cs typeface="Calibri" panose="020F0502020204030204" pitchFamily="34" charset="0"/>
                </a:rPr>
              </a:br>
              <a:r>
                <a:rPr lang="pl-PL" sz="1600" b="1" kern="0" dirty="0">
                  <a:solidFill>
                    <a:srgbClr val="002073"/>
                  </a:solidFill>
                  <a:cs typeface="Calibri" panose="020F0502020204030204" pitchFamily="34" charset="0"/>
                </a:rPr>
                <a:t>i strategie sektorowe, </a:t>
              </a:r>
              <a:br>
                <a:rPr lang="pl-PL" sz="1600" b="1" kern="0" dirty="0">
                  <a:solidFill>
                    <a:srgbClr val="002073"/>
                  </a:solidFill>
                  <a:cs typeface="Calibri" panose="020F0502020204030204" pitchFamily="34" charset="0"/>
                </a:rPr>
              </a:br>
              <a:r>
                <a:rPr lang="pl-PL" sz="1600" b="1" kern="0" dirty="0">
                  <a:solidFill>
                    <a:srgbClr val="002073"/>
                  </a:solidFill>
                  <a:cs typeface="Calibri" panose="020F0502020204030204" pitchFamily="34" charset="0"/>
                </a:rPr>
                <a:t>w tym KSRR</a:t>
              </a:r>
            </a:p>
          </p:txBody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77DF3C5A-76C8-43D3-B3C6-55E1F4363055}"/>
                </a:ext>
              </a:extLst>
            </p:cNvPr>
            <p:cNvSpPr txBox="1"/>
            <p:nvPr/>
          </p:nvSpPr>
          <p:spPr>
            <a:xfrm>
              <a:off x="1035838" y="1261918"/>
              <a:ext cx="1238038" cy="881558"/>
            </a:xfrm>
            <a:prstGeom prst="rect">
              <a:avLst/>
            </a:prstGeom>
            <a:solidFill>
              <a:srgbClr val="FFCC66"/>
            </a:solidFill>
          </p:spPr>
          <p:txBody>
            <a:bodyPr wrap="square" rtlCol="0">
              <a:spAutoFit/>
            </a:bodyPr>
            <a:lstStyle/>
            <a:p>
              <a:pPr algn="ctr" defTabSz="51435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1600" b="1" kern="0" dirty="0">
                  <a:solidFill>
                    <a:srgbClr val="002073"/>
                  </a:solidFill>
                  <a:cs typeface="Calibri" panose="020F0502020204030204" pitchFamily="34" charset="0"/>
                </a:rPr>
                <a:t>Europejski Filar Praw Socjalnych</a:t>
              </a:r>
            </a:p>
          </p:txBody>
        </p:sp>
        <p:sp>
          <p:nvSpPr>
            <p:cNvPr id="15" name="Strzałka w dół 12">
              <a:extLst>
                <a:ext uri="{FF2B5EF4-FFF2-40B4-BE49-F238E27FC236}">
                  <a16:creationId xmlns:a16="http://schemas.microsoft.com/office/drawing/2014/main" id="{20F27EF2-D4E1-4C02-9907-63130F3C47A6}"/>
                </a:ext>
              </a:extLst>
            </p:cNvPr>
            <p:cNvSpPr/>
            <p:nvPr/>
          </p:nvSpPr>
          <p:spPr>
            <a:xfrm>
              <a:off x="730328" y="2370797"/>
              <a:ext cx="601404" cy="918392"/>
            </a:xfrm>
            <a:prstGeom prst="downArrow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51435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l-PL" sz="1013" kern="0">
                <a:solidFill>
                  <a:prstClr val="white"/>
                </a:solidFill>
              </a:endParaRPr>
            </a:p>
          </p:txBody>
        </p:sp>
        <p:sp>
          <p:nvSpPr>
            <p:cNvPr id="16" name="Strzałka w dół 13">
              <a:extLst>
                <a:ext uri="{FF2B5EF4-FFF2-40B4-BE49-F238E27FC236}">
                  <a16:creationId xmlns:a16="http://schemas.microsoft.com/office/drawing/2014/main" id="{96216739-91B5-4A3B-A4B2-F61609AFBE7B}"/>
                </a:ext>
              </a:extLst>
            </p:cNvPr>
            <p:cNvSpPr/>
            <p:nvPr/>
          </p:nvSpPr>
          <p:spPr>
            <a:xfrm>
              <a:off x="8179517" y="3025341"/>
              <a:ext cx="363474" cy="583482"/>
            </a:xfrm>
            <a:prstGeom prst="downArrow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51435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l-PL" sz="1013" kern="0">
                <a:solidFill>
                  <a:prstClr val="white"/>
                </a:solidFill>
              </a:endParaRPr>
            </a:p>
          </p:txBody>
        </p:sp>
        <p:sp>
          <p:nvSpPr>
            <p:cNvPr id="17" name="Wygięta strzałka 14">
              <a:extLst>
                <a:ext uri="{FF2B5EF4-FFF2-40B4-BE49-F238E27FC236}">
                  <a16:creationId xmlns:a16="http://schemas.microsoft.com/office/drawing/2014/main" id="{20A7695A-6102-415D-BF12-13A41E8E0BF7}"/>
                </a:ext>
              </a:extLst>
            </p:cNvPr>
            <p:cNvSpPr/>
            <p:nvPr/>
          </p:nvSpPr>
          <p:spPr>
            <a:xfrm rot="10800000" flipH="1">
              <a:off x="884446" y="4510899"/>
              <a:ext cx="1028558" cy="1643927"/>
            </a:xfrm>
            <a:prstGeom prst="bentArrow">
              <a:avLst>
                <a:gd name="adj1" fmla="val 25000"/>
                <a:gd name="adj2" fmla="val 37676"/>
                <a:gd name="adj3" fmla="val 25000"/>
                <a:gd name="adj4" fmla="val 43750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51435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l-PL" sz="1013" kern="0">
                <a:solidFill>
                  <a:prstClr val="black"/>
                </a:solidFill>
              </a:endParaRPr>
            </a:p>
          </p:txBody>
        </p:sp>
        <p:sp>
          <p:nvSpPr>
            <p:cNvPr id="18" name="Wygięta strzałka 15">
              <a:extLst>
                <a:ext uri="{FF2B5EF4-FFF2-40B4-BE49-F238E27FC236}">
                  <a16:creationId xmlns:a16="http://schemas.microsoft.com/office/drawing/2014/main" id="{311DF200-73F6-4B0F-8485-82ED0C3A8F9D}"/>
                </a:ext>
              </a:extLst>
            </p:cNvPr>
            <p:cNvSpPr/>
            <p:nvPr/>
          </p:nvSpPr>
          <p:spPr>
            <a:xfrm rot="10800000">
              <a:off x="7846590" y="5039315"/>
              <a:ext cx="665856" cy="858203"/>
            </a:xfrm>
            <a:prstGeom prst="bentArrow">
              <a:avLst>
                <a:gd name="adj1" fmla="val 25000"/>
                <a:gd name="adj2" fmla="val 30714"/>
                <a:gd name="adj3" fmla="val 25000"/>
                <a:gd name="adj4" fmla="val 42657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51435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l-PL" sz="1013" kern="0">
                <a:solidFill>
                  <a:prstClr val="black"/>
                </a:solidFill>
              </a:endParaRPr>
            </a:p>
          </p:txBody>
        </p:sp>
        <p:sp>
          <p:nvSpPr>
            <p:cNvPr id="19" name="Owal 18">
              <a:extLst>
                <a:ext uri="{FF2B5EF4-FFF2-40B4-BE49-F238E27FC236}">
                  <a16:creationId xmlns:a16="http://schemas.microsoft.com/office/drawing/2014/main" id="{F32FEC4C-9ADC-4F27-A2EB-3590B8F09417}"/>
                </a:ext>
              </a:extLst>
            </p:cNvPr>
            <p:cNvSpPr/>
            <p:nvPr/>
          </p:nvSpPr>
          <p:spPr>
            <a:xfrm>
              <a:off x="8177794" y="5897519"/>
              <a:ext cx="1115616" cy="698041"/>
            </a:xfrm>
            <a:prstGeom prst="ellipse">
              <a:avLst/>
            </a:prstGeom>
            <a:solidFill>
              <a:srgbClr val="F07F09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1435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1600" b="1" kern="0" dirty="0">
                  <a:solidFill>
                    <a:srgbClr val="002073"/>
                  </a:solidFill>
                  <a:cs typeface="Calibri" panose="020F0502020204030204" pitchFamily="34" charset="0"/>
                </a:rPr>
                <a:t>KPO</a:t>
              </a:r>
            </a:p>
          </p:txBody>
        </p:sp>
      </p:grpSp>
      <p:pic>
        <p:nvPicPr>
          <p:cNvPr id="24" name="Obraz 23">
            <a:extLst>
              <a:ext uri="{FF2B5EF4-FFF2-40B4-BE49-F238E27FC236}">
                <a16:creationId xmlns:a16="http://schemas.microsoft.com/office/drawing/2014/main" id="{B912661A-5422-485D-A7C9-F6F142B8D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474" y="1540771"/>
            <a:ext cx="3375909" cy="893045"/>
          </a:xfrm>
          <a:prstGeom prst="rect">
            <a:avLst/>
          </a:prstGeom>
        </p:spPr>
      </p:pic>
      <p:sp>
        <p:nvSpPr>
          <p:cNvPr id="25" name="pole tekstowe 24">
            <a:extLst>
              <a:ext uri="{FF2B5EF4-FFF2-40B4-BE49-F238E27FC236}">
                <a16:creationId xmlns:a16="http://schemas.microsoft.com/office/drawing/2014/main" id="{D162896C-6243-4508-A4A4-4A6AF7A1352B}"/>
              </a:ext>
            </a:extLst>
          </p:cNvPr>
          <p:cNvSpPr txBox="1"/>
          <p:nvPr/>
        </p:nvSpPr>
        <p:spPr>
          <a:xfrm>
            <a:off x="2576452" y="2876238"/>
            <a:ext cx="4481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800" b="1" dirty="0">
                <a:solidFill>
                  <a:srgbClr val="FF0000"/>
                </a:solidFill>
                <a:cs typeface="Calibri" panose="020F0502020204030204" pitchFamily="34" charset="0"/>
              </a:rPr>
              <a:t>Regionalne Programy Strategiczne w zakresie: </a:t>
            </a:r>
          </a:p>
        </p:txBody>
      </p:sp>
      <p:graphicFrame>
        <p:nvGraphicFramePr>
          <p:cNvPr id="26" name="Tabela 25">
            <a:extLst>
              <a:ext uri="{FF2B5EF4-FFF2-40B4-BE49-F238E27FC236}">
                <a16:creationId xmlns:a16="http://schemas.microsoft.com/office/drawing/2014/main" id="{7FC34D22-F5B0-47AB-9D52-43B4C0D406D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16971" y="3907046"/>
          <a:ext cx="4481133" cy="1019475"/>
        </p:xfrm>
        <a:graphic>
          <a:graphicData uri="http://schemas.openxmlformats.org/drawingml/2006/table">
            <a:tbl>
              <a:tblPr firstRow="1" bandRow="1"/>
              <a:tblGrid>
                <a:gridCol w="1052536">
                  <a:extLst>
                    <a:ext uri="{9D8B030D-6E8A-4147-A177-3AD203B41FA5}">
                      <a16:colId xmlns:a16="http://schemas.microsoft.com/office/drawing/2014/main" val="2237231902"/>
                    </a:ext>
                  </a:extLst>
                </a:gridCol>
                <a:gridCol w="993058">
                  <a:extLst>
                    <a:ext uri="{9D8B030D-6E8A-4147-A177-3AD203B41FA5}">
                      <a16:colId xmlns:a16="http://schemas.microsoft.com/office/drawing/2014/main" val="947951160"/>
                    </a:ext>
                  </a:extLst>
                </a:gridCol>
                <a:gridCol w="796413">
                  <a:extLst>
                    <a:ext uri="{9D8B030D-6E8A-4147-A177-3AD203B41FA5}">
                      <a16:colId xmlns:a16="http://schemas.microsoft.com/office/drawing/2014/main" val="538496835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val="22196473"/>
                    </a:ext>
                  </a:extLst>
                </a:gridCol>
                <a:gridCol w="783720">
                  <a:extLst>
                    <a:ext uri="{9D8B030D-6E8A-4147-A177-3AD203B41FA5}">
                      <a16:colId xmlns:a16="http://schemas.microsoft.com/office/drawing/2014/main" val="525923704"/>
                    </a:ext>
                  </a:extLst>
                </a:gridCol>
              </a:tblGrid>
              <a:tr h="1019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bezpieczeństwa środowiskowego </a:t>
                      </a:r>
                      <a:br>
                        <a:rPr lang="pl-PL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energetycznego</a:t>
                      </a:r>
                    </a:p>
                  </a:txBody>
                  <a:tcPr marL="51435" marR="51435" marT="25718" marB="2571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bezpieczeństwa zdrowotnego </a:t>
                      </a:r>
                      <a:br>
                        <a:rPr lang="pl-PL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wrażliwości społecznej </a:t>
                      </a:r>
                    </a:p>
                  </a:txBody>
                  <a:tcPr marL="51435" marR="51435" marT="25718" marB="2571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edukacji </a:t>
                      </a:r>
                      <a:br>
                        <a:rPr lang="pl-PL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kapitału społecznego</a:t>
                      </a:r>
                    </a:p>
                  </a:txBody>
                  <a:tcPr marL="51435" marR="51435" marT="25718" marB="2571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gospodarki, rynku pracy, oferty turystycznej </a:t>
                      </a:r>
                      <a:br>
                        <a:rPr lang="pl-PL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czasu wolnego </a:t>
                      </a:r>
                    </a:p>
                  </a:txBody>
                  <a:tcPr marL="51435" marR="51435" marT="25718" marB="2571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mobilności </a:t>
                      </a:r>
                      <a:br>
                        <a:rPr lang="pl-PL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komunikacji </a:t>
                      </a:r>
                    </a:p>
                  </a:txBody>
                  <a:tcPr marL="51435" marR="51435" marT="25718" marB="2571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131518"/>
                  </a:ext>
                </a:extLst>
              </a:tr>
            </a:tbl>
          </a:graphicData>
        </a:graphic>
      </p:graphicFrame>
      <p:sp>
        <p:nvSpPr>
          <p:cNvPr id="27" name="Owal 26">
            <a:extLst>
              <a:ext uri="{FF2B5EF4-FFF2-40B4-BE49-F238E27FC236}">
                <a16:creationId xmlns:a16="http://schemas.microsoft.com/office/drawing/2014/main" id="{3D9837BB-44B7-406D-86E5-82258C61084A}"/>
              </a:ext>
            </a:extLst>
          </p:cNvPr>
          <p:cNvSpPr/>
          <p:nvPr/>
        </p:nvSpPr>
        <p:spPr>
          <a:xfrm>
            <a:off x="1789521" y="2311807"/>
            <a:ext cx="1138192" cy="83099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00" b="1" kern="0" dirty="0">
                <a:solidFill>
                  <a:srgbClr val="FF0000"/>
                </a:solidFill>
                <a:cs typeface="Calibri" panose="020F0502020204030204" pitchFamily="34" charset="0"/>
              </a:rPr>
              <a:t>PZPWP 2030</a:t>
            </a:r>
          </a:p>
        </p:txBody>
      </p:sp>
    </p:spTree>
    <p:extLst>
      <p:ext uri="{BB962C8B-B14F-4D97-AF65-F5344CB8AC3E}">
        <p14:creationId xmlns:p14="http://schemas.microsoft.com/office/powerpoint/2010/main" val="385299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2">
            <a:extLst>
              <a:ext uri="{FF2B5EF4-FFF2-40B4-BE49-F238E27FC236}">
                <a16:creationId xmlns:a16="http://schemas.microsoft.com/office/drawing/2014/main" id="{58A82D5A-09F8-4E91-AF57-812497830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17" y="0"/>
            <a:ext cx="8625696" cy="84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Ogólny podział finansowy FEP 2021-2027</a:t>
            </a:r>
          </a:p>
        </p:txBody>
      </p:sp>
      <p:graphicFrame>
        <p:nvGraphicFramePr>
          <p:cNvPr id="12" name="Symbol zastępczy zawartości 9">
            <a:extLst>
              <a:ext uri="{FF2B5EF4-FFF2-40B4-BE49-F238E27FC236}">
                <a16:creationId xmlns:a16="http://schemas.microsoft.com/office/drawing/2014/main" id="{D4EB422F-D64F-414B-B6A6-197E05B599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8117698"/>
              </p:ext>
            </p:extLst>
          </p:nvPr>
        </p:nvGraphicFramePr>
        <p:xfrm>
          <a:off x="99400" y="766916"/>
          <a:ext cx="8925394" cy="5977289"/>
        </p:xfrm>
        <a:graphic>
          <a:graphicData uri="http://schemas.openxmlformats.org/drawingml/2006/table">
            <a:tbl>
              <a:tblPr/>
              <a:tblGrid>
                <a:gridCol w="2448561">
                  <a:extLst>
                    <a:ext uri="{9D8B030D-6E8A-4147-A177-3AD203B41FA5}">
                      <a16:colId xmlns:a16="http://schemas.microsoft.com/office/drawing/2014/main" val="4256480173"/>
                    </a:ext>
                  </a:extLst>
                </a:gridCol>
                <a:gridCol w="955983">
                  <a:extLst>
                    <a:ext uri="{9D8B030D-6E8A-4147-A177-3AD203B41FA5}">
                      <a16:colId xmlns:a16="http://schemas.microsoft.com/office/drawing/2014/main" val="2810933740"/>
                    </a:ext>
                  </a:extLst>
                </a:gridCol>
                <a:gridCol w="933777">
                  <a:extLst>
                    <a:ext uri="{9D8B030D-6E8A-4147-A177-3AD203B41FA5}">
                      <a16:colId xmlns:a16="http://schemas.microsoft.com/office/drawing/2014/main" val="726546274"/>
                    </a:ext>
                  </a:extLst>
                </a:gridCol>
                <a:gridCol w="2632567">
                  <a:extLst>
                    <a:ext uri="{9D8B030D-6E8A-4147-A177-3AD203B41FA5}">
                      <a16:colId xmlns:a16="http://schemas.microsoft.com/office/drawing/2014/main" val="4232231696"/>
                    </a:ext>
                  </a:extLst>
                </a:gridCol>
                <a:gridCol w="896353">
                  <a:extLst>
                    <a:ext uri="{9D8B030D-6E8A-4147-A177-3AD203B41FA5}">
                      <a16:colId xmlns:a16="http://schemas.microsoft.com/office/drawing/2014/main" val="957743468"/>
                    </a:ext>
                  </a:extLst>
                </a:gridCol>
                <a:gridCol w="1058153">
                  <a:extLst>
                    <a:ext uri="{9D8B030D-6E8A-4147-A177-3AD203B41FA5}">
                      <a16:colId xmlns:a16="http://schemas.microsoft.com/office/drawing/2014/main" val="1943910285"/>
                    </a:ext>
                  </a:extLst>
                </a:gridCol>
              </a:tblGrid>
              <a:tr h="381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pl-PL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 Polityki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l-PL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Udział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mln EUR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Priorytet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Udział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mln EUR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015673"/>
                  </a:ext>
                </a:extLst>
              </a:tr>
              <a:tr h="149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Bardziej inteligentna Europa (EFRR)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7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7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183,8</a:t>
                      </a:r>
                      <a:endParaRPr lang="pl-PL" sz="1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 FE dla konkurencyjnego </a:t>
                      </a:r>
                      <a:b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 inteligentnego Pomorza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1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183,8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923443"/>
                  </a:ext>
                </a:extLst>
              </a:tr>
              <a:tr h="65532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l-PL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Bardziej przyjazna dla środowiska, niskoemisyjna Europa (EFRR)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7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7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491,3</a:t>
                      </a:r>
                      <a:endParaRPr lang="pl-PL" sz="1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 FE dla zielonego Pomorza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342,9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851928"/>
                  </a:ext>
                </a:extLst>
              </a:tr>
              <a:tr h="6553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 FE dla mobilnego Pomorza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148,4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800481"/>
                  </a:ext>
                </a:extLst>
              </a:tr>
              <a:tr h="4633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Lepiej połączona Europa (EFRR)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250,7</a:t>
                      </a:r>
                      <a:endParaRPr lang="pl-PL" sz="1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 FE dla lepiej połączonego Pomorza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250,7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325056"/>
                  </a:ext>
                </a:extLst>
              </a:tr>
              <a:tr h="39489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Europa o silniejszym wymiarze społecznym (EFS+/EFRR)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100%</a:t>
                      </a:r>
                      <a:r>
                        <a:rPr lang="pl-PL" sz="17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EFS+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477,2</a:t>
                      </a:r>
                      <a:endParaRPr lang="pl-PL" sz="1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 FE dla silnego społecznie Pomorza (EFS+)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100,0%</a:t>
                      </a:r>
                      <a:b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pl-PL" sz="17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EFS</a:t>
                      </a:r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477,2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495635"/>
                  </a:ext>
                </a:extLst>
              </a:tr>
              <a:tr h="442307">
                <a:tc vMerge="1">
                  <a:txBody>
                    <a:bodyPr/>
                    <a:lstStyle/>
                    <a:p>
                      <a:pPr algn="l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7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233,5</a:t>
                      </a:r>
                      <a:endParaRPr lang="pl-PL" sz="1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6. FE dla silnego społecznie Pomorza (EFRR)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233,5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196776"/>
                  </a:ext>
                </a:extLst>
              </a:tr>
              <a:tr h="3270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Europa bliżej obywateli (</a:t>
                      </a: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EFRR)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7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45,0</a:t>
                      </a:r>
                      <a:endParaRPr lang="pl-PL" sz="1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7. FE dla Pomorza bliższego obywatelom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45,0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73702"/>
                  </a:ext>
                </a:extLst>
              </a:tr>
              <a:tr h="28956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Pomoc Techniczna (</a:t>
                      </a: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EFRR+EFS+)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70,2</a:t>
                      </a:r>
                      <a:endParaRPr lang="pl-PL" sz="1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8. Pomoc techniczna (EFS+)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789880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9. Pomoc techniczna  (EFRR)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211357"/>
                  </a:ext>
                </a:extLst>
              </a:tr>
              <a:tr h="38126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l-PL" sz="17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Ogółem FEP 2021-2027 (mln EUR</a:t>
                      </a:r>
                      <a:r>
                        <a:rPr lang="pl-PL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3FF"/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1 751,8</a:t>
                      </a:r>
                      <a:endParaRPr lang="pl-PL" sz="17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3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3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3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3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9454"/>
                  </a:ext>
                </a:extLst>
              </a:tr>
              <a:tr h="381265">
                <a:tc vMerge="1">
                  <a:txBody>
                    <a:bodyPr/>
                    <a:lstStyle/>
                    <a:p>
                      <a:pPr algn="ctr" fontAlgn="b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1 254,4 (EFRR) + 497,4 (EFS+)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3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3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3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3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415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45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74B72CE-6580-4604-9A20-3DC79EC666D8}"/>
              </a:ext>
            </a:extLst>
          </p:cNvPr>
          <p:cNvSpPr txBox="1">
            <a:spLocks noChangeArrowheads="1"/>
          </p:cNvSpPr>
          <p:nvPr/>
        </p:nvSpPr>
        <p:spPr>
          <a:xfrm>
            <a:off x="71304" y="263044"/>
            <a:ext cx="9072696" cy="56896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l" defTabSz="914400">
              <a:defRPr/>
            </a:pPr>
            <a:r>
              <a:rPr kumimoji="0" lang="pl-PL" alt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Priorytet 2. </a:t>
            </a:r>
            <a:r>
              <a:rPr lang="pl-PL" sz="2800" b="1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Fundusze europejskie zielonego Pomorza (EFRR)</a:t>
            </a:r>
            <a:endParaRPr kumimoji="0" lang="pl-PL" altLang="pl-PL" sz="2800" b="1" i="0" u="none" strike="noStrike" kern="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EA6B55E-456F-45D7-8ED1-B8DB9B6DC6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293393"/>
              </p:ext>
            </p:extLst>
          </p:nvPr>
        </p:nvGraphicFramePr>
        <p:xfrm>
          <a:off x="107504" y="832004"/>
          <a:ext cx="8928992" cy="5857407"/>
        </p:xfrm>
        <a:graphic>
          <a:graphicData uri="http://schemas.openxmlformats.org/drawingml/2006/table">
            <a:tbl>
              <a:tblPr firstRow="1" bandRow="1"/>
              <a:tblGrid>
                <a:gridCol w="576064">
                  <a:extLst>
                    <a:ext uri="{9D8B030D-6E8A-4147-A177-3AD203B41FA5}">
                      <a16:colId xmlns:a16="http://schemas.microsoft.com/office/drawing/2014/main" val="2979204556"/>
                    </a:ext>
                  </a:extLst>
                </a:gridCol>
                <a:gridCol w="6696744">
                  <a:extLst>
                    <a:ext uri="{9D8B030D-6E8A-4147-A177-3AD203B41FA5}">
                      <a16:colId xmlns:a16="http://schemas.microsoft.com/office/drawing/2014/main" val="320121332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113388632"/>
                    </a:ext>
                  </a:extLst>
                </a:gridCol>
              </a:tblGrid>
              <a:tr h="5056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1" kern="1200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CS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1" kern="1200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Zakres tematyczny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mln EUR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809002"/>
                  </a:ext>
                </a:extLst>
              </a:tr>
              <a:tr h="54416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48260" algn="l"/>
                        </a:tabLst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Efektywność energetyczna + systemy ciepłownicze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160,7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622583"/>
                  </a:ext>
                </a:extLst>
              </a:tr>
              <a:tr h="54416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48260" algn="l"/>
                        </a:tabLst>
                      </a:pPr>
                      <a:endParaRPr lang="pl-PL" sz="24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Dotacje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141,4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117985"/>
                  </a:ext>
                </a:extLst>
              </a:tr>
              <a:tr h="54416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48260" algn="l"/>
                        </a:tabLst>
                      </a:pPr>
                      <a:endParaRPr lang="pl-PL" sz="24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Instrumenty finansowe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19,3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147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48260" algn="l"/>
                          <a:tab pos="171450" algn="l"/>
                        </a:tabLst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ii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Odnawialne źródła energii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42,5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872415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iv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Adaptacja do zmian klimatu</a:t>
                      </a:r>
                      <a:endParaRPr kumimoji="0" lang="pl-PL" sz="24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46,8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284260"/>
                  </a:ext>
                </a:extLst>
              </a:tr>
              <a:tr h="55091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2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Gospodarka wodno-ściekowa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21,2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04342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2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vi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2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Gospodarka obiegu zamkniętego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54,0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89161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pl-PL" sz="2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2400" b="0" i="1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Efektywność energetyczna w MŚP (IF) w ramach GOZ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b="0" i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4,8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8249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vii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Różnorodność biologiczna i ochrona przyrody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17,6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44592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viii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Mobilność miejska + tabor transportu publicznego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148,4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812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34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33861FA9-D97B-4B31-907A-1BA6ACCEAB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49"/>
          <a:stretch/>
        </p:blipFill>
        <p:spPr>
          <a:xfrm>
            <a:off x="1030098" y="2592593"/>
            <a:ext cx="7083803" cy="426540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48C6EF6-E77F-45CF-A34B-B7E3757D2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206212"/>
            <a:ext cx="8948057" cy="304259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2200" dirty="0">
                <a:solidFill>
                  <a:srgbClr val="002073"/>
                </a:solidFill>
                <a:latin typeface="+mn-lt"/>
                <a:cs typeface="Calibri" panose="020F0502020204030204" pitchFamily="34" charset="0"/>
              </a:rPr>
              <a:t>Działanie 2.1 Efektywność energetyczna (konkurs na obszarach poza ZIT)</a:t>
            </a:r>
            <a:br>
              <a:rPr lang="pl-PL" sz="2200" dirty="0">
                <a:solidFill>
                  <a:srgbClr val="002073"/>
                </a:solidFill>
                <a:latin typeface="+mn-lt"/>
                <a:cs typeface="Calibri" panose="020F0502020204030204" pitchFamily="34" charset="0"/>
              </a:rPr>
            </a:br>
            <a:r>
              <a:rPr lang="pl-PL" sz="22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Alokacja 31,8 mln EUR – wsparcie dotacyjne</a:t>
            </a:r>
            <a:br>
              <a:rPr lang="pl-PL" sz="22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</a:br>
            <a:r>
              <a:rPr lang="pl-PL" sz="2200" dirty="0">
                <a:solidFill>
                  <a:srgbClr val="002073"/>
                </a:solidFill>
                <a:latin typeface="+mn-lt"/>
                <a:cs typeface="Calibri" panose="020F0502020204030204" pitchFamily="34" charset="0"/>
              </a:rPr>
              <a:t>Działanie 2.2 Efektywność energetyczna</a:t>
            </a:r>
            <a:r>
              <a:rPr lang="pl-PL" sz="2200" dirty="0">
                <a:latin typeface="+mn-lt"/>
              </a:rPr>
              <a:t> – ZIT na terenie obszaru metropolitalnego</a:t>
            </a:r>
            <a:br>
              <a:rPr lang="pl-PL" sz="2200" dirty="0">
                <a:latin typeface="+mn-lt"/>
              </a:rPr>
            </a:br>
            <a:r>
              <a:rPr lang="pl-PL" sz="22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Alokacja 48,6 mln EUR – wsparcie dotacyjne</a:t>
            </a:r>
            <a:br>
              <a:rPr lang="pl-PL" sz="22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</a:br>
            <a:r>
              <a:rPr lang="pl-PL" sz="2200" dirty="0">
                <a:solidFill>
                  <a:srgbClr val="002073"/>
                </a:solidFill>
                <a:latin typeface="+mn-lt"/>
                <a:cs typeface="Calibri" panose="020F0502020204030204" pitchFamily="34" charset="0"/>
              </a:rPr>
              <a:t>Działanie 2.3 Efektywność energetyczna</a:t>
            </a:r>
            <a:r>
              <a:rPr lang="pl-PL" sz="2200" dirty="0">
                <a:latin typeface="+mn-lt"/>
              </a:rPr>
              <a:t> – ZIT poza terenem obszaru metropolitalnego</a:t>
            </a:r>
            <a:br>
              <a:rPr lang="pl-PL" sz="2200" dirty="0">
                <a:latin typeface="+mn-lt"/>
              </a:rPr>
            </a:br>
            <a:r>
              <a:rPr lang="pl-PL" sz="22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Alokacja 50,9 mln EUR – wsparcie dotacyjne</a:t>
            </a:r>
            <a:endParaRPr lang="pl-PL" sz="2200" b="1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29231C9-AF25-444D-AEE2-039D6D56354D}"/>
              </a:ext>
            </a:extLst>
          </p:cNvPr>
          <p:cNvSpPr txBox="1"/>
          <p:nvPr/>
        </p:nvSpPr>
        <p:spPr>
          <a:xfrm>
            <a:off x="5995582" y="3429000"/>
            <a:ext cx="2696598" cy="707886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9 ZIT = 81,5% </a:t>
            </a:r>
            <a:b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populacji województwa</a:t>
            </a:r>
          </a:p>
        </p:txBody>
      </p:sp>
    </p:spTree>
    <p:extLst>
      <p:ext uri="{BB962C8B-B14F-4D97-AF65-F5344CB8AC3E}">
        <p14:creationId xmlns:p14="http://schemas.microsoft.com/office/powerpoint/2010/main" val="29272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C6EF6-E77F-45CF-A34B-B7E3757D2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" y="355233"/>
            <a:ext cx="8984777" cy="483864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Ogólny zakres wsparcia</a:t>
            </a:r>
            <a:endParaRPr lang="pl-PL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A122903D-D0B2-4224-8ABC-1F596221FFDA}"/>
              </a:ext>
            </a:extLst>
          </p:cNvPr>
          <p:cNvSpPr/>
          <p:nvPr/>
        </p:nvSpPr>
        <p:spPr>
          <a:xfrm>
            <a:off x="41946" y="1153119"/>
            <a:ext cx="911603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AutoNum type="alphaUcPeriod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Poprawa efektywności energetycznej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AutoNum type="alphaUcPeriod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Rozwój systemów ciepłowniczych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AutoNum type="alphaUcPeriod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Promocja, podnoszenie świadomości i wiedzy, doradztwo energetyczne</a:t>
            </a:r>
          </a:p>
        </p:txBody>
      </p:sp>
    </p:spTree>
    <p:extLst>
      <p:ext uri="{BB962C8B-B14F-4D97-AF65-F5344CB8AC3E}">
        <p14:creationId xmlns:p14="http://schemas.microsoft.com/office/powerpoint/2010/main" val="263285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C6EF6-E77F-45CF-A34B-B7E3757D2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1" y="355233"/>
            <a:ext cx="8984777" cy="838866"/>
          </a:xfrm>
        </p:spPr>
        <p:txBody>
          <a:bodyPr>
            <a:normAutofit/>
          </a:bodyPr>
          <a:lstStyle/>
          <a:p>
            <a:pPr algn="ctr"/>
            <a:r>
              <a:rPr lang="pl-PL" sz="25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Poprawa </a:t>
            </a:r>
            <a:r>
              <a:rPr lang="pl-PL" sz="28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efektywności</a:t>
            </a:r>
            <a:r>
              <a:rPr lang="pl-PL" sz="25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energetycznej </a:t>
            </a:r>
            <a:br>
              <a:rPr lang="pl-PL" sz="25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5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zakres wsparcia w formie dotacji</a:t>
            </a:r>
            <a:endParaRPr lang="pl-PL" sz="25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648DBA2-BE2A-4704-BBA3-0C71A514645E}"/>
              </a:ext>
            </a:extLst>
          </p:cNvPr>
          <p:cNvSpPr/>
          <p:nvPr/>
        </p:nvSpPr>
        <p:spPr>
          <a:xfrm>
            <a:off x="206828" y="1585985"/>
            <a:ext cx="885755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Budynki użyteczności publicznej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Wielorodzinne budynki mieszkalne stanowiące w 100% mienie komunalne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Zabytkowe wielorodzinne budynki mieszkalne należące do wspólnot mieszkaniowych</a:t>
            </a:r>
          </a:p>
        </p:txBody>
      </p:sp>
    </p:spTree>
    <p:extLst>
      <p:ext uri="{BB962C8B-B14F-4D97-AF65-F5344CB8AC3E}">
        <p14:creationId xmlns:p14="http://schemas.microsoft.com/office/powerpoint/2010/main" val="346464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C6EF6-E77F-45CF-A34B-B7E3757D2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32" y="269683"/>
            <a:ext cx="8785068" cy="895087"/>
          </a:xfrm>
        </p:spPr>
        <p:txBody>
          <a:bodyPr>
            <a:noAutofit/>
          </a:bodyPr>
          <a:lstStyle/>
          <a:p>
            <a:pPr algn="ctr"/>
            <a:r>
              <a:rPr lang="pl-PL" sz="28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Poprawa efektywności energetycznej </a:t>
            </a:r>
            <a:br>
              <a:rPr lang="pl-PL" sz="28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audyt energetyczny</a:t>
            </a:r>
            <a:endParaRPr lang="pl-PL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C17CC19-45D1-4991-B084-ABBB06CCE5B7}"/>
              </a:ext>
            </a:extLst>
          </p:cNvPr>
          <p:cNvSpPr/>
          <p:nvPr/>
        </p:nvSpPr>
        <p:spPr>
          <a:xfrm>
            <a:off x="179466" y="1469570"/>
            <a:ext cx="878506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2200" b="1" dirty="0">
                <a:solidFill>
                  <a:srgbClr val="002073"/>
                </a:solidFill>
                <a:cs typeface="Calibri" panose="020F0502020204030204" pitchFamily="34" charset="0"/>
              </a:rPr>
              <a:t>Audyt energetyczny </a:t>
            </a:r>
            <a:r>
              <a:rPr lang="pl-PL" sz="2200" dirty="0"/>
              <a:t>jest </a:t>
            </a:r>
            <a:r>
              <a:rPr lang="pl-PL" sz="2200" b="1" dirty="0">
                <a:solidFill>
                  <a:srgbClr val="002073"/>
                </a:solidFill>
                <a:cs typeface="Calibri" panose="020F0502020204030204" pitchFamily="34" charset="0"/>
              </a:rPr>
              <a:t>obowiązkowy</a:t>
            </a:r>
            <a:r>
              <a:rPr lang="pl-PL" sz="2200" dirty="0"/>
              <a:t> dla każdego budynku i określa: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zakres prac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poziom oszczędności energii pierwotnej i inne wymagane wskaźniki</a:t>
            </a:r>
          </a:p>
          <a:p>
            <a:pPr>
              <a:spcAft>
                <a:spcPts val="300"/>
              </a:spcAft>
            </a:pPr>
            <a:r>
              <a:rPr lang="pl-PL" sz="2200" b="1" dirty="0">
                <a:solidFill>
                  <a:srgbClr val="FF0000"/>
                </a:solidFill>
                <a:cs typeface="Calibri" panose="020F0502020204030204" pitchFamily="34" charset="0"/>
              </a:rPr>
              <a:t>CEL</a:t>
            </a:r>
            <a:r>
              <a:rPr lang="pl-PL" sz="2200" dirty="0">
                <a:cs typeface="Calibri" panose="020F0502020204030204" pitchFamily="34" charset="0"/>
              </a:rPr>
              <a:t> – </a:t>
            </a:r>
            <a:r>
              <a:rPr lang="pl-PL" sz="2200" b="1" dirty="0">
                <a:solidFill>
                  <a:srgbClr val="002073"/>
                </a:solidFill>
                <a:cs typeface="Calibri" panose="020F0502020204030204" pitchFamily="34" charset="0"/>
              </a:rPr>
              <a:t>co najmniej 30% oszczędności energii pierwotnej </a:t>
            </a:r>
            <a:r>
              <a:rPr lang="pl-PL" sz="2200" dirty="0">
                <a:cs typeface="Calibri" panose="020F0502020204030204" pitchFamily="34" charset="0"/>
              </a:rPr>
              <a:t>dla każdego budynku, ale</a:t>
            </a:r>
            <a:r>
              <a:rPr lang="pl-PL" sz="2200" b="1" dirty="0">
                <a:cs typeface="Calibri" panose="020F0502020204030204" pitchFamily="34" charset="0"/>
              </a:rPr>
              <a:t>: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rgbClr val="002073"/>
                </a:solidFill>
                <a:cs typeface="Calibri" panose="020F0502020204030204" pitchFamily="34" charset="0"/>
              </a:rPr>
              <a:t>zabytkowe budynki użyteczności publicznej - </a:t>
            </a:r>
            <a:r>
              <a:rPr lang="pl-PL" sz="2200" dirty="0"/>
              <a:t>min. </a:t>
            </a:r>
            <a:r>
              <a:rPr lang="pl-PL" sz="2200" b="1" dirty="0">
                <a:solidFill>
                  <a:srgbClr val="FF0000"/>
                </a:solidFill>
              </a:rPr>
              <a:t>20% </a:t>
            </a:r>
            <a:r>
              <a:rPr lang="pl-PL" sz="2200" dirty="0"/>
              <a:t>oszczędności energii pierwotnej </a:t>
            </a:r>
            <a:endParaRPr lang="pl-PL" sz="2200" b="1" dirty="0">
              <a:solidFill>
                <a:srgbClr val="002073"/>
              </a:solidFill>
              <a:cs typeface="Calibri" panose="020F0502020204030204" pitchFamily="34" charset="0"/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rgbClr val="002073"/>
                </a:solidFill>
                <a:cs typeface="Calibri" panose="020F0502020204030204" pitchFamily="34" charset="0"/>
              </a:rPr>
              <a:t>budynki użyteczności publicznej w</a:t>
            </a:r>
            <a:r>
              <a:rPr lang="pl-PL" sz="2200" dirty="0"/>
              <a:t> gminach ze wskaźnikiem dochodów podatkowych </a:t>
            </a:r>
            <a:r>
              <a:rPr lang="pl-PL" sz="2200" b="1" dirty="0">
                <a:solidFill>
                  <a:srgbClr val="002073"/>
                </a:solidFill>
                <a:cs typeface="Calibri" panose="020F0502020204030204" pitchFamily="34" charset="0"/>
              </a:rPr>
              <a:t>(wskaźnik </a:t>
            </a:r>
            <a:r>
              <a:rPr lang="pl-PL" sz="2200" b="1" dirty="0" err="1">
                <a:solidFill>
                  <a:srgbClr val="002073"/>
                </a:solidFill>
                <a:cs typeface="Calibri" panose="020F0502020204030204" pitchFamily="34" charset="0"/>
              </a:rPr>
              <a:t>Gg</a:t>
            </a:r>
            <a:r>
              <a:rPr lang="pl-PL" sz="2200" b="1" dirty="0">
                <a:solidFill>
                  <a:srgbClr val="002073"/>
                </a:solidFill>
                <a:cs typeface="Calibri" panose="020F0502020204030204" pitchFamily="34" charset="0"/>
              </a:rPr>
              <a:t>) wyższym </a:t>
            </a:r>
            <a:r>
              <a:rPr lang="pl-PL" sz="2200" dirty="0">
                <a:cs typeface="Calibri" panose="020F0502020204030204" pitchFamily="34" charset="0"/>
              </a:rPr>
              <a:t>od średniej wartości dla województwa</a:t>
            </a:r>
            <a:r>
              <a:rPr lang="pl-PL" sz="2200" b="1" dirty="0">
                <a:solidFill>
                  <a:srgbClr val="002073"/>
                </a:solidFill>
                <a:cs typeface="Calibri" panose="020F0502020204030204" pitchFamily="34" charset="0"/>
              </a:rPr>
              <a:t> (25) – </a:t>
            </a:r>
            <a:r>
              <a:rPr lang="pl-PL" sz="2200" dirty="0"/>
              <a:t>min. </a:t>
            </a:r>
            <a:r>
              <a:rPr lang="pl-PL" sz="2200" b="1" dirty="0">
                <a:solidFill>
                  <a:srgbClr val="FF0000"/>
                </a:solidFill>
                <a:cs typeface="Calibri" panose="020F0502020204030204" pitchFamily="34" charset="0"/>
              </a:rPr>
              <a:t>40%</a:t>
            </a:r>
            <a:r>
              <a:rPr lang="pl-PL" sz="2200" b="1" dirty="0">
                <a:solidFill>
                  <a:srgbClr val="002073"/>
                </a:solidFill>
                <a:cs typeface="Calibri" panose="020F0502020204030204" pitchFamily="34" charset="0"/>
              </a:rPr>
              <a:t> </a:t>
            </a:r>
            <a:r>
              <a:rPr lang="pl-PL" sz="2200" dirty="0"/>
              <a:t>oszczędności energii pierwotnej (</a:t>
            </a:r>
            <a:r>
              <a:rPr lang="pl-PL" sz="2200" b="1" dirty="0">
                <a:solidFill>
                  <a:srgbClr val="002073"/>
                </a:solidFill>
                <a:cs typeface="Calibri" panose="020F0502020204030204" pitchFamily="34" charset="0"/>
              </a:rPr>
              <a:t>dotacja warunkowa</a:t>
            </a:r>
            <a:r>
              <a:rPr lang="pl-PL" sz="2200" dirty="0">
                <a:cs typeface="Calibri" panose="020F0502020204030204" pitchFamily="34" charset="0"/>
              </a:rPr>
              <a:t>)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44555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C6EF6-E77F-45CF-A34B-B7E3757D2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20" y="226141"/>
            <a:ext cx="8785068" cy="838866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Poprawa efektywności energetycznej – mapa gmin a wartość wskaźnika dochodów podatkowych (</a:t>
            </a:r>
            <a:r>
              <a:rPr lang="pl-PL" sz="2800" dirty="0" err="1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Gg</a:t>
            </a:r>
            <a:r>
              <a:rPr lang="pl-PL" sz="28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pl-PL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C064138-C74E-4352-8624-F1FA2A1EB4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" t="11978" r="8422" b="18796"/>
          <a:stretch/>
        </p:blipFill>
        <p:spPr>
          <a:xfrm>
            <a:off x="93764" y="1301674"/>
            <a:ext cx="8959054" cy="50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7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4164</TotalTime>
  <Words>1418</Words>
  <Application>Microsoft Office PowerPoint</Application>
  <PresentationFormat>Pokaz na ekranie (4:3)</PresentationFormat>
  <Paragraphs>190</Paragraphs>
  <Slides>19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Arial</vt:lpstr>
      <vt:lpstr>Calibri</vt:lpstr>
      <vt:lpstr>Open Sans</vt:lpstr>
      <vt:lpstr>Tahoma</vt:lpstr>
      <vt:lpstr>1_Motyw pakietu Office</vt:lpstr>
      <vt:lpstr>Efektywność energetyczna  – uwarunkowania wsparcia w FEP 2021-2027  </vt:lpstr>
      <vt:lpstr>System planowania rozwoju w województwie pomorskim</vt:lpstr>
      <vt:lpstr>Prezentacja programu PowerPoint</vt:lpstr>
      <vt:lpstr>Prezentacja programu PowerPoint</vt:lpstr>
      <vt:lpstr>Działanie 2.1 Efektywność energetyczna (konkurs na obszarach poza ZIT) Alokacja 31,8 mln EUR – wsparcie dotacyjne Działanie 2.2 Efektywność energetyczna – ZIT na terenie obszaru metropolitalnego Alokacja 48,6 mln EUR – wsparcie dotacyjne Działanie 2.3 Efektywność energetyczna – ZIT poza terenem obszaru metropolitalnego Alokacja 50,9 mln EUR – wsparcie dotacyjne</vt:lpstr>
      <vt:lpstr>Ogólny zakres wsparcia</vt:lpstr>
      <vt:lpstr>A. Poprawa efektywności energetycznej  – zakres wsparcia w formie dotacji</vt:lpstr>
      <vt:lpstr>A. Poprawa efektywności energetycznej  – audyt energetyczny</vt:lpstr>
      <vt:lpstr>A. Poprawa efektywności energetycznej – mapa gmin a wartość wskaźnika dochodów podatkowych (Gg)</vt:lpstr>
      <vt:lpstr>A. Poprawa efektywności energetycznej – wyłączenia</vt:lpstr>
      <vt:lpstr>A. Poprawa efektywności energetycznej – typy projektów</vt:lpstr>
      <vt:lpstr>A. Poprawa efektywności energetycznej – warunki realizacji</vt:lpstr>
      <vt:lpstr>A. Poprawa efektywności energetycznej  – hierarchia wymiany źródeł (1)</vt:lpstr>
      <vt:lpstr>A. Poprawa efektywności energetycznej  – hierarchia wymiany źródeł (2)</vt:lpstr>
      <vt:lpstr>A. Poprawa efektywności energetycznej  – preferencje</vt:lpstr>
      <vt:lpstr>B. Rozwój systemów ciepłowniczych  – alokacja i typy projektów</vt:lpstr>
      <vt:lpstr>B. Rozwój systemów ciepłowniczych  – warunki realizacji</vt:lpstr>
      <vt:lpstr>B. Rozwój systemów ciepłowniczych – preferencje</vt:lpstr>
      <vt:lpstr>Dziękuję za uwagę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DRRP</dc:creator>
  <cp:lastModifiedBy>Tomaszewski Paweł</cp:lastModifiedBy>
  <cp:revision>677</cp:revision>
  <cp:lastPrinted>2023-07-19T12:47:12Z</cp:lastPrinted>
  <dcterms:created xsi:type="dcterms:W3CDTF">2023-02-01T12:00:59Z</dcterms:created>
  <dcterms:modified xsi:type="dcterms:W3CDTF">2023-12-07T06:11:12Z</dcterms:modified>
</cp:coreProperties>
</file>