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50"/>
  </p:notesMasterIdLst>
  <p:sldIdLst>
    <p:sldId id="256" r:id="rId2"/>
    <p:sldId id="258" r:id="rId3"/>
    <p:sldId id="300" r:id="rId4"/>
    <p:sldId id="313" r:id="rId5"/>
    <p:sldId id="314" r:id="rId6"/>
    <p:sldId id="315" r:id="rId7"/>
    <p:sldId id="316" r:id="rId8"/>
    <p:sldId id="317" r:id="rId9"/>
    <p:sldId id="281" r:id="rId10"/>
    <p:sldId id="282" r:id="rId11"/>
    <p:sldId id="318" r:id="rId12"/>
    <p:sldId id="298" r:id="rId13"/>
    <p:sldId id="319" r:id="rId14"/>
    <p:sldId id="320" r:id="rId15"/>
    <p:sldId id="321" r:id="rId16"/>
    <p:sldId id="322" r:id="rId17"/>
    <p:sldId id="312" r:id="rId18"/>
    <p:sldId id="325" r:id="rId19"/>
    <p:sldId id="323" r:id="rId20"/>
    <p:sldId id="304" r:id="rId21"/>
    <p:sldId id="324" r:id="rId22"/>
    <p:sldId id="334" r:id="rId23"/>
    <p:sldId id="326" r:id="rId24"/>
    <p:sldId id="327" r:id="rId25"/>
    <p:sldId id="328" r:id="rId26"/>
    <p:sldId id="329" r:id="rId27"/>
    <p:sldId id="295" r:id="rId28"/>
    <p:sldId id="296" r:id="rId29"/>
    <p:sldId id="297" r:id="rId30"/>
    <p:sldId id="299" r:id="rId31"/>
    <p:sldId id="285" r:id="rId32"/>
    <p:sldId id="274" r:id="rId33"/>
    <p:sldId id="275" r:id="rId34"/>
    <p:sldId id="286" r:id="rId35"/>
    <p:sldId id="288" r:id="rId36"/>
    <p:sldId id="290" r:id="rId37"/>
    <p:sldId id="291" r:id="rId38"/>
    <p:sldId id="276" r:id="rId39"/>
    <p:sldId id="277" r:id="rId40"/>
    <p:sldId id="278" r:id="rId41"/>
    <p:sldId id="279" r:id="rId42"/>
    <p:sldId id="280" r:id="rId43"/>
    <p:sldId id="283" r:id="rId44"/>
    <p:sldId id="332" r:id="rId45"/>
    <p:sldId id="284" r:id="rId46"/>
    <p:sldId id="330" r:id="rId47"/>
    <p:sldId id="333" r:id="rId48"/>
    <p:sldId id="260" r:id="rId49"/>
  </p:sldIdLst>
  <p:sldSz cx="10691813" cy="7559675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 userDrawn="1">
          <p15:clr>
            <a:srgbClr val="A4A3A4"/>
          </p15:clr>
        </p15:guide>
        <p15:guide id="2" pos="33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lenik Agnieszka" initials="PA" lastIdx="1" clrIdx="0">
    <p:extLst>
      <p:ext uri="{19B8F6BF-5375-455C-9EA6-DF929625EA0E}">
        <p15:presenceInfo xmlns:p15="http://schemas.microsoft.com/office/powerpoint/2012/main" userId="S::Agnieszka.Palenik@mfipr.gov.pl::6a0c958d-6557-4bbd-8aa6-03360055b1e8" providerId="AD"/>
      </p:ext>
    </p:extLst>
  </p:cmAuthor>
  <p:cmAuthor id="2" name="Adamska Ewelina" initials="AE" lastIdx="1" clrIdx="1">
    <p:extLst>
      <p:ext uri="{19B8F6BF-5375-455C-9EA6-DF929625EA0E}">
        <p15:presenceInfo xmlns:p15="http://schemas.microsoft.com/office/powerpoint/2012/main" userId="S-1-5-21-352459600-126056257-345019615-18114" providerId="AD"/>
      </p:ext>
    </p:extLst>
  </p:cmAuthor>
  <p:cmAuthor id="3" name="MR" initials="MR" lastIdx="1" clrIdx="2">
    <p:extLst>
      <p:ext uri="{19B8F6BF-5375-455C-9EA6-DF929625EA0E}">
        <p15:presenceInfo xmlns:p15="http://schemas.microsoft.com/office/powerpoint/2012/main" userId="M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47A1"/>
    <a:srgbClr val="FFD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0A15C55-8517-42AA-B614-E9B94910E393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 pośredni 2 — Ak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6374" autoAdjust="0"/>
  </p:normalViewPr>
  <p:slideViewPr>
    <p:cSldViewPr showGuides="1">
      <p:cViewPr varScale="1">
        <p:scale>
          <a:sx n="104" d="100"/>
          <a:sy n="104" d="100"/>
        </p:scale>
        <p:origin x="1356" y="114"/>
      </p:cViewPr>
      <p:guideLst>
        <p:guide orient="horz" pos="2381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4" d="100"/>
          <a:sy n="84" d="100"/>
        </p:scale>
        <p:origin x="382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commentAuthors" Target="commentAuthor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EEFF2B-0721-7148-92D1-1650B5B78E9F}" type="datetimeFigureOut">
              <a:rPr lang="pl-PL" smtClean="0"/>
              <a:t>23.01.2024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030288" y="1241425"/>
            <a:ext cx="47371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2B4DB-5212-AD42-B2C1-BD19AC94D45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92773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099256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46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383740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47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967824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48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902833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4.png"/><Relationship Id="rId16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8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4.png"/><Relationship Id="rId16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8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1026613" y="1973818"/>
            <a:ext cx="8639675" cy="4326381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</a:extLst>
          </p:cNvPr>
          <p:cNvSpPr/>
          <p:nvPr userDrawn="1"/>
        </p:nvSpPr>
        <p:spPr>
          <a:xfrm>
            <a:off x="1" y="0"/>
            <a:ext cx="4986337" cy="26939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Obraz 12" descr="Obraz zawierający tekst&#10;&#10;Opis wygenerowany automatyczn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760" y="1973818"/>
            <a:ext cx="3959225" cy="720090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2B41AD81-079D-B212-C8B7-9A9D3BEE517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32" y="540402"/>
            <a:ext cx="1080000" cy="1080000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0A433181-6EED-44B3-4822-4AF9E6BA906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788" y="540402"/>
            <a:ext cx="1080000" cy="1080000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276322E5-6025-7EA2-67FB-9F57E921005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944" y="540402"/>
            <a:ext cx="1080000" cy="108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5877" y="3059113"/>
            <a:ext cx="7920115" cy="1107677"/>
          </a:xfrm>
        </p:spPr>
        <p:txBody>
          <a:bodyPr anchor="t" anchorCtr="0">
            <a:normAutofit/>
          </a:bodyPr>
          <a:lstStyle>
            <a:lvl1pPr algn="l">
              <a:lnSpc>
                <a:spcPts val="4000"/>
              </a:lnSpc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5888" y="4861794"/>
            <a:ext cx="7920037" cy="1080000"/>
          </a:xfrm>
        </p:spPr>
        <p:txBody>
          <a:bodyPr>
            <a:normAutofit/>
          </a:bodyPr>
          <a:lstStyle>
            <a:lvl1pPr marL="0" indent="0" algn="l">
              <a:lnSpc>
                <a:spcPts val="3500"/>
              </a:lnSpc>
              <a:buNone/>
              <a:defRPr sz="2800" b="1">
                <a:solidFill>
                  <a:schemeClr val="tx2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5356" y="540402"/>
            <a:ext cx="1799844" cy="349114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D2A3D249-6366-4532-95C2-9DDC07D17B44}" type="datetime1">
              <a:rPr lang="pl-PL" smtClean="0"/>
              <a:t>23.01.2024</a:t>
            </a:fld>
            <a:endParaRPr lang="pl-PL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3FDB76B9-FC6C-44C1-A4FF-DBB958B8D7F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33" y="6444133"/>
            <a:ext cx="8855261" cy="828683"/>
          </a:xfrm>
          <a:prstGeom prst="rect">
            <a:avLst/>
          </a:prstGeom>
        </p:spPr>
      </p:pic>
      <p:pic>
        <p:nvPicPr>
          <p:cNvPr id="12" name="Obraz 11" descr="Logo rocznicowe: 25 lat Samorządu Województwa Pomorskiego.">
            <a:extLst>
              <a:ext uri="{FF2B5EF4-FFF2-40B4-BE49-F238E27FC236}">
                <a16:creationId xmlns:a16="http://schemas.microsoft.com/office/drawing/2014/main" id="{EA3EF631-4EC4-4DF9-9F29-F25B4C6AE2E6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094" y="460525"/>
            <a:ext cx="2406403" cy="1171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76728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93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końc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>
            <a:extLst>
              <a:ext uri="{FF2B5EF4-FFF2-40B4-BE49-F238E27FC236}">
                <a16:creationId xmlns:a16="http://schemas.microsoft.com/office/drawing/2014/main" id="{0A228201-59AA-470F-B779-D4FECA3DF137}"/>
              </a:ext>
            </a:extLst>
          </p:cNvPr>
          <p:cNvSpPr/>
          <p:nvPr userDrawn="1"/>
        </p:nvSpPr>
        <p:spPr>
          <a:xfrm>
            <a:off x="1025525" y="1983572"/>
            <a:ext cx="8640763" cy="4321274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C7D00171-EF30-4814-B375-246769FD4B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4986337" cy="26939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1" name="Obraz 10" descr="Obraz zawierający tekst&#10;&#10;Opis wygenerowany automatycznie">
            <a:extLst>
              <a:ext uri="{FF2B5EF4-FFF2-40B4-BE49-F238E27FC236}">
                <a16:creationId xmlns:a16="http://schemas.microsoft.com/office/drawing/2014/main" id="{2ABF63AC-8150-4C02-BE62-EBE0A03986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25" y="1983572"/>
            <a:ext cx="3959225" cy="72009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1629EBDD-5340-4285-A47D-77B29466EF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85848" y="3411613"/>
            <a:ext cx="7920115" cy="1087764"/>
          </a:xfrm>
        </p:spPr>
        <p:txBody>
          <a:bodyPr anchor="t" anchorCtr="0">
            <a:normAutofit/>
          </a:bodyPr>
          <a:lstStyle>
            <a:lvl1pPr algn="ctr">
              <a:lnSpc>
                <a:spcPts val="4000"/>
              </a:lnSpc>
              <a:defRPr sz="3200"/>
            </a:lvl1pPr>
          </a:lstStyle>
          <a:p>
            <a:br>
              <a:rPr lang="pl-PL" dirty="0"/>
            </a:br>
            <a:r>
              <a:rPr lang="pl-PL" dirty="0"/>
              <a:t>Dziękuję za uwagę.</a:t>
            </a:r>
            <a:endParaRPr lang="en-US" dirty="0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E08A69D8-E434-4799-8832-9915F4EB34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865356" y="540402"/>
            <a:ext cx="1799844" cy="349114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68EEE8EE-D7CF-4F1D-849B-3E54D1DD80B0}" type="datetime1">
              <a:rPr lang="pl-PL" smtClean="0"/>
              <a:t>23.01.2024</a:t>
            </a:fld>
            <a:endParaRPr lang="pl-PL" dirty="0"/>
          </a:p>
        </p:txBody>
      </p:sp>
      <p:pic>
        <p:nvPicPr>
          <p:cNvPr id="16" name="Obraz 15">
            <a:extLst>
              <a:ext uri="{FF2B5EF4-FFF2-40B4-BE49-F238E27FC236}">
                <a16:creationId xmlns:a16="http://schemas.microsoft.com/office/drawing/2014/main" id="{E2649279-68AC-4F54-A880-75A79D7385C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57" y="1244366"/>
            <a:ext cx="381000" cy="381000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1C169691-7357-4DDF-8437-CEB5E8C7275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250" y="545866"/>
            <a:ext cx="381000" cy="381000"/>
          </a:xfrm>
          <a:prstGeom prst="rect">
            <a:avLst/>
          </a:prstGeom>
        </p:spPr>
      </p:pic>
      <p:pic>
        <p:nvPicPr>
          <p:cNvPr id="18" name="Obraz 17">
            <a:extLst>
              <a:ext uri="{FF2B5EF4-FFF2-40B4-BE49-F238E27FC236}">
                <a16:creationId xmlns:a16="http://schemas.microsoft.com/office/drawing/2014/main" id="{69B9B22B-67E4-4504-8A58-6D72DCD7A2A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511" y="1244366"/>
            <a:ext cx="381000" cy="381000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0BC155C9-2974-4950-B840-0E7ABDF714B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786" y="538288"/>
            <a:ext cx="381000" cy="381000"/>
          </a:xfrm>
          <a:prstGeom prst="rect">
            <a:avLst/>
          </a:prstGeom>
        </p:spPr>
      </p:pic>
      <p:pic>
        <p:nvPicPr>
          <p:cNvPr id="20" name="Obraz 19">
            <a:extLst>
              <a:ext uri="{FF2B5EF4-FFF2-40B4-BE49-F238E27FC236}">
                <a16:creationId xmlns:a16="http://schemas.microsoft.com/office/drawing/2014/main" id="{C1C9A51C-3E9A-43B3-865C-E0B79CE15EF8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25" y="545866"/>
            <a:ext cx="381000" cy="381000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AE3D26F0-CB23-476D-84AC-833FF583534C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293" y="1254829"/>
            <a:ext cx="381000" cy="381000"/>
          </a:xfrm>
          <a:prstGeom prst="rect">
            <a:avLst/>
          </a:prstGeom>
        </p:spPr>
      </p:pic>
      <p:pic>
        <p:nvPicPr>
          <p:cNvPr id="22" name="Obraz 21">
            <a:extLst>
              <a:ext uri="{FF2B5EF4-FFF2-40B4-BE49-F238E27FC236}">
                <a16:creationId xmlns:a16="http://schemas.microsoft.com/office/drawing/2014/main" id="{02C74DC5-C335-4B67-9BCD-34D60F57C6C6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543567"/>
            <a:ext cx="381000" cy="381000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0F174CC1-CE15-4868-A9EE-2844EB32D55C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018" y="535269"/>
            <a:ext cx="381000" cy="381000"/>
          </a:xfrm>
          <a:prstGeom prst="rect">
            <a:avLst/>
          </a:prstGeom>
        </p:spPr>
      </p:pic>
      <p:pic>
        <p:nvPicPr>
          <p:cNvPr id="24" name="Obraz 23">
            <a:extLst>
              <a:ext uri="{FF2B5EF4-FFF2-40B4-BE49-F238E27FC236}">
                <a16:creationId xmlns:a16="http://schemas.microsoft.com/office/drawing/2014/main" id="{580C7992-BAEE-4176-9AF5-42DA24B7599A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256" y="531095"/>
            <a:ext cx="381000" cy="381000"/>
          </a:xfrm>
          <a:prstGeom prst="rect">
            <a:avLst/>
          </a:prstGeom>
        </p:spPr>
      </p:pic>
      <p:pic>
        <p:nvPicPr>
          <p:cNvPr id="25" name="Obraz 24">
            <a:extLst>
              <a:ext uri="{FF2B5EF4-FFF2-40B4-BE49-F238E27FC236}">
                <a16:creationId xmlns:a16="http://schemas.microsoft.com/office/drawing/2014/main" id="{BA86516E-B5E1-4DB3-981D-6523926A2A17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802" y="1251987"/>
            <a:ext cx="381000" cy="381000"/>
          </a:xfrm>
          <a:prstGeom prst="rect">
            <a:avLst/>
          </a:prstGeom>
        </p:spPr>
      </p:pic>
      <p:pic>
        <p:nvPicPr>
          <p:cNvPr id="26" name="Obraz 25">
            <a:extLst>
              <a:ext uri="{FF2B5EF4-FFF2-40B4-BE49-F238E27FC236}">
                <a16:creationId xmlns:a16="http://schemas.microsoft.com/office/drawing/2014/main" id="{709B0195-39FE-4DB2-9F58-C6258A41F18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613" y="1250549"/>
            <a:ext cx="381000" cy="381000"/>
          </a:xfrm>
          <a:prstGeom prst="rect">
            <a:avLst/>
          </a:prstGeom>
        </p:spPr>
      </p:pic>
      <p:pic>
        <p:nvPicPr>
          <p:cNvPr id="27" name="Obraz 26">
            <a:extLst>
              <a:ext uri="{FF2B5EF4-FFF2-40B4-BE49-F238E27FC236}">
                <a16:creationId xmlns:a16="http://schemas.microsoft.com/office/drawing/2014/main" id="{06B4110B-C953-4485-B94D-302AD469CBD4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1250549"/>
            <a:ext cx="381000" cy="381000"/>
          </a:xfrm>
          <a:prstGeom prst="rect">
            <a:avLst/>
          </a:prstGeom>
        </p:spPr>
      </p:pic>
      <p:pic>
        <p:nvPicPr>
          <p:cNvPr id="28" name="Obraz 27">
            <a:extLst>
              <a:ext uri="{FF2B5EF4-FFF2-40B4-BE49-F238E27FC236}">
                <a16:creationId xmlns:a16="http://schemas.microsoft.com/office/drawing/2014/main" id="{7E3F8DBC-0D86-4A87-B80E-1209AC8C45A4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33" y="6444133"/>
            <a:ext cx="8855261" cy="828683"/>
          </a:xfrm>
          <a:prstGeom prst="rect">
            <a:avLst/>
          </a:prstGeom>
        </p:spPr>
      </p:pic>
      <p:pic>
        <p:nvPicPr>
          <p:cNvPr id="29" name="Obraz 28" descr="Logo rocznicowe: 25 lat Samorządu Województwa Pomorskiego.">
            <a:extLst>
              <a:ext uri="{FF2B5EF4-FFF2-40B4-BE49-F238E27FC236}">
                <a16:creationId xmlns:a16="http://schemas.microsoft.com/office/drawing/2014/main" id="{81D43660-ADF3-43C6-A90B-7E0A413FEDB5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094" y="460525"/>
            <a:ext cx="2406403" cy="1171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084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1025525" y="1983572"/>
            <a:ext cx="8640763" cy="4316627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4986337" cy="26939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Obraz 12" descr="Obraz zawierający tekst&#10;&#10;Opis wygenerowany automatyczn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25" y="1983572"/>
            <a:ext cx="3959225" cy="7200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5877" y="3070227"/>
            <a:ext cx="7920115" cy="1087764"/>
          </a:xfrm>
        </p:spPr>
        <p:txBody>
          <a:bodyPr anchor="t" anchorCtr="0">
            <a:normAutofit/>
          </a:bodyPr>
          <a:lstStyle>
            <a:lvl1pPr algn="l">
              <a:lnSpc>
                <a:spcPts val="4000"/>
              </a:lnSpc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5888" y="4861794"/>
            <a:ext cx="7920037" cy="1080000"/>
          </a:xfrm>
        </p:spPr>
        <p:txBody>
          <a:bodyPr>
            <a:normAutofit/>
          </a:bodyPr>
          <a:lstStyle>
            <a:lvl1pPr marL="0" indent="0" algn="l">
              <a:lnSpc>
                <a:spcPts val="3500"/>
              </a:lnSpc>
              <a:buNone/>
              <a:defRPr sz="2800" b="1">
                <a:solidFill>
                  <a:schemeClr val="tx2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5356" y="540402"/>
            <a:ext cx="1799844" cy="349114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68EEE8EE-D7CF-4F1D-849B-3E54D1DD80B0}" type="datetime1">
              <a:rPr lang="pl-PL" smtClean="0"/>
              <a:t>23.01.2024</a:t>
            </a:fld>
            <a:endParaRPr lang="pl-PL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039E0742-6ADE-F448-8437-7F591E1D07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57" y="1244366"/>
            <a:ext cx="381000" cy="381000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F60567DB-D582-D44E-A6AD-12B2B5F1FE7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250" y="545866"/>
            <a:ext cx="381000" cy="381000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39EEE39C-033E-F640-8C4C-E23D91BEA33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511" y="1244366"/>
            <a:ext cx="381000" cy="381000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C169AC8E-96EA-1048-803E-97D6CEE5E10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786" y="538288"/>
            <a:ext cx="381000" cy="381000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D5D90F56-CFD2-1A40-B479-B556FC2D370D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25" y="545866"/>
            <a:ext cx="381000" cy="381000"/>
          </a:xfrm>
          <a:prstGeom prst="rect">
            <a:avLst/>
          </a:prstGeom>
        </p:spPr>
      </p:pic>
      <p:pic>
        <p:nvPicPr>
          <p:cNvPr id="25" name="Obraz 24">
            <a:extLst>
              <a:ext uri="{FF2B5EF4-FFF2-40B4-BE49-F238E27FC236}">
                <a16:creationId xmlns:a16="http://schemas.microsoft.com/office/drawing/2014/main" id="{48E96C1A-FA5C-A24F-9872-8608B9B3BC4F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293" y="1254829"/>
            <a:ext cx="381000" cy="381000"/>
          </a:xfrm>
          <a:prstGeom prst="rect">
            <a:avLst/>
          </a:prstGeom>
        </p:spPr>
      </p:pic>
      <p:pic>
        <p:nvPicPr>
          <p:cNvPr id="27" name="Obraz 26">
            <a:extLst>
              <a:ext uri="{FF2B5EF4-FFF2-40B4-BE49-F238E27FC236}">
                <a16:creationId xmlns:a16="http://schemas.microsoft.com/office/drawing/2014/main" id="{28B2440F-CBE5-784D-ADC8-E797F64F472B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543567"/>
            <a:ext cx="381000" cy="381000"/>
          </a:xfrm>
          <a:prstGeom prst="rect">
            <a:avLst/>
          </a:prstGeom>
        </p:spPr>
      </p:pic>
      <p:pic>
        <p:nvPicPr>
          <p:cNvPr id="29" name="Obraz 28">
            <a:extLst>
              <a:ext uri="{FF2B5EF4-FFF2-40B4-BE49-F238E27FC236}">
                <a16:creationId xmlns:a16="http://schemas.microsoft.com/office/drawing/2014/main" id="{1C717A0E-10D0-FA43-BF65-49909BDCEAFA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018" y="535269"/>
            <a:ext cx="381000" cy="381000"/>
          </a:xfrm>
          <a:prstGeom prst="rect">
            <a:avLst/>
          </a:prstGeom>
        </p:spPr>
      </p:pic>
      <p:pic>
        <p:nvPicPr>
          <p:cNvPr id="31" name="Obraz 30">
            <a:extLst>
              <a:ext uri="{FF2B5EF4-FFF2-40B4-BE49-F238E27FC236}">
                <a16:creationId xmlns:a16="http://schemas.microsoft.com/office/drawing/2014/main" id="{A2891D6F-956C-9342-B2BB-C701A5BC5154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256" y="531095"/>
            <a:ext cx="381000" cy="381000"/>
          </a:xfrm>
          <a:prstGeom prst="rect">
            <a:avLst/>
          </a:prstGeom>
        </p:spPr>
      </p:pic>
      <p:pic>
        <p:nvPicPr>
          <p:cNvPr id="33" name="Obraz 32">
            <a:extLst>
              <a:ext uri="{FF2B5EF4-FFF2-40B4-BE49-F238E27FC236}">
                <a16:creationId xmlns:a16="http://schemas.microsoft.com/office/drawing/2014/main" id="{7DE0C268-A93E-1C47-9AA3-10F1F10D0971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802" y="1251987"/>
            <a:ext cx="381000" cy="381000"/>
          </a:xfrm>
          <a:prstGeom prst="rect">
            <a:avLst/>
          </a:prstGeom>
        </p:spPr>
      </p:pic>
      <p:pic>
        <p:nvPicPr>
          <p:cNvPr id="35" name="Obraz 34">
            <a:extLst>
              <a:ext uri="{FF2B5EF4-FFF2-40B4-BE49-F238E27FC236}">
                <a16:creationId xmlns:a16="http://schemas.microsoft.com/office/drawing/2014/main" id="{45508241-FE91-D847-8686-4F72BD31422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613" y="1250549"/>
            <a:ext cx="381000" cy="381000"/>
          </a:xfrm>
          <a:prstGeom prst="rect">
            <a:avLst/>
          </a:prstGeom>
        </p:spPr>
      </p:pic>
      <p:pic>
        <p:nvPicPr>
          <p:cNvPr id="37" name="Obraz 36">
            <a:extLst>
              <a:ext uri="{FF2B5EF4-FFF2-40B4-BE49-F238E27FC236}">
                <a16:creationId xmlns:a16="http://schemas.microsoft.com/office/drawing/2014/main" id="{EB9A3203-260A-FA4A-9526-A6276A5756DA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1250549"/>
            <a:ext cx="381000" cy="381000"/>
          </a:xfrm>
          <a:prstGeom prst="rect">
            <a:avLst/>
          </a:prstGeom>
        </p:spPr>
      </p:pic>
      <p:pic>
        <p:nvPicPr>
          <p:cNvPr id="24" name="Obraz 23">
            <a:extLst>
              <a:ext uri="{FF2B5EF4-FFF2-40B4-BE49-F238E27FC236}">
                <a16:creationId xmlns:a16="http://schemas.microsoft.com/office/drawing/2014/main" id="{435F0698-B762-4CA8-B4E7-F5A604257866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33" y="6444133"/>
            <a:ext cx="8855261" cy="828683"/>
          </a:xfrm>
          <a:prstGeom prst="rect">
            <a:avLst/>
          </a:prstGeom>
        </p:spPr>
      </p:pic>
      <p:pic>
        <p:nvPicPr>
          <p:cNvPr id="26" name="Obraz 25" descr="Logo rocznicowe: 25 lat Samorządu Województwa Pomorskiego.">
            <a:extLst>
              <a:ext uri="{FF2B5EF4-FFF2-40B4-BE49-F238E27FC236}">
                <a16:creationId xmlns:a16="http://schemas.microsoft.com/office/drawing/2014/main" id="{26A9FA7C-9311-4E28-9148-0DF0D28C7CE9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094" y="460525"/>
            <a:ext cx="2406403" cy="1171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02601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93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owy (krótk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ymbol zastępczy obrazu 16">
            <a:extLst>
              <a:ext uri="{FF2B5EF4-FFF2-40B4-BE49-F238E27FC236}">
                <a16:creationId xmlns:a16="http://schemas.microsoft.com/office/drawing/2014/main" id="{69383BDA-94B1-6FB6-27E3-0CC3DEDF5AF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784975" cy="5221288"/>
          </a:xfrm>
          <a:custGeom>
            <a:avLst/>
            <a:gdLst>
              <a:gd name="connsiteX0" fmla="*/ 0 w 6784975"/>
              <a:gd name="connsiteY0" fmla="*/ 0 h 5221288"/>
              <a:gd name="connsiteX1" fmla="*/ 6784975 w 6784975"/>
              <a:gd name="connsiteY1" fmla="*/ 0 h 5221288"/>
              <a:gd name="connsiteX2" fmla="*/ 6784975 w 6784975"/>
              <a:gd name="connsiteY2" fmla="*/ 4500563 h 5221288"/>
              <a:gd name="connsiteX3" fmla="*/ 2825750 w 6784975"/>
              <a:gd name="connsiteY3" fmla="*/ 4500563 h 5221288"/>
              <a:gd name="connsiteX4" fmla="*/ 2825750 w 6784975"/>
              <a:gd name="connsiteY4" fmla="*/ 5221288 h 5221288"/>
              <a:gd name="connsiteX5" fmla="*/ 0 w 6784975"/>
              <a:gd name="connsiteY5" fmla="*/ 5221288 h 5221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84975" h="5221288">
                <a:moveTo>
                  <a:pt x="0" y="0"/>
                </a:moveTo>
                <a:lnTo>
                  <a:pt x="6784975" y="0"/>
                </a:lnTo>
                <a:lnTo>
                  <a:pt x="6784975" y="4500563"/>
                </a:lnTo>
                <a:lnTo>
                  <a:pt x="2825750" y="4500563"/>
                </a:lnTo>
                <a:lnTo>
                  <a:pt x="2825750" y="5221288"/>
                </a:lnTo>
                <a:lnTo>
                  <a:pt x="0" y="52212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 dirty="0"/>
              <a:t>Kliknij ikonę, aby dodać obraz</a:t>
            </a: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38965D1A-9BC8-2AB7-6B73-C2BBDA5D66AA}"/>
              </a:ext>
            </a:extLst>
          </p:cNvPr>
          <p:cNvSpPr/>
          <p:nvPr userDrawn="1"/>
        </p:nvSpPr>
        <p:spPr>
          <a:xfrm>
            <a:off x="2825750" y="4500563"/>
            <a:ext cx="6840538" cy="17996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72808" y="5579563"/>
            <a:ext cx="6133117" cy="648546"/>
          </a:xfrm>
        </p:spPr>
        <p:txBody>
          <a:bodyPr anchor="t" anchorCtr="0">
            <a:normAutofit/>
          </a:bodyPr>
          <a:lstStyle>
            <a:lvl1pPr algn="l">
              <a:lnSpc>
                <a:spcPts val="3500"/>
              </a:lnSpc>
              <a:defRPr sz="2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6444" y="539750"/>
            <a:ext cx="1799844" cy="366725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D857886D-A165-4D54-8DB0-CE6586ECA8EC}" type="datetime1">
              <a:rPr lang="pl-PL" smtClean="0"/>
              <a:t>23.01.2024</a:t>
            </a:fld>
            <a:endParaRPr lang="pl-PL" dirty="0"/>
          </a:p>
        </p:txBody>
      </p:sp>
      <p:pic>
        <p:nvPicPr>
          <p:cNvPr id="18" name="Obraz 17" descr="Obraz zawierający tekst&#10;&#10;Opis wygenerowany automatycznie">
            <a:extLst>
              <a:ext uri="{FF2B5EF4-FFF2-40B4-BE49-F238E27FC236}">
                <a16:creationId xmlns:a16="http://schemas.microsoft.com/office/drawing/2014/main" id="{EB4DB370-BCB9-D1E9-5613-5A9DCA5F31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750" y="4500563"/>
            <a:ext cx="3959225" cy="720090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0CF3E933-1DA6-403F-9323-5B318B99433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33" y="6444133"/>
            <a:ext cx="8855261" cy="828683"/>
          </a:xfrm>
          <a:prstGeom prst="rect">
            <a:avLst/>
          </a:prstGeom>
        </p:spPr>
      </p:pic>
      <p:pic>
        <p:nvPicPr>
          <p:cNvPr id="8" name="Obraz 7" descr="Logo rocznicowe: 25 lat Samorządu Województwa Pomorskiego.">
            <a:extLst>
              <a:ext uri="{FF2B5EF4-FFF2-40B4-BE49-F238E27FC236}">
                <a16:creationId xmlns:a16="http://schemas.microsoft.com/office/drawing/2014/main" id="{47461BC3-2B77-43FB-8BAB-EFD2EBB0386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2430" y="1050409"/>
            <a:ext cx="2406403" cy="1171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9351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92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:a16="http://schemas.microsoft.com/office/drawing/2014/main" id="{0D1F565A-4734-6B49-4F72-233C397DE031}"/>
              </a:ext>
            </a:extLst>
          </p:cNvPr>
          <p:cNvSpPr/>
          <p:nvPr userDrawn="1"/>
        </p:nvSpPr>
        <p:spPr>
          <a:xfrm>
            <a:off x="2825749" y="4500563"/>
            <a:ext cx="7196139" cy="215959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ymbol zastępczy obrazu 8">
            <a:extLst>
              <a:ext uri="{FF2B5EF4-FFF2-40B4-BE49-F238E27FC236}">
                <a16:creationId xmlns:a16="http://schemas.microsoft.com/office/drawing/2014/main" id="{12E8330A-FFD8-2BBA-E745-7200C0738BE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9925" y="0"/>
            <a:ext cx="6835775" cy="4859338"/>
          </a:xfrm>
          <a:custGeom>
            <a:avLst/>
            <a:gdLst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775 w 6835775"/>
              <a:gd name="connsiteY2" fmla="*/ 4500563 h 4859338"/>
              <a:gd name="connsiteX3" fmla="*/ 2155824 w 6835775"/>
              <a:gd name="connsiteY3" fmla="*/ 4500563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35775" h="4859338">
                <a:moveTo>
                  <a:pt x="0" y="0"/>
                </a:moveTo>
                <a:lnTo>
                  <a:pt x="6835775" y="0"/>
                </a:lnTo>
                <a:lnTo>
                  <a:pt x="6835775" y="4500563"/>
                </a:lnTo>
                <a:lnTo>
                  <a:pt x="2155824" y="4500563"/>
                </a:lnTo>
                <a:lnTo>
                  <a:pt x="2155824" y="4859338"/>
                </a:lnTo>
                <a:lnTo>
                  <a:pt x="0" y="485933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7BF7E1EF-0AB1-F3B1-F5CD-6A2AA3056193}"/>
              </a:ext>
            </a:extLst>
          </p:cNvPr>
          <p:cNvSpPr/>
          <p:nvPr userDrawn="1"/>
        </p:nvSpPr>
        <p:spPr>
          <a:xfrm>
            <a:off x="3905250" y="4500562"/>
            <a:ext cx="3600449" cy="359395"/>
          </a:xfrm>
          <a:prstGeom prst="rect">
            <a:avLst/>
          </a:prstGeom>
          <a:solidFill>
            <a:srgbClr val="005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03E2C530-5988-0861-50D8-1C7FE1662A60}"/>
              </a:ext>
            </a:extLst>
          </p:cNvPr>
          <p:cNvSpPr/>
          <p:nvPr userDrawn="1"/>
        </p:nvSpPr>
        <p:spPr>
          <a:xfrm>
            <a:off x="2825751" y="4500561"/>
            <a:ext cx="1079500" cy="35877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86113" y="5195719"/>
            <a:ext cx="6480176" cy="1320421"/>
          </a:xfrm>
        </p:spPr>
        <p:txBody>
          <a:bodyPr anchor="t" anchorCtr="0">
            <a:normAutofit/>
          </a:bodyPr>
          <a:lstStyle>
            <a:lvl1pPr algn="l">
              <a:lnSpc>
                <a:spcPts val="3500"/>
              </a:lnSpc>
              <a:defRPr sz="2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pic>
        <p:nvPicPr>
          <p:cNvPr id="7" name="Obraz 6" descr="Logo rocznicowe: 25 lat Samorządu Województwa Pomorskiego.">
            <a:extLst>
              <a:ext uri="{FF2B5EF4-FFF2-40B4-BE49-F238E27FC236}">
                <a16:creationId xmlns:a16="http://schemas.microsoft.com/office/drawing/2014/main" id="{8DAA9314-721F-4659-8D76-1CB0F3F0F6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485" y="755501"/>
            <a:ext cx="2406403" cy="1171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90164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93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ajd - tytuł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05279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lajd - tytuł + 2 elementy zawartości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5906" y="1979837"/>
            <a:ext cx="4140000" cy="468001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5906" y="1979613"/>
            <a:ext cx="4140000" cy="468022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34000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- tytuł + zdjęcie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5906" y="899836"/>
            <a:ext cx="4320000" cy="1080001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5906" y="1979837"/>
            <a:ext cx="4320382" cy="468000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Symbol zastępczy obrazu 6">
            <a:extLst>
              <a:ext uri="{FF2B5EF4-FFF2-40B4-BE49-F238E27FC236}">
                <a16:creationId xmlns:a16="http://schemas.microsoft.com/office/drawing/2014/main" id="{E681B9F9-7BA5-2D43-A1BD-8AF5D025063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900113"/>
            <a:ext cx="4986338" cy="5759726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53987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Slajd - tytuł + zawartość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630E28BA-19A4-6182-CE10-65107EDF6B75}"/>
              </a:ext>
            </a:extLst>
          </p:cNvPr>
          <p:cNvSpPr/>
          <p:nvPr userDrawn="1"/>
        </p:nvSpPr>
        <p:spPr>
          <a:xfrm>
            <a:off x="8585546" y="7380288"/>
            <a:ext cx="10807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69991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1_Slajd - tytuł + 2 elementy zawartości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5906" y="1979837"/>
            <a:ext cx="4140000" cy="4680018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5906" y="1979613"/>
            <a:ext cx="4140000" cy="468022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A72189C-757E-47DF-313E-E0F36399C0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E363107C-97A9-9A5D-A2A2-E6ABB7ED4C62}"/>
              </a:ext>
            </a:extLst>
          </p:cNvPr>
          <p:cNvSpPr/>
          <p:nvPr userDrawn="1"/>
        </p:nvSpPr>
        <p:spPr>
          <a:xfrm>
            <a:off x="8585546" y="7380288"/>
            <a:ext cx="10807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95970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5525" y="899836"/>
            <a:ext cx="8640381" cy="108000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5907" y="1979837"/>
            <a:ext cx="8640382" cy="468000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  <a:endParaRPr lang="en-US" dirty="0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617E16B8-2BD0-D12E-978E-94E428DF9717}"/>
              </a:ext>
            </a:extLst>
          </p:cNvPr>
          <p:cNvSpPr/>
          <p:nvPr userDrawn="1"/>
        </p:nvSpPr>
        <p:spPr>
          <a:xfrm>
            <a:off x="1025870" y="0"/>
            <a:ext cx="1080742" cy="1793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662915FD-1FF3-5CF3-5C57-034114B5E6A2}"/>
              </a:ext>
            </a:extLst>
          </p:cNvPr>
          <p:cNvSpPr/>
          <p:nvPr userDrawn="1"/>
        </p:nvSpPr>
        <p:spPr>
          <a:xfrm>
            <a:off x="2106612" y="0"/>
            <a:ext cx="7559293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026AD61-FC69-65FC-05E3-06AA14C893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85200" y="7019837"/>
            <a:ext cx="1080000" cy="180000"/>
          </a:xfrm>
          <a:prstGeom prst="rect">
            <a:avLst/>
          </a:prstGeom>
          <a:noFill/>
        </p:spPr>
        <p:txBody>
          <a:bodyPr vert="horz" lIns="0" tIns="72000" rIns="0" bIns="72000" rtlCol="0" anchor="ctr" anchorCtr="0"/>
          <a:lstStyle>
            <a:lvl1pPr algn="r">
              <a:defRPr sz="10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4C2A84FB-402E-BB6C-632B-D1ADD49B7D8C}"/>
              </a:ext>
            </a:extLst>
          </p:cNvPr>
          <p:cNvSpPr/>
          <p:nvPr userDrawn="1"/>
        </p:nvSpPr>
        <p:spPr>
          <a:xfrm>
            <a:off x="8585546" y="7380288"/>
            <a:ext cx="10807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86163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25" r:id="rId2"/>
    <p:sldLayoutId id="2147483720" r:id="rId3"/>
    <p:sldLayoutId id="2147483721" r:id="rId4"/>
    <p:sldLayoutId id="2147483710" r:id="rId5"/>
    <p:sldLayoutId id="2147483712" r:id="rId6"/>
    <p:sldLayoutId id="2147483726" r:id="rId7"/>
    <p:sldLayoutId id="2147483740" r:id="rId8"/>
    <p:sldLayoutId id="2147483723" r:id="rId9"/>
    <p:sldLayoutId id="2147483728" r:id="rId10"/>
  </p:sldLayoutIdLst>
  <p:hf hdr="0" ftr="0"/>
  <p:txStyles>
    <p:titleStyle>
      <a:lvl1pPr algn="l" defTabSz="1007943" rtl="0" eaLnBrk="1" latinLnBrk="0" hangingPunct="1">
        <a:lnSpc>
          <a:spcPts val="3600"/>
        </a:lnSpc>
        <a:spcBef>
          <a:spcPct val="0"/>
        </a:spcBef>
        <a:buNone/>
        <a:defRPr sz="2800" b="1" kern="1200">
          <a:solidFill>
            <a:schemeClr val="tx2"/>
          </a:solidFill>
          <a:latin typeface="Open Sans" pitchFamily="2" charset="0"/>
          <a:ea typeface="Open Sans" pitchFamily="2" charset="0"/>
          <a:cs typeface="Open Sans" pitchFamily="2" charset="0"/>
        </a:defRPr>
      </a:lvl1pPr>
    </p:titleStyle>
    <p:bodyStyle>
      <a:lvl1pPr marL="251986" indent="-251986" algn="l" defTabSz="1007943" rtl="0" eaLnBrk="1" latinLnBrk="0" hangingPunct="1">
        <a:lnSpc>
          <a:spcPts val="2400"/>
        </a:lnSpc>
        <a:spcBef>
          <a:spcPts val="1102"/>
        </a:spcBef>
        <a:buClr>
          <a:schemeClr val="accent1"/>
        </a:buClr>
        <a:buFontTx/>
        <a:buBlip>
          <a:blip r:embed="rId12"/>
        </a:buBlip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1pPr>
      <a:lvl2pPr marL="755957" indent="-251986" algn="l" defTabSz="1007943" rtl="0" eaLnBrk="1" latinLnBrk="0" hangingPunct="1">
        <a:lnSpc>
          <a:spcPts val="2400"/>
        </a:lnSpc>
        <a:spcBef>
          <a:spcPts val="551"/>
        </a:spcBef>
        <a:buFontTx/>
        <a:buBlip>
          <a:blip r:embed="rId13"/>
        </a:buBlip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2pPr>
      <a:lvl3pPr marL="1259929" indent="-251986" algn="l" defTabSz="1007943" rtl="0" eaLnBrk="1" latinLnBrk="0" hangingPunct="1">
        <a:lnSpc>
          <a:spcPts val="2400"/>
        </a:lnSpc>
        <a:spcBef>
          <a:spcPts val="551"/>
        </a:spcBef>
        <a:buFontTx/>
        <a:buBlip>
          <a:blip r:embed="rId14"/>
        </a:buBlip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3pPr>
      <a:lvl4pPr marL="1763900" indent="-251986" algn="l" defTabSz="1007943" rtl="0" eaLnBrk="1" latinLnBrk="0" hangingPunct="1">
        <a:lnSpc>
          <a:spcPts val="2400"/>
        </a:lnSpc>
        <a:spcBef>
          <a:spcPts val="55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4pPr>
      <a:lvl5pPr marL="2267872" indent="-251986" algn="l" defTabSz="1007943" rtl="0" eaLnBrk="1" latinLnBrk="0" hangingPunct="1">
        <a:lnSpc>
          <a:spcPts val="2400"/>
        </a:lnSpc>
        <a:spcBef>
          <a:spcPts val="55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93" userDrawn="1">
          <p15:clr>
            <a:srgbClr val="F26B43"/>
          </p15:clr>
        </p15:guide>
        <p15:guide id="2" pos="419" userDrawn="1">
          <p15:clr>
            <a:srgbClr val="F26B43"/>
          </p15:clr>
        </p15:guide>
        <p15:guide id="3" pos="646" userDrawn="1">
          <p15:clr>
            <a:srgbClr val="F26B43"/>
          </p15:clr>
        </p15:guide>
        <p15:guide id="4" pos="873" userDrawn="1">
          <p15:clr>
            <a:srgbClr val="F26B43"/>
          </p15:clr>
        </p15:guide>
        <p15:guide id="5" pos="1100" userDrawn="1">
          <p15:clr>
            <a:srgbClr val="F26B43"/>
          </p15:clr>
        </p15:guide>
        <p15:guide id="6" pos="1327" userDrawn="1">
          <p15:clr>
            <a:srgbClr val="F26B43"/>
          </p15:clr>
        </p15:guide>
        <p15:guide id="7" pos="1553" userDrawn="1">
          <p15:clr>
            <a:srgbClr val="F26B43"/>
          </p15:clr>
        </p15:guide>
        <p15:guide id="8" pos="1780" userDrawn="1">
          <p15:clr>
            <a:srgbClr val="F26B43"/>
          </p15:clr>
        </p15:guide>
        <p15:guide id="9" pos="2007" userDrawn="1">
          <p15:clr>
            <a:srgbClr val="F26B43"/>
          </p15:clr>
        </p15:guide>
        <p15:guide id="10" pos="2234" userDrawn="1">
          <p15:clr>
            <a:srgbClr val="F26B43"/>
          </p15:clr>
        </p15:guide>
        <p15:guide id="11" pos="2460" userDrawn="1">
          <p15:clr>
            <a:srgbClr val="F26B43"/>
          </p15:clr>
        </p15:guide>
        <p15:guide id="12" pos="2687" userDrawn="1">
          <p15:clr>
            <a:srgbClr val="F26B43"/>
          </p15:clr>
        </p15:guide>
        <p15:guide id="13" pos="2914" userDrawn="1">
          <p15:clr>
            <a:srgbClr val="F26B43"/>
          </p15:clr>
        </p15:guide>
        <p15:guide id="14" pos="3141" userDrawn="1">
          <p15:clr>
            <a:srgbClr val="F26B43"/>
          </p15:clr>
        </p15:guide>
        <p15:guide id="15" pos="3368" userDrawn="1">
          <p15:clr>
            <a:srgbClr val="F26B43"/>
          </p15:clr>
        </p15:guide>
        <p15:guide id="16" pos="3594" userDrawn="1">
          <p15:clr>
            <a:srgbClr val="F26B43"/>
          </p15:clr>
        </p15:guide>
        <p15:guide id="17" pos="3821" userDrawn="1">
          <p15:clr>
            <a:srgbClr val="F26B43"/>
          </p15:clr>
        </p15:guide>
        <p15:guide id="18" pos="4048" userDrawn="1">
          <p15:clr>
            <a:srgbClr val="F26B43"/>
          </p15:clr>
        </p15:guide>
        <p15:guide id="19" pos="4275" userDrawn="1">
          <p15:clr>
            <a:srgbClr val="F26B43"/>
          </p15:clr>
        </p15:guide>
        <p15:guide id="20" pos="4501" userDrawn="1">
          <p15:clr>
            <a:srgbClr val="F26B43"/>
          </p15:clr>
        </p15:guide>
        <p15:guide id="21" pos="4728" userDrawn="1">
          <p15:clr>
            <a:srgbClr val="F26B43"/>
          </p15:clr>
        </p15:guide>
        <p15:guide id="22" pos="4955" userDrawn="1">
          <p15:clr>
            <a:srgbClr val="F26B43"/>
          </p15:clr>
        </p15:guide>
        <p15:guide id="23" pos="5182" userDrawn="1">
          <p15:clr>
            <a:srgbClr val="F26B43"/>
          </p15:clr>
        </p15:guide>
        <p15:guide id="24" pos="5408" userDrawn="1">
          <p15:clr>
            <a:srgbClr val="F26B43"/>
          </p15:clr>
        </p15:guide>
        <p15:guide id="25" pos="5635" userDrawn="1">
          <p15:clr>
            <a:srgbClr val="F26B43"/>
          </p15:clr>
        </p15:guide>
        <p15:guide id="26" pos="5862" userDrawn="1">
          <p15:clr>
            <a:srgbClr val="F26B43"/>
          </p15:clr>
        </p15:guide>
        <p15:guide id="27" pos="6089" userDrawn="1">
          <p15:clr>
            <a:srgbClr val="F26B43"/>
          </p15:clr>
        </p15:guide>
        <p15:guide id="28" pos="6316" userDrawn="1">
          <p15:clr>
            <a:srgbClr val="F26B43"/>
          </p15:clr>
        </p15:guide>
        <p15:guide id="29" pos="6542" userDrawn="1">
          <p15:clr>
            <a:srgbClr val="F26B43"/>
          </p15:clr>
        </p15:guide>
        <p15:guide id="30" orient="horz" pos="113" userDrawn="1">
          <p15:clr>
            <a:srgbClr val="F26B43"/>
          </p15:clr>
        </p15:guide>
        <p15:guide id="31" orient="horz" pos="340" userDrawn="1">
          <p15:clr>
            <a:srgbClr val="F26B43"/>
          </p15:clr>
        </p15:guide>
        <p15:guide id="32" orient="horz" pos="567" userDrawn="1">
          <p15:clr>
            <a:srgbClr val="F26B43"/>
          </p15:clr>
        </p15:guide>
        <p15:guide id="33" orient="horz" pos="794" userDrawn="1">
          <p15:clr>
            <a:srgbClr val="F26B43"/>
          </p15:clr>
        </p15:guide>
        <p15:guide id="34" orient="horz" pos="1020" userDrawn="1">
          <p15:clr>
            <a:srgbClr val="F26B43"/>
          </p15:clr>
        </p15:guide>
        <p15:guide id="35" orient="horz" pos="1247" userDrawn="1">
          <p15:clr>
            <a:srgbClr val="F26B43"/>
          </p15:clr>
        </p15:guide>
        <p15:guide id="36" orient="horz" pos="1474" userDrawn="1">
          <p15:clr>
            <a:srgbClr val="F26B43"/>
          </p15:clr>
        </p15:guide>
        <p15:guide id="37" orient="horz" pos="1701" userDrawn="1">
          <p15:clr>
            <a:srgbClr val="F26B43"/>
          </p15:clr>
        </p15:guide>
        <p15:guide id="38" orient="horz" pos="1927" userDrawn="1">
          <p15:clr>
            <a:srgbClr val="F26B43"/>
          </p15:clr>
        </p15:guide>
        <p15:guide id="39" orient="horz" pos="2154" userDrawn="1">
          <p15:clr>
            <a:srgbClr val="F26B43"/>
          </p15:clr>
        </p15:guide>
        <p15:guide id="40" orient="horz" pos="2381" userDrawn="1">
          <p15:clr>
            <a:srgbClr val="F26B43"/>
          </p15:clr>
        </p15:guide>
        <p15:guide id="41" orient="horz" pos="2608" userDrawn="1">
          <p15:clr>
            <a:srgbClr val="F26B43"/>
          </p15:clr>
        </p15:guide>
        <p15:guide id="42" orient="horz" pos="2835" userDrawn="1">
          <p15:clr>
            <a:srgbClr val="F26B43"/>
          </p15:clr>
        </p15:guide>
        <p15:guide id="43" orient="horz" pos="3061" userDrawn="1">
          <p15:clr>
            <a:srgbClr val="F26B43"/>
          </p15:clr>
        </p15:guide>
        <p15:guide id="44" orient="horz" pos="3288" userDrawn="1">
          <p15:clr>
            <a:srgbClr val="F26B43"/>
          </p15:clr>
        </p15:guide>
        <p15:guide id="45" orient="horz" pos="3515" userDrawn="1">
          <p15:clr>
            <a:srgbClr val="F26B43"/>
          </p15:clr>
        </p15:guide>
        <p15:guide id="46" orient="horz" pos="3742" userDrawn="1">
          <p15:clr>
            <a:srgbClr val="F26B43"/>
          </p15:clr>
        </p15:guide>
        <p15:guide id="47" orient="horz" pos="3968" userDrawn="1">
          <p15:clr>
            <a:srgbClr val="F26B43"/>
          </p15:clr>
        </p15:guide>
        <p15:guide id="48" orient="horz" pos="4195" userDrawn="1">
          <p15:clr>
            <a:srgbClr val="F26B43"/>
          </p15:clr>
        </p15:guide>
        <p15:guide id="49" orient="horz" pos="4422" userDrawn="1">
          <p15:clr>
            <a:srgbClr val="F26B43"/>
          </p15:clr>
        </p15:guide>
        <p15:guide id="50" orient="horz" pos="464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Relationship Id="rId6" Type="http://schemas.openxmlformats.org/officeDocument/2006/relationships/slide" Target="slide9.xml"/><Relationship Id="rId5" Type="http://schemas.openxmlformats.org/officeDocument/2006/relationships/slide" Target="slide11.xml"/><Relationship Id="rId4" Type="http://schemas.openxmlformats.org/officeDocument/2006/relationships/slide" Target="slide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Relationship Id="rId6" Type="http://schemas.openxmlformats.org/officeDocument/2006/relationships/slide" Target="slide9.xml"/><Relationship Id="rId5" Type="http://schemas.openxmlformats.org/officeDocument/2006/relationships/slide" Target="slide11.xml"/><Relationship Id="rId4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7" Type="http://schemas.openxmlformats.org/officeDocument/2006/relationships/slide" Target="slide30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Relationship Id="rId6" Type="http://schemas.openxmlformats.org/officeDocument/2006/relationships/slide" Target="slide9.xml"/><Relationship Id="rId5" Type="http://schemas.openxmlformats.org/officeDocument/2006/relationships/slide" Target="slide11.xml"/><Relationship Id="rId4" Type="http://schemas.openxmlformats.org/officeDocument/2006/relationships/slide" Target="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25.xml"/><Relationship Id="rId13" Type="http://schemas.openxmlformats.org/officeDocument/2006/relationships/slide" Target="slide9.xml"/><Relationship Id="rId3" Type="http://schemas.openxmlformats.org/officeDocument/2006/relationships/slide" Target="slide14.xml"/><Relationship Id="rId7" Type="http://schemas.openxmlformats.org/officeDocument/2006/relationships/slide" Target="slide24.xml"/><Relationship Id="rId12" Type="http://schemas.openxmlformats.org/officeDocument/2006/relationships/slide" Target="slide11.xm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Relationship Id="rId6" Type="http://schemas.openxmlformats.org/officeDocument/2006/relationships/slide" Target="slide19.xml"/><Relationship Id="rId11" Type="http://schemas.openxmlformats.org/officeDocument/2006/relationships/slide" Target="slide12.xml"/><Relationship Id="rId5" Type="http://schemas.openxmlformats.org/officeDocument/2006/relationships/slide" Target="slide16.xml"/><Relationship Id="rId10" Type="http://schemas.openxmlformats.org/officeDocument/2006/relationships/slide" Target="slide10.xml"/><Relationship Id="rId4" Type="http://schemas.openxmlformats.org/officeDocument/2006/relationships/slide" Target="slide15.xml"/><Relationship Id="rId9" Type="http://schemas.openxmlformats.org/officeDocument/2006/relationships/slide" Target="slide2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25.xml"/><Relationship Id="rId13" Type="http://schemas.openxmlformats.org/officeDocument/2006/relationships/slide" Target="slide9.xml"/><Relationship Id="rId3" Type="http://schemas.openxmlformats.org/officeDocument/2006/relationships/slide" Target="slide14.xml"/><Relationship Id="rId7" Type="http://schemas.openxmlformats.org/officeDocument/2006/relationships/slide" Target="slide24.xml"/><Relationship Id="rId12" Type="http://schemas.openxmlformats.org/officeDocument/2006/relationships/slide" Target="slide11.xm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Relationship Id="rId6" Type="http://schemas.openxmlformats.org/officeDocument/2006/relationships/slide" Target="slide19.xml"/><Relationship Id="rId11" Type="http://schemas.openxmlformats.org/officeDocument/2006/relationships/slide" Target="slide12.xml"/><Relationship Id="rId5" Type="http://schemas.openxmlformats.org/officeDocument/2006/relationships/slide" Target="slide16.xml"/><Relationship Id="rId10" Type="http://schemas.openxmlformats.org/officeDocument/2006/relationships/slide" Target="slide10.xml"/><Relationship Id="rId4" Type="http://schemas.openxmlformats.org/officeDocument/2006/relationships/slide" Target="slide15.xml"/><Relationship Id="rId9" Type="http://schemas.openxmlformats.org/officeDocument/2006/relationships/slide" Target="slide2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25.xml"/><Relationship Id="rId13" Type="http://schemas.openxmlformats.org/officeDocument/2006/relationships/slide" Target="slide9.xml"/><Relationship Id="rId3" Type="http://schemas.openxmlformats.org/officeDocument/2006/relationships/slide" Target="slide14.xml"/><Relationship Id="rId7" Type="http://schemas.openxmlformats.org/officeDocument/2006/relationships/slide" Target="slide24.xml"/><Relationship Id="rId12" Type="http://schemas.openxmlformats.org/officeDocument/2006/relationships/slide" Target="slide11.xm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Relationship Id="rId6" Type="http://schemas.openxmlformats.org/officeDocument/2006/relationships/slide" Target="slide19.xml"/><Relationship Id="rId11" Type="http://schemas.openxmlformats.org/officeDocument/2006/relationships/slide" Target="slide12.xml"/><Relationship Id="rId5" Type="http://schemas.openxmlformats.org/officeDocument/2006/relationships/slide" Target="slide16.xml"/><Relationship Id="rId10" Type="http://schemas.openxmlformats.org/officeDocument/2006/relationships/slide" Target="slide10.xml"/><Relationship Id="rId4" Type="http://schemas.openxmlformats.org/officeDocument/2006/relationships/slide" Target="slide15.xml"/><Relationship Id="rId9" Type="http://schemas.openxmlformats.org/officeDocument/2006/relationships/slide" Target="slide2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25.xml"/><Relationship Id="rId13" Type="http://schemas.openxmlformats.org/officeDocument/2006/relationships/slide" Target="slide9.xml"/><Relationship Id="rId3" Type="http://schemas.openxmlformats.org/officeDocument/2006/relationships/slide" Target="slide14.xml"/><Relationship Id="rId7" Type="http://schemas.openxmlformats.org/officeDocument/2006/relationships/slide" Target="slide24.xml"/><Relationship Id="rId12" Type="http://schemas.openxmlformats.org/officeDocument/2006/relationships/slide" Target="slide11.xm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Relationship Id="rId6" Type="http://schemas.openxmlformats.org/officeDocument/2006/relationships/slide" Target="slide19.xml"/><Relationship Id="rId11" Type="http://schemas.openxmlformats.org/officeDocument/2006/relationships/slide" Target="slide12.xml"/><Relationship Id="rId5" Type="http://schemas.openxmlformats.org/officeDocument/2006/relationships/slide" Target="slide16.xml"/><Relationship Id="rId10" Type="http://schemas.openxmlformats.org/officeDocument/2006/relationships/slide" Target="slide10.xml"/><Relationship Id="rId4" Type="http://schemas.openxmlformats.org/officeDocument/2006/relationships/slide" Target="slide15.xml"/><Relationship Id="rId9" Type="http://schemas.openxmlformats.org/officeDocument/2006/relationships/slide" Target="slide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od.cst2021.gov.pl/" TargetMode="External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" Target="slide25.xml"/><Relationship Id="rId13" Type="http://schemas.openxmlformats.org/officeDocument/2006/relationships/slide" Target="slide9.xml"/><Relationship Id="rId3" Type="http://schemas.openxmlformats.org/officeDocument/2006/relationships/slide" Target="slide14.xml"/><Relationship Id="rId7" Type="http://schemas.openxmlformats.org/officeDocument/2006/relationships/slide" Target="slide24.xml"/><Relationship Id="rId12" Type="http://schemas.openxmlformats.org/officeDocument/2006/relationships/slide" Target="slide11.xml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5.xml"/><Relationship Id="rId6" Type="http://schemas.openxmlformats.org/officeDocument/2006/relationships/slide" Target="slide19.xml"/><Relationship Id="rId11" Type="http://schemas.openxmlformats.org/officeDocument/2006/relationships/slide" Target="slide12.xml"/><Relationship Id="rId5" Type="http://schemas.openxmlformats.org/officeDocument/2006/relationships/slide" Target="slide16.xml"/><Relationship Id="rId10" Type="http://schemas.openxmlformats.org/officeDocument/2006/relationships/slide" Target="slide10.xml"/><Relationship Id="rId4" Type="http://schemas.openxmlformats.org/officeDocument/2006/relationships/slide" Target="slide15.xml"/><Relationship Id="rId9" Type="http://schemas.openxmlformats.org/officeDocument/2006/relationships/slide" Target="slide26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" Target="slide25.xml"/><Relationship Id="rId13" Type="http://schemas.openxmlformats.org/officeDocument/2006/relationships/slide" Target="slide9.xml"/><Relationship Id="rId3" Type="http://schemas.openxmlformats.org/officeDocument/2006/relationships/slide" Target="slide14.xml"/><Relationship Id="rId7" Type="http://schemas.openxmlformats.org/officeDocument/2006/relationships/slide" Target="slide24.xml"/><Relationship Id="rId12" Type="http://schemas.openxmlformats.org/officeDocument/2006/relationships/slide" Target="slide11.xml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5.xml"/><Relationship Id="rId6" Type="http://schemas.openxmlformats.org/officeDocument/2006/relationships/slide" Target="slide19.xml"/><Relationship Id="rId11" Type="http://schemas.openxmlformats.org/officeDocument/2006/relationships/slide" Target="slide12.xml"/><Relationship Id="rId5" Type="http://schemas.openxmlformats.org/officeDocument/2006/relationships/slide" Target="slide16.xml"/><Relationship Id="rId10" Type="http://schemas.openxmlformats.org/officeDocument/2006/relationships/slide" Target="slide10.xml"/><Relationship Id="rId4" Type="http://schemas.openxmlformats.org/officeDocument/2006/relationships/slide" Target="slide15.xml"/><Relationship Id="rId9" Type="http://schemas.openxmlformats.org/officeDocument/2006/relationships/slide" Target="slide26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13" Type="http://schemas.openxmlformats.org/officeDocument/2006/relationships/slide" Target="slide12.xml"/><Relationship Id="rId3" Type="http://schemas.openxmlformats.org/officeDocument/2006/relationships/slide" Target="slide16.xml"/><Relationship Id="rId7" Type="http://schemas.openxmlformats.org/officeDocument/2006/relationships/slide" Target="slide25.xml"/><Relationship Id="rId12" Type="http://schemas.openxmlformats.org/officeDocument/2006/relationships/slide" Target="slide10.xml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5.xml"/><Relationship Id="rId6" Type="http://schemas.openxmlformats.org/officeDocument/2006/relationships/slide" Target="slide24.xml"/><Relationship Id="rId11" Type="http://schemas.openxmlformats.org/officeDocument/2006/relationships/slide" Target="slide28.xml"/><Relationship Id="rId5" Type="http://schemas.openxmlformats.org/officeDocument/2006/relationships/slide" Target="slide14.xml"/><Relationship Id="rId15" Type="http://schemas.openxmlformats.org/officeDocument/2006/relationships/slide" Target="slide9.xml"/><Relationship Id="rId10" Type="http://schemas.openxmlformats.org/officeDocument/2006/relationships/slide" Target="slide27.xml"/><Relationship Id="rId4" Type="http://schemas.openxmlformats.org/officeDocument/2006/relationships/slide" Target="slide19.xml"/><Relationship Id="rId9" Type="http://schemas.openxmlformats.org/officeDocument/2006/relationships/slide" Target="slide20.xml"/><Relationship Id="rId14" Type="http://schemas.openxmlformats.org/officeDocument/2006/relationships/slide" Target="slide11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13" Type="http://schemas.openxmlformats.org/officeDocument/2006/relationships/slide" Target="slide11.xml"/><Relationship Id="rId3" Type="http://schemas.openxmlformats.org/officeDocument/2006/relationships/slide" Target="slide16.xml"/><Relationship Id="rId7" Type="http://schemas.openxmlformats.org/officeDocument/2006/relationships/slide" Target="slide26.xml"/><Relationship Id="rId12" Type="http://schemas.openxmlformats.org/officeDocument/2006/relationships/slide" Target="slide12.xml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5.xml"/><Relationship Id="rId6" Type="http://schemas.openxmlformats.org/officeDocument/2006/relationships/slide" Target="slide25.xml"/><Relationship Id="rId11" Type="http://schemas.openxmlformats.org/officeDocument/2006/relationships/slide" Target="slide10.xml"/><Relationship Id="rId5" Type="http://schemas.openxmlformats.org/officeDocument/2006/relationships/slide" Target="slide24.xml"/><Relationship Id="rId15" Type="http://schemas.openxmlformats.org/officeDocument/2006/relationships/slide" Target="slide9.xml"/><Relationship Id="rId10" Type="http://schemas.openxmlformats.org/officeDocument/2006/relationships/slide" Target="slide28.xml"/><Relationship Id="rId4" Type="http://schemas.openxmlformats.org/officeDocument/2006/relationships/slide" Target="slide14.xml"/><Relationship Id="rId9" Type="http://schemas.openxmlformats.org/officeDocument/2006/relationships/slide" Target="slide27.xml"/><Relationship Id="rId14" Type="http://schemas.openxmlformats.org/officeDocument/2006/relationships/slide" Target="slide19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13" Type="http://schemas.openxmlformats.org/officeDocument/2006/relationships/slide" Target="slide12.xml"/><Relationship Id="rId3" Type="http://schemas.openxmlformats.org/officeDocument/2006/relationships/slide" Target="slide16.xml"/><Relationship Id="rId7" Type="http://schemas.openxmlformats.org/officeDocument/2006/relationships/slide" Target="slide25.xml"/><Relationship Id="rId12" Type="http://schemas.openxmlformats.org/officeDocument/2006/relationships/slide" Target="slide10.xml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5.xml"/><Relationship Id="rId6" Type="http://schemas.openxmlformats.org/officeDocument/2006/relationships/slide" Target="slide24.xml"/><Relationship Id="rId11" Type="http://schemas.openxmlformats.org/officeDocument/2006/relationships/slide" Target="slide28.xml"/><Relationship Id="rId5" Type="http://schemas.openxmlformats.org/officeDocument/2006/relationships/slide" Target="slide14.xml"/><Relationship Id="rId15" Type="http://schemas.openxmlformats.org/officeDocument/2006/relationships/slide" Target="slide9.xml"/><Relationship Id="rId10" Type="http://schemas.openxmlformats.org/officeDocument/2006/relationships/slide" Target="slide27.xml"/><Relationship Id="rId4" Type="http://schemas.openxmlformats.org/officeDocument/2006/relationships/slide" Target="slide19.xml"/><Relationship Id="rId9" Type="http://schemas.openxmlformats.org/officeDocument/2006/relationships/slide" Target="slide20.xml"/><Relationship Id="rId14" Type="http://schemas.openxmlformats.org/officeDocument/2006/relationships/slide" Target="slide1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7" Type="http://schemas.openxmlformats.org/officeDocument/2006/relationships/slide" Target="slide9.xml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5.xml"/><Relationship Id="rId6" Type="http://schemas.openxmlformats.org/officeDocument/2006/relationships/slide" Target="slide30.xml"/><Relationship Id="rId5" Type="http://schemas.openxmlformats.org/officeDocument/2006/relationships/slide" Target="slide11.xml"/><Relationship Id="rId4" Type="http://schemas.openxmlformats.org/officeDocument/2006/relationships/slide" Target="slide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instrukcje.cst2021.gov.pl/?mod=wnioskodawca" TargetMode="Externa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5.xml"/><Relationship Id="rId6" Type="http://schemas.openxmlformats.org/officeDocument/2006/relationships/slide" Target="slide9.xml"/><Relationship Id="rId5" Type="http://schemas.openxmlformats.org/officeDocument/2006/relationships/slide" Target="slide11.xml"/><Relationship Id="rId4" Type="http://schemas.openxmlformats.org/officeDocument/2006/relationships/slide" Target="slide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7" Type="http://schemas.openxmlformats.org/officeDocument/2006/relationships/slide" Target="slide9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9.jpeg"/><Relationship Id="rId5" Type="http://schemas.openxmlformats.org/officeDocument/2006/relationships/slide" Target="slide11.xml"/><Relationship Id="rId4" Type="http://schemas.openxmlformats.org/officeDocument/2006/relationships/slide" Target="slide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2726208F-D6F7-1381-5132-3B60A6BFE7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5848" y="2700009"/>
            <a:ext cx="7920115" cy="3240068"/>
          </a:xfrm>
        </p:spPr>
        <p:txBody>
          <a:bodyPr>
            <a:normAutofit fontScale="90000"/>
          </a:bodyPr>
          <a:lstStyle/>
          <a:p>
            <a:r>
              <a:rPr lang="pl-PL" sz="2800" dirty="0"/>
              <a:t>Wniosek o dofinansowanie wraz z wymaganymi załącznikami dla naboru wniosków o dofinansowanie projektów dla Działania 2.13 Gospodarka o obiegu zamkniętym w ramach programu regionalnego Fundusze Europejskie dla Pomorza 2021-2027</a:t>
            </a:r>
            <a:br>
              <a:rPr lang="pl-PL" sz="2800" dirty="0"/>
            </a:b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10616822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386491D6-75E2-4CF9-97B7-58B2154BA6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884137"/>
            <a:ext cx="10691813" cy="5791399"/>
          </a:xfrm>
          <a:prstGeom prst="rect">
            <a:avLst/>
          </a:prstGeom>
        </p:spPr>
      </p:pic>
      <p:sp>
        <p:nvSpPr>
          <p:cNvPr id="4" name="Prostokąt 3">
            <a:hlinkClick r:id="rId3" action="ppaction://hlinksldjump"/>
            <a:extLst>
              <a:ext uri="{FF2B5EF4-FFF2-40B4-BE49-F238E27FC236}">
                <a16:creationId xmlns:a16="http://schemas.microsoft.com/office/drawing/2014/main" id="{CBF12949-AF53-4571-B342-8FAF752D24F6}"/>
              </a:ext>
            </a:extLst>
          </p:cNvPr>
          <p:cNvSpPr/>
          <p:nvPr/>
        </p:nvSpPr>
        <p:spPr>
          <a:xfrm>
            <a:off x="17314" y="3995861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rostokąt 4">
            <a:hlinkClick r:id="rId4" action="ppaction://hlinksldjump"/>
            <a:extLst>
              <a:ext uri="{FF2B5EF4-FFF2-40B4-BE49-F238E27FC236}">
                <a16:creationId xmlns:a16="http://schemas.microsoft.com/office/drawing/2014/main" id="{50F045D6-269A-4FE8-9CFB-2CC9258D1EBE}"/>
              </a:ext>
            </a:extLst>
          </p:cNvPr>
          <p:cNvSpPr/>
          <p:nvPr/>
        </p:nvSpPr>
        <p:spPr>
          <a:xfrm>
            <a:off x="17314" y="4255578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 6">
            <a:hlinkClick r:id="rId5" action="ppaction://hlinksldjump"/>
            <a:extLst>
              <a:ext uri="{FF2B5EF4-FFF2-40B4-BE49-F238E27FC236}">
                <a16:creationId xmlns:a16="http://schemas.microsoft.com/office/drawing/2014/main" id="{935914B2-0730-4830-B5FA-59F65BB7B656}"/>
              </a:ext>
            </a:extLst>
          </p:cNvPr>
          <p:cNvSpPr/>
          <p:nvPr/>
        </p:nvSpPr>
        <p:spPr>
          <a:xfrm>
            <a:off x="12834" y="4531467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 7">
            <a:hlinkClick r:id="rId6" action="ppaction://hlinksldjump"/>
            <a:extLst>
              <a:ext uri="{FF2B5EF4-FFF2-40B4-BE49-F238E27FC236}">
                <a16:creationId xmlns:a16="http://schemas.microsoft.com/office/drawing/2014/main" id="{DB09E1DC-B68C-48C5-84DF-7165C747BC66}"/>
              </a:ext>
            </a:extLst>
          </p:cNvPr>
          <p:cNvSpPr/>
          <p:nvPr/>
        </p:nvSpPr>
        <p:spPr>
          <a:xfrm>
            <a:off x="12834" y="4807356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261211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83C01158-ED1D-4505-AD1E-5C149CE40B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884137"/>
            <a:ext cx="10691813" cy="5791399"/>
          </a:xfrm>
          <a:prstGeom prst="rect">
            <a:avLst/>
          </a:prstGeom>
        </p:spPr>
      </p:pic>
      <p:sp>
        <p:nvSpPr>
          <p:cNvPr id="4" name="Prostokąt 3">
            <a:hlinkClick r:id="rId3" action="ppaction://hlinksldjump"/>
            <a:extLst>
              <a:ext uri="{FF2B5EF4-FFF2-40B4-BE49-F238E27FC236}">
                <a16:creationId xmlns:a16="http://schemas.microsoft.com/office/drawing/2014/main" id="{640AC746-F083-4548-839B-A3A629F423C1}"/>
              </a:ext>
            </a:extLst>
          </p:cNvPr>
          <p:cNvSpPr/>
          <p:nvPr/>
        </p:nvSpPr>
        <p:spPr>
          <a:xfrm>
            <a:off x="17314" y="4036319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rostokąt 4">
            <a:hlinkClick r:id="rId4" action="ppaction://hlinksldjump"/>
            <a:extLst>
              <a:ext uri="{FF2B5EF4-FFF2-40B4-BE49-F238E27FC236}">
                <a16:creationId xmlns:a16="http://schemas.microsoft.com/office/drawing/2014/main" id="{F813FC46-7B58-4D98-99AA-F511E50079FC}"/>
              </a:ext>
            </a:extLst>
          </p:cNvPr>
          <p:cNvSpPr/>
          <p:nvPr/>
        </p:nvSpPr>
        <p:spPr>
          <a:xfrm>
            <a:off x="17314" y="4296036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 6">
            <a:hlinkClick r:id="rId5" action="ppaction://hlinksldjump"/>
            <a:extLst>
              <a:ext uri="{FF2B5EF4-FFF2-40B4-BE49-F238E27FC236}">
                <a16:creationId xmlns:a16="http://schemas.microsoft.com/office/drawing/2014/main" id="{2CF67C12-7568-48AC-BA2C-6DC3964C9972}"/>
              </a:ext>
            </a:extLst>
          </p:cNvPr>
          <p:cNvSpPr/>
          <p:nvPr/>
        </p:nvSpPr>
        <p:spPr>
          <a:xfrm>
            <a:off x="12834" y="4571925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 7">
            <a:hlinkClick r:id="rId6" action="ppaction://hlinksldjump"/>
            <a:extLst>
              <a:ext uri="{FF2B5EF4-FFF2-40B4-BE49-F238E27FC236}">
                <a16:creationId xmlns:a16="http://schemas.microsoft.com/office/drawing/2014/main" id="{B84DD9C8-DB97-4B82-A205-9AEAF0D1DD1F}"/>
              </a:ext>
            </a:extLst>
          </p:cNvPr>
          <p:cNvSpPr/>
          <p:nvPr/>
        </p:nvSpPr>
        <p:spPr>
          <a:xfrm>
            <a:off x="0" y="4828317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Objaśnienie: strzałka w górę 2">
            <a:extLst>
              <a:ext uri="{FF2B5EF4-FFF2-40B4-BE49-F238E27FC236}">
                <a16:creationId xmlns:a16="http://schemas.microsoft.com/office/drawing/2014/main" id="{9B7AB1A9-5A9F-4F07-A11C-9CC10F0139CF}"/>
              </a:ext>
            </a:extLst>
          </p:cNvPr>
          <p:cNvSpPr/>
          <p:nvPr/>
        </p:nvSpPr>
        <p:spPr>
          <a:xfrm>
            <a:off x="2201786" y="5940077"/>
            <a:ext cx="6288241" cy="1224136"/>
          </a:xfrm>
          <a:prstGeom prst="upArrow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C9CF1D26-4A68-4EB7-9571-F54BE73F6B49}"/>
              </a:ext>
            </a:extLst>
          </p:cNvPr>
          <p:cNvSpPr txBox="1"/>
          <p:nvPr/>
        </p:nvSpPr>
        <p:spPr>
          <a:xfrm>
            <a:off x="2201786" y="6516141"/>
            <a:ext cx="6288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/>
              <a:t>Tworzymy profile dla użytkowników, których przewidujemy do współpracy przy wniosku o dofinansowanie</a:t>
            </a:r>
          </a:p>
        </p:txBody>
      </p:sp>
    </p:spTree>
    <p:extLst>
      <p:ext uri="{BB962C8B-B14F-4D97-AF65-F5344CB8AC3E}">
        <p14:creationId xmlns:p14="http://schemas.microsoft.com/office/powerpoint/2010/main" val="24481848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32C5809E-BAA8-407D-AAE6-A5318A1E1C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884137"/>
            <a:ext cx="10691813" cy="5791399"/>
          </a:xfrm>
          <a:prstGeom prst="rect">
            <a:avLst/>
          </a:prstGeom>
        </p:spPr>
      </p:pic>
      <p:sp>
        <p:nvSpPr>
          <p:cNvPr id="4" name="Prostokąt 3">
            <a:hlinkClick r:id="rId3" action="ppaction://hlinksldjump"/>
            <a:extLst>
              <a:ext uri="{FF2B5EF4-FFF2-40B4-BE49-F238E27FC236}">
                <a16:creationId xmlns:a16="http://schemas.microsoft.com/office/drawing/2014/main" id="{FC8AC8A6-975F-488D-BAFA-96BBD1DE705F}"/>
              </a:ext>
            </a:extLst>
          </p:cNvPr>
          <p:cNvSpPr/>
          <p:nvPr/>
        </p:nvSpPr>
        <p:spPr>
          <a:xfrm>
            <a:off x="17314" y="4571925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rostokąt 4">
            <a:hlinkClick r:id="rId4" action="ppaction://hlinksldjump"/>
            <a:extLst>
              <a:ext uri="{FF2B5EF4-FFF2-40B4-BE49-F238E27FC236}">
                <a16:creationId xmlns:a16="http://schemas.microsoft.com/office/drawing/2014/main" id="{D17AF3E3-AE8C-4B88-A15D-A046E0D464AB}"/>
              </a:ext>
            </a:extLst>
          </p:cNvPr>
          <p:cNvSpPr/>
          <p:nvPr/>
        </p:nvSpPr>
        <p:spPr>
          <a:xfrm>
            <a:off x="17314" y="4831642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5">
            <a:hlinkClick r:id="rId5" action="ppaction://hlinksldjump"/>
            <a:extLst>
              <a:ext uri="{FF2B5EF4-FFF2-40B4-BE49-F238E27FC236}">
                <a16:creationId xmlns:a16="http://schemas.microsoft.com/office/drawing/2014/main" id="{6F604F43-BF65-4322-9C53-2C2A5AC0DE75}"/>
              </a:ext>
            </a:extLst>
          </p:cNvPr>
          <p:cNvSpPr/>
          <p:nvPr/>
        </p:nvSpPr>
        <p:spPr>
          <a:xfrm>
            <a:off x="12834" y="5107531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 6">
            <a:hlinkClick r:id="rId6" action="ppaction://hlinksldjump"/>
            <a:extLst>
              <a:ext uri="{FF2B5EF4-FFF2-40B4-BE49-F238E27FC236}">
                <a16:creationId xmlns:a16="http://schemas.microsoft.com/office/drawing/2014/main" id="{8949C15A-9DA6-4D4C-A832-4939A1015ABE}"/>
              </a:ext>
            </a:extLst>
          </p:cNvPr>
          <p:cNvSpPr/>
          <p:nvPr/>
        </p:nvSpPr>
        <p:spPr>
          <a:xfrm>
            <a:off x="0" y="5367248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Strzałka: zakrzywiona w lewo 1">
            <a:hlinkClick r:id="rId7" action="ppaction://hlinksldjump"/>
            <a:extLst>
              <a:ext uri="{FF2B5EF4-FFF2-40B4-BE49-F238E27FC236}">
                <a16:creationId xmlns:a16="http://schemas.microsoft.com/office/drawing/2014/main" id="{4E60C8BF-A51A-4E82-8C4F-265281F78377}"/>
              </a:ext>
            </a:extLst>
          </p:cNvPr>
          <p:cNvSpPr/>
          <p:nvPr/>
        </p:nvSpPr>
        <p:spPr>
          <a:xfrm>
            <a:off x="97221" y="6851102"/>
            <a:ext cx="144016" cy="144016"/>
          </a:xfrm>
          <a:prstGeom prst="curvedLeftArrow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6981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>
            <a:extLst>
              <a:ext uri="{FF2B5EF4-FFF2-40B4-BE49-F238E27FC236}">
                <a16:creationId xmlns:a16="http://schemas.microsoft.com/office/drawing/2014/main" id="{E8F55CDA-B9AC-43ED-91C6-B204E8C405C9}"/>
              </a:ext>
            </a:extLst>
          </p:cNvPr>
          <p:cNvSpPr/>
          <p:nvPr/>
        </p:nvSpPr>
        <p:spPr>
          <a:xfrm>
            <a:off x="377354" y="323453"/>
            <a:ext cx="48302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b="1" dirty="0">
                <a:solidFill>
                  <a:schemeClr val="accent1"/>
                </a:solidFill>
              </a:rPr>
              <a:t>KROK 4. WYSZUKIWANIE NABORÓW</a:t>
            </a: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BD25A1FE-AD35-4C11-A5C2-5EC5E0D638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032236"/>
            <a:ext cx="10691813" cy="5495201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7526B38D-35F6-494D-843B-120997804C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9089" y="1979637"/>
            <a:ext cx="8309156" cy="4680520"/>
          </a:xfrm>
          <a:prstGeom prst="rect">
            <a:avLst/>
          </a:prstGeom>
        </p:spPr>
      </p:pic>
      <p:sp>
        <p:nvSpPr>
          <p:cNvPr id="10" name="Prostokąt 9">
            <a:extLst>
              <a:ext uri="{FF2B5EF4-FFF2-40B4-BE49-F238E27FC236}">
                <a16:creationId xmlns:a16="http://schemas.microsoft.com/office/drawing/2014/main" id="{395356A7-C090-4F1B-A131-A896D4C1F4BD}"/>
              </a:ext>
            </a:extLst>
          </p:cNvPr>
          <p:cNvSpPr/>
          <p:nvPr/>
        </p:nvSpPr>
        <p:spPr>
          <a:xfrm>
            <a:off x="2321570" y="2966844"/>
            <a:ext cx="1512168" cy="338554"/>
          </a:xfrm>
          <a:prstGeom prst="rect">
            <a:avLst/>
          </a:prstGeom>
          <a:solidFill>
            <a:schemeClr val="bg1"/>
          </a:solidFill>
          <a:ln w="66675">
            <a:solidFill>
              <a:srgbClr val="FFD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184E9D2B-0C4D-4082-A26D-D910DDDFCC0D}"/>
              </a:ext>
            </a:extLst>
          </p:cNvPr>
          <p:cNvSpPr txBox="1"/>
          <p:nvPr/>
        </p:nvSpPr>
        <p:spPr>
          <a:xfrm>
            <a:off x="2357574" y="2966844"/>
            <a:ext cx="1440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dirty="0">
                <a:latin typeface="Arial Narrow" panose="020B0606020202030204" pitchFamily="34" charset="0"/>
              </a:rPr>
              <a:t>Szukaj po numerze naboru</a:t>
            </a:r>
          </a:p>
          <a:p>
            <a:r>
              <a:rPr lang="pl-PL" sz="800" dirty="0" err="1">
                <a:latin typeface="Arial Narrow" panose="020B0606020202030204" pitchFamily="34" charset="0"/>
              </a:rPr>
              <a:t>FEPM.02.13</a:t>
            </a:r>
            <a:r>
              <a:rPr lang="pl-PL" sz="800" dirty="0">
                <a:latin typeface="Arial Narrow" panose="020B0606020202030204" pitchFamily="34" charset="0"/>
              </a:rPr>
              <a:t>-</a:t>
            </a:r>
            <a:r>
              <a:rPr lang="pl-PL" sz="800" dirty="0" err="1">
                <a:latin typeface="Arial Narrow" panose="020B0606020202030204" pitchFamily="34" charset="0"/>
              </a:rPr>
              <a:t>IZ.00</a:t>
            </a:r>
            <a:r>
              <a:rPr lang="pl-PL" sz="800" dirty="0">
                <a:latin typeface="Arial Narrow" panose="020B0606020202030204" pitchFamily="34" charset="0"/>
              </a:rPr>
              <a:t>-001/24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ED2B6935-E4DA-42BE-938E-9C68797F00E2}"/>
              </a:ext>
            </a:extLst>
          </p:cNvPr>
          <p:cNvSpPr txBox="1"/>
          <p:nvPr/>
        </p:nvSpPr>
        <p:spPr>
          <a:xfrm>
            <a:off x="2393578" y="4499917"/>
            <a:ext cx="2448272" cy="276999"/>
          </a:xfrm>
          <a:prstGeom prst="rect">
            <a:avLst/>
          </a:prstGeom>
          <a:solidFill>
            <a:srgbClr val="0D47A1"/>
          </a:solidFill>
        </p:spPr>
        <p:txBody>
          <a:bodyPr wrap="square" rtlCol="0">
            <a:spAutoFit/>
          </a:bodyPr>
          <a:lstStyle/>
          <a:p>
            <a:r>
              <a:rPr lang="pl-PL" sz="1200" dirty="0" err="1">
                <a:solidFill>
                  <a:schemeClr val="bg1"/>
                </a:solidFill>
                <a:latin typeface="Arial Narrow" panose="020B0606020202030204" pitchFamily="34" charset="0"/>
              </a:rPr>
              <a:t>FEPM.02.13</a:t>
            </a:r>
            <a:r>
              <a:rPr lang="pl-PL" sz="1200" dirty="0">
                <a:solidFill>
                  <a:schemeClr val="bg1"/>
                </a:solidFill>
                <a:latin typeface="Arial Narrow" panose="020B0606020202030204" pitchFamily="34" charset="0"/>
              </a:rPr>
              <a:t>-</a:t>
            </a:r>
            <a:r>
              <a:rPr lang="pl-PL" sz="1200" dirty="0" err="1">
                <a:solidFill>
                  <a:schemeClr val="bg1"/>
                </a:solidFill>
                <a:latin typeface="Arial Narrow" panose="020B0606020202030204" pitchFamily="34" charset="0"/>
              </a:rPr>
              <a:t>IZ.00</a:t>
            </a:r>
            <a:r>
              <a:rPr lang="pl-PL" sz="1200" dirty="0">
                <a:solidFill>
                  <a:schemeClr val="bg1"/>
                </a:solidFill>
                <a:latin typeface="Arial Narrow" panose="020B0606020202030204" pitchFamily="34" charset="0"/>
              </a:rPr>
              <a:t>-001/24</a:t>
            </a:r>
            <a:endParaRPr lang="pl-PL" sz="1200" dirty="0">
              <a:solidFill>
                <a:schemeClr val="bg1"/>
              </a:solidFill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BE2E7337-392F-44FE-A4E4-D631AC78F44E}"/>
              </a:ext>
            </a:extLst>
          </p:cNvPr>
          <p:cNvSpPr txBox="1"/>
          <p:nvPr/>
        </p:nvSpPr>
        <p:spPr>
          <a:xfrm>
            <a:off x="6426026" y="5724053"/>
            <a:ext cx="3888432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 sz="900" dirty="0">
                <a:latin typeface="Arial Narrow" panose="020B0606020202030204" pitchFamily="34" charset="0"/>
              </a:rPr>
              <a:t>2.13 Gospodarka o obiegu zamkniętym</a:t>
            </a:r>
          </a:p>
        </p:txBody>
      </p:sp>
    </p:spTree>
    <p:extLst>
      <p:ext uri="{BB962C8B-B14F-4D97-AF65-F5344CB8AC3E}">
        <p14:creationId xmlns:p14="http://schemas.microsoft.com/office/powerpoint/2010/main" val="12496758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A6625810-2980-40C9-91A9-12CBD7A6F3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884137"/>
            <a:ext cx="10691813" cy="5791399"/>
          </a:xfrm>
          <a:prstGeom prst="rect">
            <a:avLst/>
          </a:prstGeom>
        </p:spPr>
      </p:pic>
      <p:sp>
        <p:nvSpPr>
          <p:cNvPr id="12" name="Prostokąt 11">
            <a:hlinkClick r:id="rId3" action="ppaction://hlinksldjump"/>
            <a:extLst>
              <a:ext uri="{FF2B5EF4-FFF2-40B4-BE49-F238E27FC236}">
                <a16:creationId xmlns:a16="http://schemas.microsoft.com/office/drawing/2014/main" id="{0F323768-23D1-4A66-A4BF-ED41DE884AE5}"/>
              </a:ext>
            </a:extLst>
          </p:cNvPr>
          <p:cNvSpPr/>
          <p:nvPr/>
        </p:nvSpPr>
        <p:spPr>
          <a:xfrm>
            <a:off x="1999592" y="2259629"/>
            <a:ext cx="1152128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Prostokąt 12">
            <a:hlinkClick r:id="rId4" action="ppaction://hlinksldjump"/>
            <a:extLst>
              <a:ext uri="{FF2B5EF4-FFF2-40B4-BE49-F238E27FC236}">
                <a16:creationId xmlns:a16="http://schemas.microsoft.com/office/drawing/2014/main" id="{0EA4FA97-D2E1-4B38-A1F4-7D955EC02852}"/>
              </a:ext>
            </a:extLst>
          </p:cNvPr>
          <p:cNvSpPr/>
          <p:nvPr/>
        </p:nvSpPr>
        <p:spPr>
          <a:xfrm>
            <a:off x="3170099" y="2259629"/>
            <a:ext cx="1440160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Prostokąt 13">
            <a:hlinkClick r:id="rId5" action="ppaction://hlinksldjump"/>
            <a:extLst>
              <a:ext uri="{FF2B5EF4-FFF2-40B4-BE49-F238E27FC236}">
                <a16:creationId xmlns:a16="http://schemas.microsoft.com/office/drawing/2014/main" id="{BDEEB04F-BD2E-4B9E-8365-07A5A2561066}"/>
              </a:ext>
            </a:extLst>
          </p:cNvPr>
          <p:cNvSpPr/>
          <p:nvPr/>
        </p:nvSpPr>
        <p:spPr>
          <a:xfrm>
            <a:off x="4651647" y="2265534"/>
            <a:ext cx="910283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Prostokąt 14">
            <a:hlinkClick r:id="rId6" action="ppaction://hlinksldjump"/>
            <a:extLst>
              <a:ext uri="{FF2B5EF4-FFF2-40B4-BE49-F238E27FC236}">
                <a16:creationId xmlns:a16="http://schemas.microsoft.com/office/drawing/2014/main" id="{E9527662-DC00-458F-BF26-87180EACF5A0}"/>
              </a:ext>
            </a:extLst>
          </p:cNvPr>
          <p:cNvSpPr/>
          <p:nvPr/>
        </p:nvSpPr>
        <p:spPr>
          <a:xfrm>
            <a:off x="5592299" y="2269473"/>
            <a:ext cx="478237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Prostokąt 15">
            <a:hlinkClick r:id="rId3" action="ppaction://hlinksldjump"/>
            <a:extLst>
              <a:ext uri="{FF2B5EF4-FFF2-40B4-BE49-F238E27FC236}">
                <a16:creationId xmlns:a16="http://schemas.microsoft.com/office/drawing/2014/main" id="{1FC1FDF2-039E-4136-B791-E89517807FD3}"/>
              </a:ext>
            </a:extLst>
          </p:cNvPr>
          <p:cNvSpPr/>
          <p:nvPr/>
        </p:nvSpPr>
        <p:spPr>
          <a:xfrm>
            <a:off x="6100906" y="2259629"/>
            <a:ext cx="824767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Prostokąt 16">
            <a:hlinkClick r:id="rId7" action="ppaction://hlinksldjump"/>
            <a:extLst>
              <a:ext uri="{FF2B5EF4-FFF2-40B4-BE49-F238E27FC236}">
                <a16:creationId xmlns:a16="http://schemas.microsoft.com/office/drawing/2014/main" id="{57EFD220-4005-4F4F-BD0E-0503F185B6E2}"/>
              </a:ext>
            </a:extLst>
          </p:cNvPr>
          <p:cNvSpPr/>
          <p:nvPr/>
        </p:nvSpPr>
        <p:spPr>
          <a:xfrm>
            <a:off x="6968145" y="2259629"/>
            <a:ext cx="1152128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Prostokąt 17">
            <a:hlinkClick r:id="rId8" action="ppaction://hlinksldjump"/>
            <a:extLst>
              <a:ext uri="{FF2B5EF4-FFF2-40B4-BE49-F238E27FC236}">
                <a16:creationId xmlns:a16="http://schemas.microsoft.com/office/drawing/2014/main" id="{E94EC3BD-8EF6-480C-8109-03964D055CCD}"/>
              </a:ext>
            </a:extLst>
          </p:cNvPr>
          <p:cNvSpPr/>
          <p:nvPr/>
        </p:nvSpPr>
        <p:spPr>
          <a:xfrm>
            <a:off x="8154219" y="2259629"/>
            <a:ext cx="1008111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Prostokąt 18">
            <a:hlinkClick r:id="rId9" action="ppaction://hlinksldjump"/>
            <a:extLst>
              <a:ext uri="{FF2B5EF4-FFF2-40B4-BE49-F238E27FC236}">
                <a16:creationId xmlns:a16="http://schemas.microsoft.com/office/drawing/2014/main" id="{1B3AB547-0FB7-482D-9A82-81CFD14B62D7}"/>
              </a:ext>
            </a:extLst>
          </p:cNvPr>
          <p:cNvSpPr/>
          <p:nvPr/>
        </p:nvSpPr>
        <p:spPr>
          <a:xfrm>
            <a:off x="9196276" y="2251270"/>
            <a:ext cx="762582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rostokąt 8">
            <a:hlinkClick r:id="rId10" action="ppaction://hlinksldjump"/>
            <a:extLst>
              <a:ext uri="{FF2B5EF4-FFF2-40B4-BE49-F238E27FC236}">
                <a16:creationId xmlns:a16="http://schemas.microsoft.com/office/drawing/2014/main" id="{2130C4BF-76B7-47EB-9746-D35149393DF2}"/>
              </a:ext>
            </a:extLst>
          </p:cNvPr>
          <p:cNvSpPr/>
          <p:nvPr/>
        </p:nvSpPr>
        <p:spPr>
          <a:xfrm>
            <a:off x="17314" y="4036319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 9">
            <a:hlinkClick r:id="rId11" action="ppaction://hlinksldjump"/>
            <a:extLst>
              <a:ext uri="{FF2B5EF4-FFF2-40B4-BE49-F238E27FC236}">
                <a16:creationId xmlns:a16="http://schemas.microsoft.com/office/drawing/2014/main" id="{F9D489A0-A83F-4045-A15D-F65FD4B22A97}"/>
              </a:ext>
            </a:extLst>
          </p:cNvPr>
          <p:cNvSpPr/>
          <p:nvPr/>
        </p:nvSpPr>
        <p:spPr>
          <a:xfrm>
            <a:off x="17314" y="4296036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>
            <a:hlinkClick r:id="rId12" action="ppaction://hlinksldjump"/>
            <a:extLst>
              <a:ext uri="{FF2B5EF4-FFF2-40B4-BE49-F238E27FC236}">
                <a16:creationId xmlns:a16="http://schemas.microsoft.com/office/drawing/2014/main" id="{F70B3C47-323C-404D-B7FF-4CBEA5C7D055}"/>
              </a:ext>
            </a:extLst>
          </p:cNvPr>
          <p:cNvSpPr/>
          <p:nvPr/>
        </p:nvSpPr>
        <p:spPr>
          <a:xfrm>
            <a:off x="12834" y="4571925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969C17D7-E986-44F7-9FAD-6241F1B66AAB}"/>
              </a:ext>
            </a:extLst>
          </p:cNvPr>
          <p:cNvSpPr/>
          <p:nvPr/>
        </p:nvSpPr>
        <p:spPr>
          <a:xfrm>
            <a:off x="233338" y="323453"/>
            <a:ext cx="69637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b="1" dirty="0">
                <a:solidFill>
                  <a:schemeClr val="accent1"/>
                </a:solidFill>
              </a:rPr>
              <a:t>KROK 5. TWORZENIE WNIOSKU O DOFINANSOWANIE</a:t>
            </a: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E8213E4B-F0AE-40EF-942D-0B755B533B44}"/>
              </a:ext>
            </a:extLst>
          </p:cNvPr>
          <p:cNvSpPr/>
          <p:nvPr/>
        </p:nvSpPr>
        <p:spPr>
          <a:xfrm>
            <a:off x="1745506" y="5724053"/>
            <a:ext cx="8784976" cy="792088"/>
          </a:xfrm>
          <a:prstGeom prst="rect">
            <a:avLst/>
          </a:prstGeom>
          <a:noFill/>
          <a:ln w="66675">
            <a:solidFill>
              <a:srgbClr val="FFD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Prostokąt 19">
            <a:hlinkClick r:id="rId13" action="ppaction://hlinksldjump"/>
            <a:extLst>
              <a:ext uri="{FF2B5EF4-FFF2-40B4-BE49-F238E27FC236}">
                <a16:creationId xmlns:a16="http://schemas.microsoft.com/office/drawing/2014/main" id="{3676F555-8B54-41B3-A235-1EAC80C19000}"/>
              </a:ext>
            </a:extLst>
          </p:cNvPr>
          <p:cNvSpPr/>
          <p:nvPr/>
        </p:nvSpPr>
        <p:spPr>
          <a:xfrm>
            <a:off x="12834" y="4828516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1" name="Prostokąt: zaokrąglone rogi 20">
            <a:extLst>
              <a:ext uri="{FF2B5EF4-FFF2-40B4-BE49-F238E27FC236}">
                <a16:creationId xmlns:a16="http://schemas.microsoft.com/office/drawing/2014/main" id="{9C331ABF-F802-4860-B7CC-A3713CB2A732}"/>
              </a:ext>
            </a:extLst>
          </p:cNvPr>
          <p:cNvSpPr/>
          <p:nvPr/>
        </p:nvSpPr>
        <p:spPr>
          <a:xfrm>
            <a:off x="1241450" y="6774555"/>
            <a:ext cx="7522777" cy="569141"/>
          </a:xfrm>
          <a:prstGeom prst="roundRect">
            <a:avLst/>
          </a:prstGeom>
          <a:solidFill>
            <a:srgbClr val="0D47A1"/>
          </a:solidFill>
          <a:ln w="66675">
            <a:solidFill>
              <a:srgbClr val="FFD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1600" dirty="0">
                <a:solidFill>
                  <a:srgbClr val="FFD000"/>
                </a:solidFill>
              </a:rPr>
              <a:t>Informacje o autorze wniosku potrzebne do </a:t>
            </a:r>
          </a:p>
          <a:p>
            <a:r>
              <a:rPr lang="pl-PL" sz="1600" b="1" dirty="0">
                <a:solidFill>
                  <a:srgbClr val="FFD000"/>
                </a:solidFill>
              </a:rPr>
              <a:t>Załącznika nr 7.1. </a:t>
            </a:r>
            <a:r>
              <a:rPr lang="pl-PL" sz="1600" dirty="0">
                <a:solidFill>
                  <a:srgbClr val="FFD000"/>
                </a:solidFill>
              </a:rPr>
              <a:t>Oświadczenie o złożeniu wniosku w aplikacji </a:t>
            </a:r>
            <a:r>
              <a:rPr lang="pl-PL" sz="1600" dirty="0" err="1">
                <a:solidFill>
                  <a:srgbClr val="FFD000"/>
                </a:solidFill>
              </a:rPr>
              <a:t>WOD2021</a:t>
            </a:r>
            <a:endParaRPr lang="pl-PL" sz="1600" dirty="0">
              <a:solidFill>
                <a:srgbClr val="FFD000"/>
              </a:solidFill>
            </a:endParaRPr>
          </a:p>
        </p:txBody>
      </p:sp>
      <p:sp>
        <p:nvSpPr>
          <p:cNvPr id="22" name="Prostokąt: zaokrąglone rogi 21">
            <a:extLst>
              <a:ext uri="{FF2B5EF4-FFF2-40B4-BE49-F238E27FC236}">
                <a16:creationId xmlns:a16="http://schemas.microsoft.com/office/drawing/2014/main" id="{C51729DC-9D13-4310-8119-87C2F1D7FB7E}"/>
              </a:ext>
            </a:extLst>
          </p:cNvPr>
          <p:cNvSpPr/>
          <p:nvPr/>
        </p:nvSpPr>
        <p:spPr>
          <a:xfrm>
            <a:off x="4610259" y="2822059"/>
            <a:ext cx="5087102" cy="883783"/>
          </a:xfrm>
          <a:prstGeom prst="roundRect">
            <a:avLst/>
          </a:prstGeom>
          <a:solidFill>
            <a:srgbClr val="0D47A1"/>
          </a:solidFill>
          <a:ln w="66675">
            <a:solidFill>
              <a:srgbClr val="FFD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1600" dirty="0">
                <a:solidFill>
                  <a:srgbClr val="FFD000"/>
                </a:solidFill>
              </a:rPr>
              <a:t>W opisie projektu podajemy informacje zgodnie z rozdziałem 1.3 Studium wykonalności + wybrany typ/typy projektu </a:t>
            </a:r>
          </a:p>
        </p:txBody>
      </p:sp>
      <p:cxnSp>
        <p:nvCxnSpPr>
          <p:cNvPr id="23" name="Łącznik prosty ze strzałką 22">
            <a:extLst>
              <a:ext uri="{FF2B5EF4-FFF2-40B4-BE49-F238E27FC236}">
                <a16:creationId xmlns:a16="http://schemas.microsoft.com/office/drawing/2014/main" id="{9E6F8844-9781-46AA-95C2-713A47DA2FAF}"/>
              </a:ext>
            </a:extLst>
          </p:cNvPr>
          <p:cNvCxnSpPr/>
          <p:nvPr/>
        </p:nvCxnSpPr>
        <p:spPr>
          <a:xfrm flipH="1">
            <a:off x="2393578" y="3281712"/>
            <a:ext cx="2216681" cy="3629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Strzałka: w dół 23">
            <a:extLst>
              <a:ext uri="{FF2B5EF4-FFF2-40B4-BE49-F238E27FC236}">
                <a16:creationId xmlns:a16="http://schemas.microsoft.com/office/drawing/2014/main" id="{1EFCEE56-0564-467E-889B-D6BF38B0E752}"/>
              </a:ext>
            </a:extLst>
          </p:cNvPr>
          <p:cNvSpPr/>
          <p:nvPr/>
        </p:nvSpPr>
        <p:spPr>
          <a:xfrm rot="10800000">
            <a:off x="5273898" y="6421890"/>
            <a:ext cx="488489" cy="5072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942440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9D8DFA75-AED6-4B87-A000-F79A102C62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14" y="884137"/>
            <a:ext cx="10691813" cy="5791399"/>
          </a:xfrm>
          <a:prstGeom prst="rect">
            <a:avLst/>
          </a:prstGeom>
        </p:spPr>
      </p:pic>
      <p:sp>
        <p:nvSpPr>
          <p:cNvPr id="6" name="Prostokąt 5">
            <a:hlinkClick r:id="rId3" action="ppaction://hlinksldjump"/>
            <a:extLst>
              <a:ext uri="{FF2B5EF4-FFF2-40B4-BE49-F238E27FC236}">
                <a16:creationId xmlns:a16="http://schemas.microsoft.com/office/drawing/2014/main" id="{1B4A4B01-843B-46C9-AAD0-A674DBB08FC1}"/>
              </a:ext>
            </a:extLst>
          </p:cNvPr>
          <p:cNvSpPr/>
          <p:nvPr/>
        </p:nvSpPr>
        <p:spPr>
          <a:xfrm>
            <a:off x="2033538" y="2328714"/>
            <a:ext cx="1110740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 6">
            <a:hlinkClick r:id="rId4" action="ppaction://hlinksldjump"/>
            <a:extLst>
              <a:ext uri="{FF2B5EF4-FFF2-40B4-BE49-F238E27FC236}">
                <a16:creationId xmlns:a16="http://schemas.microsoft.com/office/drawing/2014/main" id="{BF0FBB04-6AA3-43F4-9AA7-9874550BA87D}"/>
              </a:ext>
            </a:extLst>
          </p:cNvPr>
          <p:cNvSpPr/>
          <p:nvPr/>
        </p:nvSpPr>
        <p:spPr>
          <a:xfrm>
            <a:off x="3185666" y="2336754"/>
            <a:ext cx="1364827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 7">
            <a:hlinkClick r:id="rId5" action="ppaction://hlinksldjump"/>
            <a:extLst>
              <a:ext uri="{FF2B5EF4-FFF2-40B4-BE49-F238E27FC236}">
                <a16:creationId xmlns:a16="http://schemas.microsoft.com/office/drawing/2014/main" id="{7F2DA1D7-26D8-42CC-B6CA-28B14D948750}"/>
              </a:ext>
            </a:extLst>
          </p:cNvPr>
          <p:cNvSpPr/>
          <p:nvPr/>
        </p:nvSpPr>
        <p:spPr>
          <a:xfrm>
            <a:off x="4651647" y="2334619"/>
            <a:ext cx="910283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rostokąt 8">
            <a:hlinkClick r:id="rId6" action="ppaction://hlinksldjump"/>
            <a:extLst>
              <a:ext uri="{FF2B5EF4-FFF2-40B4-BE49-F238E27FC236}">
                <a16:creationId xmlns:a16="http://schemas.microsoft.com/office/drawing/2014/main" id="{EA73FB6D-C5BE-41D7-AE7A-B980BF69F455}"/>
              </a:ext>
            </a:extLst>
          </p:cNvPr>
          <p:cNvSpPr/>
          <p:nvPr/>
        </p:nvSpPr>
        <p:spPr>
          <a:xfrm>
            <a:off x="5587751" y="2339677"/>
            <a:ext cx="478237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 9">
            <a:hlinkClick r:id="rId3" action="ppaction://hlinksldjump"/>
            <a:extLst>
              <a:ext uri="{FF2B5EF4-FFF2-40B4-BE49-F238E27FC236}">
                <a16:creationId xmlns:a16="http://schemas.microsoft.com/office/drawing/2014/main" id="{5B52D7FC-E545-4C89-8F85-C9ACB60C39D4}"/>
              </a:ext>
            </a:extLst>
          </p:cNvPr>
          <p:cNvSpPr/>
          <p:nvPr/>
        </p:nvSpPr>
        <p:spPr>
          <a:xfrm>
            <a:off x="6101990" y="2334619"/>
            <a:ext cx="824767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>
            <a:hlinkClick r:id="rId7" action="ppaction://hlinksldjump"/>
            <a:extLst>
              <a:ext uri="{FF2B5EF4-FFF2-40B4-BE49-F238E27FC236}">
                <a16:creationId xmlns:a16="http://schemas.microsoft.com/office/drawing/2014/main" id="{957F5AE3-D2EC-435F-B787-C78E629086CB}"/>
              </a:ext>
            </a:extLst>
          </p:cNvPr>
          <p:cNvSpPr/>
          <p:nvPr/>
        </p:nvSpPr>
        <p:spPr>
          <a:xfrm>
            <a:off x="6968145" y="2328714"/>
            <a:ext cx="1152128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rostokąt 11">
            <a:hlinkClick r:id="rId8" action="ppaction://hlinksldjump"/>
            <a:extLst>
              <a:ext uri="{FF2B5EF4-FFF2-40B4-BE49-F238E27FC236}">
                <a16:creationId xmlns:a16="http://schemas.microsoft.com/office/drawing/2014/main" id="{01E960D5-7317-4BCA-B4FA-B0414ADD06A3}"/>
              </a:ext>
            </a:extLst>
          </p:cNvPr>
          <p:cNvSpPr/>
          <p:nvPr/>
        </p:nvSpPr>
        <p:spPr>
          <a:xfrm>
            <a:off x="8154219" y="2328714"/>
            <a:ext cx="1008111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Prostokąt 12">
            <a:hlinkClick r:id="rId9" action="ppaction://hlinksldjump"/>
            <a:extLst>
              <a:ext uri="{FF2B5EF4-FFF2-40B4-BE49-F238E27FC236}">
                <a16:creationId xmlns:a16="http://schemas.microsoft.com/office/drawing/2014/main" id="{229E327B-CD1E-45BD-9615-DCC760608825}"/>
              </a:ext>
            </a:extLst>
          </p:cNvPr>
          <p:cNvSpPr/>
          <p:nvPr/>
        </p:nvSpPr>
        <p:spPr>
          <a:xfrm>
            <a:off x="9191837" y="2328714"/>
            <a:ext cx="762582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rostokąt 2">
            <a:hlinkClick r:id="rId10" action="ppaction://hlinksldjump"/>
            <a:extLst>
              <a:ext uri="{FF2B5EF4-FFF2-40B4-BE49-F238E27FC236}">
                <a16:creationId xmlns:a16="http://schemas.microsoft.com/office/drawing/2014/main" id="{D3EBA804-6450-4B8E-BFDE-E12F1D286A28}"/>
              </a:ext>
            </a:extLst>
          </p:cNvPr>
          <p:cNvSpPr/>
          <p:nvPr/>
        </p:nvSpPr>
        <p:spPr>
          <a:xfrm>
            <a:off x="17314" y="4036319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rostokąt 3">
            <a:hlinkClick r:id="rId11" action="ppaction://hlinksldjump"/>
            <a:extLst>
              <a:ext uri="{FF2B5EF4-FFF2-40B4-BE49-F238E27FC236}">
                <a16:creationId xmlns:a16="http://schemas.microsoft.com/office/drawing/2014/main" id="{AD2F0F2C-CF59-4EA4-A1B8-9CC8E7FD37DF}"/>
              </a:ext>
            </a:extLst>
          </p:cNvPr>
          <p:cNvSpPr/>
          <p:nvPr/>
        </p:nvSpPr>
        <p:spPr>
          <a:xfrm>
            <a:off x="17314" y="4296036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rostokąt 4">
            <a:hlinkClick r:id="rId12" action="ppaction://hlinksldjump"/>
            <a:extLst>
              <a:ext uri="{FF2B5EF4-FFF2-40B4-BE49-F238E27FC236}">
                <a16:creationId xmlns:a16="http://schemas.microsoft.com/office/drawing/2014/main" id="{E8CEA22F-31E6-476B-8939-FC73097BECA6}"/>
              </a:ext>
            </a:extLst>
          </p:cNvPr>
          <p:cNvSpPr/>
          <p:nvPr/>
        </p:nvSpPr>
        <p:spPr>
          <a:xfrm>
            <a:off x="12834" y="4571925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Prostokąt 13">
            <a:hlinkClick r:id="rId13" action="ppaction://hlinksldjump"/>
            <a:extLst>
              <a:ext uri="{FF2B5EF4-FFF2-40B4-BE49-F238E27FC236}">
                <a16:creationId xmlns:a16="http://schemas.microsoft.com/office/drawing/2014/main" id="{A938801F-8281-4FD6-AA50-C68DDB75AD64}"/>
              </a:ext>
            </a:extLst>
          </p:cNvPr>
          <p:cNvSpPr/>
          <p:nvPr/>
        </p:nvSpPr>
        <p:spPr>
          <a:xfrm>
            <a:off x="12834" y="4828516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3" name="Prostokąt 42">
            <a:extLst>
              <a:ext uri="{FF2B5EF4-FFF2-40B4-BE49-F238E27FC236}">
                <a16:creationId xmlns:a16="http://schemas.microsoft.com/office/drawing/2014/main" id="{D8CB1126-FF40-4276-B1BE-95C009CBBEBB}"/>
              </a:ext>
            </a:extLst>
          </p:cNvPr>
          <p:cNvSpPr/>
          <p:nvPr/>
        </p:nvSpPr>
        <p:spPr>
          <a:xfrm>
            <a:off x="6314866" y="4027930"/>
            <a:ext cx="1721092" cy="215444"/>
          </a:xfrm>
          <a:prstGeom prst="rect">
            <a:avLst/>
          </a:prstGeom>
          <a:solidFill>
            <a:schemeClr val="bg1"/>
          </a:solidFill>
          <a:ln w="44450">
            <a:solidFill>
              <a:srgbClr val="FFD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D26F6B67-B445-414A-97CD-178D5A1128D4}"/>
              </a:ext>
            </a:extLst>
          </p:cNvPr>
          <p:cNvSpPr txBox="1"/>
          <p:nvPr/>
        </p:nvSpPr>
        <p:spPr>
          <a:xfrm>
            <a:off x="6282010" y="4015299"/>
            <a:ext cx="1656184" cy="182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dirty="0">
                <a:latin typeface="Arial Narrow" panose="020B0606020202030204" pitchFamily="34" charset="0"/>
              </a:rPr>
              <a:t>NIE DOTYCZY</a:t>
            </a:r>
          </a:p>
        </p:txBody>
      </p:sp>
      <p:sp>
        <p:nvSpPr>
          <p:cNvPr id="39" name="Prostokąt 38">
            <a:extLst>
              <a:ext uri="{FF2B5EF4-FFF2-40B4-BE49-F238E27FC236}">
                <a16:creationId xmlns:a16="http://schemas.microsoft.com/office/drawing/2014/main" id="{CF90331A-AA6A-4AE8-B95E-3B967B8B058B}"/>
              </a:ext>
            </a:extLst>
          </p:cNvPr>
          <p:cNvSpPr/>
          <p:nvPr/>
        </p:nvSpPr>
        <p:spPr>
          <a:xfrm>
            <a:off x="1939552" y="4005396"/>
            <a:ext cx="1721092" cy="215444"/>
          </a:xfrm>
          <a:prstGeom prst="rect">
            <a:avLst/>
          </a:prstGeom>
          <a:solidFill>
            <a:schemeClr val="bg1"/>
          </a:solidFill>
          <a:ln w="44450">
            <a:solidFill>
              <a:srgbClr val="FFD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Prostokąt 19">
            <a:extLst>
              <a:ext uri="{FF2B5EF4-FFF2-40B4-BE49-F238E27FC236}">
                <a16:creationId xmlns:a16="http://schemas.microsoft.com/office/drawing/2014/main" id="{5AE85BFC-1DEF-4801-A9AC-A076A650A01A}"/>
              </a:ext>
            </a:extLst>
          </p:cNvPr>
          <p:cNvSpPr/>
          <p:nvPr/>
        </p:nvSpPr>
        <p:spPr>
          <a:xfrm>
            <a:off x="1931839" y="3994824"/>
            <a:ext cx="159701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800" dirty="0">
                <a:latin typeface="Arial Narrow" panose="020B0606020202030204" pitchFamily="34" charset="0"/>
              </a:rPr>
              <a:t>wspólnoty samorządowe</a:t>
            </a:r>
          </a:p>
        </p:txBody>
      </p:sp>
      <p:sp>
        <p:nvSpPr>
          <p:cNvPr id="21" name="Prostokąt 20">
            <a:extLst>
              <a:ext uri="{FF2B5EF4-FFF2-40B4-BE49-F238E27FC236}">
                <a16:creationId xmlns:a16="http://schemas.microsoft.com/office/drawing/2014/main" id="{0E3D183F-1674-4BCE-8039-60024576820A}"/>
              </a:ext>
            </a:extLst>
          </p:cNvPr>
          <p:cNvSpPr/>
          <p:nvPr/>
        </p:nvSpPr>
        <p:spPr>
          <a:xfrm>
            <a:off x="2759597" y="3472059"/>
            <a:ext cx="20922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400" dirty="0">
                <a:latin typeface="Arial Narrow" panose="020B0606020202030204" pitchFamily="34" charset="0"/>
              </a:rPr>
              <a:t>gdy Wnioskodawca to Gmina</a:t>
            </a:r>
          </a:p>
        </p:txBody>
      </p:sp>
      <p:sp>
        <p:nvSpPr>
          <p:cNvPr id="44" name="Prostokąt 43">
            <a:extLst>
              <a:ext uri="{FF2B5EF4-FFF2-40B4-BE49-F238E27FC236}">
                <a16:creationId xmlns:a16="http://schemas.microsoft.com/office/drawing/2014/main" id="{51D14ADB-0846-4EDF-A0FD-FF629A336318}"/>
              </a:ext>
            </a:extLst>
          </p:cNvPr>
          <p:cNvSpPr/>
          <p:nvPr/>
        </p:nvSpPr>
        <p:spPr>
          <a:xfrm>
            <a:off x="6314866" y="4416823"/>
            <a:ext cx="1721092" cy="215444"/>
          </a:xfrm>
          <a:prstGeom prst="rect">
            <a:avLst/>
          </a:prstGeom>
          <a:solidFill>
            <a:schemeClr val="bg1"/>
          </a:solidFill>
          <a:ln w="44450">
            <a:solidFill>
              <a:srgbClr val="FFD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5" name="pole tekstowe 24">
            <a:extLst>
              <a:ext uri="{FF2B5EF4-FFF2-40B4-BE49-F238E27FC236}">
                <a16:creationId xmlns:a16="http://schemas.microsoft.com/office/drawing/2014/main" id="{60A59006-FCAC-45C8-A993-6935BFF27CB2}"/>
              </a:ext>
            </a:extLst>
          </p:cNvPr>
          <p:cNvSpPr txBox="1"/>
          <p:nvPr/>
        </p:nvSpPr>
        <p:spPr>
          <a:xfrm>
            <a:off x="6282010" y="4407942"/>
            <a:ext cx="1656184" cy="182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dirty="0">
                <a:latin typeface="Arial Narrow" panose="020B0606020202030204" pitchFamily="34" charset="0"/>
              </a:rPr>
              <a:t>NIE DOTYCZY</a:t>
            </a:r>
          </a:p>
        </p:txBody>
      </p:sp>
      <p:cxnSp>
        <p:nvCxnSpPr>
          <p:cNvPr id="27" name="Łącznik prosty ze strzałką 26">
            <a:extLst>
              <a:ext uri="{FF2B5EF4-FFF2-40B4-BE49-F238E27FC236}">
                <a16:creationId xmlns:a16="http://schemas.microsoft.com/office/drawing/2014/main" id="{3DA5FB75-8B11-4869-BC50-DD3A7F3A6B6D}"/>
              </a:ext>
            </a:extLst>
          </p:cNvPr>
          <p:cNvCxnSpPr>
            <a:cxnSpLocks/>
          </p:cNvCxnSpPr>
          <p:nvPr/>
        </p:nvCxnSpPr>
        <p:spPr>
          <a:xfrm>
            <a:off x="4841850" y="3665902"/>
            <a:ext cx="1473016" cy="4863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Łącznik prosty ze strzałką 28">
            <a:extLst>
              <a:ext uri="{FF2B5EF4-FFF2-40B4-BE49-F238E27FC236}">
                <a16:creationId xmlns:a16="http://schemas.microsoft.com/office/drawing/2014/main" id="{D3EF9943-9A5B-4BB7-97A6-55B817868F03}"/>
              </a:ext>
            </a:extLst>
          </p:cNvPr>
          <p:cNvCxnSpPr>
            <a:cxnSpLocks/>
          </p:cNvCxnSpPr>
          <p:nvPr/>
        </p:nvCxnSpPr>
        <p:spPr>
          <a:xfrm>
            <a:off x="4841850" y="3660844"/>
            <a:ext cx="1473016" cy="8741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Łącznik prosty ze strzałką 30">
            <a:extLst>
              <a:ext uri="{FF2B5EF4-FFF2-40B4-BE49-F238E27FC236}">
                <a16:creationId xmlns:a16="http://schemas.microsoft.com/office/drawing/2014/main" id="{878425FD-C675-40BB-94FF-EED41FF8190F}"/>
              </a:ext>
            </a:extLst>
          </p:cNvPr>
          <p:cNvCxnSpPr>
            <a:cxnSpLocks/>
            <a:endCxn id="39" idx="3"/>
          </p:cNvCxnSpPr>
          <p:nvPr/>
        </p:nvCxnSpPr>
        <p:spPr>
          <a:xfrm flipH="1">
            <a:off x="3660644" y="3665902"/>
            <a:ext cx="1181206" cy="4472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Prostokąt 41">
            <a:extLst>
              <a:ext uri="{FF2B5EF4-FFF2-40B4-BE49-F238E27FC236}">
                <a16:creationId xmlns:a16="http://schemas.microsoft.com/office/drawing/2014/main" id="{C689667F-1D43-4405-9C77-2BDB9A25BCA5}"/>
              </a:ext>
            </a:extLst>
          </p:cNvPr>
          <p:cNvSpPr/>
          <p:nvPr/>
        </p:nvSpPr>
        <p:spPr>
          <a:xfrm>
            <a:off x="1945634" y="4404048"/>
            <a:ext cx="2536175" cy="215444"/>
          </a:xfrm>
          <a:prstGeom prst="rect">
            <a:avLst/>
          </a:prstGeom>
          <a:noFill/>
          <a:ln w="44450">
            <a:solidFill>
              <a:srgbClr val="FFD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33" name="Łącznik prosty ze strzałką 32">
            <a:extLst>
              <a:ext uri="{FF2B5EF4-FFF2-40B4-BE49-F238E27FC236}">
                <a16:creationId xmlns:a16="http://schemas.microsoft.com/office/drawing/2014/main" id="{3C1B4277-A2BE-4281-BB73-5FE0DA2AD6B4}"/>
              </a:ext>
            </a:extLst>
          </p:cNvPr>
          <p:cNvCxnSpPr>
            <a:cxnSpLocks/>
          </p:cNvCxnSpPr>
          <p:nvPr/>
        </p:nvCxnSpPr>
        <p:spPr>
          <a:xfrm flipH="1">
            <a:off x="4480511" y="3665902"/>
            <a:ext cx="361339" cy="8586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4001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3ADC3A16-7542-431C-816A-0F1017421F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884137"/>
            <a:ext cx="10691813" cy="5791399"/>
          </a:xfrm>
          <a:prstGeom prst="rect">
            <a:avLst/>
          </a:prstGeom>
        </p:spPr>
      </p:pic>
      <p:sp>
        <p:nvSpPr>
          <p:cNvPr id="6" name="Prostokąt 5">
            <a:hlinkClick r:id="rId3" action="ppaction://hlinksldjump"/>
            <a:extLst>
              <a:ext uri="{FF2B5EF4-FFF2-40B4-BE49-F238E27FC236}">
                <a16:creationId xmlns:a16="http://schemas.microsoft.com/office/drawing/2014/main" id="{57644E1D-BE5C-4674-AA1A-25F28EAABCEC}"/>
              </a:ext>
            </a:extLst>
          </p:cNvPr>
          <p:cNvSpPr/>
          <p:nvPr/>
        </p:nvSpPr>
        <p:spPr>
          <a:xfrm>
            <a:off x="1961530" y="2336754"/>
            <a:ext cx="1152128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 6">
            <a:hlinkClick r:id="rId4" action="ppaction://hlinksldjump"/>
            <a:extLst>
              <a:ext uri="{FF2B5EF4-FFF2-40B4-BE49-F238E27FC236}">
                <a16:creationId xmlns:a16="http://schemas.microsoft.com/office/drawing/2014/main" id="{1F8A8079-FB58-49B2-B5EF-73E01F69B56C}"/>
              </a:ext>
            </a:extLst>
          </p:cNvPr>
          <p:cNvSpPr/>
          <p:nvPr/>
        </p:nvSpPr>
        <p:spPr>
          <a:xfrm>
            <a:off x="3185666" y="2336754"/>
            <a:ext cx="1424593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 7">
            <a:hlinkClick r:id="rId5" action="ppaction://hlinksldjump"/>
            <a:extLst>
              <a:ext uri="{FF2B5EF4-FFF2-40B4-BE49-F238E27FC236}">
                <a16:creationId xmlns:a16="http://schemas.microsoft.com/office/drawing/2014/main" id="{B31226EE-7F04-462C-9CB7-1CA8CE25B668}"/>
              </a:ext>
            </a:extLst>
          </p:cNvPr>
          <p:cNvSpPr/>
          <p:nvPr/>
        </p:nvSpPr>
        <p:spPr>
          <a:xfrm>
            <a:off x="4651646" y="2334619"/>
            <a:ext cx="1054299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rostokąt 8">
            <a:hlinkClick r:id="rId6" action="ppaction://hlinksldjump"/>
            <a:extLst>
              <a:ext uri="{FF2B5EF4-FFF2-40B4-BE49-F238E27FC236}">
                <a16:creationId xmlns:a16="http://schemas.microsoft.com/office/drawing/2014/main" id="{7D0C80B6-7754-40C1-A0A9-F9A021D221AC}"/>
              </a:ext>
            </a:extLst>
          </p:cNvPr>
          <p:cNvSpPr/>
          <p:nvPr/>
        </p:nvSpPr>
        <p:spPr>
          <a:xfrm>
            <a:off x="5777954" y="2339677"/>
            <a:ext cx="478237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 9">
            <a:hlinkClick r:id="rId3" action="ppaction://hlinksldjump"/>
            <a:extLst>
              <a:ext uri="{FF2B5EF4-FFF2-40B4-BE49-F238E27FC236}">
                <a16:creationId xmlns:a16="http://schemas.microsoft.com/office/drawing/2014/main" id="{F06587E8-75F5-4053-99D0-9B99103A70A1}"/>
              </a:ext>
            </a:extLst>
          </p:cNvPr>
          <p:cNvSpPr/>
          <p:nvPr/>
        </p:nvSpPr>
        <p:spPr>
          <a:xfrm>
            <a:off x="6282010" y="2334619"/>
            <a:ext cx="830148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>
            <a:hlinkClick r:id="rId7" action="ppaction://hlinksldjump"/>
            <a:extLst>
              <a:ext uri="{FF2B5EF4-FFF2-40B4-BE49-F238E27FC236}">
                <a16:creationId xmlns:a16="http://schemas.microsoft.com/office/drawing/2014/main" id="{5EE1C08C-295F-4A5E-A62A-C26C26490E3F}"/>
              </a:ext>
            </a:extLst>
          </p:cNvPr>
          <p:cNvSpPr/>
          <p:nvPr/>
        </p:nvSpPr>
        <p:spPr>
          <a:xfrm>
            <a:off x="7146105" y="2328714"/>
            <a:ext cx="1152128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rostokąt 11">
            <a:hlinkClick r:id="rId8" action="ppaction://hlinksldjump"/>
            <a:extLst>
              <a:ext uri="{FF2B5EF4-FFF2-40B4-BE49-F238E27FC236}">
                <a16:creationId xmlns:a16="http://schemas.microsoft.com/office/drawing/2014/main" id="{F7575466-9451-4E62-B067-F30A6CE719C3}"/>
              </a:ext>
            </a:extLst>
          </p:cNvPr>
          <p:cNvSpPr/>
          <p:nvPr/>
        </p:nvSpPr>
        <p:spPr>
          <a:xfrm>
            <a:off x="8332180" y="2328714"/>
            <a:ext cx="974165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Prostokąt 12">
            <a:hlinkClick r:id="rId9" action="ppaction://hlinksldjump"/>
            <a:extLst>
              <a:ext uri="{FF2B5EF4-FFF2-40B4-BE49-F238E27FC236}">
                <a16:creationId xmlns:a16="http://schemas.microsoft.com/office/drawing/2014/main" id="{E8898879-0773-4E6E-B0EB-4867F6421F6D}"/>
              </a:ext>
            </a:extLst>
          </p:cNvPr>
          <p:cNvSpPr/>
          <p:nvPr/>
        </p:nvSpPr>
        <p:spPr>
          <a:xfrm>
            <a:off x="9378353" y="2328714"/>
            <a:ext cx="720081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rostokąt 2">
            <a:hlinkClick r:id="rId10" action="ppaction://hlinksldjump"/>
            <a:extLst>
              <a:ext uri="{FF2B5EF4-FFF2-40B4-BE49-F238E27FC236}">
                <a16:creationId xmlns:a16="http://schemas.microsoft.com/office/drawing/2014/main" id="{8F51D1F7-CFD0-4147-8124-06A8DFDC1681}"/>
              </a:ext>
            </a:extLst>
          </p:cNvPr>
          <p:cNvSpPr/>
          <p:nvPr/>
        </p:nvSpPr>
        <p:spPr>
          <a:xfrm>
            <a:off x="17314" y="4036319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rostokąt 3">
            <a:hlinkClick r:id="rId11" action="ppaction://hlinksldjump"/>
            <a:extLst>
              <a:ext uri="{FF2B5EF4-FFF2-40B4-BE49-F238E27FC236}">
                <a16:creationId xmlns:a16="http://schemas.microsoft.com/office/drawing/2014/main" id="{D25B4E4A-5E50-413A-BE4A-D2664AD15031}"/>
              </a:ext>
            </a:extLst>
          </p:cNvPr>
          <p:cNvSpPr/>
          <p:nvPr/>
        </p:nvSpPr>
        <p:spPr>
          <a:xfrm>
            <a:off x="17314" y="4296036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rostokąt 4">
            <a:hlinkClick r:id="rId12" action="ppaction://hlinksldjump"/>
            <a:extLst>
              <a:ext uri="{FF2B5EF4-FFF2-40B4-BE49-F238E27FC236}">
                <a16:creationId xmlns:a16="http://schemas.microsoft.com/office/drawing/2014/main" id="{A2971FE7-17EE-4DB3-B5DA-4FAEA4B23190}"/>
              </a:ext>
            </a:extLst>
          </p:cNvPr>
          <p:cNvSpPr/>
          <p:nvPr/>
        </p:nvSpPr>
        <p:spPr>
          <a:xfrm>
            <a:off x="12834" y="4571925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Prostokąt 13">
            <a:hlinkClick r:id="rId13" action="ppaction://hlinksldjump"/>
            <a:extLst>
              <a:ext uri="{FF2B5EF4-FFF2-40B4-BE49-F238E27FC236}">
                <a16:creationId xmlns:a16="http://schemas.microsoft.com/office/drawing/2014/main" id="{217A691A-7183-4F33-890C-C07AFEFA0455}"/>
              </a:ext>
            </a:extLst>
          </p:cNvPr>
          <p:cNvSpPr/>
          <p:nvPr/>
        </p:nvSpPr>
        <p:spPr>
          <a:xfrm>
            <a:off x="12834" y="4828516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Schemat blokowy: proces alternatywny 14">
            <a:extLst>
              <a:ext uri="{FF2B5EF4-FFF2-40B4-BE49-F238E27FC236}">
                <a16:creationId xmlns:a16="http://schemas.microsoft.com/office/drawing/2014/main" id="{5E5387DC-5FD8-431D-B671-E429F27B27AF}"/>
              </a:ext>
            </a:extLst>
          </p:cNvPr>
          <p:cNvSpPr/>
          <p:nvPr/>
        </p:nvSpPr>
        <p:spPr>
          <a:xfrm>
            <a:off x="3897962" y="5724053"/>
            <a:ext cx="4968552" cy="1080120"/>
          </a:xfrm>
          <a:prstGeom prst="flowChartAlternateProcess">
            <a:avLst/>
          </a:prstGeom>
          <a:solidFill>
            <a:srgbClr val="0D47A1"/>
          </a:solidFill>
          <a:ln w="66675">
            <a:solidFill>
              <a:srgbClr val="FFD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>
                <a:solidFill>
                  <a:srgbClr val="FFD000"/>
                </a:solidFill>
              </a:rPr>
              <a:t>dla </a:t>
            </a:r>
            <a:r>
              <a:rPr lang="pl-PL" sz="1600" b="1" dirty="0">
                <a:solidFill>
                  <a:srgbClr val="FFD000"/>
                </a:solidFill>
              </a:rPr>
              <a:t>wskaźnika rezultatu </a:t>
            </a:r>
            <a:r>
              <a:rPr lang="pl-PL" sz="1600" dirty="0">
                <a:solidFill>
                  <a:srgbClr val="FFD000"/>
                </a:solidFill>
              </a:rPr>
              <a:t>pamiętajmy o podaniu </a:t>
            </a:r>
            <a:r>
              <a:rPr lang="pl-PL" sz="1600" b="1" dirty="0">
                <a:solidFill>
                  <a:srgbClr val="FFD000"/>
                </a:solidFill>
              </a:rPr>
              <a:t>wartości bazowej</a:t>
            </a:r>
            <a:r>
              <a:rPr lang="pl-PL" sz="1600" dirty="0">
                <a:solidFill>
                  <a:srgbClr val="FFD000"/>
                </a:solidFill>
              </a:rPr>
              <a:t>, tam gdzie to jest adekwatne !</a:t>
            </a:r>
          </a:p>
        </p:txBody>
      </p:sp>
    </p:spTree>
    <p:extLst>
      <p:ext uri="{BB962C8B-B14F-4D97-AF65-F5344CB8AC3E}">
        <p14:creationId xmlns:p14="http://schemas.microsoft.com/office/powerpoint/2010/main" val="2674423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>
            <a:extLst>
              <a:ext uri="{FF2B5EF4-FFF2-40B4-BE49-F238E27FC236}">
                <a16:creationId xmlns:a16="http://schemas.microsoft.com/office/drawing/2014/main" id="{F31CAF8C-C9E6-4177-8BD6-C25041A467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7634" y="521766"/>
            <a:ext cx="4750228" cy="651614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BB449FBF-108B-43FC-95DB-E79BB67528C1}"/>
              </a:ext>
            </a:extLst>
          </p:cNvPr>
          <p:cNvSpPr txBox="1"/>
          <p:nvPr/>
        </p:nvSpPr>
        <p:spPr>
          <a:xfrm>
            <a:off x="3113658" y="3203773"/>
            <a:ext cx="4320480" cy="64633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pl-PL" sz="1400" b="1" dirty="0"/>
              <a:t>Zasady przygotowania sekcji IV Zadania i V Budżet projektu w </a:t>
            </a:r>
            <a:r>
              <a:rPr lang="pl-PL" sz="1400" b="1" dirty="0" err="1"/>
              <a:t>WOD2021</a:t>
            </a:r>
            <a:r>
              <a:rPr lang="pl-PL" sz="1400" b="1" dirty="0"/>
              <a:t> w ramach naboru dla Działania 2.13 Gospodarka o obiegu zamkniętym FEP 2021-2027</a:t>
            </a:r>
          </a:p>
        </p:txBody>
      </p:sp>
    </p:spTree>
    <p:extLst>
      <p:ext uri="{BB962C8B-B14F-4D97-AF65-F5344CB8AC3E}">
        <p14:creationId xmlns:p14="http://schemas.microsoft.com/office/powerpoint/2010/main" val="26835440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16DC974-7857-4686-8A46-5BE98BDA8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883" y="394116"/>
            <a:ext cx="8640381" cy="1080001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pl-PL" sz="1600" dirty="0"/>
              <a:t>Sekcja V Budżet projektu</a:t>
            </a:r>
            <a:br>
              <a:rPr lang="pl-PL" sz="1600" b="0" dirty="0"/>
            </a:br>
            <a:r>
              <a:rPr lang="pl-PL" sz="1600" b="0" dirty="0"/>
              <a:t>Wydatki w ramach projektu dodajemy oddzielnie dla każdego z Zadań, klikając DODAJ POZYCJĘ. </a:t>
            </a:r>
            <a:br>
              <a:rPr lang="pl-PL" sz="1600" b="0" dirty="0"/>
            </a:br>
            <a:r>
              <a:rPr lang="pl-PL" sz="1600" b="0" dirty="0"/>
              <a:t>Nazwa kosztu i kategoria kosztu powinna zostać wypełnione korzystając z wskazanego katalogu. </a:t>
            </a:r>
            <a:br>
              <a:rPr lang="pl-PL" dirty="0"/>
            </a:br>
            <a:endParaRPr lang="pl-PL" dirty="0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5E7FA353-CBAD-4C46-BDF2-BEC2046F0C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630" y="1371150"/>
            <a:ext cx="4968552" cy="6127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3057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1BA07987-E93F-401B-8004-214C6DB1B1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755501"/>
            <a:ext cx="10691813" cy="5791399"/>
          </a:xfrm>
          <a:prstGeom prst="rect">
            <a:avLst/>
          </a:prstGeom>
        </p:spPr>
      </p:pic>
      <p:sp>
        <p:nvSpPr>
          <p:cNvPr id="11" name="Prostokąt 10">
            <a:hlinkClick r:id="rId3" action="ppaction://hlinksldjump"/>
            <a:extLst>
              <a:ext uri="{FF2B5EF4-FFF2-40B4-BE49-F238E27FC236}">
                <a16:creationId xmlns:a16="http://schemas.microsoft.com/office/drawing/2014/main" id="{3C6EB3F7-E5AB-4B17-9E09-9062CA137754}"/>
              </a:ext>
            </a:extLst>
          </p:cNvPr>
          <p:cNvSpPr/>
          <p:nvPr/>
        </p:nvSpPr>
        <p:spPr>
          <a:xfrm>
            <a:off x="1961530" y="2203701"/>
            <a:ext cx="1152128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rostokąt 11">
            <a:hlinkClick r:id="rId4" action="ppaction://hlinksldjump"/>
            <a:extLst>
              <a:ext uri="{FF2B5EF4-FFF2-40B4-BE49-F238E27FC236}">
                <a16:creationId xmlns:a16="http://schemas.microsoft.com/office/drawing/2014/main" id="{3469D43F-1450-4DB5-9487-4B4E25A2274A}"/>
              </a:ext>
            </a:extLst>
          </p:cNvPr>
          <p:cNvSpPr/>
          <p:nvPr/>
        </p:nvSpPr>
        <p:spPr>
          <a:xfrm>
            <a:off x="3185666" y="2203701"/>
            <a:ext cx="1424593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Prostokąt 12">
            <a:hlinkClick r:id="rId5" action="ppaction://hlinksldjump"/>
            <a:extLst>
              <a:ext uri="{FF2B5EF4-FFF2-40B4-BE49-F238E27FC236}">
                <a16:creationId xmlns:a16="http://schemas.microsoft.com/office/drawing/2014/main" id="{D29F782D-5944-4AE9-8A47-1C6BC1CC7BA4}"/>
              </a:ext>
            </a:extLst>
          </p:cNvPr>
          <p:cNvSpPr/>
          <p:nvPr/>
        </p:nvSpPr>
        <p:spPr>
          <a:xfrm>
            <a:off x="4651647" y="2201566"/>
            <a:ext cx="910284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Prostokąt 13">
            <a:hlinkClick r:id="rId6" action="ppaction://hlinksldjump"/>
            <a:extLst>
              <a:ext uri="{FF2B5EF4-FFF2-40B4-BE49-F238E27FC236}">
                <a16:creationId xmlns:a16="http://schemas.microsoft.com/office/drawing/2014/main" id="{497C92E8-3DBA-4151-B748-59EEFBFCB036}"/>
              </a:ext>
            </a:extLst>
          </p:cNvPr>
          <p:cNvSpPr/>
          <p:nvPr/>
        </p:nvSpPr>
        <p:spPr>
          <a:xfrm>
            <a:off x="5603319" y="2195661"/>
            <a:ext cx="644744" cy="226987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Prostokąt 14">
            <a:hlinkClick r:id="rId3" action="ppaction://hlinksldjump"/>
            <a:extLst>
              <a:ext uri="{FF2B5EF4-FFF2-40B4-BE49-F238E27FC236}">
                <a16:creationId xmlns:a16="http://schemas.microsoft.com/office/drawing/2014/main" id="{182E743E-9199-4899-8223-CDBBCAE37480}"/>
              </a:ext>
            </a:extLst>
          </p:cNvPr>
          <p:cNvSpPr/>
          <p:nvPr/>
        </p:nvSpPr>
        <p:spPr>
          <a:xfrm>
            <a:off x="6282010" y="2201566"/>
            <a:ext cx="830148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Prostokąt 15">
            <a:hlinkClick r:id="rId7" action="ppaction://hlinksldjump"/>
            <a:extLst>
              <a:ext uri="{FF2B5EF4-FFF2-40B4-BE49-F238E27FC236}">
                <a16:creationId xmlns:a16="http://schemas.microsoft.com/office/drawing/2014/main" id="{0600DF59-B91E-4C45-90E0-19BCACCE0680}"/>
              </a:ext>
            </a:extLst>
          </p:cNvPr>
          <p:cNvSpPr/>
          <p:nvPr/>
        </p:nvSpPr>
        <p:spPr>
          <a:xfrm>
            <a:off x="7146105" y="2195661"/>
            <a:ext cx="1152128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Prostokąt 16">
            <a:hlinkClick r:id="rId8" action="ppaction://hlinksldjump"/>
            <a:extLst>
              <a:ext uri="{FF2B5EF4-FFF2-40B4-BE49-F238E27FC236}">
                <a16:creationId xmlns:a16="http://schemas.microsoft.com/office/drawing/2014/main" id="{D89F23D0-8C30-4AA7-B05F-7524CC18BB52}"/>
              </a:ext>
            </a:extLst>
          </p:cNvPr>
          <p:cNvSpPr/>
          <p:nvPr/>
        </p:nvSpPr>
        <p:spPr>
          <a:xfrm>
            <a:off x="8332180" y="2195661"/>
            <a:ext cx="974165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Prostokąt 17">
            <a:hlinkClick r:id="rId9" action="ppaction://hlinksldjump"/>
            <a:extLst>
              <a:ext uri="{FF2B5EF4-FFF2-40B4-BE49-F238E27FC236}">
                <a16:creationId xmlns:a16="http://schemas.microsoft.com/office/drawing/2014/main" id="{3FBA8FA7-1416-41C7-B57A-1A9C48706C16}"/>
              </a:ext>
            </a:extLst>
          </p:cNvPr>
          <p:cNvSpPr/>
          <p:nvPr/>
        </p:nvSpPr>
        <p:spPr>
          <a:xfrm>
            <a:off x="9378353" y="2195661"/>
            <a:ext cx="720081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 7">
            <a:hlinkClick r:id="rId10" action="ppaction://hlinksldjump"/>
            <a:extLst>
              <a:ext uri="{FF2B5EF4-FFF2-40B4-BE49-F238E27FC236}">
                <a16:creationId xmlns:a16="http://schemas.microsoft.com/office/drawing/2014/main" id="{BEF12749-C485-4815-ACD8-8AE704FB451D}"/>
              </a:ext>
            </a:extLst>
          </p:cNvPr>
          <p:cNvSpPr/>
          <p:nvPr/>
        </p:nvSpPr>
        <p:spPr>
          <a:xfrm>
            <a:off x="17314" y="3892303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rostokąt 8">
            <a:hlinkClick r:id="rId11" action="ppaction://hlinksldjump"/>
            <a:extLst>
              <a:ext uri="{FF2B5EF4-FFF2-40B4-BE49-F238E27FC236}">
                <a16:creationId xmlns:a16="http://schemas.microsoft.com/office/drawing/2014/main" id="{F880A120-DE20-471D-B278-EAD88A76A9BC}"/>
              </a:ext>
            </a:extLst>
          </p:cNvPr>
          <p:cNvSpPr/>
          <p:nvPr/>
        </p:nvSpPr>
        <p:spPr>
          <a:xfrm>
            <a:off x="17314" y="4152020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 9">
            <a:hlinkClick r:id="rId12" action="ppaction://hlinksldjump"/>
            <a:extLst>
              <a:ext uri="{FF2B5EF4-FFF2-40B4-BE49-F238E27FC236}">
                <a16:creationId xmlns:a16="http://schemas.microsoft.com/office/drawing/2014/main" id="{F3197AAA-43B6-41C0-902B-BB2BCD41196C}"/>
              </a:ext>
            </a:extLst>
          </p:cNvPr>
          <p:cNvSpPr/>
          <p:nvPr/>
        </p:nvSpPr>
        <p:spPr>
          <a:xfrm>
            <a:off x="12834" y="4427909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F895BB8F-8ADD-487F-ACE0-D4D583D2B296}"/>
              </a:ext>
            </a:extLst>
          </p:cNvPr>
          <p:cNvSpPr/>
          <p:nvPr/>
        </p:nvSpPr>
        <p:spPr>
          <a:xfrm>
            <a:off x="4697834" y="4312368"/>
            <a:ext cx="4248472" cy="432048"/>
          </a:xfrm>
          <a:prstGeom prst="rect">
            <a:avLst/>
          </a:prstGeom>
          <a:solidFill>
            <a:schemeClr val="accent2">
              <a:alpha val="21000"/>
            </a:schemeClr>
          </a:solidFill>
          <a:ln w="66675">
            <a:solidFill>
              <a:srgbClr val="FFD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7" name="Grupa 6">
            <a:extLst>
              <a:ext uri="{FF2B5EF4-FFF2-40B4-BE49-F238E27FC236}">
                <a16:creationId xmlns:a16="http://schemas.microsoft.com/office/drawing/2014/main" id="{D5CD3F14-A4D6-4121-B780-4D0D0BBA100D}"/>
              </a:ext>
            </a:extLst>
          </p:cNvPr>
          <p:cNvGrpSpPr/>
          <p:nvPr/>
        </p:nvGrpSpPr>
        <p:grpSpPr>
          <a:xfrm>
            <a:off x="4958519" y="4773577"/>
            <a:ext cx="3727102" cy="1224407"/>
            <a:chOff x="4958519" y="4744416"/>
            <a:chExt cx="3727102" cy="1224407"/>
          </a:xfrm>
        </p:grpSpPr>
        <p:sp>
          <p:nvSpPr>
            <p:cNvPr id="4" name="Objaśnienie: strzałka w górę 3">
              <a:extLst>
                <a:ext uri="{FF2B5EF4-FFF2-40B4-BE49-F238E27FC236}">
                  <a16:creationId xmlns:a16="http://schemas.microsoft.com/office/drawing/2014/main" id="{FE999F07-8C7E-4369-9C31-E2501E54563E}"/>
                </a:ext>
              </a:extLst>
            </p:cNvPr>
            <p:cNvSpPr/>
            <p:nvPr/>
          </p:nvSpPr>
          <p:spPr>
            <a:xfrm>
              <a:off x="4958519" y="4744416"/>
              <a:ext cx="3727102" cy="1224407"/>
            </a:xfrm>
            <a:prstGeom prst="upArrowCallout">
              <a:avLst/>
            </a:prstGeom>
            <a:solidFill>
              <a:srgbClr val="0D47A1"/>
            </a:solidFill>
            <a:ln w="66675">
              <a:solidFill>
                <a:srgbClr val="FFD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" name="pole tekstowe 4">
              <a:extLst>
                <a:ext uri="{FF2B5EF4-FFF2-40B4-BE49-F238E27FC236}">
                  <a16:creationId xmlns:a16="http://schemas.microsoft.com/office/drawing/2014/main" id="{08EFD49E-9BCB-4974-8DBD-BC6596E46860}"/>
                </a:ext>
              </a:extLst>
            </p:cNvPr>
            <p:cNvSpPr txBox="1"/>
            <p:nvPr/>
          </p:nvSpPr>
          <p:spPr>
            <a:xfrm>
              <a:off x="4988681" y="5273785"/>
              <a:ext cx="36277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dirty="0">
                  <a:solidFill>
                    <a:srgbClr val="FFD000"/>
                  </a:solidFill>
                </a:rPr>
                <a:t>Wstawiamy te same daty co okres realizacji projektu</a:t>
              </a:r>
            </a:p>
          </p:txBody>
        </p:sp>
      </p:grpSp>
      <p:sp>
        <p:nvSpPr>
          <p:cNvPr id="19" name="Prostokąt 18">
            <a:hlinkClick r:id="rId13" action="ppaction://hlinksldjump"/>
            <a:extLst>
              <a:ext uri="{FF2B5EF4-FFF2-40B4-BE49-F238E27FC236}">
                <a16:creationId xmlns:a16="http://schemas.microsoft.com/office/drawing/2014/main" id="{534712B1-8540-46F2-8476-DD6CB6ACBF65}"/>
              </a:ext>
            </a:extLst>
          </p:cNvPr>
          <p:cNvSpPr/>
          <p:nvPr/>
        </p:nvSpPr>
        <p:spPr>
          <a:xfrm>
            <a:off x="12834" y="4715941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07910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ymbol zastępczy obrazu 2" descr="Mężczyzna pracuje na komputerze">
            <a:extLst>
              <a:ext uri="{FF2B5EF4-FFF2-40B4-BE49-F238E27FC236}">
                <a16:creationId xmlns:a16="http://schemas.microsoft.com/office/drawing/2014/main" id="{E13C071F-1533-4D50-953E-8CC25EABE35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9" b="3819"/>
          <a:stretch>
            <a:fillRect/>
          </a:stretch>
        </p:blipFill>
        <p:spPr>
          <a:xfrm>
            <a:off x="665386" y="325857"/>
            <a:ext cx="6843998" cy="4516915"/>
          </a:xfrm>
        </p:spPr>
      </p:pic>
      <p:sp>
        <p:nvSpPr>
          <p:cNvPr id="11" name="Tytuł 10">
            <a:extLst>
              <a:ext uri="{FF2B5EF4-FFF2-40B4-BE49-F238E27FC236}">
                <a16:creationId xmlns:a16="http://schemas.microsoft.com/office/drawing/2014/main" id="{56D39C55-7AA3-7040-B077-14B2D470B7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62969" y="4859957"/>
            <a:ext cx="6629003" cy="1944216"/>
          </a:xfrm>
        </p:spPr>
        <p:txBody>
          <a:bodyPr>
            <a:normAutofit/>
          </a:bodyPr>
          <a:lstStyle/>
          <a:p>
            <a:r>
              <a:rPr lang="pl-PL" sz="2400" b="0" dirty="0">
                <a:solidFill>
                  <a:schemeClr val="tx1"/>
                </a:solidFill>
              </a:rPr>
              <a:t>Aplikacja WOD2021:</a:t>
            </a:r>
            <a:br>
              <a:rPr lang="pl-PL" sz="2400" u="sng" dirty="0">
                <a:solidFill>
                  <a:srgbClr val="7030A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pl-PL" sz="2400" u="sng" dirty="0">
                <a:solidFill>
                  <a:srgbClr val="7030A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https://wod.cst2021.gov.pl/</a:t>
            </a:r>
            <a:br>
              <a:rPr lang="pl-PL" sz="2400" u="sng" dirty="0">
                <a:solidFill>
                  <a:srgbClr val="7030A0"/>
                </a:solidFill>
              </a:rPr>
            </a:br>
            <a:r>
              <a:rPr lang="pl-PL" sz="2400" b="0" dirty="0">
                <a:solidFill>
                  <a:schemeClr val="tx1"/>
                </a:solidFill>
              </a:rPr>
              <a:t>Wersja szkoleniowa:</a:t>
            </a:r>
            <a:br>
              <a:rPr lang="pl-PL" sz="2400" u="sng" dirty="0">
                <a:solidFill>
                  <a:srgbClr val="7030A0"/>
                </a:solidFill>
              </a:rPr>
            </a:br>
            <a:r>
              <a:rPr lang="pl-PL" sz="2400" u="sng" dirty="0">
                <a:solidFill>
                  <a:srgbClr val="7030A0"/>
                </a:solidFill>
              </a:rPr>
              <a:t>https://wod-szkol.cst2021.gov.pl/</a:t>
            </a:r>
          </a:p>
        </p:txBody>
      </p:sp>
    </p:spTree>
    <p:extLst>
      <p:ext uri="{BB962C8B-B14F-4D97-AF65-F5344CB8AC3E}">
        <p14:creationId xmlns:p14="http://schemas.microsoft.com/office/powerpoint/2010/main" val="34866845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>
            <a:extLst>
              <a:ext uri="{FF2B5EF4-FFF2-40B4-BE49-F238E27FC236}">
                <a16:creationId xmlns:a16="http://schemas.microsoft.com/office/drawing/2014/main" id="{9A73FF35-FE18-4005-8530-E6D9AF25DA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783" y="1760085"/>
            <a:ext cx="7348245" cy="4752528"/>
          </a:xfrm>
          <a:prstGeom prst="rect">
            <a:avLst/>
          </a:prstGeom>
          <a:solidFill>
            <a:srgbClr val="FFD000"/>
          </a:solidFill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F981081A-64B0-47EB-A34D-3B245102F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715" y="287155"/>
            <a:ext cx="8640381" cy="1080001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pl-PL" sz="1400" dirty="0">
                <a:latin typeface="+mn-lt"/>
              </a:rPr>
              <a:t>SEKCJA ZADANIA Projekt realizowany bez udziału partnerów </a:t>
            </a:r>
            <a:br>
              <a:rPr lang="pl-PL" sz="1400" b="0" dirty="0">
                <a:latin typeface="+mn-lt"/>
              </a:rPr>
            </a:br>
            <a:br>
              <a:rPr lang="pl-PL" sz="1400" b="0" dirty="0">
                <a:latin typeface="+mn-lt"/>
              </a:rPr>
            </a:br>
            <a:endParaRPr lang="pl-PL" sz="1400" dirty="0">
              <a:latin typeface="+mn-lt"/>
            </a:endParaRP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C3D034CF-0E80-48F9-BFF3-01B0570FF398}"/>
              </a:ext>
            </a:extLst>
          </p:cNvPr>
          <p:cNvSpPr/>
          <p:nvPr/>
        </p:nvSpPr>
        <p:spPr>
          <a:xfrm>
            <a:off x="1745507" y="2552172"/>
            <a:ext cx="2232248" cy="936104"/>
          </a:xfrm>
          <a:prstGeom prst="rect">
            <a:avLst/>
          </a:prstGeom>
          <a:solidFill>
            <a:schemeClr val="bg1"/>
          </a:solidFill>
          <a:ln w="47625">
            <a:solidFill>
              <a:srgbClr val="FFD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1100" dirty="0">
                <a:solidFill>
                  <a:schemeClr val="tx1"/>
                </a:solidFill>
              </a:rPr>
              <a:t>Zadanie 1 -Budowa </a:t>
            </a:r>
            <a:r>
              <a:rPr lang="pl-PL" sz="1100" dirty="0" err="1">
                <a:solidFill>
                  <a:schemeClr val="tx1"/>
                </a:solidFill>
              </a:rPr>
              <a:t>PSZOK</a:t>
            </a:r>
            <a:r>
              <a:rPr lang="pl-PL" sz="1100" dirty="0">
                <a:solidFill>
                  <a:schemeClr val="tx1"/>
                </a:solidFill>
              </a:rPr>
              <a:t> w miejscowości A</a:t>
            </a: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31230427-D18B-4D55-9A1E-0AC8302D4AE6}"/>
              </a:ext>
            </a:extLst>
          </p:cNvPr>
          <p:cNvSpPr/>
          <p:nvPr/>
        </p:nvSpPr>
        <p:spPr>
          <a:xfrm>
            <a:off x="5129883" y="5072452"/>
            <a:ext cx="3240360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r>
              <a:rPr lang="pl-PL" sz="1200" dirty="0"/>
              <a:t>Budowa </a:t>
            </a:r>
            <a:r>
              <a:rPr lang="pl-PL" sz="1200" dirty="0" err="1"/>
              <a:t>PSZOK</a:t>
            </a:r>
            <a:r>
              <a:rPr lang="pl-PL" sz="1200" dirty="0"/>
              <a:t> w miejscowości A”</a:t>
            </a:r>
          </a:p>
        </p:txBody>
      </p:sp>
      <p:sp>
        <p:nvSpPr>
          <p:cNvPr id="5" name="Prostokąt: zaokrąglone rogi 4">
            <a:extLst>
              <a:ext uri="{FF2B5EF4-FFF2-40B4-BE49-F238E27FC236}">
                <a16:creationId xmlns:a16="http://schemas.microsoft.com/office/drawing/2014/main" id="{6BA4BDD9-500C-4E76-BFF8-34A85F5A5FDB}"/>
              </a:ext>
            </a:extLst>
          </p:cNvPr>
          <p:cNvSpPr/>
          <p:nvPr/>
        </p:nvSpPr>
        <p:spPr>
          <a:xfrm>
            <a:off x="1817514" y="708902"/>
            <a:ext cx="6624736" cy="864095"/>
          </a:xfrm>
          <a:prstGeom prst="roundRect">
            <a:avLst/>
          </a:prstGeom>
          <a:solidFill>
            <a:srgbClr val="0D47A1"/>
          </a:solidFill>
          <a:ln w="66675">
            <a:solidFill>
              <a:srgbClr val="FFD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1077EEF7-13A6-415F-9989-DCEB767171B5}"/>
              </a:ext>
            </a:extLst>
          </p:cNvPr>
          <p:cNvSpPr/>
          <p:nvPr/>
        </p:nvSpPr>
        <p:spPr>
          <a:xfrm>
            <a:off x="1960545" y="895990"/>
            <a:ext cx="6120680" cy="43088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pl-PL" sz="1400" dirty="0">
                <a:solidFill>
                  <a:srgbClr val="FFD000"/>
                </a:solidFill>
              </a:rPr>
              <a:t>W </a:t>
            </a:r>
            <a:r>
              <a:rPr lang="pl-PL" sz="1400" b="1" dirty="0">
                <a:solidFill>
                  <a:srgbClr val="FFD000"/>
                </a:solidFill>
              </a:rPr>
              <a:t>Opisie i uzasadnieniu </a:t>
            </a:r>
            <a:r>
              <a:rPr lang="pl-PL" sz="1400" dirty="0">
                <a:solidFill>
                  <a:srgbClr val="FFD000"/>
                </a:solidFill>
              </a:rPr>
              <a:t>zadania prosimy o opisanie działań planowanych do realizacji w ramach NAZWY KOSZTU przyporządkowanego do tego zadania</a:t>
            </a:r>
          </a:p>
        </p:txBody>
      </p:sp>
      <p:cxnSp>
        <p:nvCxnSpPr>
          <p:cNvPr id="19" name="Łącznik: łamany 18">
            <a:extLst>
              <a:ext uri="{FF2B5EF4-FFF2-40B4-BE49-F238E27FC236}">
                <a16:creationId xmlns:a16="http://schemas.microsoft.com/office/drawing/2014/main" id="{E35943B9-C97C-4807-BA8C-83B62F344279}"/>
              </a:ext>
            </a:extLst>
          </p:cNvPr>
          <p:cNvCxnSpPr>
            <a:cxnSpLocks/>
            <a:stCxn id="5" idx="3"/>
          </p:cNvCxnSpPr>
          <p:nvPr/>
        </p:nvCxnSpPr>
        <p:spPr>
          <a:xfrm>
            <a:off x="8442250" y="1140950"/>
            <a:ext cx="871309" cy="4700798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rostokąt: zaokrąglone rogi 24">
            <a:extLst>
              <a:ext uri="{FF2B5EF4-FFF2-40B4-BE49-F238E27FC236}">
                <a16:creationId xmlns:a16="http://schemas.microsoft.com/office/drawing/2014/main" id="{EAD2ED7C-0808-4F3B-AC1B-32F058C02260}"/>
              </a:ext>
            </a:extLst>
          </p:cNvPr>
          <p:cNvSpPr/>
          <p:nvPr/>
        </p:nvSpPr>
        <p:spPr>
          <a:xfrm>
            <a:off x="1796263" y="6512613"/>
            <a:ext cx="6624736" cy="864095"/>
          </a:xfrm>
          <a:prstGeom prst="roundRect">
            <a:avLst/>
          </a:prstGeom>
          <a:solidFill>
            <a:srgbClr val="0D47A1"/>
          </a:solidFill>
          <a:ln w="66675">
            <a:solidFill>
              <a:srgbClr val="FFD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>
                <a:solidFill>
                  <a:srgbClr val="FFD000"/>
                </a:solidFill>
              </a:rPr>
              <a:t>W Sekcji Zadania należy dodać wyłącznie jedno zadanie odpowiadające całemu zakresowi projektu</a:t>
            </a:r>
          </a:p>
        </p:txBody>
      </p:sp>
      <p:cxnSp>
        <p:nvCxnSpPr>
          <p:cNvPr id="29" name="Łącznik prosty ze strzałką 28">
            <a:extLst>
              <a:ext uri="{FF2B5EF4-FFF2-40B4-BE49-F238E27FC236}">
                <a16:creationId xmlns:a16="http://schemas.microsoft.com/office/drawing/2014/main" id="{C02776D5-8CB6-44C4-BD5E-AAB534B78D61}"/>
              </a:ext>
            </a:extLst>
          </p:cNvPr>
          <p:cNvCxnSpPr/>
          <p:nvPr/>
        </p:nvCxnSpPr>
        <p:spPr>
          <a:xfrm flipH="1">
            <a:off x="8586266" y="5841748"/>
            <a:ext cx="72729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Łącznik: łamany 30">
            <a:extLst>
              <a:ext uri="{FF2B5EF4-FFF2-40B4-BE49-F238E27FC236}">
                <a16:creationId xmlns:a16="http://schemas.microsoft.com/office/drawing/2014/main" id="{8756E825-9042-401E-AD0A-8FBAAF312AB6}"/>
              </a:ext>
            </a:extLst>
          </p:cNvPr>
          <p:cNvCxnSpPr>
            <a:cxnSpLocks/>
            <a:stCxn id="25" idx="1"/>
          </p:cNvCxnSpPr>
          <p:nvPr/>
        </p:nvCxnSpPr>
        <p:spPr>
          <a:xfrm rot="10800000">
            <a:off x="1169443" y="5164785"/>
            <a:ext cx="626821" cy="1779876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Łącznik prosty ze strzałką 33">
            <a:extLst>
              <a:ext uri="{FF2B5EF4-FFF2-40B4-BE49-F238E27FC236}">
                <a16:creationId xmlns:a16="http://schemas.microsoft.com/office/drawing/2014/main" id="{9E732504-650F-4CAD-B92C-0C53551CA770}"/>
              </a:ext>
            </a:extLst>
          </p:cNvPr>
          <p:cNvCxnSpPr>
            <a:cxnSpLocks/>
          </p:cNvCxnSpPr>
          <p:nvPr/>
        </p:nvCxnSpPr>
        <p:spPr>
          <a:xfrm>
            <a:off x="1169443" y="5164785"/>
            <a:ext cx="57606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63893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9CFD97E-FFA4-4D1D-B412-7AFB2AF7D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3418" y="220061"/>
            <a:ext cx="8640381" cy="1080001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pl-PL" sz="1300" dirty="0">
                <a:latin typeface="+mn-lt"/>
              </a:rPr>
              <a:t>Projekt realizowany z udziałem partnerów </a:t>
            </a:r>
            <a:br>
              <a:rPr lang="pl-PL" sz="1300" b="0" dirty="0">
                <a:latin typeface="+mn-lt"/>
              </a:rPr>
            </a:br>
            <a:r>
              <a:rPr lang="pl-PL" sz="1300" b="0" dirty="0">
                <a:latin typeface="+mn-lt"/>
              </a:rPr>
              <a:t>W Sekcji Zadania w sytuacji realizacji projektu partnerskiego należy dla zakresu projektu realizowanego przez poszczególnych Partnerów dodać liczbę zadań tożsamą z liczbą Partnerów. </a:t>
            </a:r>
            <a:br>
              <a:rPr lang="pl-PL" sz="1300" b="0" dirty="0">
                <a:latin typeface="+mn-lt"/>
              </a:rPr>
            </a:br>
            <a:r>
              <a:rPr lang="pl-PL" sz="1300" b="0" dirty="0">
                <a:latin typeface="+mn-lt"/>
              </a:rPr>
              <a:t>Data rozpoczęcia i zakończenia zadania dla każdego z Partnerów powinna odpowiadać okresowi realizacji całego projektu wskazanemu w Sekcji Informacje o projekcie. </a:t>
            </a:r>
            <a:br>
              <a:rPr lang="pl-PL" sz="1300" b="0" dirty="0">
                <a:latin typeface="+mn-lt"/>
              </a:rPr>
            </a:br>
            <a:r>
              <a:rPr lang="pl-PL" sz="1300" b="0" dirty="0">
                <a:latin typeface="+mn-lt"/>
              </a:rPr>
              <a:t>W opisie i uzasadnieniu zadania należy zawrzeć główne informacje dotyczące zakresu rzeczowego realizowanego przez poszczególnych Partnerów, przygotowane w oparciu o rozdział 1.3 Studium wykonalności. </a:t>
            </a:r>
            <a:endParaRPr lang="pl-PL" sz="1300" dirty="0">
              <a:latin typeface="+mn-lt"/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B89E3B2B-D359-46A2-BCF8-A4519AAA626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21</a:t>
            </a:fld>
            <a:endParaRPr lang="pl-PL" dirty="0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35EE509B-B7E9-4E02-9B79-DEAF9BF0C7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4" y="2411685"/>
            <a:ext cx="5453406" cy="3672408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99696278-B5BA-4742-B1B4-6CB88A10E0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2110" y="3419797"/>
            <a:ext cx="4927691" cy="3363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5479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16DC974-7857-4686-8A46-5BE98BDA8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883" y="394116"/>
            <a:ext cx="8640381" cy="1080001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pl-PL" sz="1600" dirty="0"/>
              <a:t>Sekcja V Budżet projektu</a:t>
            </a:r>
            <a:br>
              <a:rPr lang="pl-PL" sz="1600" b="0" dirty="0"/>
            </a:br>
            <a:r>
              <a:rPr lang="pl-PL" sz="1600" b="0" dirty="0"/>
              <a:t>Wydatki w ramach projektu dodajemy oddzielnie dla każdego z Zadań, klikając DODAJ POZYCJĘ. </a:t>
            </a:r>
            <a:br>
              <a:rPr lang="pl-PL" sz="1600" b="0" dirty="0"/>
            </a:br>
            <a:r>
              <a:rPr lang="pl-PL" sz="1600" b="0" dirty="0"/>
              <a:t>Nazwa kosztu i kategoria kosztu powinna zostać wypełnione korzystając z wskazanego katalogu. </a:t>
            </a:r>
            <a:br>
              <a:rPr lang="pl-PL" dirty="0"/>
            </a:br>
            <a:endParaRPr lang="pl-PL" dirty="0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5E7FA353-CBAD-4C46-BDF2-BEC2046F0C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630" y="1371150"/>
            <a:ext cx="4968552" cy="6127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1610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16DC974-7857-4686-8A46-5BE98BDA8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883" y="394116"/>
            <a:ext cx="8640381" cy="108000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l-PL" sz="1600" dirty="0"/>
              <a:t>Sekcja V Budżet projektu</a:t>
            </a:r>
            <a:br>
              <a:rPr lang="pl-PL" sz="1600" b="0" dirty="0"/>
            </a:br>
            <a:endParaRPr lang="pl-PL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BCA76523-6A8C-48A6-81D2-967E0B03AD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8732" y="755501"/>
            <a:ext cx="6114347" cy="6667640"/>
          </a:xfrm>
          <a:prstGeom prst="rect">
            <a:avLst/>
          </a:prstGeom>
        </p:spPr>
      </p:pic>
      <p:sp>
        <p:nvSpPr>
          <p:cNvPr id="3" name="Prostokąt 2">
            <a:extLst>
              <a:ext uri="{FF2B5EF4-FFF2-40B4-BE49-F238E27FC236}">
                <a16:creationId xmlns:a16="http://schemas.microsoft.com/office/drawing/2014/main" id="{BB45C65B-DF46-4380-ADFE-B87DECACECCC}"/>
              </a:ext>
            </a:extLst>
          </p:cNvPr>
          <p:cNvSpPr/>
          <p:nvPr/>
        </p:nvSpPr>
        <p:spPr>
          <a:xfrm>
            <a:off x="2393578" y="934116"/>
            <a:ext cx="1872208" cy="461665"/>
          </a:xfrm>
          <a:prstGeom prst="rect">
            <a:avLst/>
          </a:prstGeom>
          <a:solidFill>
            <a:srgbClr val="0D47A1"/>
          </a:solidFill>
        </p:spPr>
        <p:txBody>
          <a:bodyPr wrap="square">
            <a:spAutoFit/>
          </a:bodyPr>
          <a:lstStyle/>
          <a:p>
            <a:r>
              <a:rPr lang="pl-PL" sz="1200" dirty="0">
                <a:solidFill>
                  <a:schemeClr val="bg1"/>
                </a:solidFill>
              </a:rPr>
              <a:t>Zadanie 1 -Budowa </a:t>
            </a:r>
            <a:r>
              <a:rPr lang="pl-PL" sz="1200" dirty="0" err="1">
                <a:solidFill>
                  <a:schemeClr val="bg1"/>
                </a:solidFill>
              </a:rPr>
              <a:t>PSZOK</a:t>
            </a:r>
            <a:r>
              <a:rPr lang="pl-PL" sz="1200" dirty="0">
                <a:solidFill>
                  <a:schemeClr val="bg1"/>
                </a:solidFill>
              </a:rPr>
              <a:t> w miejscowości A</a:t>
            </a: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803EED96-5030-42A4-BACE-8C0A9C2B770F}"/>
              </a:ext>
            </a:extLst>
          </p:cNvPr>
          <p:cNvSpPr/>
          <p:nvPr/>
        </p:nvSpPr>
        <p:spPr>
          <a:xfrm>
            <a:off x="5417914" y="3779837"/>
            <a:ext cx="2088232" cy="504056"/>
          </a:xfrm>
          <a:prstGeom prst="rect">
            <a:avLst/>
          </a:prstGeom>
          <a:noFill/>
          <a:ln w="47625">
            <a:solidFill>
              <a:srgbClr val="FFD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: zaokrąglone rogi 5">
            <a:extLst>
              <a:ext uri="{FF2B5EF4-FFF2-40B4-BE49-F238E27FC236}">
                <a16:creationId xmlns:a16="http://schemas.microsoft.com/office/drawing/2014/main" id="{76C1C435-2D53-4763-88E5-3F1A8CF6B1F9}"/>
              </a:ext>
            </a:extLst>
          </p:cNvPr>
          <p:cNvSpPr/>
          <p:nvPr/>
        </p:nvSpPr>
        <p:spPr>
          <a:xfrm>
            <a:off x="8514258" y="3131765"/>
            <a:ext cx="1800200" cy="1584176"/>
          </a:xfrm>
          <a:prstGeom prst="roundRect">
            <a:avLst/>
          </a:prstGeom>
          <a:solidFill>
            <a:srgbClr val="0D47A1"/>
          </a:solidFill>
          <a:ln w="66675">
            <a:solidFill>
              <a:srgbClr val="FFD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1400" b="1" dirty="0">
                <a:solidFill>
                  <a:srgbClr val="FFD000"/>
                </a:solidFill>
              </a:rPr>
              <a:t>Realizator</a:t>
            </a:r>
            <a:r>
              <a:rPr lang="pl-PL" sz="1400" dirty="0">
                <a:solidFill>
                  <a:srgbClr val="FFD000"/>
                </a:solidFill>
              </a:rPr>
              <a:t> ZAWSZE wiodący, chyba że projekt partnerski, wtedy zgodnie z umową partnerską</a:t>
            </a:r>
          </a:p>
        </p:txBody>
      </p:sp>
      <p:cxnSp>
        <p:nvCxnSpPr>
          <p:cNvPr id="8" name="Łącznik prosty ze strzałką 7">
            <a:extLst>
              <a:ext uri="{FF2B5EF4-FFF2-40B4-BE49-F238E27FC236}">
                <a16:creationId xmlns:a16="http://schemas.microsoft.com/office/drawing/2014/main" id="{A78794BB-A116-4973-9DD2-FB881349A2DB}"/>
              </a:ext>
            </a:extLst>
          </p:cNvPr>
          <p:cNvCxnSpPr>
            <a:stCxn id="6" idx="1"/>
          </p:cNvCxnSpPr>
          <p:nvPr/>
        </p:nvCxnSpPr>
        <p:spPr>
          <a:xfrm flipH="1">
            <a:off x="7506146" y="3923853"/>
            <a:ext cx="1008112" cy="1080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2375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845E3D8E-3260-4460-828A-55E9330AFA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884137"/>
            <a:ext cx="10691813" cy="5791399"/>
          </a:xfrm>
          <a:prstGeom prst="rect">
            <a:avLst/>
          </a:prstGeom>
        </p:spPr>
      </p:pic>
      <p:sp>
        <p:nvSpPr>
          <p:cNvPr id="6" name="Prostokąt 5">
            <a:hlinkClick r:id="rId3" action="ppaction://hlinksldjump"/>
            <a:extLst>
              <a:ext uri="{FF2B5EF4-FFF2-40B4-BE49-F238E27FC236}">
                <a16:creationId xmlns:a16="http://schemas.microsoft.com/office/drawing/2014/main" id="{C69EA9FD-19FF-4398-9717-B1115E4D71AB}"/>
              </a:ext>
            </a:extLst>
          </p:cNvPr>
          <p:cNvSpPr/>
          <p:nvPr/>
        </p:nvSpPr>
        <p:spPr>
          <a:xfrm>
            <a:off x="1961530" y="2336754"/>
            <a:ext cx="1152128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 6">
            <a:hlinkClick r:id="rId4" action="ppaction://hlinksldjump"/>
            <a:extLst>
              <a:ext uri="{FF2B5EF4-FFF2-40B4-BE49-F238E27FC236}">
                <a16:creationId xmlns:a16="http://schemas.microsoft.com/office/drawing/2014/main" id="{4BC5FFEA-98E5-46A5-A518-29E93227BB47}"/>
              </a:ext>
            </a:extLst>
          </p:cNvPr>
          <p:cNvSpPr/>
          <p:nvPr/>
        </p:nvSpPr>
        <p:spPr>
          <a:xfrm>
            <a:off x="3185666" y="2336754"/>
            <a:ext cx="1424593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 7">
            <a:hlinkClick r:id="rId5" action="ppaction://hlinksldjump"/>
            <a:extLst>
              <a:ext uri="{FF2B5EF4-FFF2-40B4-BE49-F238E27FC236}">
                <a16:creationId xmlns:a16="http://schemas.microsoft.com/office/drawing/2014/main" id="{DC23A623-B969-4ED1-87CD-6EF198BBB6C3}"/>
              </a:ext>
            </a:extLst>
          </p:cNvPr>
          <p:cNvSpPr/>
          <p:nvPr/>
        </p:nvSpPr>
        <p:spPr>
          <a:xfrm>
            <a:off x="4651647" y="2334619"/>
            <a:ext cx="910284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rostokąt 8">
            <a:hlinkClick r:id="rId6" action="ppaction://hlinksldjump"/>
            <a:extLst>
              <a:ext uri="{FF2B5EF4-FFF2-40B4-BE49-F238E27FC236}">
                <a16:creationId xmlns:a16="http://schemas.microsoft.com/office/drawing/2014/main" id="{F7F1B261-25EC-4175-95A8-7D701726B36D}"/>
              </a:ext>
            </a:extLst>
          </p:cNvPr>
          <p:cNvSpPr/>
          <p:nvPr/>
        </p:nvSpPr>
        <p:spPr>
          <a:xfrm>
            <a:off x="5587749" y="2328714"/>
            <a:ext cx="478237" cy="226987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 9">
            <a:hlinkClick r:id="rId3" action="ppaction://hlinksldjump"/>
            <a:extLst>
              <a:ext uri="{FF2B5EF4-FFF2-40B4-BE49-F238E27FC236}">
                <a16:creationId xmlns:a16="http://schemas.microsoft.com/office/drawing/2014/main" id="{A4B88B85-6A6C-437D-90F5-DF76F4B025E8}"/>
              </a:ext>
            </a:extLst>
          </p:cNvPr>
          <p:cNvSpPr/>
          <p:nvPr/>
        </p:nvSpPr>
        <p:spPr>
          <a:xfrm>
            <a:off x="6099933" y="2334619"/>
            <a:ext cx="974163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>
            <a:hlinkClick r:id="rId7" action="ppaction://hlinksldjump"/>
            <a:extLst>
              <a:ext uri="{FF2B5EF4-FFF2-40B4-BE49-F238E27FC236}">
                <a16:creationId xmlns:a16="http://schemas.microsoft.com/office/drawing/2014/main" id="{CA89658E-5775-4B05-A46C-04EB11C8D272}"/>
              </a:ext>
            </a:extLst>
          </p:cNvPr>
          <p:cNvSpPr/>
          <p:nvPr/>
        </p:nvSpPr>
        <p:spPr>
          <a:xfrm>
            <a:off x="7108043" y="2267669"/>
            <a:ext cx="1190191" cy="277069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rostokąt 11">
            <a:hlinkClick r:id="rId8" action="ppaction://hlinksldjump"/>
            <a:extLst>
              <a:ext uri="{FF2B5EF4-FFF2-40B4-BE49-F238E27FC236}">
                <a16:creationId xmlns:a16="http://schemas.microsoft.com/office/drawing/2014/main" id="{38397409-8F00-4F39-BD76-8CC195AC2F01}"/>
              </a:ext>
            </a:extLst>
          </p:cNvPr>
          <p:cNvSpPr/>
          <p:nvPr/>
        </p:nvSpPr>
        <p:spPr>
          <a:xfrm>
            <a:off x="8332180" y="2328714"/>
            <a:ext cx="1008111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Prostokąt 12">
            <a:hlinkClick r:id="rId9" action="ppaction://hlinksldjump"/>
            <a:extLst>
              <a:ext uri="{FF2B5EF4-FFF2-40B4-BE49-F238E27FC236}">
                <a16:creationId xmlns:a16="http://schemas.microsoft.com/office/drawing/2014/main" id="{59B61488-5BF6-42C9-BEC7-8A718B632625}"/>
              </a:ext>
            </a:extLst>
          </p:cNvPr>
          <p:cNvSpPr/>
          <p:nvPr/>
        </p:nvSpPr>
        <p:spPr>
          <a:xfrm>
            <a:off x="9378353" y="2328714"/>
            <a:ext cx="792089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rostokąt 2">
            <a:hlinkClick r:id="rId10" action="ppaction://hlinksldjump"/>
            <a:extLst>
              <a:ext uri="{FF2B5EF4-FFF2-40B4-BE49-F238E27FC236}">
                <a16:creationId xmlns:a16="http://schemas.microsoft.com/office/drawing/2014/main" id="{C4EFC575-1C96-4F1F-9124-0425062D02D4}"/>
              </a:ext>
            </a:extLst>
          </p:cNvPr>
          <p:cNvSpPr/>
          <p:nvPr/>
        </p:nvSpPr>
        <p:spPr>
          <a:xfrm>
            <a:off x="17314" y="4036319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rostokąt 3">
            <a:hlinkClick r:id="rId11" action="ppaction://hlinksldjump"/>
            <a:extLst>
              <a:ext uri="{FF2B5EF4-FFF2-40B4-BE49-F238E27FC236}">
                <a16:creationId xmlns:a16="http://schemas.microsoft.com/office/drawing/2014/main" id="{0A87C596-2E5D-4C05-922D-6BE5B05B5C81}"/>
              </a:ext>
            </a:extLst>
          </p:cNvPr>
          <p:cNvSpPr/>
          <p:nvPr/>
        </p:nvSpPr>
        <p:spPr>
          <a:xfrm>
            <a:off x="17314" y="4296036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rostokąt 4">
            <a:hlinkClick r:id="rId12" action="ppaction://hlinksldjump"/>
            <a:extLst>
              <a:ext uri="{FF2B5EF4-FFF2-40B4-BE49-F238E27FC236}">
                <a16:creationId xmlns:a16="http://schemas.microsoft.com/office/drawing/2014/main" id="{C93981B5-0B52-40F6-8CE6-4A9337DC11A6}"/>
              </a:ext>
            </a:extLst>
          </p:cNvPr>
          <p:cNvSpPr/>
          <p:nvPr/>
        </p:nvSpPr>
        <p:spPr>
          <a:xfrm>
            <a:off x="12834" y="4571925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Prostokąt 13">
            <a:hlinkClick r:id="rId13" action="ppaction://hlinksldjump"/>
            <a:extLst>
              <a:ext uri="{FF2B5EF4-FFF2-40B4-BE49-F238E27FC236}">
                <a16:creationId xmlns:a16="http://schemas.microsoft.com/office/drawing/2014/main" id="{24EB4897-C228-4B81-AF18-7C2ECA2FDAAC}"/>
              </a:ext>
            </a:extLst>
          </p:cNvPr>
          <p:cNvSpPr/>
          <p:nvPr/>
        </p:nvSpPr>
        <p:spPr>
          <a:xfrm>
            <a:off x="12834" y="4828516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87427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E90A00B5-4D36-44D5-90C0-8B7E45417A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884137"/>
            <a:ext cx="10691813" cy="5791399"/>
          </a:xfrm>
          <a:prstGeom prst="rect">
            <a:avLst/>
          </a:prstGeom>
        </p:spPr>
      </p:pic>
      <p:sp>
        <p:nvSpPr>
          <p:cNvPr id="6" name="Prostokąt 5">
            <a:hlinkClick r:id="rId3" action="ppaction://hlinksldjump"/>
            <a:extLst>
              <a:ext uri="{FF2B5EF4-FFF2-40B4-BE49-F238E27FC236}">
                <a16:creationId xmlns:a16="http://schemas.microsoft.com/office/drawing/2014/main" id="{651BB0FE-140C-4DDC-806B-E272F27B37CB}"/>
              </a:ext>
            </a:extLst>
          </p:cNvPr>
          <p:cNvSpPr/>
          <p:nvPr/>
        </p:nvSpPr>
        <p:spPr>
          <a:xfrm>
            <a:off x="1961530" y="2336754"/>
            <a:ext cx="1152128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 6">
            <a:hlinkClick r:id="rId4" action="ppaction://hlinksldjump"/>
            <a:extLst>
              <a:ext uri="{FF2B5EF4-FFF2-40B4-BE49-F238E27FC236}">
                <a16:creationId xmlns:a16="http://schemas.microsoft.com/office/drawing/2014/main" id="{9C393165-6B51-42F6-B0E9-6E4942FF0E7F}"/>
              </a:ext>
            </a:extLst>
          </p:cNvPr>
          <p:cNvSpPr/>
          <p:nvPr/>
        </p:nvSpPr>
        <p:spPr>
          <a:xfrm>
            <a:off x="3185666" y="2336754"/>
            <a:ext cx="1424593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 7">
            <a:hlinkClick r:id="rId5" action="ppaction://hlinksldjump"/>
            <a:extLst>
              <a:ext uri="{FF2B5EF4-FFF2-40B4-BE49-F238E27FC236}">
                <a16:creationId xmlns:a16="http://schemas.microsoft.com/office/drawing/2014/main" id="{09513D45-0143-4509-8A5E-4D7A7E0B8BED}"/>
              </a:ext>
            </a:extLst>
          </p:cNvPr>
          <p:cNvSpPr/>
          <p:nvPr/>
        </p:nvSpPr>
        <p:spPr>
          <a:xfrm>
            <a:off x="4651647" y="2334619"/>
            <a:ext cx="910284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rostokąt 8">
            <a:hlinkClick r:id="rId6" action="ppaction://hlinksldjump"/>
            <a:extLst>
              <a:ext uri="{FF2B5EF4-FFF2-40B4-BE49-F238E27FC236}">
                <a16:creationId xmlns:a16="http://schemas.microsoft.com/office/drawing/2014/main" id="{79620F0D-0B97-407D-8CF4-BF17A950A27F}"/>
              </a:ext>
            </a:extLst>
          </p:cNvPr>
          <p:cNvSpPr/>
          <p:nvPr/>
        </p:nvSpPr>
        <p:spPr>
          <a:xfrm>
            <a:off x="5587749" y="2328714"/>
            <a:ext cx="478237" cy="226987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 9">
            <a:hlinkClick r:id="rId3" action="ppaction://hlinksldjump"/>
            <a:extLst>
              <a:ext uri="{FF2B5EF4-FFF2-40B4-BE49-F238E27FC236}">
                <a16:creationId xmlns:a16="http://schemas.microsoft.com/office/drawing/2014/main" id="{D0FB8880-A7BD-4905-AEFE-94BD1F3477EC}"/>
              </a:ext>
            </a:extLst>
          </p:cNvPr>
          <p:cNvSpPr/>
          <p:nvPr/>
        </p:nvSpPr>
        <p:spPr>
          <a:xfrm>
            <a:off x="6099933" y="2334619"/>
            <a:ext cx="1012225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>
            <a:hlinkClick r:id="rId7" action="ppaction://hlinksldjump"/>
            <a:extLst>
              <a:ext uri="{FF2B5EF4-FFF2-40B4-BE49-F238E27FC236}">
                <a16:creationId xmlns:a16="http://schemas.microsoft.com/office/drawing/2014/main" id="{F6DE965A-5C9B-4834-8EA3-609591A59A65}"/>
              </a:ext>
            </a:extLst>
          </p:cNvPr>
          <p:cNvSpPr/>
          <p:nvPr/>
        </p:nvSpPr>
        <p:spPr>
          <a:xfrm>
            <a:off x="7146105" y="2328714"/>
            <a:ext cx="1114067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rostokąt 11">
            <a:hlinkClick r:id="rId8" action="ppaction://hlinksldjump"/>
            <a:extLst>
              <a:ext uri="{FF2B5EF4-FFF2-40B4-BE49-F238E27FC236}">
                <a16:creationId xmlns:a16="http://schemas.microsoft.com/office/drawing/2014/main" id="{F88C6F42-5B8F-4BAF-8AC4-24D173C5F3D5}"/>
              </a:ext>
            </a:extLst>
          </p:cNvPr>
          <p:cNvSpPr/>
          <p:nvPr/>
        </p:nvSpPr>
        <p:spPr>
          <a:xfrm>
            <a:off x="8294119" y="2267669"/>
            <a:ext cx="1084233" cy="277069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Prostokąt 12">
            <a:hlinkClick r:id="rId9" action="ppaction://hlinksldjump"/>
            <a:extLst>
              <a:ext uri="{FF2B5EF4-FFF2-40B4-BE49-F238E27FC236}">
                <a16:creationId xmlns:a16="http://schemas.microsoft.com/office/drawing/2014/main" id="{6F9D4704-EEF9-47BE-BD04-ABB2EA44D96B}"/>
              </a:ext>
            </a:extLst>
          </p:cNvPr>
          <p:cNvSpPr/>
          <p:nvPr/>
        </p:nvSpPr>
        <p:spPr>
          <a:xfrm>
            <a:off x="9412299" y="2328714"/>
            <a:ext cx="785710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rostokąt 2">
            <a:hlinkClick r:id="rId10" action="ppaction://hlinksldjump"/>
            <a:extLst>
              <a:ext uri="{FF2B5EF4-FFF2-40B4-BE49-F238E27FC236}">
                <a16:creationId xmlns:a16="http://schemas.microsoft.com/office/drawing/2014/main" id="{9647988C-A6C5-4D49-ABDA-D2CADCBC0262}"/>
              </a:ext>
            </a:extLst>
          </p:cNvPr>
          <p:cNvSpPr/>
          <p:nvPr/>
        </p:nvSpPr>
        <p:spPr>
          <a:xfrm>
            <a:off x="17314" y="4036319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rostokąt 3">
            <a:hlinkClick r:id="rId11" action="ppaction://hlinksldjump"/>
            <a:extLst>
              <a:ext uri="{FF2B5EF4-FFF2-40B4-BE49-F238E27FC236}">
                <a16:creationId xmlns:a16="http://schemas.microsoft.com/office/drawing/2014/main" id="{017340DD-9575-4E13-8EF9-8490A559B41F}"/>
              </a:ext>
            </a:extLst>
          </p:cNvPr>
          <p:cNvSpPr/>
          <p:nvPr/>
        </p:nvSpPr>
        <p:spPr>
          <a:xfrm>
            <a:off x="17314" y="4296036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rostokąt 4">
            <a:hlinkClick r:id="rId12" action="ppaction://hlinksldjump"/>
            <a:extLst>
              <a:ext uri="{FF2B5EF4-FFF2-40B4-BE49-F238E27FC236}">
                <a16:creationId xmlns:a16="http://schemas.microsoft.com/office/drawing/2014/main" id="{448D1EC3-733D-4215-BBA7-FB7FCEB967D0}"/>
              </a:ext>
            </a:extLst>
          </p:cNvPr>
          <p:cNvSpPr/>
          <p:nvPr/>
        </p:nvSpPr>
        <p:spPr>
          <a:xfrm>
            <a:off x="12834" y="4571925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Prostokąt 13">
            <a:hlinkClick r:id="rId13" action="ppaction://hlinksldjump"/>
            <a:extLst>
              <a:ext uri="{FF2B5EF4-FFF2-40B4-BE49-F238E27FC236}">
                <a16:creationId xmlns:a16="http://schemas.microsoft.com/office/drawing/2014/main" id="{57DF961F-8450-4171-B436-6A043676F78D}"/>
              </a:ext>
            </a:extLst>
          </p:cNvPr>
          <p:cNvSpPr/>
          <p:nvPr/>
        </p:nvSpPr>
        <p:spPr>
          <a:xfrm>
            <a:off x="12834" y="4831642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537627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08A61181-F366-42C3-B1C2-BC310EAC23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5" y="884137"/>
            <a:ext cx="10661664" cy="5791399"/>
          </a:xfrm>
          <a:prstGeom prst="rect">
            <a:avLst/>
          </a:prstGeom>
        </p:spPr>
      </p:pic>
      <p:sp>
        <p:nvSpPr>
          <p:cNvPr id="8" name="Prostokąt 7">
            <a:hlinkClick r:id="rId3" action="ppaction://hlinksldjump"/>
            <a:extLst>
              <a:ext uri="{FF2B5EF4-FFF2-40B4-BE49-F238E27FC236}">
                <a16:creationId xmlns:a16="http://schemas.microsoft.com/office/drawing/2014/main" id="{CD5E2640-F1AD-4A0B-81CE-83C1EA64C74A}"/>
              </a:ext>
            </a:extLst>
          </p:cNvPr>
          <p:cNvSpPr/>
          <p:nvPr/>
        </p:nvSpPr>
        <p:spPr>
          <a:xfrm>
            <a:off x="2059359" y="2334619"/>
            <a:ext cx="936105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rostokąt 8">
            <a:hlinkClick r:id="rId4" action="ppaction://hlinksldjump"/>
            <a:extLst>
              <a:ext uri="{FF2B5EF4-FFF2-40B4-BE49-F238E27FC236}">
                <a16:creationId xmlns:a16="http://schemas.microsoft.com/office/drawing/2014/main" id="{0BD0942F-2E2B-400B-8DE7-1EEE103510C6}"/>
              </a:ext>
            </a:extLst>
          </p:cNvPr>
          <p:cNvSpPr/>
          <p:nvPr/>
        </p:nvSpPr>
        <p:spPr>
          <a:xfrm>
            <a:off x="3041650" y="2339677"/>
            <a:ext cx="406227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 9">
            <a:hlinkClick r:id="rId5" action="ppaction://hlinksldjump"/>
            <a:extLst>
              <a:ext uri="{FF2B5EF4-FFF2-40B4-BE49-F238E27FC236}">
                <a16:creationId xmlns:a16="http://schemas.microsoft.com/office/drawing/2014/main" id="{F79F227D-AED5-4127-97A5-5872D1639BF0}"/>
              </a:ext>
            </a:extLst>
          </p:cNvPr>
          <p:cNvSpPr/>
          <p:nvPr/>
        </p:nvSpPr>
        <p:spPr>
          <a:xfrm>
            <a:off x="3473698" y="2334619"/>
            <a:ext cx="936105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>
            <a:hlinkClick r:id="rId6" action="ppaction://hlinksldjump"/>
            <a:extLst>
              <a:ext uri="{FF2B5EF4-FFF2-40B4-BE49-F238E27FC236}">
                <a16:creationId xmlns:a16="http://schemas.microsoft.com/office/drawing/2014/main" id="{283EB73A-74CA-4BB9-A343-706DDBCCAED7}"/>
              </a:ext>
            </a:extLst>
          </p:cNvPr>
          <p:cNvSpPr/>
          <p:nvPr/>
        </p:nvSpPr>
        <p:spPr>
          <a:xfrm>
            <a:off x="4481810" y="2339677"/>
            <a:ext cx="1158976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rostokąt 11">
            <a:hlinkClick r:id="rId7" action="ppaction://hlinksldjump"/>
            <a:extLst>
              <a:ext uri="{FF2B5EF4-FFF2-40B4-BE49-F238E27FC236}">
                <a16:creationId xmlns:a16="http://schemas.microsoft.com/office/drawing/2014/main" id="{6F4B3F4D-B15A-4C0D-B853-7CFD30640619}"/>
              </a:ext>
            </a:extLst>
          </p:cNvPr>
          <p:cNvSpPr/>
          <p:nvPr/>
        </p:nvSpPr>
        <p:spPr>
          <a:xfrm>
            <a:off x="5705947" y="2339677"/>
            <a:ext cx="1008114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Prostokąt 12">
            <a:hlinkClick r:id="rId8" action="ppaction://hlinksldjump"/>
            <a:extLst>
              <a:ext uri="{FF2B5EF4-FFF2-40B4-BE49-F238E27FC236}">
                <a16:creationId xmlns:a16="http://schemas.microsoft.com/office/drawing/2014/main" id="{E0702B8C-A036-4072-A689-7483B49FA75C}"/>
              </a:ext>
            </a:extLst>
          </p:cNvPr>
          <p:cNvSpPr/>
          <p:nvPr/>
        </p:nvSpPr>
        <p:spPr>
          <a:xfrm>
            <a:off x="6760243" y="2267669"/>
            <a:ext cx="797551" cy="288032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Prostokąt 13">
            <a:hlinkClick r:id="rId9" action="ppaction://hlinksldjump"/>
            <a:extLst>
              <a:ext uri="{FF2B5EF4-FFF2-40B4-BE49-F238E27FC236}">
                <a16:creationId xmlns:a16="http://schemas.microsoft.com/office/drawing/2014/main" id="{E89EFDE8-4031-4A15-A9AC-D85B83E409D2}"/>
              </a:ext>
            </a:extLst>
          </p:cNvPr>
          <p:cNvSpPr/>
          <p:nvPr/>
        </p:nvSpPr>
        <p:spPr>
          <a:xfrm>
            <a:off x="7603977" y="2333998"/>
            <a:ext cx="648074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Prostokąt 14">
            <a:hlinkClick r:id="rId10" action="ppaction://hlinksldjump"/>
            <a:extLst>
              <a:ext uri="{FF2B5EF4-FFF2-40B4-BE49-F238E27FC236}">
                <a16:creationId xmlns:a16="http://schemas.microsoft.com/office/drawing/2014/main" id="{A8D0A9F8-C8AC-4904-971E-938821BD1FA4}"/>
              </a:ext>
            </a:extLst>
          </p:cNvPr>
          <p:cNvSpPr/>
          <p:nvPr/>
        </p:nvSpPr>
        <p:spPr>
          <a:xfrm>
            <a:off x="8298234" y="2333998"/>
            <a:ext cx="648074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Prostokąt 15">
            <a:hlinkClick r:id="rId11" action="ppaction://hlinksldjump"/>
            <a:extLst>
              <a:ext uri="{FF2B5EF4-FFF2-40B4-BE49-F238E27FC236}">
                <a16:creationId xmlns:a16="http://schemas.microsoft.com/office/drawing/2014/main" id="{22BE6B41-7103-409E-9AA2-F00C6AC016D1}"/>
              </a:ext>
            </a:extLst>
          </p:cNvPr>
          <p:cNvSpPr/>
          <p:nvPr/>
        </p:nvSpPr>
        <p:spPr>
          <a:xfrm>
            <a:off x="9018314" y="2333998"/>
            <a:ext cx="1152129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rostokąt 2">
            <a:hlinkClick r:id="rId12" action="ppaction://hlinksldjump"/>
            <a:extLst>
              <a:ext uri="{FF2B5EF4-FFF2-40B4-BE49-F238E27FC236}">
                <a16:creationId xmlns:a16="http://schemas.microsoft.com/office/drawing/2014/main" id="{CD8361D3-C7F7-4F21-951A-CA0423D15393}"/>
              </a:ext>
            </a:extLst>
          </p:cNvPr>
          <p:cNvSpPr/>
          <p:nvPr/>
        </p:nvSpPr>
        <p:spPr>
          <a:xfrm>
            <a:off x="17314" y="4036319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rostokąt 3">
            <a:hlinkClick r:id="rId13" action="ppaction://hlinksldjump"/>
            <a:extLst>
              <a:ext uri="{FF2B5EF4-FFF2-40B4-BE49-F238E27FC236}">
                <a16:creationId xmlns:a16="http://schemas.microsoft.com/office/drawing/2014/main" id="{E11B1E94-9FF2-4EDC-9E6B-D36DEB85EE89}"/>
              </a:ext>
            </a:extLst>
          </p:cNvPr>
          <p:cNvSpPr/>
          <p:nvPr/>
        </p:nvSpPr>
        <p:spPr>
          <a:xfrm>
            <a:off x="17314" y="4296036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rostokąt 4">
            <a:hlinkClick r:id="rId14" action="ppaction://hlinksldjump"/>
            <a:extLst>
              <a:ext uri="{FF2B5EF4-FFF2-40B4-BE49-F238E27FC236}">
                <a16:creationId xmlns:a16="http://schemas.microsoft.com/office/drawing/2014/main" id="{C9E1A98A-3D29-4974-BF6B-C490BCF9392F}"/>
              </a:ext>
            </a:extLst>
          </p:cNvPr>
          <p:cNvSpPr/>
          <p:nvPr/>
        </p:nvSpPr>
        <p:spPr>
          <a:xfrm>
            <a:off x="12834" y="4571925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Prostokąt 16">
            <a:hlinkClick r:id="rId15" action="ppaction://hlinksldjump"/>
            <a:extLst>
              <a:ext uri="{FF2B5EF4-FFF2-40B4-BE49-F238E27FC236}">
                <a16:creationId xmlns:a16="http://schemas.microsoft.com/office/drawing/2014/main" id="{11FB88A6-27E9-4DE7-92B3-85C48105E353}"/>
              </a:ext>
            </a:extLst>
          </p:cNvPr>
          <p:cNvSpPr/>
          <p:nvPr/>
        </p:nvSpPr>
        <p:spPr>
          <a:xfrm>
            <a:off x="12834" y="4828516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D0CD7566-F947-43AC-B4C3-43813D33D5CE}"/>
              </a:ext>
            </a:extLst>
          </p:cNvPr>
          <p:cNvSpPr/>
          <p:nvPr/>
        </p:nvSpPr>
        <p:spPr>
          <a:xfrm>
            <a:off x="1817514" y="4828516"/>
            <a:ext cx="3823272" cy="967545"/>
          </a:xfrm>
          <a:prstGeom prst="rect">
            <a:avLst/>
          </a:prstGeom>
          <a:noFill/>
          <a:ln w="66675">
            <a:solidFill>
              <a:srgbClr val="FFD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60B3E1B2-207E-42C5-A955-B793E6FB7937}"/>
              </a:ext>
            </a:extLst>
          </p:cNvPr>
          <p:cNvSpPr txBox="1"/>
          <p:nvPr/>
        </p:nvSpPr>
        <p:spPr>
          <a:xfrm>
            <a:off x="1941108" y="5304201"/>
            <a:ext cx="3384377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 sz="1400" dirty="0"/>
              <a:t>Należy przeprowadzić prostą analizę ryzyka</a:t>
            </a:r>
          </a:p>
        </p:txBody>
      </p:sp>
    </p:spTree>
    <p:extLst>
      <p:ext uri="{BB962C8B-B14F-4D97-AF65-F5344CB8AC3E}">
        <p14:creationId xmlns:p14="http://schemas.microsoft.com/office/powerpoint/2010/main" val="28130454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9D00B0A1-2226-43FA-9E5D-64F144D806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884137"/>
            <a:ext cx="10691813" cy="5791399"/>
          </a:xfrm>
          <a:prstGeom prst="rect">
            <a:avLst/>
          </a:prstGeom>
        </p:spPr>
      </p:pic>
      <p:sp>
        <p:nvSpPr>
          <p:cNvPr id="10" name="Prostokąt 9">
            <a:hlinkClick r:id="rId3" action="ppaction://hlinksldjump"/>
            <a:extLst>
              <a:ext uri="{FF2B5EF4-FFF2-40B4-BE49-F238E27FC236}">
                <a16:creationId xmlns:a16="http://schemas.microsoft.com/office/drawing/2014/main" id="{3C993277-6332-4575-A27C-6CCB5FBADB71}"/>
              </a:ext>
            </a:extLst>
          </p:cNvPr>
          <p:cNvSpPr/>
          <p:nvPr/>
        </p:nvSpPr>
        <p:spPr>
          <a:xfrm>
            <a:off x="2177554" y="2334619"/>
            <a:ext cx="936104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rostokąt 11">
            <a:hlinkClick r:id="rId4" action="ppaction://hlinksldjump"/>
            <a:extLst>
              <a:ext uri="{FF2B5EF4-FFF2-40B4-BE49-F238E27FC236}">
                <a16:creationId xmlns:a16="http://schemas.microsoft.com/office/drawing/2014/main" id="{3D01FE4D-882E-4FDD-8A5B-A4BFC8668F19}"/>
              </a:ext>
            </a:extLst>
          </p:cNvPr>
          <p:cNvSpPr/>
          <p:nvPr/>
        </p:nvSpPr>
        <p:spPr>
          <a:xfrm>
            <a:off x="3600401" y="2334619"/>
            <a:ext cx="855588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Prostokąt 12">
            <a:hlinkClick r:id="rId5" action="ppaction://hlinksldjump"/>
            <a:extLst>
              <a:ext uri="{FF2B5EF4-FFF2-40B4-BE49-F238E27FC236}">
                <a16:creationId xmlns:a16="http://schemas.microsoft.com/office/drawing/2014/main" id="{F6521555-EF61-47F7-BA03-9A522FFD214D}"/>
              </a:ext>
            </a:extLst>
          </p:cNvPr>
          <p:cNvSpPr/>
          <p:nvPr/>
        </p:nvSpPr>
        <p:spPr>
          <a:xfrm>
            <a:off x="4527997" y="2339677"/>
            <a:ext cx="1152127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Prostokąt 13">
            <a:hlinkClick r:id="rId6" action="ppaction://hlinksldjump"/>
            <a:extLst>
              <a:ext uri="{FF2B5EF4-FFF2-40B4-BE49-F238E27FC236}">
                <a16:creationId xmlns:a16="http://schemas.microsoft.com/office/drawing/2014/main" id="{118775F8-0D89-4A37-AB43-0C8CA5F403E7}"/>
              </a:ext>
            </a:extLst>
          </p:cNvPr>
          <p:cNvSpPr/>
          <p:nvPr/>
        </p:nvSpPr>
        <p:spPr>
          <a:xfrm>
            <a:off x="5717503" y="2339677"/>
            <a:ext cx="1042743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Prostokąt 14">
            <a:hlinkClick r:id="rId7" action="ppaction://hlinksldjump"/>
            <a:extLst>
              <a:ext uri="{FF2B5EF4-FFF2-40B4-BE49-F238E27FC236}">
                <a16:creationId xmlns:a16="http://schemas.microsoft.com/office/drawing/2014/main" id="{1003AF5B-631B-49F7-8A3B-B19CD6BFB049}"/>
              </a:ext>
            </a:extLst>
          </p:cNvPr>
          <p:cNvSpPr/>
          <p:nvPr/>
        </p:nvSpPr>
        <p:spPr>
          <a:xfrm>
            <a:off x="6786066" y="2339677"/>
            <a:ext cx="720081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Prostokąt 15">
            <a:hlinkClick r:id="rId8" action="ppaction://hlinksldjump"/>
            <a:extLst>
              <a:ext uri="{FF2B5EF4-FFF2-40B4-BE49-F238E27FC236}">
                <a16:creationId xmlns:a16="http://schemas.microsoft.com/office/drawing/2014/main" id="{E08979B9-65E8-41AC-BD30-F5B47209DC5F}"/>
              </a:ext>
            </a:extLst>
          </p:cNvPr>
          <p:cNvSpPr/>
          <p:nvPr/>
        </p:nvSpPr>
        <p:spPr>
          <a:xfrm>
            <a:off x="7578154" y="2333998"/>
            <a:ext cx="648074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Prostokąt 16">
            <a:hlinkClick r:id="rId9" action="ppaction://hlinksldjump"/>
            <a:extLst>
              <a:ext uri="{FF2B5EF4-FFF2-40B4-BE49-F238E27FC236}">
                <a16:creationId xmlns:a16="http://schemas.microsoft.com/office/drawing/2014/main" id="{8AAD562B-30E0-48DB-9850-8B5F40E256BA}"/>
              </a:ext>
            </a:extLst>
          </p:cNvPr>
          <p:cNvSpPr/>
          <p:nvPr/>
        </p:nvSpPr>
        <p:spPr>
          <a:xfrm>
            <a:off x="8298233" y="2267669"/>
            <a:ext cx="720081" cy="282353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Prostokąt 17">
            <a:hlinkClick r:id="rId10" action="ppaction://hlinksldjump"/>
            <a:extLst>
              <a:ext uri="{FF2B5EF4-FFF2-40B4-BE49-F238E27FC236}">
                <a16:creationId xmlns:a16="http://schemas.microsoft.com/office/drawing/2014/main" id="{2AE42CEB-9F71-471C-8CC1-A10DD1CF0727}"/>
              </a:ext>
            </a:extLst>
          </p:cNvPr>
          <p:cNvSpPr/>
          <p:nvPr/>
        </p:nvSpPr>
        <p:spPr>
          <a:xfrm>
            <a:off x="9162329" y="2333998"/>
            <a:ext cx="1152129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6" name="Grupa 5">
            <a:extLst>
              <a:ext uri="{FF2B5EF4-FFF2-40B4-BE49-F238E27FC236}">
                <a16:creationId xmlns:a16="http://schemas.microsoft.com/office/drawing/2014/main" id="{E2E7A279-75E9-482C-8ECC-57464CAD281C}"/>
              </a:ext>
            </a:extLst>
          </p:cNvPr>
          <p:cNvGrpSpPr/>
          <p:nvPr/>
        </p:nvGrpSpPr>
        <p:grpSpPr>
          <a:xfrm>
            <a:off x="4841850" y="3275781"/>
            <a:ext cx="5184576" cy="3240436"/>
            <a:chOff x="4769842" y="3779761"/>
            <a:chExt cx="5184576" cy="3240436"/>
          </a:xfrm>
        </p:grpSpPr>
        <p:sp>
          <p:nvSpPr>
            <p:cNvPr id="4" name="Objaśnienie: strzałka w lewo 3">
              <a:extLst>
                <a:ext uri="{FF2B5EF4-FFF2-40B4-BE49-F238E27FC236}">
                  <a16:creationId xmlns:a16="http://schemas.microsoft.com/office/drawing/2014/main" id="{426B5938-5DED-47F7-8B98-1865E17FCF07}"/>
                </a:ext>
              </a:extLst>
            </p:cNvPr>
            <p:cNvSpPr/>
            <p:nvPr/>
          </p:nvSpPr>
          <p:spPr>
            <a:xfrm>
              <a:off x="4769842" y="3779761"/>
              <a:ext cx="5184576" cy="3240436"/>
            </a:xfrm>
            <a:prstGeom prst="leftArrowCallout">
              <a:avLst/>
            </a:prstGeom>
            <a:solidFill>
              <a:srgbClr val="0D47A1"/>
            </a:solidFill>
            <a:ln w="66675">
              <a:solidFill>
                <a:srgbClr val="FFD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" name="pole tekstowe 4">
              <a:extLst>
                <a:ext uri="{FF2B5EF4-FFF2-40B4-BE49-F238E27FC236}">
                  <a16:creationId xmlns:a16="http://schemas.microsoft.com/office/drawing/2014/main" id="{9B651D5C-1FAC-4217-B04D-487215A2E0F0}"/>
                </a:ext>
              </a:extLst>
            </p:cNvPr>
            <p:cNvSpPr txBox="1"/>
            <p:nvPr/>
          </p:nvSpPr>
          <p:spPr>
            <a:xfrm>
              <a:off x="6642050" y="3968818"/>
              <a:ext cx="3096344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dirty="0">
                  <a:solidFill>
                    <a:srgbClr val="FFD000"/>
                  </a:solidFill>
                </a:rPr>
                <a:t>Każdy załącznik do formularza wniosku </a:t>
              </a:r>
              <a:r>
                <a:rPr lang="pl-PL" b="1" dirty="0">
                  <a:solidFill>
                    <a:srgbClr val="FFD000"/>
                  </a:solidFill>
                </a:rPr>
                <a:t>musi</a:t>
              </a:r>
              <a:r>
                <a:rPr lang="pl-PL" dirty="0">
                  <a:solidFill>
                    <a:srgbClr val="FFD000"/>
                  </a:solidFill>
                </a:rPr>
                <a:t> </a:t>
              </a:r>
              <a:r>
                <a:rPr lang="pl-PL" b="1" dirty="0">
                  <a:solidFill>
                    <a:srgbClr val="FFD000"/>
                  </a:solidFill>
                </a:rPr>
                <a:t>stanowić jeden plik o rozmiarze nieprzekraczającym </a:t>
              </a:r>
              <a:r>
                <a:rPr lang="pl-PL" b="1" dirty="0" err="1">
                  <a:solidFill>
                    <a:srgbClr val="FFD000"/>
                  </a:solidFill>
                </a:rPr>
                <a:t>25MB</a:t>
              </a:r>
              <a:r>
                <a:rPr lang="pl-PL" dirty="0">
                  <a:solidFill>
                    <a:srgbClr val="FFD000"/>
                  </a:solidFill>
                </a:rPr>
                <a:t>, a w przypadku większej liczby dokumentów składających się na dany załącznik, wymagane będzie dostarczenie pliku w formacie ZIP, </a:t>
              </a:r>
              <a:r>
                <a:rPr lang="pl-PL" dirty="0" err="1">
                  <a:solidFill>
                    <a:srgbClr val="FFD000"/>
                  </a:solidFill>
                </a:rPr>
                <a:t>RAR</a:t>
              </a:r>
              <a:r>
                <a:rPr lang="pl-PL" dirty="0">
                  <a:solidFill>
                    <a:srgbClr val="FFD000"/>
                  </a:solidFill>
                </a:rPr>
                <a:t> lub równoważnym</a:t>
              </a:r>
              <a:endParaRPr lang="pl-PL" sz="1600" dirty="0">
                <a:solidFill>
                  <a:srgbClr val="FFD000"/>
                </a:solidFill>
              </a:endParaRPr>
            </a:p>
          </p:txBody>
        </p:sp>
      </p:grpSp>
      <p:sp>
        <p:nvSpPr>
          <p:cNvPr id="7" name="Prostokąt 6">
            <a:hlinkClick r:id="rId11" action="ppaction://hlinksldjump"/>
            <a:extLst>
              <a:ext uri="{FF2B5EF4-FFF2-40B4-BE49-F238E27FC236}">
                <a16:creationId xmlns:a16="http://schemas.microsoft.com/office/drawing/2014/main" id="{3A51926D-F807-41F0-9748-6B535AE930A1}"/>
              </a:ext>
            </a:extLst>
          </p:cNvPr>
          <p:cNvSpPr/>
          <p:nvPr/>
        </p:nvSpPr>
        <p:spPr>
          <a:xfrm>
            <a:off x="17314" y="4612383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 7">
            <a:hlinkClick r:id="rId12" action="ppaction://hlinksldjump"/>
            <a:extLst>
              <a:ext uri="{FF2B5EF4-FFF2-40B4-BE49-F238E27FC236}">
                <a16:creationId xmlns:a16="http://schemas.microsoft.com/office/drawing/2014/main" id="{0AF20CF9-3379-47A3-B931-FF9DE969B0AB}"/>
              </a:ext>
            </a:extLst>
          </p:cNvPr>
          <p:cNvSpPr/>
          <p:nvPr/>
        </p:nvSpPr>
        <p:spPr>
          <a:xfrm>
            <a:off x="17314" y="4872100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rostokąt 8">
            <a:hlinkClick r:id="rId13" action="ppaction://hlinksldjump"/>
            <a:extLst>
              <a:ext uri="{FF2B5EF4-FFF2-40B4-BE49-F238E27FC236}">
                <a16:creationId xmlns:a16="http://schemas.microsoft.com/office/drawing/2014/main" id="{42583D28-5509-4FC6-98DA-567E45D9A32E}"/>
              </a:ext>
            </a:extLst>
          </p:cNvPr>
          <p:cNvSpPr/>
          <p:nvPr/>
        </p:nvSpPr>
        <p:spPr>
          <a:xfrm>
            <a:off x="12834" y="5147989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>
            <a:hlinkClick r:id="rId14" action="ppaction://hlinksldjump"/>
            <a:extLst>
              <a:ext uri="{FF2B5EF4-FFF2-40B4-BE49-F238E27FC236}">
                <a16:creationId xmlns:a16="http://schemas.microsoft.com/office/drawing/2014/main" id="{AFE86D62-424E-429A-B402-F89D437A4E78}"/>
              </a:ext>
            </a:extLst>
          </p:cNvPr>
          <p:cNvSpPr/>
          <p:nvPr/>
        </p:nvSpPr>
        <p:spPr>
          <a:xfrm>
            <a:off x="3185667" y="2339677"/>
            <a:ext cx="360039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Prostokąt 18">
            <a:hlinkClick r:id="rId15" action="ppaction://hlinksldjump"/>
            <a:extLst>
              <a:ext uri="{FF2B5EF4-FFF2-40B4-BE49-F238E27FC236}">
                <a16:creationId xmlns:a16="http://schemas.microsoft.com/office/drawing/2014/main" id="{774AD50D-D527-4CA9-A608-3EC946963E90}"/>
              </a:ext>
            </a:extLst>
          </p:cNvPr>
          <p:cNvSpPr/>
          <p:nvPr/>
        </p:nvSpPr>
        <p:spPr>
          <a:xfrm>
            <a:off x="12834" y="5407706"/>
            <a:ext cx="1597010" cy="172331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478980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B1F0B064-6E5F-41AB-9E66-B057502FA1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884137"/>
            <a:ext cx="10691813" cy="5791399"/>
          </a:xfrm>
          <a:prstGeom prst="rect">
            <a:avLst/>
          </a:prstGeom>
        </p:spPr>
      </p:pic>
      <p:sp>
        <p:nvSpPr>
          <p:cNvPr id="6" name="Prostokąt 5">
            <a:hlinkClick r:id="rId3" action="ppaction://hlinksldjump"/>
            <a:extLst>
              <a:ext uri="{FF2B5EF4-FFF2-40B4-BE49-F238E27FC236}">
                <a16:creationId xmlns:a16="http://schemas.microsoft.com/office/drawing/2014/main" id="{41223D01-D718-411A-AD51-D20E7CD6D778}"/>
              </a:ext>
            </a:extLst>
          </p:cNvPr>
          <p:cNvSpPr/>
          <p:nvPr/>
        </p:nvSpPr>
        <p:spPr>
          <a:xfrm>
            <a:off x="1915343" y="2694659"/>
            <a:ext cx="1054298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 6">
            <a:hlinkClick r:id="rId4" action="ppaction://hlinksldjump"/>
            <a:extLst>
              <a:ext uri="{FF2B5EF4-FFF2-40B4-BE49-F238E27FC236}">
                <a16:creationId xmlns:a16="http://schemas.microsoft.com/office/drawing/2014/main" id="{1BF9BAB9-C4F7-4EF3-8B0C-9815D41E818C}"/>
              </a:ext>
            </a:extLst>
          </p:cNvPr>
          <p:cNvSpPr/>
          <p:nvPr/>
        </p:nvSpPr>
        <p:spPr>
          <a:xfrm>
            <a:off x="3041649" y="2699717"/>
            <a:ext cx="360039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 7">
            <a:hlinkClick r:id="rId5" action="ppaction://hlinksldjump"/>
            <a:extLst>
              <a:ext uri="{FF2B5EF4-FFF2-40B4-BE49-F238E27FC236}">
                <a16:creationId xmlns:a16="http://schemas.microsoft.com/office/drawing/2014/main" id="{D7B85C87-71AC-489B-BA8F-B1439C581A04}"/>
              </a:ext>
            </a:extLst>
          </p:cNvPr>
          <p:cNvSpPr/>
          <p:nvPr/>
        </p:nvSpPr>
        <p:spPr>
          <a:xfrm>
            <a:off x="3473697" y="2694659"/>
            <a:ext cx="936105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rostokąt 8">
            <a:hlinkClick r:id="rId6" action="ppaction://hlinksldjump"/>
            <a:extLst>
              <a:ext uri="{FF2B5EF4-FFF2-40B4-BE49-F238E27FC236}">
                <a16:creationId xmlns:a16="http://schemas.microsoft.com/office/drawing/2014/main" id="{59767951-7BA3-41D8-80A1-BB9DE30CDD11}"/>
              </a:ext>
            </a:extLst>
          </p:cNvPr>
          <p:cNvSpPr/>
          <p:nvPr/>
        </p:nvSpPr>
        <p:spPr>
          <a:xfrm>
            <a:off x="4481810" y="2699717"/>
            <a:ext cx="1152127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 9">
            <a:hlinkClick r:id="rId7" action="ppaction://hlinksldjump"/>
            <a:extLst>
              <a:ext uri="{FF2B5EF4-FFF2-40B4-BE49-F238E27FC236}">
                <a16:creationId xmlns:a16="http://schemas.microsoft.com/office/drawing/2014/main" id="{E1117769-FBCA-441C-BB1E-392407B0DFA2}"/>
              </a:ext>
            </a:extLst>
          </p:cNvPr>
          <p:cNvSpPr/>
          <p:nvPr/>
        </p:nvSpPr>
        <p:spPr>
          <a:xfrm>
            <a:off x="5671316" y="2699717"/>
            <a:ext cx="1042743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>
            <a:hlinkClick r:id="rId8" action="ppaction://hlinksldjump"/>
            <a:extLst>
              <a:ext uri="{FF2B5EF4-FFF2-40B4-BE49-F238E27FC236}">
                <a16:creationId xmlns:a16="http://schemas.microsoft.com/office/drawing/2014/main" id="{7993FC5E-2EF4-4E21-B87E-455807966BE1}"/>
              </a:ext>
            </a:extLst>
          </p:cNvPr>
          <p:cNvSpPr/>
          <p:nvPr/>
        </p:nvSpPr>
        <p:spPr>
          <a:xfrm>
            <a:off x="6786065" y="2699717"/>
            <a:ext cx="720081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rostokąt 11">
            <a:hlinkClick r:id="rId9" action="ppaction://hlinksldjump"/>
            <a:extLst>
              <a:ext uri="{FF2B5EF4-FFF2-40B4-BE49-F238E27FC236}">
                <a16:creationId xmlns:a16="http://schemas.microsoft.com/office/drawing/2014/main" id="{DF2FFFC6-42D8-4465-91DD-3908FE1DE80F}"/>
              </a:ext>
            </a:extLst>
          </p:cNvPr>
          <p:cNvSpPr/>
          <p:nvPr/>
        </p:nvSpPr>
        <p:spPr>
          <a:xfrm>
            <a:off x="7578153" y="2694038"/>
            <a:ext cx="648074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Prostokąt 12">
            <a:hlinkClick r:id="rId10" action="ppaction://hlinksldjump"/>
            <a:extLst>
              <a:ext uri="{FF2B5EF4-FFF2-40B4-BE49-F238E27FC236}">
                <a16:creationId xmlns:a16="http://schemas.microsoft.com/office/drawing/2014/main" id="{AC24F36A-5F7C-4993-A050-8B3EE303BBE0}"/>
              </a:ext>
            </a:extLst>
          </p:cNvPr>
          <p:cNvSpPr/>
          <p:nvPr/>
        </p:nvSpPr>
        <p:spPr>
          <a:xfrm>
            <a:off x="8267701" y="2694038"/>
            <a:ext cx="534587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Prostokąt 13">
            <a:hlinkClick r:id="rId11" action="ppaction://hlinksldjump"/>
            <a:extLst>
              <a:ext uri="{FF2B5EF4-FFF2-40B4-BE49-F238E27FC236}">
                <a16:creationId xmlns:a16="http://schemas.microsoft.com/office/drawing/2014/main" id="{74C04ECE-D98A-42DC-83E0-5456AAA437F8}"/>
              </a:ext>
            </a:extLst>
          </p:cNvPr>
          <p:cNvSpPr/>
          <p:nvPr/>
        </p:nvSpPr>
        <p:spPr>
          <a:xfrm>
            <a:off x="8843762" y="2699717"/>
            <a:ext cx="1470695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rostokąt 2">
            <a:hlinkClick r:id="rId12" action="ppaction://hlinksldjump"/>
            <a:extLst>
              <a:ext uri="{FF2B5EF4-FFF2-40B4-BE49-F238E27FC236}">
                <a16:creationId xmlns:a16="http://schemas.microsoft.com/office/drawing/2014/main" id="{B6D8EEE2-CB1B-49D4-96ED-9A0C96FE93F9}"/>
              </a:ext>
            </a:extLst>
          </p:cNvPr>
          <p:cNvSpPr/>
          <p:nvPr/>
        </p:nvSpPr>
        <p:spPr>
          <a:xfrm>
            <a:off x="17314" y="4036319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rostokąt 3">
            <a:hlinkClick r:id="rId13" action="ppaction://hlinksldjump"/>
            <a:extLst>
              <a:ext uri="{FF2B5EF4-FFF2-40B4-BE49-F238E27FC236}">
                <a16:creationId xmlns:a16="http://schemas.microsoft.com/office/drawing/2014/main" id="{B79204B8-F161-4C2C-9F6E-15D8CCB9EA0D}"/>
              </a:ext>
            </a:extLst>
          </p:cNvPr>
          <p:cNvSpPr/>
          <p:nvPr/>
        </p:nvSpPr>
        <p:spPr>
          <a:xfrm>
            <a:off x="17314" y="4296036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rostokąt 4">
            <a:hlinkClick r:id="rId14" action="ppaction://hlinksldjump"/>
            <a:extLst>
              <a:ext uri="{FF2B5EF4-FFF2-40B4-BE49-F238E27FC236}">
                <a16:creationId xmlns:a16="http://schemas.microsoft.com/office/drawing/2014/main" id="{42476332-0FE1-4912-B472-ABC06A369D63}"/>
              </a:ext>
            </a:extLst>
          </p:cNvPr>
          <p:cNvSpPr/>
          <p:nvPr/>
        </p:nvSpPr>
        <p:spPr>
          <a:xfrm>
            <a:off x="12834" y="4571925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Prostokąt 14">
            <a:hlinkClick r:id="rId15" action="ppaction://hlinksldjump"/>
            <a:extLst>
              <a:ext uri="{FF2B5EF4-FFF2-40B4-BE49-F238E27FC236}">
                <a16:creationId xmlns:a16="http://schemas.microsoft.com/office/drawing/2014/main" id="{42AFAB4B-8026-4AC5-8200-72058CDD0C8B}"/>
              </a:ext>
            </a:extLst>
          </p:cNvPr>
          <p:cNvSpPr/>
          <p:nvPr/>
        </p:nvSpPr>
        <p:spPr>
          <a:xfrm>
            <a:off x="12834" y="4828516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856077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49FCC0FD-3504-4CE9-BC45-DD128608F5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884137"/>
            <a:ext cx="10691813" cy="5791399"/>
          </a:xfrm>
          <a:prstGeom prst="rect">
            <a:avLst/>
          </a:prstGeom>
        </p:spPr>
      </p:pic>
      <p:sp>
        <p:nvSpPr>
          <p:cNvPr id="6" name="Prostokąt 5">
            <a:hlinkClick r:id="rId3" action="ppaction://hlinksldjump"/>
            <a:extLst>
              <a:ext uri="{FF2B5EF4-FFF2-40B4-BE49-F238E27FC236}">
                <a16:creationId xmlns:a16="http://schemas.microsoft.com/office/drawing/2014/main" id="{2BE47333-A9D3-49C4-A7A1-19448EF52A04}"/>
              </a:ext>
            </a:extLst>
          </p:cNvPr>
          <p:cNvSpPr/>
          <p:nvPr/>
        </p:nvSpPr>
        <p:spPr>
          <a:xfrm>
            <a:off x="17314" y="4571925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 6">
            <a:hlinkClick r:id="rId4" action="ppaction://hlinksldjump"/>
            <a:extLst>
              <a:ext uri="{FF2B5EF4-FFF2-40B4-BE49-F238E27FC236}">
                <a16:creationId xmlns:a16="http://schemas.microsoft.com/office/drawing/2014/main" id="{E3D2FC3B-E3EA-4EAE-92A6-6C692B0380AB}"/>
              </a:ext>
            </a:extLst>
          </p:cNvPr>
          <p:cNvSpPr/>
          <p:nvPr/>
        </p:nvSpPr>
        <p:spPr>
          <a:xfrm>
            <a:off x="17314" y="4831642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 7">
            <a:hlinkClick r:id="rId5" action="ppaction://hlinksldjump"/>
            <a:extLst>
              <a:ext uri="{FF2B5EF4-FFF2-40B4-BE49-F238E27FC236}">
                <a16:creationId xmlns:a16="http://schemas.microsoft.com/office/drawing/2014/main" id="{C84A4E8B-0912-42C9-9553-DF53E2C1AE66}"/>
              </a:ext>
            </a:extLst>
          </p:cNvPr>
          <p:cNvSpPr/>
          <p:nvPr/>
        </p:nvSpPr>
        <p:spPr>
          <a:xfrm>
            <a:off x="12834" y="5107531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A4B56C31-56E6-4838-A37D-B9BA096CE859}"/>
              </a:ext>
            </a:extLst>
          </p:cNvPr>
          <p:cNvSpPr/>
          <p:nvPr/>
        </p:nvSpPr>
        <p:spPr>
          <a:xfrm>
            <a:off x="233338" y="323453"/>
            <a:ext cx="71077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b="1" dirty="0">
                <a:solidFill>
                  <a:schemeClr val="accent1"/>
                </a:solidFill>
              </a:rPr>
              <a:t>KROK 6. PRZESYŁANIE WNIOSKU O DOFINANSOWANIE</a:t>
            </a: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4F5D188C-8091-4EA1-89E2-06EB444515C0}"/>
              </a:ext>
            </a:extLst>
          </p:cNvPr>
          <p:cNvSpPr/>
          <p:nvPr/>
        </p:nvSpPr>
        <p:spPr>
          <a:xfrm>
            <a:off x="8586266" y="4427909"/>
            <a:ext cx="648072" cy="216024"/>
          </a:xfrm>
          <a:prstGeom prst="rect">
            <a:avLst/>
          </a:prstGeom>
          <a:solidFill>
            <a:schemeClr val="accent2">
              <a:alpha val="58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rostokąt 4">
            <a:hlinkClick r:id="rId6" action="ppaction://hlinksldjump"/>
            <a:extLst>
              <a:ext uri="{FF2B5EF4-FFF2-40B4-BE49-F238E27FC236}">
                <a16:creationId xmlns:a16="http://schemas.microsoft.com/office/drawing/2014/main" id="{D89937DE-E3D3-4EB5-8DF8-710D792C4BF3}"/>
              </a:ext>
            </a:extLst>
          </p:cNvPr>
          <p:cNvSpPr/>
          <p:nvPr/>
        </p:nvSpPr>
        <p:spPr>
          <a:xfrm>
            <a:off x="8586266" y="5508029"/>
            <a:ext cx="648072" cy="216024"/>
          </a:xfrm>
          <a:prstGeom prst="rect">
            <a:avLst/>
          </a:prstGeom>
          <a:solidFill>
            <a:schemeClr val="accent2">
              <a:alpha val="58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rostokąt 8">
            <a:hlinkClick r:id="rId7" action="ppaction://hlinksldjump"/>
            <a:extLst>
              <a:ext uri="{FF2B5EF4-FFF2-40B4-BE49-F238E27FC236}">
                <a16:creationId xmlns:a16="http://schemas.microsoft.com/office/drawing/2014/main" id="{3A7BAE51-D7F2-4DFE-A68E-9DCCC2C1F95A}"/>
              </a:ext>
            </a:extLst>
          </p:cNvPr>
          <p:cNvSpPr/>
          <p:nvPr/>
        </p:nvSpPr>
        <p:spPr>
          <a:xfrm>
            <a:off x="12834" y="5364013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93024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93568BE-245E-449B-9BA3-0D02E7BF7EC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Szczegółowa instrukcja dostępna na stronie: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BC2F625A-2277-4F6D-95F0-91B1E04866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85877" y="4571925"/>
            <a:ext cx="7920037" cy="1080000"/>
          </a:xfrm>
        </p:spPr>
        <p:txBody>
          <a:bodyPr>
            <a:normAutofit/>
          </a:bodyPr>
          <a:lstStyle/>
          <a:p>
            <a:r>
              <a:rPr lang="pl-PL" sz="2400" dirty="0" err="1">
                <a:hlinkClick r:id="rId2"/>
              </a:rPr>
              <a:t>https</a:t>
            </a:r>
            <a:r>
              <a:rPr lang="pl-PL" sz="2400" dirty="0">
                <a:hlinkClick r:id="rId2"/>
              </a:rPr>
              <a:t>://</a:t>
            </a:r>
            <a:r>
              <a:rPr lang="pl-PL" sz="2400" dirty="0" err="1">
                <a:hlinkClick r:id="rId2"/>
              </a:rPr>
              <a:t>instrukcje.cst2021.gov.pl</a:t>
            </a:r>
            <a:r>
              <a:rPr lang="pl-PL" sz="2400" dirty="0">
                <a:hlinkClick r:id="rId2"/>
              </a:rPr>
              <a:t>/?</a:t>
            </a:r>
            <a:r>
              <a:rPr lang="pl-PL" sz="2400" dirty="0" err="1">
                <a:hlinkClick r:id="rId2"/>
              </a:rPr>
              <a:t>mod</a:t>
            </a:r>
            <a:r>
              <a:rPr lang="pl-PL" sz="2400" dirty="0">
                <a:hlinkClick r:id="rId2"/>
              </a:rPr>
              <a:t>=wnioskodawca</a:t>
            </a:r>
            <a:r>
              <a:rPr lang="pl-PL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412357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>
            <a:extLst>
              <a:ext uri="{FF2B5EF4-FFF2-40B4-BE49-F238E27FC236}">
                <a16:creationId xmlns:a16="http://schemas.microsoft.com/office/drawing/2014/main" id="{F1A57099-AE3E-4E11-8789-4BDA6F5925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884137"/>
            <a:ext cx="10691813" cy="5791399"/>
          </a:xfrm>
          <a:prstGeom prst="rect">
            <a:avLst/>
          </a:prstGeom>
        </p:spPr>
      </p:pic>
      <p:sp>
        <p:nvSpPr>
          <p:cNvPr id="8" name="Prostokąt 7">
            <a:hlinkClick r:id="rId3" action="ppaction://hlinksldjump"/>
            <a:extLst>
              <a:ext uri="{FF2B5EF4-FFF2-40B4-BE49-F238E27FC236}">
                <a16:creationId xmlns:a16="http://schemas.microsoft.com/office/drawing/2014/main" id="{00CD5F02-16C1-43ED-842B-735D2B5CC372}"/>
              </a:ext>
            </a:extLst>
          </p:cNvPr>
          <p:cNvSpPr/>
          <p:nvPr/>
        </p:nvSpPr>
        <p:spPr>
          <a:xfrm>
            <a:off x="17314" y="4571925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rostokąt 8">
            <a:hlinkClick r:id="rId4" action="ppaction://hlinksldjump"/>
            <a:extLst>
              <a:ext uri="{FF2B5EF4-FFF2-40B4-BE49-F238E27FC236}">
                <a16:creationId xmlns:a16="http://schemas.microsoft.com/office/drawing/2014/main" id="{A4096BD6-F206-47DF-A07E-1B7772393708}"/>
              </a:ext>
            </a:extLst>
          </p:cNvPr>
          <p:cNvSpPr/>
          <p:nvPr/>
        </p:nvSpPr>
        <p:spPr>
          <a:xfrm>
            <a:off x="17314" y="4831642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 9">
            <a:hlinkClick r:id="rId5" action="ppaction://hlinksldjump"/>
            <a:extLst>
              <a:ext uri="{FF2B5EF4-FFF2-40B4-BE49-F238E27FC236}">
                <a16:creationId xmlns:a16="http://schemas.microsoft.com/office/drawing/2014/main" id="{0466877D-0958-4BD2-9EF8-A83046CE3A11}"/>
              </a:ext>
            </a:extLst>
          </p:cNvPr>
          <p:cNvSpPr/>
          <p:nvPr/>
        </p:nvSpPr>
        <p:spPr>
          <a:xfrm>
            <a:off x="12834" y="5107531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A4B56C31-56E6-4838-A37D-B9BA096CE859}"/>
              </a:ext>
            </a:extLst>
          </p:cNvPr>
          <p:cNvSpPr/>
          <p:nvPr/>
        </p:nvSpPr>
        <p:spPr>
          <a:xfrm>
            <a:off x="233338" y="323453"/>
            <a:ext cx="71077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b="1" dirty="0">
                <a:solidFill>
                  <a:schemeClr val="accent1"/>
                </a:solidFill>
              </a:rPr>
              <a:t>KROK 6. PRZESYŁANIE WNIOSKU O DOFINANSOWANIE</a:t>
            </a:r>
          </a:p>
        </p:txBody>
      </p:sp>
      <p:sp>
        <p:nvSpPr>
          <p:cNvPr id="11" name="Prostokąt 10">
            <a:hlinkClick r:id="rId6" action="ppaction://hlinksldjump"/>
            <a:extLst>
              <a:ext uri="{FF2B5EF4-FFF2-40B4-BE49-F238E27FC236}">
                <a16:creationId xmlns:a16="http://schemas.microsoft.com/office/drawing/2014/main" id="{0EB64DC6-AE7E-4F7A-B8BF-32FEFDFA26E4}"/>
              </a:ext>
            </a:extLst>
          </p:cNvPr>
          <p:cNvSpPr/>
          <p:nvPr/>
        </p:nvSpPr>
        <p:spPr>
          <a:xfrm>
            <a:off x="12834" y="5364013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915152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1720" y="395461"/>
            <a:ext cx="8640381" cy="647753"/>
          </a:xfrm>
        </p:spPr>
        <p:txBody>
          <a:bodyPr>
            <a:noAutofit/>
          </a:bodyPr>
          <a:lstStyle/>
          <a:p>
            <a:pPr algn="ctr"/>
            <a:r>
              <a:rPr lang="pl-PL" dirty="0">
                <a:latin typeface="+mn-lt"/>
              </a:rPr>
              <a:t>Załączniki do formularza wniosku o dofinansowanie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2AC9AC38-9DEA-4AE6-A16D-10E49FAEB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362" y="1175274"/>
            <a:ext cx="10153128" cy="5966267"/>
          </a:xfrm>
        </p:spPr>
        <p:txBody>
          <a:bodyPr>
            <a:normAutofit fontScale="40000" lnSpcReduction="20000"/>
          </a:bodyPr>
          <a:lstStyle/>
          <a:p>
            <a:pPr lvl="0"/>
            <a:r>
              <a:rPr lang="pl-PL" sz="4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Załącznik nr 1. Studium Wykonalności + analiza finansowa *.</a:t>
            </a:r>
            <a:r>
              <a:rPr lang="pl-PL" sz="45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xlsx</a:t>
            </a:r>
            <a:r>
              <a:rPr lang="pl-PL" sz="4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lvl="0"/>
            <a:r>
              <a:rPr lang="pl-PL" sz="4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Załączniki nr 2. Dokumenty dotyczące oddziaływania projektu na środowisko, w tym: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l-PL" sz="4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Załącznik nr 2.1 Informacja o wpływie projektu na środowisko,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l-PL" sz="4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Załącznik nr 2.2 Dokumenty z procedury oceny oddziaływania na środowisko (jeśli dotyczy),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l-PL" sz="4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Załącznik nr 2.3 Zaświadczenie organu odpowiedzialnego za monitorowanie obszarów Natura 2000 (jeśli dotyczy);</a:t>
            </a:r>
          </a:p>
          <a:p>
            <a:pPr lvl="0"/>
            <a:r>
              <a:rPr lang="pl-PL" sz="4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Załącznik nr 3. Dokumenty dotyczące zakresu rzeczowego inwestycji (jeśli dotyczy);</a:t>
            </a:r>
          </a:p>
          <a:p>
            <a:pPr lvl="0"/>
            <a:r>
              <a:rPr lang="pl-PL" sz="4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Załącznik nr 4. Dokumenty poświadczające zaangażowanie Partnerów w realizację projektu (jeśli dotyczy);</a:t>
            </a:r>
          </a:p>
          <a:p>
            <a:pPr lvl="0"/>
            <a:r>
              <a:rPr lang="pl-PL" sz="4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Załącznik nr 5. Dokumenty określające status prawny Wnioskodawcy i Partnerów projektu (jeśli dotyczy);</a:t>
            </a:r>
          </a:p>
          <a:p>
            <a:pPr lvl="0"/>
            <a:r>
              <a:rPr lang="pl-PL" sz="4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Załącznik nr 6. Informacje niezbędne do ubiegania się o pomoc de </a:t>
            </a:r>
            <a:r>
              <a:rPr lang="pl-PL" sz="45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minimis</a:t>
            </a:r>
            <a:r>
              <a:rPr lang="pl-PL" sz="4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lub pomoc inną niż pomoc de </a:t>
            </a:r>
            <a:r>
              <a:rPr lang="pl-PL" sz="45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minimis</a:t>
            </a:r>
            <a:r>
              <a:rPr lang="pl-PL" sz="4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(jeśli dotyczy);</a:t>
            </a:r>
          </a:p>
          <a:p>
            <a:pPr lvl="0"/>
            <a:r>
              <a:rPr lang="pl-PL" sz="4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Załączniki nr 7. Oświadczenia Wnioskodawcy;</a:t>
            </a:r>
          </a:p>
          <a:p>
            <a:pPr lvl="0"/>
            <a:r>
              <a:rPr lang="pl-PL" sz="4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Załączniki nr 8. Dokumenty specyficzne dla Działania 2.13 Gospodarka o obiegu zamkniętym(jeśli dotyczy);</a:t>
            </a:r>
          </a:p>
          <a:p>
            <a:pPr lvl="0"/>
            <a:r>
              <a:rPr lang="pl-PL" sz="4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Załącznik nr 9. Załączniki dodatkowe (jeśli dotyczy).</a:t>
            </a:r>
          </a:p>
          <a:p>
            <a:pPr marL="0" lvl="0" indent="0">
              <a:buNone/>
            </a:pP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30150523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23" y="539477"/>
            <a:ext cx="8640381" cy="1080001"/>
          </a:xfrm>
        </p:spPr>
        <p:txBody>
          <a:bodyPr/>
          <a:lstStyle/>
          <a:p>
            <a:pPr algn="ctr"/>
            <a:r>
              <a:rPr lang="pl-PL" dirty="0">
                <a:latin typeface="+mn-lt"/>
              </a:rPr>
              <a:t>Sposób składania załączników do wniosku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2AC9AC38-9DEA-4AE6-A16D-10E49FAEB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3389" y="1475581"/>
            <a:ext cx="8424647" cy="532839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1800"/>
              </a:spcBef>
              <a:spcAft>
                <a:spcPts val="1800"/>
              </a:spcAft>
            </a:pPr>
            <a:r>
              <a:rPr lang="pl-PL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Załączniki tylko w formie elektronicznej;</a:t>
            </a:r>
          </a:p>
          <a:p>
            <a:pPr>
              <a:lnSpc>
                <a:spcPct val="150000"/>
              </a:lnSpc>
              <a:spcBef>
                <a:spcPts val="1800"/>
              </a:spcBef>
              <a:spcAft>
                <a:spcPts val="1800"/>
              </a:spcAft>
            </a:pPr>
            <a:r>
              <a:rPr lang="pl-PL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Wszystkie załączniki wytworzone przez Beneficjenta muszą być podpisane elektronicznie;</a:t>
            </a:r>
          </a:p>
          <a:p>
            <a:pPr>
              <a:lnSpc>
                <a:spcPct val="150000"/>
              </a:lnSpc>
              <a:spcBef>
                <a:spcPts val="1800"/>
              </a:spcBef>
              <a:spcAft>
                <a:spcPts val="1800"/>
              </a:spcAft>
            </a:pPr>
            <a:r>
              <a:rPr lang="pl-PL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Dany załącznik do wniosku co do zasady musi stanowić jeden plik o rozmiarze nieprzekraczającym 25MB – w przypadku większej liczby dokumentów składających się na dany załącznik wymagane będzie dostarczenie pliku w formacie ZIP, RAR lub równoważnym, w którym zostaną one spakowane.</a:t>
            </a:r>
          </a:p>
        </p:txBody>
      </p:sp>
    </p:spTree>
    <p:extLst>
      <p:ext uri="{BB962C8B-B14F-4D97-AF65-F5344CB8AC3E}">
        <p14:creationId xmlns:p14="http://schemas.microsoft.com/office/powerpoint/2010/main" val="38529927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715" y="251445"/>
            <a:ext cx="8640381" cy="647753"/>
          </a:xfrm>
        </p:spPr>
        <p:txBody>
          <a:bodyPr>
            <a:normAutofit/>
          </a:bodyPr>
          <a:lstStyle/>
          <a:p>
            <a:pPr algn="ctr"/>
            <a:r>
              <a:rPr lang="pl-PL" dirty="0">
                <a:latin typeface="+mn-lt"/>
              </a:rPr>
              <a:t>Studium Wykonalności</a:t>
            </a: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10FC44D3-4A89-45D6-9297-22E248146BBC}"/>
              </a:ext>
            </a:extLst>
          </p:cNvPr>
          <p:cNvSpPr/>
          <p:nvPr/>
        </p:nvSpPr>
        <p:spPr>
          <a:xfrm>
            <a:off x="593378" y="2195661"/>
            <a:ext cx="9721080" cy="504056"/>
          </a:xfrm>
          <a:prstGeom prst="rect">
            <a:avLst/>
          </a:prstGeom>
          <a:solidFill>
            <a:srgbClr val="0D47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2AC9AC38-9DEA-4AE6-A16D-10E49FAEB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378" y="899197"/>
            <a:ext cx="9721080" cy="6337023"/>
          </a:xfrm>
          <a:solidFill>
            <a:schemeClr val="accent2">
              <a:alpha val="18000"/>
            </a:schemeClr>
          </a:solidFill>
        </p:spPr>
        <p:txBody>
          <a:bodyPr>
            <a:noAutofit/>
          </a:bodyPr>
          <a:lstStyle/>
          <a:p>
            <a:pPr marL="0" indent="0">
              <a:lnSpc>
                <a:spcPts val="3500"/>
              </a:lnSpc>
              <a:spcBef>
                <a:spcPts val="0"/>
              </a:spcBef>
              <a:buNone/>
            </a:pPr>
            <a:r>
              <a:rPr lang="pl-PL" sz="2200" b="1" dirty="0">
                <a:latin typeface="+mn-lt"/>
              </a:rPr>
              <a:t>1.	Uzasadnienie i opis zakresu rzeczowego projektu</a:t>
            </a:r>
            <a:r>
              <a:rPr lang="pl-PL" sz="2200" dirty="0">
                <a:latin typeface="+mn-lt"/>
              </a:rPr>
              <a:t>	</a:t>
            </a:r>
          </a:p>
          <a:p>
            <a:pPr marL="0" indent="0">
              <a:lnSpc>
                <a:spcPts val="3500"/>
              </a:lnSpc>
              <a:spcBef>
                <a:spcPts val="0"/>
              </a:spcBef>
              <a:buNone/>
            </a:pPr>
            <a:r>
              <a:rPr lang="pl-PL" sz="2200" dirty="0">
                <a:latin typeface="+mn-lt"/>
              </a:rPr>
              <a:t>1.1.	Opis potrzeby realizacji projektu	</a:t>
            </a:r>
          </a:p>
          <a:p>
            <a:pPr marL="0" indent="0">
              <a:lnSpc>
                <a:spcPts val="3500"/>
              </a:lnSpc>
              <a:spcBef>
                <a:spcPts val="0"/>
              </a:spcBef>
              <a:buNone/>
            </a:pPr>
            <a:r>
              <a:rPr lang="pl-PL" sz="2200" dirty="0">
                <a:latin typeface="+mn-lt"/>
              </a:rPr>
              <a:t>1.2.	Analiza różnych wariantów realizacji projektu i jego identyfikacja	</a:t>
            </a:r>
          </a:p>
          <a:p>
            <a:pPr marL="0" indent="0">
              <a:lnSpc>
                <a:spcPts val="3500"/>
              </a:lnSpc>
              <a:spcBef>
                <a:spcPts val="0"/>
              </a:spcBef>
              <a:buNone/>
            </a:pPr>
            <a:r>
              <a:rPr lang="pl-PL" sz="2200" dirty="0">
                <a:solidFill>
                  <a:srgbClr val="FFD000"/>
                </a:solidFill>
                <a:latin typeface="+mn-lt"/>
              </a:rPr>
              <a:t>1.3.</a:t>
            </a:r>
            <a:r>
              <a:rPr lang="pl-PL" sz="2200" dirty="0">
                <a:latin typeface="+mn-lt"/>
              </a:rPr>
              <a:t>	</a:t>
            </a:r>
            <a:r>
              <a:rPr lang="pl-PL" sz="2200" dirty="0">
                <a:solidFill>
                  <a:srgbClr val="FFD000"/>
                </a:solidFill>
                <a:latin typeface="+mn-lt"/>
              </a:rPr>
              <a:t>Szczegółowy opis przedmiotu projektu</a:t>
            </a:r>
            <a:r>
              <a:rPr lang="pl-PL" sz="2200" dirty="0">
                <a:latin typeface="+mn-lt"/>
              </a:rPr>
              <a:t>	</a:t>
            </a:r>
          </a:p>
          <a:p>
            <a:pPr marL="0" indent="0">
              <a:lnSpc>
                <a:spcPts val="3500"/>
              </a:lnSpc>
              <a:spcBef>
                <a:spcPts val="0"/>
              </a:spcBef>
              <a:buNone/>
            </a:pPr>
            <a:r>
              <a:rPr lang="pl-PL" sz="2200" dirty="0">
                <a:latin typeface="+mn-lt"/>
              </a:rPr>
              <a:t>1.4.	Zgodność projektu z logiką interwencji Programu</a:t>
            </a:r>
          </a:p>
          <a:p>
            <a:pPr marL="0" indent="0">
              <a:lnSpc>
                <a:spcPts val="3500"/>
              </a:lnSpc>
              <a:spcBef>
                <a:spcPts val="0"/>
              </a:spcBef>
              <a:buNone/>
            </a:pPr>
            <a:r>
              <a:rPr lang="pl-PL" sz="2200" b="1" dirty="0">
                <a:latin typeface="+mn-lt"/>
              </a:rPr>
              <a:t>2.	Uwarunkowania realizacji projektu</a:t>
            </a:r>
            <a:r>
              <a:rPr lang="pl-PL" sz="2200" dirty="0">
                <a:latin typeface="+mn-lt"/>
              </a:rPr>
              <a:t>	</a:t>
            </a:r>
          </a:p>
          <a:p>
            <a:pPr marL="0" indent="0">
              <a:lnSpc>
                <a:spcPts val="3500"/>
              </a:lnSpc>
              <a:spcBef>
                <a:spcPts val="0"/>
              </a:spcBef>
              <a:buNone/>
            </a:pPr>
            <a:r>
              <a:rPr lang="pl-PL" sz="2200" dirty="0">
                <a:latin typeface="+mn-lt"/>
              </a:rPr>
              <a:t>2.1.	Opis wnioskodawcy i realizatorów projektu		</a:t>
            </a:r>
          </a:p>
          <a:p>
            <a:pPr marL="0" indent="0">
              <a:lnSpc>
                <a:spcPts val="3500"/>
              </a:lnSpc>
              <a:spcBef>
                <a:spcPts val="0"/>
              </a:spcBef>
              <a:buNone/>
            </a:pPr>
            <a:r>
              <a:rPr lang="pl-PL" sz="2200" dirty="0">
                <a:latin typeface="+mn-lt"/>
              </a:rPr>
              <a:t>2.2.	Opis sposobu realizacji i zarządzania projektem</a:t>
            </a:r>
          </a:p>
          <a:p>
            <a:pPr marL="0" indent="0">
              <a:lnSpc>
                <a:spcPts val="3500"/>
              </a:lnSpc>
              <a:spcBef>
                <a:spcPts val="0"/>
              </a:spcBef>
              <a:buNone/>
            </a:pPr>
            <a:r>
              <a:rPr lang="pl-PL" sz="2200" dirty="0">
                <a:latin typeface="+mn-lt"/>
              </a:rPr>
              <a:t>2.3.	</a:t>
            </a:r>
            <a:r>
              <a:rPr lang="pl-PL" sz="2200" dirty="0">
                <a:solidFill>
                  <a:srgbClr val="0D47A1"/>
                </a:solidFill>
                <a:latin typeface="+mn-lt"/>
              </a:rPr>
              <a:t>Zgodność projektu z zasadami horyzontalnymi</a:t>
            </a:r>
          </a:p>
          <a:p>
            <a:pPr marL="0" indent="0">
              <a:lnSpc>
                <a:spcPts val="3500"/>
              </a:lnSpc>
              <a:spcBef>
                <a:spcPts val="0"/>
              </a:spcBef>
              <a:buNone/>
            </a:pPr>
            <a:r>
              <a:rPr lang="pl-PL" sz="2200" b="1" dirty="0">
                <a:latin typeface="+mn-lt"/>
              </a:rPr>
              <a:t>3.	Analiza finansowa projektu	</a:t>
            </a:r>
          </a:p>
          <a:p>
            <a:pPr marL="0" indent="0">
              <a:lnSpc>
                <a:spcPts val="3500"/>
              </a:lnSpc>
              <a:spcBef>
                <a:spcPts val="0"/>
              </a:spcBef>
              <a:buNone/>
            </a:pPr>
            <a:r>
              <a:rPr lang="pl-PL" sz="2200" dirty="0">
                <a:latin typeface="+mn-lt"/>
              </a:rPr>
              <a:t>3.1.	Określenie założeń do analizy finansowej</a:t>
            </a:r>
          </a:p>
          <a:p>
            <a:pPr marL="0" indent="0">
              <a:lnSpc>
                <a:spcPts val="3500"/>
              </a:lnSpc>
              <a:spcBef>
                <a:spcPts val="0"/>
              </a:spcBef>
              <a:buNone/>
            </a:pPr>
            <a:r>
              <a:rPr lang="pl-PL" sz="2200" dirty="0">
                <a:latin typeface="+mn-lt"/>
              </a:rPr>
              <a:t>3.2. 	Analiza finansowa	</a:t>
            </a:r>
          </a:p>
          <a:p>
            <a:pPr marL="0" indent="0">
              <a:lnSpc>
                <a:spcPts val="3500"/>
              </a:lnSpc>
              <a:spcBef>
                <a:spcPts val="0"/>
              </a:spcBef>
              <a:buNone/>
            </a:pPr>
            <a:r>
              <a:rPr lang="pl-PL" sz="2200" b="1" dirty="0">
                <a:latin typeface="+mn-lt"/>
              </a:rPr>
              <a:t>4.	Analiza kosztów i korzyści	</a:t>
            </a:r>
          </a:p>
          <a:p>
            <a:pPr marL="0" indent="0">
              <a:lnSpc>
                <a:spcPts val="3500"/>
              </a:lnSpc>
              <a:spcBef>
                <a:spcPts val="0"/>
              </a:spcBef>
              <a:buNone/>
            </a:pPr>
            <a:r>
              <a:rPr lang="pl-PL" sz="2200" b="1" dirty="0">
                <a:latin typeface="+mn-lt"/>
              </a:rPr>
              <a:t>5.   	Analiza ryzyka i wrażliwości (dla projektów o wartości powyżej 50 mln zł)</a:t>
            </a: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EE2329A0-C594-4CDC-A41C-5BD9D84682B4}"/>
              </a:ext>
            </a:extLst>
          </p:cNvPr>
          <p:cNvSpPr/>
          <p:nvPr/>
        </p:nvSpPr>
        <p:spPr>
          <a:xfrm>
            <a:off x="1529482" y="1403573"/>
            <a:ext cx="4176464" cy="360040"/>
          </a:xfrm>
          <a:prstGeom prst="rect">
            <a:avLst/>
          </a:prstGeom>
          <a:noFill/>
          <a:ln w="66675">
            <a:solidFill>
              <a:srgbClr val="FFD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4E28BF72-338B-4A86-91E2-7181889D542A}"/>
              </a:ext>
            </a:extLst>
          </p:cNvPr>
          <p:cNvSpPr/>
          <p:nvPr/>
        </p:nvSpPr>
        <p:spPr>
          <a:xfrm>
            <a:off x="1529482" y="2771725"/>
            <a:ext cx="5760640" cy="360040"/>
          </a:xfrm>
          <a:prstGeom prst="rect">
            <a:avLst/>
          </a:prstGeom>
          <a:noFill/>
          <a:ln w="66675">
            <a:solidFill>
              <a:srgbClr val="FFD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859896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715" y="251445"/>
            <a:ext cx="8640381" cy="647753"/>
          </a:xfrm>
        </p:spPr>
        <p:txBody>
          <a:bodyPr>
            <a:normAutofit/>
          </a:bodyPr>
          <a:lstStyle/>
          <a:p>
            <a:pPr algn="ctr"/>
            <a:r>
              <a:rPr lang="pl-PL" dirty="0">
                <a:latin typeface="+mn-lt"/>
              </a:rPr>
              <a:t>1. Studium Wykonalności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2AC9AC38-9DEA-4AE6-A16D-10E49FAEB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386" y="683493"/>
            <a:ext cx="9721080" cy="5400174"/>
          </a:xfrm>
        </p:spPr>
        <p:txBody>
          <a:bodyPr>
            <a:noAutofit/>
          </a:bodyPr>
          <a:lstStyle/>
          <a:p>
            <a:pPr marL="0" indent="0">
              <a:spcBef>
                <a:spcPts val="400"/>
              </a:spcBef>
              <a:buNone/>
            </a:pPr>
            <a:r>
              <a:rPr lang="pl-PL" sz="2200" dirty="0">
                <a:latin typeface="+mn-lt"/>
              </a:rPr>
              <a:t>	</a:t>
            </a:r>
          </a:p>
          <a:p>
            <a:pPr marL="0" indent="0">
              <a:lnSpc>
                <a:spcPts val="3200"/>
              </a:lnSpc>
              <a:spcBef>
                <a:spcPts val="0"/>
              </a:spcBef>
              <a:buNone/>
            </a:pPr>
            <a:r>
              <a:rPr lang="pl-PL" sz="2200" b="1" dirty="0">
                <a:latin typeface="+mn-lt"/>
              </a:rPr>
              <a:t>1.1.	Opis potrzeby realizacji projektu</a:t>
            </a:r>
          </a:p>
          <a:p>
            <a:pPr marL="0" indent="0">
              <a:lnSpc>
                <a:spcPts val="3200"/>
              </a:lnSpc>
              <a:spcBef>
                <a:spcPts val="0"/>
              </a:spcBef>
              <a:buNone/>
            </a:pPr>
            <a:endParaRPr lang="pl-PL" b="1" dirty="0">
              <a:latin typeface="+mn-lt"/>
            </a:endParaRPr>
          </a:p>
          <a:p>
            <a:pPr marL="0" indent="0">
              <a:lnSpc>
                <a:spcPts val="3200"/>
              </a:lnSpc>
              <a:spcBef>
                <a:spcPts val="0"/>
              </a:spcBef>
              <a:buNone/>
            </a:pPr>
            <a:r>
              <a:rPr lang="pl-PL" dirty="0">
                <a:latin typeface="+mn-lt"/>
              </a:rPr>
              <a:t>Należy wykazać pilność realizacji projektu:	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pl-PL" b="1" dirty="0"/>
              <a:t>w przypadku projektów dotyczących zagospodarowania odpadów komunalnych</a:t>
            </a:r>
            <a:r>
              <a:rPr lang="pl-PL" dirty="0"/>
              <a:t> </a:t>
            </a:r>
            <a:r>
              <a:rPr lang="pl-PL" b="1" dirty="0"/>
              <a:t>(tj. obejmujących typy projektu od pierwszego do czwartego</a:t>
            </a:r>
            <a:r>
              <a:rPr lang="pl-PL" dirty="0"/>
              <a:t> </a:t>
            </a:r>
            <a:r>
              <a:rPr lang="pl-PL" b="1" dirty="0"/>
              <a:t>wymienionych w opisie Działania 2.13. w SZOP) </a:t>
            </a:r>
            <a:r>
              <a:rPr lang="pl-PL" dirty="0"/>
              <a:t>- pilność proponowanych działań z punktu widzenia obowiązku osiągniecia przez gminę wymaganego poziomu przygotowania do ponownego użycia i recyklingu odpadów komunalnych w wysokości co najmniej 60% wagowo - za rok 2030, zgodnie z zapisami art. </a:t>
            </a:r>
            <a:r>
              <a:rPr lang="pl-PL" dirty="0" err="1"/>
              <a:t>3b</a:t>
            </a:r>
            <a:r>
              <a:rPr lang="pl-PL" dirty="0"/>
              <a:t> ust. 1 pkt 10 ustawy z dnia 13 września 1996 r. o utrzymaniu czystości i porządku w gminach;</a:t>
            </a:r>
          </a:p>
          <a:p>
            <a:pPr>
              <a:buFont typeface="Arial" panose="020B0604020202020204" pitchFamily="34" charset="0"/>
              <a:buChar char="•"/>
            </a:pPr>
            <a:endParaRPr lang="pl-PL" dirty="0"/>
          </a:p>
          <a:p>
            <a:pPr lvl="0">
              <a:buFont typeface="Arial" panose="020B0604020202020204" pitchFamily="34" charset="0"/>
              <a:buChar char="•"/>
            </a:pPr>
            <a:r>
              <a:rPr lang="pl-PL" b="1" dirty="0"/>
              <a:t>w przypadku projektów w zakresie zapobiegania powstawaniu odpadów żywności,</a:t>
            </a:r>
            <a:r>
              <a:rPr lang="pl-PL" dirty="0"/>
              <a:t> </a:t>
            </a:r>
            <a:r>
              <a:rPr lang="pl-PL" b="1" dirty="0"/>
              <a:t>w szczególności przez wykorzystanie niesprzedanych produktów spożywczych lub produktów o krótkim terminie przydatności do spożycia (tj. obejmujących siódmy typ projektu wymieniony w opisie Działania 2.13. w SZOP)</a:t>
            </a:r>
            <a:r>
              <a:rPr lang="pl-PL" dirty="0"/>
              <a:t> - zarówno potrzeby, jak i pilność wyposażenia organizacji pozarządowej w środki niezbędne do prowadzenia działań w zakresie przeciwdziałania marnowaniu żywności.</a:t>
            </a:r>
          </a:p>
          <a:p>
            <a:pPr marL="0" indent="0">
              <a:spcBef>
                <a:spcPts val="400"/>
              </a:spcBef>
              <a:buNone/>
            </a:pPr>
            <a:endParaRPr lang="pl-PL" sz="2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4824039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715" y="179437"/>
            <a:ext cx="8640381" cy="647753"/>
          </a:xfrm>
        </p:spPr>
        <p:txBody>
          <a:bodyPr>
            <a:normAutofit/>
          </a:bodyPr>
          <a:lstStyle/>
          <a:p>
            <a:pPr algn="ctr"/>
            <a:r>
              <a:rPr lang="pl-PL" dirty="0">
                <a:latin typeface="+mn-lt"/>
              </a:rPr>
              <a:t>1. Studium Wykonalności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2AC9AC38-9DEA-4AE6-A16D-10E49FAEB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362" y="520083"/>
            <a:ext cx="9721080" cy="6780916"/>
          </a:xfrm>
          <a:ln>
            <a:noFill/>
          </a:ln>
          <a:effectLst>
            <a:softEdge rad="0"/>
          </a:effectLst>
        </p:spPr>
        <p:txBody>
          <a:bodyPr>
            <a:noAutofit/>
          </a:bodyPr>
          <a:lstStyle/>
          <a:p>
            <a:pPr marL="0" indent="0">
              <a:spcBef>
                <a:spcPts val="400"/>
              </a:spcBef>
              <a:buNone/>
            </a:pPr>
            <a:r>
              <a:rPr lang="pl-PL" sz="2200" dirty="0">
                <a:latin typeface="+mn-lt"/>
              </a:rPr>
              <a:t>	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pl-PL" sz="2400" b="1" dirty="0">
                <a:latin typeface="+mn-lt"/>
              </a:rPr>
              <a:t>1.3.</a:t>
            </a:r>
            <a:r>
              <a:rPr lang="pl-PL" sz="2400" dirty="0">
                <a:latin typeface="+mn-lt"/>
              </a:rPr>
              <a:t>	</a:t>
            </a:r>
            <a:r>
              <a:rPr lang="pl-PL" sz="2400" b="1" dirty="0">
                <a:latin typeface="+mn-lt"/>
              </a:rPr>
              <a:t>Szczegółowy opis przedmiotu projektu</a:t>
            </a:r>
            <a:endParaRPr lang="pl-PL" sz="2400" dirty="0">
              <a:latin typeface="+mn-lt"/>
            </a:endParaRPr>
          </a:p>
          <a:p>
            <a:pPr marL="0" indent="0">
              <a:spcBef>
                <a:spcPts val="400"/>
              </a:spcBef>
              <a:buNone/>
            </a:pPr>
            <a:endParaRPr lang="pl-PL" sz="1600" dirty="0">
              <a:latin typeface="+mn-lt"/>
            </a:endParaRPr>
          </a:p>
          <a:p>
            <a:pPr marL="0" indent="0">
              <a:spcBef>
                <a:spcPts val="400"/>
              </a:spcBef>
              <a:buNone/>
            </a:pPr>
            <a:endParaRPr lang="pl-PL" sz="1600" dirty="0">
              <a:latin typeface="+mn-lt"/>
            </a:endParaRPr>
          </a:p>
          <a:p>
            <a:pPr marL="0" indent="0">
              <a:spcBef>
                <a:spcPts val="400"/>
              </a:spcBef>
              <a:buNone/>
            </a:pPr>
            <a:endParaRPr lang="pl-PL" sz="1600" dirty="0">
              <a:latin typeface="+mn-lt"/>
            </a:endParaRPr>
          </a:p>
          <a:p>
            <a:pPr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pl-PL" dirty="0">
                <a:latin typeface="+mn-lt"/>
              </a:rPr>
              <a:t>Zadania planowane w ramach projektu</a:t>
            </a:r>
          </a:p>
          <a:p>
            <a:pPr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pl-PL" dirty="0">
                <a:latin typeface="+mn-lt"/>
              </a:rPr>
              <a:t>Wyposażenie</a:t>
            </a:r>
          </a:p>
          <a:p>
            <a:pPr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pl-PL" dirty="0">
                <a:latin typeface="+mn-lt"/>
              </a:rPr>
              <a:t>Działania uzupełniające (np. działania sprzyjające adaptacji do zmian klimatu lub działania edukacyjne dotyczące podnoszenia poziomu wiedzy w zakresie gospodarki o obiegu zamkniętym)</a:t>
            </a:r>
          </a:p>
          <a:p>
            <a:pPr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pl-PL" dirty="0">
                <a:latin typeface="+mn-lt"/>
              </a:rPr>
              <a:t>Działania promocyjne</a:t>
            </a:r>
          </a:p>
          <a:p>
            <a:pPr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pl-PL" dirty="0">
                <a:latin typeface="+mn-lt"/>
              </a:rPr>
              <a:t>Rozwiązania techniczno-technologiczne z przedstawieniem zakresu, skali, parametrów technicznych i kosztowych</a:t>
            </a:r>
          </a:p>
          <a:p>
            <a:pPr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pl-PL" dirty="0">
                <a:latin typeface="+mn-lt"/>
              </a:rPr>
              <a:t>Nakłady inwestycyjne (z podziałem na koszty kwalifikowalne, niekwalifikowalne, dofinansowanie)</a:t>
            </a:r>
          </a:p>
          <a:p>
            <a:pPr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pl-PL" dirty="0">
                <a:latin typeface="+mn-lt"/>
              </a:rPr>
              <a:t>Wymagane zezwolenia realizacyjne (np. pozwolenie na budowę, zgłoszenie budowy, brak wymogu uzyskania zezwolenia)</a:t>
            </a:r>
          </a:p>
          <a:p>
            <a:pPr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pl-PL" b="1" dirty="0">
                <a:latin typeface="+mn-lt"/>
              </a:rPr>
              <a:t>Analiza wystąpienia/nie wystąpienia pomocy publicznej </a:t>
            </a:r>
            <a:r>
              <a:rPr lang="pl-PL" dirty="0">
                <a:latin typeface="+mn-lt"/>
              </a:rPr>
              <a:t>z podziałem na wydatki objęte i nie objęte zasadami pomocy publicznej/pomocy de minimis</a:t>
            </a:r>
          </a:p>
          <a:p>
            <a:pPr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pl-PL" dirty="0">
                <a:latin typeface="+mn-lt"/>
              </a:rPr>
              <a:t>Lokalizacja projektu wraz z numerami działek</a:t>
            </a:r>
          </a:p>
          <a:p>
            <a:pPr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pl-PL" dirty="0">
                <a:latin typeface="+mn-lt"/>
              </a:rPr>
              <a:t>Szczegółowe uwarunkowania określone dla Działania 2.13</a:t>
            </a:r>
          </a:p>
          <a:p>
            <a:pPr marL="0" indent="0">
              <a:spcBef>
                <a:spcPts val="400"/>
              </a:spcBef>
              <a:buNone/>
            </a:pPr>
            <a:endParaRPr lang="pl-PL" dirty="0">
              <a:latin typeface="+mn-lt"/>
            </a:endParaRP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5AEF9CA0-77D4-44E0-A146-7AB35DC08D3A}"/>
              </a:ext>
            </a:extLst>
          </p:cNvPr>
          <p:cNvSpPr/>
          <p:nvPr/>
        </p:nvSpPr>
        <p:spPr>
          <a:xfrm>
            <a:off x="665387" y="1367569"/>
            <a:ext cx="9433047" cy="792088"/>
          </a:xfrm>
          <a:prstGeom prst="rect">
            <a:avLst/>
          </a:prstGeom>
          <a:solidFill>
            <a:srgbClr val="0D47A1"/>
          </a:solidFill>
          <a:ln w="38100" cmpd="dbl">
            <a:solidFill>
              <a:srgbClr val="FFD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="1" dirty="0">
              <a:ln w="0"/>
              <a:solidFill>
                <a:srgbClr val="FFD000"/>
              </a:solidFill>
            </a:endParaRPr>
          </a:p>
          <a:p>
            <a:pPr algn="ctr"/>
            <a:r>
              <a:rPr lang="pl-PL" b="1" dirty="0">
                <a:ln w="0"/>
                <a:solidFill>
                  <a:srgbClr val="FFD000"/>
                </a:solidFill>
              </a:rPr>
              <a:t>Treść rozdziału 1.3. Szczegółowy opis przedmiotu projektu będzie stanowić załącznik do umowy o dofinansowanie.</a:t>
            </a:r>
            <a:endParaRPr lang="pl-PL" b="1" dirty="0">
              <a:solidFill>
                <a:srgbClr val="FFD000"/>
              </a:solidFill>
            </a:endParaRPr>
          </a:p>
          <a:p>
            <a:pPr algn="ctr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1265219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715" y="179437"/>
            <a:ext cx="8640381" cy="647753"/>
          </a:xfrm>
        </p:spPr>
        <p:txBody>
          <a:bodyPr>
            <a:normAutofit/>
          </a:bodyPr>
          <a:lstStyle/>
          <a:p>
            <a:pPr algn="ctr"/>
            <a:r>
              <a:rPr lang="pl-PL" dirty="0">
                <a:latin typeface="+mn-lt"/>
              </a:rPr>
              <a:t>1. Studium Wykonalności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2AC9AC38-9DEA-4AE6-A16D-10E49FAEB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378" y="827190"/>
            <a:ext cx="9721080" cy="5400174"/>
          </a:xfrm>
        </p:spPr>
        <p:txBody>
          <a:bodyPr>
            <a:noAutofit/>
          </a:bodyPr>
          <a:lstStyle/>
          <a:p>
            <a:pPr marL="0" indent="0">
              <a:spcBef>
                <a:spcPts val="400"/>
              </a:spcBef>
              <a:buNone/>
            </a:pPr>
            <a:r>
              <a:rPr lang="pl-PL" sz="2200" dirty="0">
                <a:latin typeface="+mn-lt"/>
              </a:rPr>
              <a:t>	</a:t>
            </a:r>
          </a:p>
          <a:p>
            <a:pPr marL="0" indent="0" algn="ctr">
              <a:spcBef>
                <a:spcPts val="400"/>
              </a:spcBef>
              <a:buNone/>
            </a:pPr>
            <a:r>
              <a:rPr lang="pl-PL" sz="2400" b="1" dirty="0"/>
              <a:t>Analiza wystąpienia/nie wystąpienia pomocy publicznej</a:t>
            </a:r>
          </a:p>
          <a:p>
            <a:pPr marL="0" indent="0" algn="ctr">
              <a:spcBef>
                <a:spcPts val="400"/>
              </a:spcBef>
              <a:buNone/>
            </a:pPr>
            <a:endParaRPr lang="pl-PL" sz="2200" dirty="0">
              <a:latin typeface="+mn-lt"/>
            </a:endParaRPr>
          </a:p>
          <a:p>
            <a:pPr marL="0" indent="0">
              <a:buNone/>
            </a:pPr>
            <a:r>
              <a:rPr lang="pl-PL" dirty="0">
                <a:latin typeface="+mn-lt"/>
              </a:rPr>
              <a:t>Analiza powinna zostać dokonana w oparciu o następujące przesłanki (</a:t>
            </a:r>
            <a:r>
              <a:rPr lang="pl-PL" b="1" dirty="0">
                <a:latin typeface="+mn-lt"/>
              </a:rPr>
              <a:t>pkt 5.5. regulaminu wyboru projektów</a:t>
            </a:r>
            <a:r>
              <a:rPr lang="pl-PL" dirty="0">
                <a:latin typeface="+mn-lt"/>
              </a:rPr>
              <a:t>):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pl-PL" dirty="0">
                <a:latin typeface="+mn-lt"/>
              </a:rPr>
              <a:t>wsparcie udzielane jest przedsiębiorstwu przez państwo lub ze źródeł państwowych,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pl-PL" dirty="0">
                <a:latin typeface="+mn-lt"/>
              </a:rPr>
              <a:t>wsparcie powoduje uzyskanie przez przedsiębiorstwo przysporzenia na warunkach korzystniejszych od rynkowych,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pl-PL" dirty="0">
                <a:latin typeface="+mn-lt"/>
              </a:rPr>
              <a:t>wsparcie ma charakter selektywny (uprzywilejowuje określone przedsiębiorstwa albo produkcję określonych towarów),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pl-PL" dirty="0">
                <a:latin typeface="+mn-lt"/>
              </a:rPr>
              <a:t>wsparcie grozi zakłóceniem lub zakłóca konkurencję oraz wpływa na wymianę handlową między państwami członkowskimi Unii Europejskiej.</a:t>
            </a:r>
          </a:p>
          <a:p>
            <a:pPr marL="0" indent="0">
              <a:buNone/>
            </a:pPr>
            <a:r>
              <a:rPr lang="pl-PL" dirty="0">
                <a:latin typeface="+mn-lt"/>
              </a:rPr>
              <a:t>W przypadku, gdy </a:t>
            </a:r>
            <a:r>
              <a:rPr lang="pl-PL" b="1" dirty="0">
                <a:latin typeface="+mn-lt"/>
              </a:rPr>
              <a:t>wszystkie powyższe przesłanki są spełnione łącznie</a:t>
            </a:r>
            <a:r>
              <a:rPr lang="pl-PL" dirty="0">
                <a:latin typeface="+mn-lt"/>
              </a:rPr>
              <a:t> </a:t>
            </a:r>
            <a:r>
              <a:rPr lang="pl-PL" b="1" dirty="0">
                <a:latin typeface="+mn-lt"/>
              </a:rPr>
              <a:t>wsparcie stanowi pomoc publiczną.</a:t>
            </a:r>
            <a:r>
              <a:rPr lang="pl-PL" dirty="0">
                <a:latin typeface="+mn-lt"/>
              </a:rPr>
              <a:t> Powyższe oznacza, że niewystępowanie przynajmniej jednej z przesłanek sprawia, że wsparcie nie jest pomocą publiczną.</a:t>
            </a:r>
          </a:p>
          <a:p>
            <a:pPr marL="0" indent="0">
              <a:spcBef>
                <a:spcPts val="400"/>
              </a:spcBef>
              <a:buNone/>
            </a:pPr>
            <a:endParaRPr lang="pl-PL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1869408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25" y="539750"/>
            <a:ext cx="8640381" cy="647753"/>
          </a:xfrm>
        </p:spPr>
        <p:txBody>
          <a:bodyPr>
            <a:normAutofit/>
          </a:bodyPr>
          <a:lstStyle/>
          <a:p>
            <a:pPr algn="ctr"/>
            <a:r>
              <a:rPr lang="pl-PL" dirty="0">
                <a:latin typeface="+mn-lt"/>
              </a:rPr>
              <a:t>1. Studium Wykonalności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2AC9AC38-9DEA-4AE6-A16D-10E49FAEB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378" y="1403573"/>
            <a:ext cx="9721080" cy="5400174"/>
          </a:xfrm>
        </p:spPr>
        <p:txBody>
          <a:bodyPr>
            <a:noAutofit/>
          </a:bodyPr>
          <a:lstStyle/>
          <a:p>
            <a:pPr marL="0" indent="0">
              <a:spcBef>
                <a:spcPts val="400"/>
              </a:spcBef>
              <a:buNone/>
            </a:pPr>
            <a:endParaRPr lang="pl-PL" sz="2200" dirty="0">
              <a:latin typeface="+mn-lt"/>
            </a:endParaRPr>
          </a:p>
          <a:p>
            <a:pPr marL="0" indent="0">
              <a:spcBef>
                <a:spcPts val="400"/>
              </a:spcBef>
              <a:buNone/>
            </a:pPr>
            <a:r>
              <a:rPr lang="pl-PL" sz="2200" b="1" dirty="0">
                <a:latin typeface="+mn-lt"/>
              </a:rPr>
              <a:t>1.4.	Zgodność projektu z logiką interwencji Programu</a:t>
            </a:r>
          </a:p>
          <a:p>
            <a:pPr marL="0" indent="0">
              <a:spcBef>
                <a:spcPts val="400"/>
              </a:spcBef>
              <a:buNone/>
            </a:pPr>
            <a:endParaRPr lang="pl-PL" dirty="0">
              <a:latin typeface="+mn-lt"/>
            </a:endParaRPr>
          </a:p>
          <a:p>
            <a:pPr marL="0" indent="0">
              <a:buNone/>
            </a:pPr>
            <a:r>
              <a:rPr lang="pl-PL" dirty="0">
                <a:latin typeface="+mn-lt"/>
              </a:rPr>
              <a:t>W ramach niniejszego podrozdziału należy odnieść się do następujących kryteriów strategicznych dla Działania 2.13. Gospodarka o obiegu zamkniętym: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>
                <a:latin typeface="+mn-lt"/>
              </a:rPr>
              <a:t>1.4.1. Profil projektu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>
                <a:latin typeface="+mn-lt"/>
              </a:rPr>
              <a:t>1.4.2. Wkład w zakładane efekty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>
                <a:latin typeface="+mn-lt"/>
              </a:rPr>
              <a:t>1.4.3. Kompleksowość projektu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>
                <a:latin typeface="+mn-lt"/>
              </a:rPr>
              <a:t>1.4.4. Komplementarność projektu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>
                <a:latin typeface="+mn-lt"/>
              </a:rPr>
              <a:t>1.4.5. Wartość dodana projektu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>
                <a:latin typeface="+mn-lt"/>
              </a:rPr>
              <a:t>1.4.6. Specyficzne ukierunkowanie projektu</a:t>
            </a:r>
          </a:p>
          <a:p>
            <a:pPr marL="0" indent="0">
              <a:spcBef>
                <a:spcPts val="400"/>
              </a:spcBef>
              <a:buNone/>
            </a:pPr>
            <a:endParaRPr lang="pl-PL" sz="22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4956982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>
                <a:latin typeface="+mn-lt"/>
              </a:rPr>
              <a:t>2. Dokumenty dotyczące oddziaływania projektu na środowisko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2AC9AC38-9DEA-4AE6-A16D-10E49FAEB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3207" y="2555701"/>
            <a:ext cx="9145015" cy="5053846"/>
          </a:xfrm>
        </p:spPr>
        <p:txBody>
          <a:bodyPr>
            <a:noAutofit/>
          </a:bodyPr>
          <a:lstStyle/>
          <a:p>
            <a:pPr lvl="0">
              <a:lnSpc>
                <a:spcPct val="16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dirty="0">
                <a:latin typeface="+mn-lt"/>
              </a:rPr>
              <a:t>Załącznik 2.1  Informacja o wpływie projektu na środowisko;</a:t>
            </a:r>
          </a:p>
          <a:p>
            <a:pPr lvl="0">
              <a:lnSpc>
                <a:spcPct val="16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dirty="0">
                <a:latin typeface="+mn-lt"/>
              </a:rPr>
              <a:t>Załącznik 2.2. Dokumenty z procedury oceny oddziaływania na środowisko;</a:t>
            </a:r>
          </a:p>
          <a:p>
            <a:pPr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dirty="0">
                <a:latin typeface="+mn-lt"/>
              </a:rPr>
              <a:t>Załącznik 2.3. Zaświadczenie organu odpowiedzialnego za monitorowanie obszarów Natura 2000 wraz z mapą wskazującą lokalizację (zadania) projektu i najbliższe obszary sieci Natura 2000 plus kompletny wniosek (formularz i informację o przedsięwzięciu), na podstawie którego uzyskano zaświadczenie Natura 2000.</a:t>
            </a:r>
          </a:p>
          <a:p>
            <a:pPr marL="0" indent="0">
              <a:lnSpc>
                <a:spcPct val="160000"/>
              </a:lnSpc>
              <a:spcAft>
                <a:spcPts val="1200"/>
              </a:spcAft>
              <a:buNone/>
            </a:pPr>
            <a:endParaRPr lang="pl-PL" sz="2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4468550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25" y="251445"/>
            <a:ext cx="8640381" cy="1080001"/>
          </a:xfrm>
        </p:spPr>
        <p:txBody>
          <a:bodyPr/>
          <a:lstStyle/>
          <a:p>
            <a:pPr algn="ctr"/>
            <a:r>
              <a:rPr lang="pl-PL" dirty="0">
                <a:latin typeface="+mn-lt"/>
              </a:rPr>
              <a:t>3. Dokumenty dotyczące zakresu rzeczowego realizacji inwestycji</a:t>
            </a: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F38A71D1-AFB9-4E2E-B465-53C8A0924CD1}"/>
              </a:ext>
            </a:extLst>
          </p:cNvPr>
          <p:cNvSpPr/>
          <p:nvPr/>
        </p:nvSpPr>
        <p:spPr>
          <a:xfrm>
            <a:off x="596365" y="4139877"/>
            <a:ext cx="9649072" cy="2160240"/>
          </a:xfrm>
          <a:prstGeom prst="rect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84BB91E0-9214-4848-AFED-61ED456530F8}"/>
              </a:ext>
            </a:extLst>
          </p:cNvPr>
          <p:cNvSpPr/>
          <p:nvPr/>
        </p:nvSpPr>
        <p:spPr>
          <a:xfrm>
            <a:off x="596365" y="1691605"/>
            <a:ext cx="9649072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b="1" dirty="0"/>
              <a:t>Pozwolenie na budowę</a:t>
            </a:r>
            <a:r>
              <a:rPr lang="pl-PL" dirty="0"/>
              <a:t> należy dostarczyć w przypadku, gdy zamierzenie inwestycyjne wymaga uzyskania takiego pozwolenia zgodnie z ustawą z dnia 7 lipca 1994 r. Prawo budowlane.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b="1" dirty="0"/>
              <a:t>Zgłoszenie zamiaru wykonywania robót budowlanych niewymagających pozwolenia na budowę</a:t>
            </a:r>
            <a:r>
              <a:rPr lang="pl-PL" dirty="0"/>
              <a:t> należy dostarczyć w przypadku, gdy zamierzenie inwestycyjne nie wymaga uzyskania pozwolenia na budowę zgodnie z ustawą z dnia 7 lipca 1994 r. Prawo budowlane oraz przeprowadzenia zgodnie z art. 59 ustawy </a:t>
            </a:r>
            <a:r>
              <a:rPr lang="pl-PL" dirty="0" err="1"/>
              <a:t>OOŚ</a:t>
            </a:r>
            <a:r>
              <a:rPr lang="pl-PL" dirty="0"/>
              <a:t> oceny oddziaływania na środowisko i/lub oceny oddziaływania na obszar Natura 2000.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pl-PL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l-PL" dirty="0">
                <a:ea typeface="Times New Roman" panose="02020603050405020304" pitchFamily="18" charset="0"/>
              </a:rPr>
              <a:t>Ponadto w ramach naboru dla Działania 2.13 Gospodarka o obiegu zamkniętym </a:t>
            </a:r>
            <a:r>
              <a:rPr lang="pl-PL" b="1" dirty="0">
                <a:ea typeface="Times New Roman" panose="02020603050405020304" pitchFamily="18" charset="0"/>
              </a:rPr>
              <a:t>nie dopuszcza się</a:t>
            </a:r>
            <a:r>
              <a:rPr lang="pl-PL" dirty="0">
                <a:ea typeface="Times New Roman" panose="02020603050405020304" pitchFamily="18" charset="0"/>
              </a:rPr>
              <a:t> </a:t>
            </a:r>
            <a:r>
              <a:rPr lang="pl-PL" b="1" dirty="0">
                <a:ea typeface="Times New Roman" panose="02020603050405020304" pitchFamily="18" charset="0"/>
              </a:rPr>
              <a:t>składania</a:t>
            </a:r>
            <a:r>
              <a:rPr lang="pl-PL" dirty="0">
                <a:ea typeface="Times New Roman" panose="02020603050405020304" pitchFamily="18" charset="0"/>
              </a:rPr>
              <a:t> </a:t>
            </a:r>
            <a:r>
              <a:rPr lang="pl-PL" b="1" dirty="0">
                <a:ea typeface="Times New Roman" panose="02020603050405020304" pitchFamily="18" charset="0"/>
              </a:rPr>
              <a:t>projektów realizowanych w trybie</a:t>
            </a:r>
            <a:r>
              <a:rPr lang="pl-PL" dirty="0">
                <a:ea typeface="Times New Roman" panose="02020603050405020304" pitchFamily="18" charset="0"/>
              </a:rPr>
              <a:t> </a:t>
            </a:r>
            <a:r>
              <a:rPr lang="pl-PL" b="1" dirty="0">
                <a:ea typeface="Times New Roman" panose="02020603050405020304" pitchFamily="18" charset="0"/>
              </a:rPr>
              <a:t>„zaprojektuj i wybuduj”</a:t>
            </a:r>
            <a:r>
              <a:rPr lang="pl-PL" dirty="0">
                <a:ea typeface="Times New Roman" panose="02020603050405020304" pitchFamily="18" charset="0"/>
              </a:rPr>
              <a:t>, </a:t>
            </a:r>
            <a:r>
              <a:rPr lang="pl-PL" dirty="0" err="1">
                <a:ea typeface="Times New Roman" panose="02020603050405020304" pitchFamily="18" charset="0"/>
              </a:rPr>
              <a:t>tj</a:t>
            </a:r>
            <a:r>
              <a:rPr lang="pl-PL" dirty="0">
                <a:ea typeface="Times New Roman" panose="02020603050405020304" pitchFamily="18" charset="0"/>
              </a:rPr>
              <a:t>, w oparciu o program funkcjonalno-użytkowy sporządzony zgodnie z Rozporządzeniem Ministra Rozwoju Technologii z dnia 20 grudnia 2021 r. w sprawie szczegółowego zakresu i formy dokumentacji projektowej, specyfikacji technicznych wykonania i odbioru robót budowlanych oraz programu funkcjonalno-użytkowego.</a:t>
            </a:r>
            <a:r>
              <a:rPr lang="pl-PL" dirty="0"/>
              <a:t> </a:t>
            </a:r>
            <a:r>
              <a:rPr lang="pl-PL" dirty="0">
                <a:ea typeface="Times New Roman" panose="02020603050405020304" pitchFamily="18" charset="0"/>
              </a:rPr>
              <a:t>w przypadku konieczności uzyskania ZRID wystarczy dołączyć wniosek o jego wydanie.</a:t>
            </a:r>
            <a:endParaRPr lang="pl-PL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2453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1C6906F1-4040-499B-B0E1-5F82A9ADDB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884137"/>
            <a:ext cx="10691813" cy="5791399"/>
          </a:xfrm>
          <a:prstGeom prst="rect">
            <a:avLst/>
          </a:prstGeom>
        </p:spPr>
      </p:pic>
      <p:sp>
        <p:nvSpPr>
          <p:cNvPr id="6" name="Prostokąt 5">
            <a:hlinkClick r:id="rId3" action="ppaction://hlinksldjump"/>
            <a:extLst>
              <a:ext uri="{FF2B5EF4-FFF2-40B4-BE49-F238E27FC236}">
                <a16:creationId xmlns:a16="http://schemas.microsoft.com/office/drawing/2014/main" id="{A1D03979-1CB7-4191-8390-D483C7BA3221}"/>
              </a:ext>
            </a:extLst>
          </p:cNvPr>
          <p:cNvSpPr/>
          <p:nvPr/>
        </p:nvSpPr>
        <p:spPr>
          <a:xfrm>
            <a:off x="1889522" y="3779836"/>
            <a:ext cx="2664296" cy="144017"/>
          </a:xfrm>
          <a:prstGeom prst="rect">
            <a:avLst/>
          </a:prstGeom>
          <a:solidFill>
            <a:schemeClr val="accent2">
              <a:alpha val="17000"/>
            </a:schemeClr>
          </a:solidFill>
          <a:ln w="28575"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0484077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23" y="395461"/>
            <a:ext cx="8640381" cy="1080001"/>
          </a:xfrm>
        </p:spPr>
        <p:txBody>
          <a:bodyPr/>
          <a:lstStyle/>
          <a:p>
            <a:pPr algn="ctr"/>
            <a:r>
              <a:rPr lang="pl-PL" dirty="0">
                <a:latin typeface="+mn-lt"/>
              </a:rPr>
              <a:t>4. Dokumenty poświadczające zaangażowanie partnerów w realizację projektu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2AC9AC38-9DEA-4AE6-A16D-10E49FAEB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370" y="1331565"/>
            <a:ext cx="9793088" cy="5477017"/>
          </a:xfrm>
        </p:spPr>
        <p:txBody>
          <a:bodyPr>
            <a:noAutofit/>
          </a:bodyPr>
          <a:lstStyle/>
          <a:p>
            <a:pPr marL="540000" indent="-4572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000" b="1" dirty="0">
                <a:latin typeface="Calibri" panose="020F0502020204030204" pitchFamily="34" charset="0"/>
                <a:cs typeface="Calibri" panose="020F0502020204030204" pitchFamily="34" charset="0"/>
              </a:rPr>
              <a:t>Partnerem w projekcie może być wyłącznie podmiot wymieniony w Działaniu SZOP;</a:t>
            </a:r>
          </a:p>
          <a:p>
            <a:pPr marL="540000" indent="-4572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sz="2000" dirty="0">
                <a:latin typeface="Calibri" panose="020F0502020204030204" pitchFamily="34" charset="0"/>
                <a:cs typeface="Calibri" panose="020F0502020204030204" pitchFamily="34" charset="0"/>
              </a:rPr>
              <a:t> Zdefiniowana minimalna zawartość umowy partnerskiej, w szczególności: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pl-PL" sz="2000" dirty="0">
                <a:latin typeface="Calibri" panose="020F0502020204030204" pitchFamily="34" charset="0"/>
                <a:cs typeface="Calibri" panose="020F0502020204030204" pitchFamily="34" charset="0"/>
              </a:rPr>
              <a:t>przedmiot porozumienia albo umowy;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pl-PL" sz="2000" dirty="0">
                <a:latin typeface="Calibri" panose="020F0502020204030204" pitchFamily="34" charset="0"/>
                <a:cs typeface="Calibri" panose="020F0502020204030204" pitchFamily="34" charset="0"/>
              </a:rPr>
              <a:t>prawa i obowiązki stron;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pl-PL" sz="2000" dirty="0">
                <a:latin typeface="Calibri" panose="020F0502020204030204" pitchFamily="34" charset="0"/>
                <a:cs typeface="Calibri" panose="020F0502020204030204" pitchFamily="34" charset="0"/>
              </a:rPr>
              <a:t>zakres i formę udziału poszczególnych Partnerów w projekcie, w tym zakres realizowanych przez nich zadań;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pl-PL" sz="2000" dirty="0">
                <a:latin typeface="Calibri" panose="020F0502020204030204" pitchFamily="34" charset="0"/>
                <a:cs typeface="Calibri" panose="020F0502020204030204" pitchFamily="34" charset="0"/>
              </a:rPr>
              <a:t>Partner wiodący uprawniony do reprezentowania pozostałych Partnerów projektu;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pl-PL" sz="2000" dirty="0">
                <a:latin typeface="Calibri" panose="020F0502020204030204" pitchFamily="34" charset="0"/>
                <a:cs typeface="Calibri" panose="020F0502020204030204" pitchFamily="34" charset="0"/>
              </a:rPr>
              <a:t>sposób przekazywania dofinansowania na pokrycie kosztów ponoszonych przez poszczególnych Partnerów projektu, umożliwiający określenie kwoty dofinansowania udzielonego każdemu z Partnerów;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pl-PL" sz="2000" dirty="0">
                <a:latin typeface="Calibri" panose="020F0502020204030204" pitchFamily="34" charset="0"/>
                <a:cs typeface="Calibri" panose="020F0502020204030204" pitchFamily="34" charset="0"/>
              </a:rPr>
              <a:t>sposób postępowania w przypadku naruszenia lub niewywiązania się stron z porozumienia lub umowy.</a:t>
            </a:r>
          </a:p>
        </p:txBody>
      </p:sp>
    </p:spTree>
    <p:extLst>
      <p:ext uri="{BB962C8B-B14F-4D97-AF65-F5344CB8AC3E}">
        <p14:creationId xmlns:p14="http://schemas.microsoft.com/office/powerpoint/2010/main" val="337083339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>
                <a:latin typeface="+mn-lt"/>
              </a:rPr>
              <a:t>5. Dokumenty określające status prawny wnioskodawcy i partnerów projektu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2AC9AC38-9DEA-4AE6-A16D-10E49FAEB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378" y="2411685"/>
            <a:ext cx="9721080" cy="4752528"/>
          </a:xfrm>
        </p:spPr>
        <p:txBody>
          <a:bodyPr>
            <a:noAutofit/>
          </a:bodyPr>
          <a:lstStyle/>
          <a:p>
            <a:pPr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Załącznik wymagany jest w celu potwierdzenia statusu prawnego Wnioskodawcy i Partnerów projektu;</a:t>
            </a:r>
          </a:p>
          <a:p>
            <a:pPr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Dokument nie jest wymagany, gdy można go uzyskać z ogólnodostępnego rejestru;</a:t>
            </a:r>
          </a:p>
          <a:p>
            <a:pPr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Załącznik nie jest wymagany np. dla jednostek samorządu terytorialnego.</a:t>
            </a:r>
          </a:p>
        </p:txBody>
      </p:sp>
    </p:spTree>
    <p:extLst>
      <p:ext uri="{BB962C8B-B14F-4D97-AF65-F5344CB8AC3E}">
        <p14:creationId xmlns:p14="http://schemas.microsoft.com/office/powerpoint/2010/main" val="18485703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716" y="403728"/>
            <a:ext cx="8640381" cy="1080001"/>
          </a:xfrm>
        </p:spPr>
        <p:txBody>
          <a:bodyPr/>
          <a:lstStyle/>
          <a:p>
            <a:pPr algn="ctr"/>
            <a:r>
              <a:rPr lang="pl-PL" dirty="0">
                <a:latin typeface="+mn-lt"/>
              </a:rPr>
              <a:t>6. Informacje niezbędne do ubiegania się o pomoc </a:t>
            </a:r>
            <a:r>
              <a:rPr lang="pl-PL" i="1" dirty="0">
                <a:latin typeface="+mn-lt"/>
              </a:rPr>
              <a:t>de minimis</a:t>
            </a:r>
            <a:r>
              <a:rPr lang="pl-PL" dirty="0">
                <a:latin typeface="+mn-lt"/>
              </a:rPr>
              <a:t> lub pomoc inną niż pomoc </a:t>
            </a:r>
            <a:r>
              <a:rPr lang="pl-PL" i="1" dirty="0">
                <a:latin typeface="+mn-lt"/>
              </a:rPr>
              <a:t>de minimis</a:t>
            </a:r>
            <a:endParaRPr lang="pl-PL" dirty="0">
              <a:latin typeface="+mn-lt"/>
            </a:endParaRP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2AC9AC38-9DEA-4AE6-A16D-10E49FAEB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354" y="1907629"/>
            <a:ext cx="9577064" cy="5040560"/>
          </a:xfrm>
        </p:spPr>
        <p:txBody>
          <a:bodyPr>
            <a:noAutofit/>
          </a:bodyPr>
          <a:lstStyle/>
          <a:p>
            <a:pPr lvl="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dirty="0">
                <a:latin typeface="+mn-lt"/>
              </a:rPr>
              <a:t>Załącznik nr 6.1a Oświadczenie o uzyskanej pomocy de </a:t>
            </a:r>
            <a:r>
              <a:rPr lang="pl-PL" dirty="0" err="1">
                <a:latin typeface="+mn-lt"/>
              </a:rPr>
              <a:t>minimis</a:t>
            </a:r>
            <a:r>
              <a:rPr lang="pl-PL" dirty="0">
                <a:latin typeface="+mn-lt"/>
              </a:rPr>
              <a:t>;</a:t>
            </a:r>
          </a:p>
          <a:p>
            <a:pPr lvl="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dirty="0">
                <a:latin typeface="+mn-lt"/>
              </a:rPr>
              <a:t>Załącznik nr 6.1b Formularz informacji przedstawianych przy ubieganiu się o pomoc de </a:t>
            </a:r>
            <a:r>
              <a:rPr lang="pl-PL" dirty="0" err="1">
                <a:latin typeface="+mn-lt"/>
              </a:rPr>
              <a:t>minimis</a:t>
            </a:r>
            <a:r>
              <a:rPr lang="pl-PL" dirty="0">
                <a:latin typeface="+mn-lt"/>
              </a:rPr>
              <a:t>;</a:t>
            </a:r>
          </a:p>
          <a:p>
            <a:pPr lvl="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dirty="0">
                <a:latin typeface="+mn-lt"/>
              </a:rPr>
              <a:t>Załącznik nr 6.1.c Formularz informacji niezbędnych do udzielenia pomocy de </a:t>
            </a:r>
            <a:r>
              <a:rPr lang="pl-PL" dirty="0" err="1">
                <a:latin typeface="+mn-lt"/>
              </a:rPr>
              <a:t>minimis</a:t>
            </a:r>
            <a:r>
              <a:rPr lang="pl-PL" dirty="0">
                <a:latin typeface="+mn-lt"/>
              </a:rPr>
              <a:t> dla przedsiębiorców świadczących usługi w ogólnym interesie gospodarczym; </a:t>
            </a:r>
          </a:p>
          <a:p>
            <a:pPr lvl="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dirty="0">
                <a:latin typeface="+mn-lt"/>
              </a:rPr>
              <a:t>Załącznik nr 6.2 Formularz informacji przedstawianych przy ubieganiu się o pomoc inną niż pomoc w rolnictwie lub rybołówstwie, pomoc de </a:t>
            </a:r>
            <a:r>
              <a:rPr lang="pl-PL" dirty="0" err="1">
                <a:latin typeface="+mn-lt"/>
              </a:rPr>
              <a:t>minimis</a:t>
            </a:r>
            <a:r>
              <a:rPr lang="pl-PL" dirty="0">
                <a:latin typeface="+mn-lt"/>
              </a:rPr>
              <a:t> lub pomoc de </a:t>
            </a:r>
            <a:r>
              <a:rPr lang="pl-PL" dirty="0" err="1">
                <a:latin typeface="+mn-lt"/>
              </a:rPr>
              <a:t>minimis</a:t>
            </a:r>
            <a:r>
              <a:rPr lang="pl-PL" dirty="0">
                <a:latin typeface="+mn-lt"/>
              </a:rPr>
              <a:t> w rolnictwie lub rybołówstwie;</a:t>
            </a:r>
          </a:p>
          <a:p>
            <a:pPr lvl="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dirty="0">
                <a:latin typeface="+mn-lt"/>
              </a:rPr>
              <a:t>Załącznik nr 6.3 Oświadczenie wnioskodawcy o statusie MŚP (wraz z trzema załącznikami);</a:t>
            </a:r>
          </a:p>
          <a:p>
            <a:pPr lvl="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dirty="0">
                <a:latin typeface="+mn-lt"/>
              </a:rPr>
              <a:t>Załącznik nr 6.4 Oświadczenie Wnioskodawcy o niedokonaniu przeniesienia zakładu oraz zobowiązanie do niedokonywania przeniesienia zakładu</a:t>
            </a:r>
          </a:p>
          <a:p>
            <a:pPr lvl="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pl-PL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8607709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715" y="539751"/>
            <a:ext cx="8640381" cy="1080001"/>
          </a:xfrm>
        </p:spPr>
        <p:txBody>
          <a:bodyPr/>
          <a:lstStyle/>
          <a:p>
            <a:pPr algn="ctr"/>
            <a:r>
              <a:rPr lang="pl-PL" dirty="0">
                <a:latin typeface="+mn-lt"/>
              </a:rPr>
              <a:t>Oświadczenia wnioskodawcy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2AC9AC38-9DEA-4AE6-A16D-10E49FAEB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386" y="1619752"/>
            <a:ext cx="9721080" cy="5006989"/>
          </a:xfrm>
        </p:spPr>
        <p:txBody>
          <a:bodyPr>
            <a:noAutofit/>
          </a:bodyPr>
          <a:lstStyle/>
          <a:p>
            <a:pPr lvl="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pl-PL" dirty="0">
                <a:latin typeface="+mn-lt"/>
              </a:rPr>
              <a:t>Załącznik nr 7.1 „Oświadczenie o złożeniu wniosku w aplikacji WOD2021”;</a:t>
            </a:r>
          </a:p>
          <a:p>
            <a:pPr lvl="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pl-PL" dirty="0">
                <a:latin typeface="+mn-lt"/>
              </a:rPr>
              <a:t>Załącznik nr 7.2 „Oświadczenie, iż projekt nie został zakończony w rozumieniu art. 63 ust. 6 rozporządzenia ogólnego”;</a:t>
            </a:r>
          </a:p>
          <a:p>
            <a:pPr lvl="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pl-PL" dirty="0">
                <a:latin typeface="+mn-lt"/>
              </a:rPr>
              <a:t>Załącznik nr 7.3 „Oświadczenie o realizacji projektu zgodnie z prawem” </a:t>
            </a:r>
            <a:br>
              <a:rPr lang="pl-PL" dirty="0">
                <a:latin typeface="+mn-lt"/>
              </a:rPr>
            </a:br>
            <a:r>
              <a:rPr lang="pl-PL" dirty="0">
                <a:latin typeface="+mn-lt"/>
              </a:rPr>
              <a:t>(jeśli dotyczy);</a:t>
            </a:r>
          </a:p>
          <a:p>
            <a:pPr lvl="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pl-PL" dirty="0">
                <a:latin typeface="+mn-lt"/>
              </a:rPr>
              <a:t>Załącznik nr 7.4 „Oświadczenie o udzielaniu informacji na potrzeby ewaluacji”;</a:t>
            </a:r>
          </a:p>
          <a:p>
            <a:pPr lvl="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pl-PL" dirty="0">
                <a:latin typeface="+mn-lt"/>
              </a:rPr>
              <a:t>Załącznik nr 7.5 „Oświadczenie o zgodzie na korespondencję elektroniczną”;</a:t>
            </a:r>
          </a:p>
          <a:p>
            <a:pPr lvl="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pl-PL" dirty="0">
                <a:latin typeface="+mn-lt"/>
              </a:rPr>
              <a:t>Załącznik nr 7.6 „Oświadczenie o zapoznaniu się z regulaminem wyboru projektów”;</a:t>
            </a:r>
          </a:p>
          <a:p>
            <a:pPr lvl="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pl-PL" dirty="0">
                <a:latin typeface="+mn-lt"/>
              </a:rPr>
              <a:t>Załącznik nr 7.7 „Oświadczenie dotyczące przetwarzania danych osobowych (RODO)”.</a:t>
            </a:r>
          </a:p>
          <a:p>
            <a:pPr marL="108014" indent="0">
              <a:lnSpc>
                <a:spcPct val="200000"/>
              </a:lnSpc>
              <a:spcBef>
                <a:spcPts val="1800"/>
              </a:spcBef>
              <a:spcAft>
                <a:spcPts val="1800"/>
              </a:spcAft>
              <a:buNone/>
            </a:pPr>
            <a:endParaRPr lang="pl-P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54613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382" y="539477"/>
            <a:ext cx="9433048" cy="650445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>
                <a:latin typeface="+mn-lt"/>
              </a:rPr>
              <a:t>8. Dokumenty specyficzne dla Działania 2.13 Gospodarka o obiegu zamkniętym</a:t>
            </a: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9077A09B-91B7-4C56-AC61-7C4ED4DCB98E}"/>
              </a:ext>
            </a:extLst>
          </p:cNvPr>
          <p:cNvSpPr/>
          <p:nvPr/>
        </p:nvSpPr>
        <p:spPr>
          <a:xfrm>
            <a:off x="359352" y="1835621"/>
            <a:ext cx="9973108" cy="3339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pl-PL" b="1" dirty="0"/>
              <a:t>Podmioty świadczące usługi publiczne w ramach zadań własnych jednostek samorządu terytorialnego </a:t>
            </a:r>
            <a:r>
              <a:rPr lang="pl-PL" dirty="0"/>
              <a:t>w obszarze gospodarki odpadami powinny dołączyć statut lub inny dokument potwierdzający prowadzenie statutowej działalności:</a:t>
            </a:r>
          </a:p>
          <a:p>
            <a:pPr marL="742950" lvl="1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l-PL" dirty="0"/>
              <a:t>w przypadku </a:t>
            </a:r>
            <a:r>
              <a:rPr lang="pl-PL" dirty="0" err="1"/>
              <a:t>JST</a:t>
            </a:r>
            <a:r>
              <a:rPr lang="pl-PL" dirty="0"/>
              <a:t>, ich związków, stowarzyszeń – </a:t>
            </a:r>
            <a:r>
              <a:rPr lang="pl-PL" b="1" dirty="0"/>
              <a:t>umowę o świadczenie usług publicznych</a:t>
            </a:r>
            <a:r>
              <a:rPr lang="pl-PL" dirty="0"/>
              <a:t>;</a:t>
            </a:r>
          </a:p>
          <a:p>
            <a:pPr marL="742950" lvl="1" indent="-285750">
              <a:lnSpc>
                <a:spcPct val="114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l-PL" dirty="0"/>
              <a:t>w przypadku zakładów budżetowych – </a:t>
            </a:r>
            <a:r>
              <a:rPr lang="pl-PL" b="1" dirty="0"/>
              <a:t>uchwałę powołującą zakład budżetowy, statut zakładu budżetowego i jego regulamin</a:t>
            </a:r>
            <a:r>
              <a:rPr lang="pl-PL" dirty="0"/>
              <a:t>;</a:t>
            </a:r>
          </a:p>
          <a:p>
            <a:pPr marL="742950" lvl="1" indent="-285750">
              <a:lnSpc>
                <a:spcPct val="114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l-PL" dirty="0"/>
              <a:t>w przypadku spółek komunalnych – </a:t>
            </a:r>
            <a:r>
              <a:rPr lang="pl-PL" b="1" dirty="0"/>
              <a:t>uchwałę o utworzeniu spółki komunalnej, umowę spółki i statut spółki, regulamin oraz inne akty potwierdzające zakres świadczonych usług </a:t>
            </a:r>
            <a:r>
              <a:rPr lang="pl-PL" dirty="0"/>
              <a:t>(np. umowę wykonawczą).</a:t>
            </a: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E6D09939-691F-4B30-B031-10ECA9C0D573}"/>
              </a:ext>
            </a:extLst>
          </p:cNvPr>
          <p:cNvSpPr/>
          <p:nvPr/>
        </p:nvSpPr>
        <p:spPr>
          <a:xfrm>
            <a:off x="388166" y="5436021"/>
            <a:ext cx="9674264" cy="1528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 przypadku ubiegania się o dofinansowanie dla projektu dotyczącego </a:t>
            </a:r>
            <a:r>
              <a:rPr lang="pl-PL" b="1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PSZOK</a:t>
            </a:r>
            <a:r>
              <a:rPr lang="pl-PL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(tj. drugi typ projektu wymieniony w opisie Działania 2.13.), do wniosku należy załączyć:</a:t>
            </a:r>
          </a:p>
          <a:p>
            <a:pPr marL="742950" lvl="1" indent="-28575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oświadczenie o liczbie obsługiwanych mieszkańców przez pojedynczy </a:t>
            </a:r>
            <a:r>
              <a:rPr lang="pl-PL" b="1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PSZOK</a:t>
            </a:r>
            <a:r>
              <a:rPr lang="pl-PL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objęty projektem</a:t>
            </a:r>
            <a:r>
              <a:rPr lang="pl-PL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pl-PL" dirty="0">
                <a:latin typeface="Calibri" panose="020F0502020204030204" pitchFamily="34" charset="0"/>
                <a:ea typeface="Times New Roman" panose="02020603050405020304" pitchFamily="18" charset="0"/>
              </a:rPr>
              <a:t>Załącznik nr 8.1</a:t>
            </a:r>
            <a:r>
              <a:rPr lang="pl-PL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dirty="0">
                <a:latin typeface="Calibri" panose="020F0502020204030204" pitchFamily="34" charset="0"/>
                <a:ea typeface="Times New Roman" panose="02020603050405020304" pitchFamily="18" charset="0"/>
              </a:rPr>
              <a:t>do wniosku o dofinansowanie</a:t>
            </a:r>
            <a:r>
              <a:rPr lang="pl-PL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pl-PL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738693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25" y="487312"/>
            <a:ext cx="8640381" cy="1080001"/>
          </a:xfrm>
        </p:spPr>
        <p:txBody>
          <a:bodyPr/>
          <a:lstStyle/>
          <a:p>
            <a:pPr algn="ctr"/>
            <a:r>
              <a:rPr lang="pl-PL" dirty="0">
                <a:latin typeface="+mn-lt"/>
              </a:rPr>
              <a:t>Załączniki dodatkowe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2AC9AC38-9DEA-4AE6-A16D-10E49FAEB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7621" y="1672546"/>
            <a:ext cx="8640382" cy="5399817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pl-PL" dirty="0">
                <a:latin typeface="+mn-lt"/>
                <a:cs typeface="Calibri" panose="020F0502020204030204" pitchFamily="34" charset="0"/>
              </a:rPr>
              <a:t>Załączniki przedstawiające dodatkowe informacje o projekcie; </a:t>
            </a:r>
          </a:p>
          <a:p>
            <a:pPr>
              <a:lnSpc>
                <a:spcPct val="15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pl-PL" dirty="0">
                <a:latin typeface="+mn-lt"/>
              </a:rPr>
              <a:t>Jeśli załączniki do formularza wniosku o dofinansowanie wymienione wcześniej, mimo spakowania, nie mogą zostać dołączone jako jeden plik w odpowiednim punkcie ze względu na jego rozmiar, należy je dołączyć jako załączniki dodatkowe;</a:t>
            </a:r>
          </a:p>
          <a:p>
            <a:pPr>
              <a:lnSpc>
                <a:spcPct val="15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pl-PL" dirty="0">
                <a:latin typeface="+mn-lt"/>
              </a:rPr>
              <a:t>Jeżeli z przedłożonych dokumentów nie wynika, że osoba lub osoby, które złożyły podpis na Oświadczeniu o złożeniu wniosku w aplikacji WOD są osobami uprawnionymi do reprezentowania Wnioskodawcy, należy załączyć dodatkowy dokument potwierdzający posiadanie przez te osoby takiego prawa.</a:t>
            </a:r>
          </a:p>
          <a:p>
            <a:pPr>
              <a:lnSpc>
                <a:spcPct val="150000"/>
              </a:lnSpc>
              <a:spcBef>
                <a:spcPts val="1800"/>
              </a:spcBef>
              <a:spcAft>
                <a:spcPts val="1800"/>
              </a:spcAft>
            </a:pPr>
            <a:endParaRPr lang="pl-P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069142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F3652164-93B4-4963-B4B8-19E1A14E0F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46</a:t>
            </a:fld>
            <a:endParaRPr lang="pl-PL" dirty="0"/>
          </a:p>
        </p:txBody>
      </p:sp>
      <p:sp>
        <p:nvSpPr>
          <p:cNvPr id="5" name="Tytuł 4">
            <a:extLst>
              <a:ext uri="{FF2B5EF4-FFF2-40B4-BE49-F238E27FC236}">
                <a16:creationId xmlns:a16="http://schemas.microsoft.com/office/drawing/2014/main" id="{B84B2F9B-E198-4182-9790-F1B1180605F7}"/>
              </a:ext>
            </a:extLst>
          </p:cNvPr>
          <p:cNvSpPr txBox="1">
            <a:spLocks/>
          </p:cNvSpPr>
          <p:nvPr/>
        </p:nvSpPr>
        <p:spPr>
          <a:xfrm>
            <a:off x="1029634" y="494631"/>
            <a:ext cx="8852776" cy="69291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1007943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2800" b="1" kern="12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algn="ctr"/>
            <a:r>
              <a:rPr lang="pl-PL" dirty="0"/>
              <a:t>Podsumowanie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1479695A-7F8A-4BE3-BAF1-90022FD425E1}"/>
              </a:ext>
            </a:extLst>
          </p:cNvPr>
          <p:cNvSpPr txBox="1"/>
          <p:nvPr/>
        </p:nvSpPr>
        <p:spPr>
          <a:xfrm>
            <a:off x="681586" y="1165134"/>
            <a:ext cx="8999814" cy="5828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pl-PL" sz="2200" b="1" dirty="0"/>
              <a:t>WNIOSEK – aplikacja </a:t>
            </a:r>
            <a:r>
              <a:rPr lang="pl-PL" sz="2200" b="1" dirty="0" err="1"/>
              <a:t>WOD2021</a:t>
            </a:r>
            <a:r>
              <a:rPr lang="pl-PL" sz="2200" b="1" dirty="0"/>
              <a:t>:</a:t>
            </a:r>
          </a:p>
          <a:p>
            <a:pPr>
              <a:lnSpc>
                <a:spcPct val="114000"/>
              </a:lnSpc>
            </a:pPr>
            <a:endParaRPr lang="pl-PL" dirty="0"/>
          </a:p>
          <a:p>
            <a:pPr lvl="1">
              <a:lnSpc>
                <a:spcPct val="114000"/>
              </a:lnSpc>
            </a:pPr>
            <a:r>
              <a:rPr lang="pl-PL" dirty="0"/>
              <a:t>SEKCJA Informacja o projekcie:</a:t>
            </a:r>
          </a:p>
          <a:p>
            <a:pPr marL="1200150" lvl="2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pl-PL" b="1" dirty="0"/>
              <a:t>Data rozpoczęcia i zakończenia </a:t>
            </a:r>
            <a:r>
              <a:rPr lang="pl-PL" dirty="0"/>
              <a:t>projektu wszędzie ta sama, nawet dla zadania/zadań;</a:t>
            </a:r>
          </a:p>
          <a:p>
            <a:pPr marL="1200150" lvl="2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pl-PL" b="1" dirty="0"/>
              <a:t>Opis projektu</a:t>
            </a:r>
            <a:r>
              <a:rPr lang="pl-PL" dirty="0"/>
              <a:t> w Sekcji Informacja o projekcie =&gt; podajemy Typ/Typy projektu  </a:t>
            </a:r>
          </a:p>
          <a:p>
            <a:pPr lvl="1">
              <a:lnSpc>
                <a:spcPct val="114000"/>
              </a:lnSpc>
            </a:pPr>
            <a:r>
              <a:rPr lang="pl-PL" dirty="0"/>
              <a:t>SEKCJA Wnioskodawca i Realizatorzy: </a:t>
            </a:r>
          </a:p>
          <a:p>
            <a:pPr marL="1200150" lvl="2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pl-PL" b="1" dirty="0"/>
              <a:t>Możliwość odzyskania VAT </a:t>
            </a:r>
            <a:r>
              <a:rPr lang="pl-PL" dirty="0"/>
              <a:t>= NIE DOTYCZY;</a:t>
            </a:r>
          </a:p>
          <a:p>
            <a:pPr lvl="1">
              <a:lnSpc>
                <a:spcPct val="114000"/>
              </a:lnSpc>
            </a:pPr>
            <a:r>
              <a:rPr lang="pl-PL" dirty="0"/>
              <a:t>SEKCJA Wskaźniki projektu</a:t>
            </a:r>
          </a:p>
          <a:p>
            <a:pPr marL="1200150" lvl="2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pl-PL" b="1" dirty="0"/>
              <a:t>Dla wskaźnika rezultatu </a:t>
            </a:r>
            <a:r>
              <a:rPr lang="pl-PL" dirty="0"/>
              <a:t>podajemy wartość bazową (jeśli dotyczy);</a:t>
            </a:r>
          </a:p>
          <a:p>
            <a:pPr lvl="1">
              <a:lnSpc>
                <a:spcPct val="114000"/>
              </a:lnSpc>
            </a:pPr>
            <a:r>
              <a:rPr lang="pl-PL" dirty="0"/>
              <a:t>SEKCJA Zadania</a:t>
            </a:r>
          </a:p>
          <a:p>
            <a:pPr marL="1200150" lvl="2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pl-PL" b="1" dirty="0"/>
              <a:t>Nazwa zadania </a:t>
            </a:r>
            <a:r>
              <a:rPr lang="pl-PL" dirty="0"/>
              <a:t>= Tytuł projektu, dla projektów bez partnera;</a:t>
            </a:r>
          </a:p>
          <a:p>
            <a:pPr marL="1200150" lvl="2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pl-PL" b="1" dirty="0"/>
              <a:t>Opis i uzasadnienie zadania </a:t>
            </a:r>
            <a:r>
              <a:rPr lang="pl-PL" dirty="0"/>
              <a:t>=&gt; opis działań planowanych do realizacji w ramach NAZWY KOSZTU; </a:t>
            </a:r>
          </a:p>
          <a:p>
            <a:pPr lvl="1">
              <a:lnSpc>
                <a:spcPct val="114000"/>
              </a:lnSpc>
            </a:pPr>
            <a:r>
              <a:rPr lang="pl-PL" dirty="0"/>
              <a:t>SEKCJA Budżet projektu</a:t>
            </a:r>
          </a:p>
          <a:p>
            <a:pPr marL="1200150" lvl="2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pl-PL" b="1" dirty="0"/>
              <a:t>Nazwa kosztu </a:t>
            </a:r>
            <a:r>
              <a:rPr lang="pl-PL" dirty="0"/>
              <a:t>= Nazwa kosztu zgodna z załącznikiem </a:t>
            </a:r>
            <a:r>
              <a:rPr lang="pl-PL" b="1" dirty="0"/>
              <a:t>Zasady przygotowania sekcji  </a:t>
            </a:r>
          </a:p>
          <a:p>
            <a:pPr lvl="2">
              <a:lnSpc>
                <a:spcPct val="114000"/>
              </a:lnSpc>
            </a:pPr>
            <a:r>
              <a:rPr lang="pl-PL" b="1"/>
              <a:t>                                                                     IV </a:t>
            </a:r>
            <a:r>
              <a:rPr lang="pl-PL" b="1" dirty="0"/>
              <a:t>Zadania i V Budżet projektu w </a:t>
            </a:r>
            <a:r>
              <a:rPr lang="pl-PL" b="1" dirty="0" err="1"/>
              <a:t>WOD2021</a:t>
            </a:r>
            <a:r>
              <a:rPr lang="pl-PL" b="1" dirty="0"/>
              <a:t>... </a:t>
            </a:r>
          </a:p>
          <a:p>
            <a:pPr marL="1200150" lvl="2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pl-PL" b="1" dirty="0"/>
              <a:t>Realizator = </a:t>
            </a:r>
            <a:r>
              <a:rPr lang="pl-PL" dirty="0"/>
              <a:t>Wnioskodawca,</a:t>
            </a:r>
            <a:r>
              <a:rPr lang="pl-PL" b="1" dirty="0"/>
              <a:t> </a:t>
            </a:r>
            <a:r>
              <a:rPr lang="pl-PL" dirty="0"/>
              <a:t>dla projektów bez partnera</a:t>
            </a:r>
            <a:r>
              <a:rPr lang="pl-PL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7371365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F3652164-93B4-4963-B4B8-19E1A14E0F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47</a:t>
            </a:fld>
            <a:endParaRPr lang="pl-PL" dirty="0"/>
          </a:p>
        </p:txBody>
      </p:sp>
      <p:sp>
        <p:nvSpPr>
          <p:cNvPr id="5" name="Tytuł 4">
            <a:extLst>
              <a:ext uri="{FF2B5EF4-FFF2-40B4-BE49-F238E27FC236}">
                <a16:creationId xmlns:a16="http://schemas.microsoft.com/office/drawing/2014/main" id="{B84B2F9B-E198-4182-9790-F1B1180605F7}"/>
              </a:ext>
            </a:extLst>
          </p:cNvPr>
          <p:cNvSpPr txBox="1">
            <a:spLocks/>
          </p:cNvSpPr>
          <p:nvPr/>
        </p:nvSpPr>
        <p:spPr>
          <a:xfrm>
            <a:off x="1029634" y="494631"/>
            <a:ext cx="8852776" cy="69291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1007943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2800" b="1" kern="12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algn="ctr"/>
            <a:r>
              <a:rPr lang="pl-PL" dirty="0"/>
              <a:t>Podsumowanie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1479695A-7F8A-4BE3-BAF1-90022FD425E1}"/>
              </a:ext>
            </a:extLst>
          </p:cNvPr>
          <p:cNvSpPr txBox="1"/>
          <p:nvPr/>
        </p:nvSpPr>
        <p:spPr>
          <a:xfrm>
            <a:off x="845999" y="1715699"/>
            <a:ext cx="8999814" cy="4775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pl-PL" sz="2200" b="1" dirty="0"/>
              <a:t>1. STUDIUM WYKONALNOŚCI:</a:t>
            </a:r>
          </a:p>
          <a:p>
            <a:pPr marL="742950" lvl="1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pl-PL" dirty="0">
                <a:ln w="0"/>
              </a:rPr>
              <a:t>Rozdział 1.3. Szczegółowy opis przedmiotu projektu =&gt; będzie stanowić załącznik do umowy o dofinansowanie;</a:t>
            </a:r>
          </a:p>
          <a:p>
            <a:pPr marL="742950" lvl="1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pl-PL" dirty="0">
                <a:ln w="0"/>
              </a:rPr>
              <a:t>Pamiętajmy o szczegółowej analizie pomocy publicznej i odniesieniu się do posiadanych/wymaganych zezwoleń realizacyjnych</a:t>
            </a:r>
          </a:p>
          <a:p>
            <a:pPr lvl="1">
              <a:lnSpc>
                <a:spcPct val="114000"/>
              </a:lnSpc>
            </a:pPr>
            <a:endParaRPr lang="pl-PL" dirty="0"/>
          </a:p>
          <a:p>
            <a:pPr>
              <a:lnSpc>
                <a:spcPct val="114000"/>
              </a:lnSpc>
            </a:pPr>
            <a:r>
              <a:rPr lang="pl-PL" sz="2200" b="1" dirty="0"/>
              <a:t>2.1 INFORMACJA O WPŁYWIE PROJEKTU NA ŚRODOWISKO</a:t>
            </a:r>
          </a:p>
          <a:p>
            <a:pPr marL="742950" lvl="1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pl-PL" dirty="0">
                <a:ln w="0"/>
              </a:rPr>
              <a:t>W punkcie </a:t>
            </a:r>
            <a:r>
              <a:rPr lang="pl-PL" dirty="0" err="1">
                <a:ln w="0"/>
              </a:rPr>
              <a:t>A1</a:t>
            </a:r>
            <a:r>
              <a:rPr lang="pl-PL" dirty="0">
                <a:ln w="0"/>
              </a:rPr>
              <a:t> piszemy o wszystkich dokumentach środowiskowych, zarówno tych dotyczących decyzji środowiskowej jak i Natura 2000 (jeśli dotyczy);</a:t>
            </a:r>
          </a:p>
          <a:p>
            <a:pPr marL="742950" lvl="1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pl-PL" dirty="0">
                <a:ln w="0"/>
              </a:rPr>
              <a:t>Odnosimy się do wszystkich punktów/pytań w załączniku</a:t>
            </a:r>
          </a:p>
          <a:p>
            <a:pPr>
              <a:lnSpc>
                <a:spcPct val="114000"/>
              </a:lnSpc>
            </a:pPr>
            <a:endParaRPr lang="pl-PL" dirty="0"/>
          </a:p>
          <a:p>
            <a:pPr>
              <a:lnSpc>
                <a:spcPct val="114000"/>
              </a:lnSpc>
            </a:pPr>
            <a:endParaRPr lang="pl-PL" sz="2200" b="1" dirty="0"/>
          </a:p>
          <a:p>
            <a:pPr>
              <a:lnSpc>
                <a:spcPct val="114000"/>
              </a:lnSpc>
            </a:pPr>
            <a:endParaRPr lang="pl-PL" sz="2200" b="1" dirty="0"/>
          </a:p>
          <a:p>
            <a:pPr>
              <a:lnSpc>
                <a:spcPct val="114000"/>
              </a:lnSpc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2954696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5">
            <a:extLst>
              <a:ext uri="{FF2B5EF4-FFF2-40B4-BE49-F238E27FC236}">
                <a16:creationId xmlns:a16="http://schemas.microsoft.com/office/drawing/2014/main" id="{E34D2DB4-FDBD-4735-985E-8E125D4440D9}"/>
              </a:ext>
            </a:extLst>
          </p:cNvPr>
          <p:cNvSpPr txBox="1">
            <a:spLocks/>
          </p:cNvSpPr>
          <p:nvPr/>
        </p:nvSpPr>
        <p:spPr>
          <a:xfrm>
            <a:off x="1889522" y="5136325"/>
            <a:ext cx="6912768" cy="1296144"/>
          </a:xfrm>
          <a:prstGeom prst="rect">
            <a:avLst/>
          </a:prstGeom>
        </p:spPr>
        <p:txBody>
          <a:bodyPr>
            <a:normAutofit/>
          </a:bodyPr>
          <a:lstStyle>
            <a:lvl1pPr marL="251986" indent="-251986" algn="l" defTabSz="1007943" rtl="0" eaLnBrk="1" latinLnBrk="0" hangingPunct="1">
              <a:lnSpc>
                <a:spcPts val="2400"/>
              </a:lnSpc>
              <a:spcBef>
                <a:spcPts val="1102"/>
              </a:spcBef>
              <a:buClr>
                <a:schemeClr val="accent1"/>
              </a:buClr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755957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Tx/>
              <a:buBlip>
                <a:blip r:embed="rId4"/>
              </a:buBlip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1259929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Tx/>
              <a:buBlip>
                <a:blip r:embed="rId5"/>
              </a:buBlip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 marL="1763900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2267872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Tx/>
              <a:buNone/>
            </a:pPr>
            <a:r>
              <a:rPr lang="pl-PL" sz="1400" dirty="0"/>
              <a:t>Maja Remizowicz</a:t>
            </a:r>
          </a:p>
          <a:p>
            <a:pPr marL="0" indent="0"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Tx/>
              <a:buNone/>
            </a:pPr>
            <a:r>
              <a:rPr lang="pl-PL" sz="1400" dirty="0"/>
              <a:t>Departament Programów Regionalnych</a:t>
            </a:r>
          </a:p>
          <a:p>
            <a:pPr marL="0" indent="0"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pl-PL" sz="1400" dirty="0"/>
              <a:t>Urząd Marszałkowski Województwa Pomorskiego</a:t>
            </a:r>
          </a:p>
          <a:p>
            <a:pPr marL="0" indent="0"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Tx/>
              <a:buNone/>
            </a:pPr>
            <a:endParaRPr lang="pl-PL" sz="800" dirty="0"/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823B637C-2565-4BB6-86A0-3FC412BB8B70}"/>
              </a:ext>
            </a:extLst>
          </p:cNvPr>
          <p:cNvSpPr txBox="1"/>
          <p:nvPr/>
        </p:nvSpPr>
        <p:spPr>
          <a:xfrm>
            <a:off x="3352924" y="3635821"/>
            <a:ext cx="39859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000" dirty="0">
                <a:solidFill>
                  <a:schemeClr val="tx2"/>
                </a:solidFill>
              </a:rPr>
              <a:t>Dziękuję za uwagę</a:t>
            </a:r>
          </a:p>
        </p:txBody>
      </p:sp>
    </p:spTree>
    <p:extLst>
      <p:ext uri="{BB962C8B-B14F-4D97-AF65-F5344CB8AC3E}">
        <p14:creationId xmlns:p14="http://schemas.microsoft.com/office/powerpoint/2010/main" val="33259948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17C63901-B63C-4AA0-B994-7C822B57F5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884137"/>
            <a:ext cx="10691813" cy="5791399"/>
          </a:xfrm>
          <a:prstGeom prst="rect">
            <a:avLst/>
          </a:prstGeom>
        </p:spPr>
      </p:pic>
      <p:sp>
        <p:nvSpPr>
          <p:cNvPr id="4" name="Objaśnienie: strzałka w górę 3">
            <a:extLst>
              <a:ext uri="{FF2B5EF4-FFF2-40B4-BE49-F238E27FC236}">
                <a16:creationId xmlns:a16="http://schemas.microsoft.com/office/drawing/2014/main" id="{E61254A9-0488-437D-83E6-1DA34C4D3689}"/>
              </a:ext>
            </a:extLst>
          </p:cNvPr>
          <p:cNvSpPr/>
          <p:nvPr/>
        </p:nvSpPr>
        <p:spPr>
          <a:xfrm>
            <a:off x="6858074" y="4548405"/>
            <a:ext cx="2376264" cy="1656184"/>
          </a:xfrm>
          <a:prstGeom prst="upArrowCallou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E8528B36-4A97-4EC8-81BF-36C309E07F5A}"/>
              </a:ext>
            </a:extLst>
          </p:cNvPr>
          <p:cNvSpPr txBox="1"/>
          <p:nvPr/>
        </p:nvSpPr>
        <p:spPr>
          <a:xfrm>
            <a:off x="6966086" y="5147989"/>
            <a:ext cx="216024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/>
              <a:t>Po kliknięciu zapisz na wskazanego maila otrzymujemy m.in. </a:t>
            </a:r>
            <a:r>
              <a:rPr lang="pl-PL" sz="1600" b="1" dirty="0"/>
              <a:t>prośbę o nadanie hasła</a:t>
            </a:r>
          </a:p>
          <a:p>
            <a:endParaRPr lang="pl-PL" dirty="0"/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809543D8-6E80-416E-9D53-CDC1EAA3A010}"/>
              </a:ext>
            </a:extLst>
          </p:cNvPr>
          <p:cNvSpPr txBox="1"/>
          <p:nvPr/>
        </p:nvSpPr>
        <p:spPr>
          <a:xfrm>
            <a:off x="305346" y="323453"/>
            <a:ext cx="2892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>
                <a:solidFill>
                  <a:schemeClr val="accent1"/>
                </a:solidFill>
              </a:rPr>
              <a:t>KROK 1. LOGOWANIE</a:t>
            </a:r>
          </a:p>
        </p:txBody>
      </p:sp>
    </p:spTree>
    <p:extLst>
      <p:ext uri="{BB962C8B-B14F-4D97-AF65-F5344CB8AC3E}">
        <p14:creationId xmlns:p14="http://schemas.microsoft.com/office/powerpoint/2010/main" val="21682630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FB3A5E89-AB6E-41D9-97B7-D3BE1F7A85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884137"/>
            <a:ext cx="10691813" cy="5791399"/>
          </a:xfrm>
          <a:prstGeom prst="rect">
            <a:avLst/>
          </a:prstGeom>
        </p:spPr>
      </p:pic>
      <p:grpSp>
        <p:nvGrpSpPr>
          <p:cNvPr id="8" name="Grupa 7">
            <a:extLst>
              <a:ext uri="{FF2B5EF4-FFF2-40B4-BE49-F238E27FC236}">
                <a16:creationId xmlns:a16="http://schemas.microsoft.com/office/drawing/2014/main" id="{9FA9A387-5452-4069-BBF7-1DE524451AF7}"/>
              </a:ext>
            </a:extLst>
          </p:cNvPr>
          <p:cNvGrpSpPr/>
          <p:nvPr/>
        </p:nvGrpSpPr>
        <p:grpSpPr>
          <a:xfrm>
            <a:off x="7506146" y="3707829"/>
            <a:ext cx="2304256" cy="1323439"/>
            <a:chOff x="7546681" y="3514161"/>
            <a:chExt cx="2304256" cy="1323439"/>
          </a:xfrm>
        </p:grpSpPr>
        <p:sp>
          <p:nvSpPr>
            <p:cNvPr id="4" name="Objaśnienie: strzałka w lewo 3">
              <a:extLst>
                <a:ext uri="{FF2B5EF4-FFF2-40B4-BE49-F238E27FC236}">
                  <a16:creationId xmlns:a16="http://schemas.microsoft.com/office/drawing/2014/main" id="{9BE10881-E951-4B26-B502-871612B33796}"/>
                </a:ext>
              </a:extLst>
            </p:cNvPr>
            <p:cNvSpPr/>
            <p:nvPr/>
          </p:nvSpPr>
          <p:spPr>
            <a:xfrm>
              <a:off x="7546681" y="3563813"/>
              <a:ext cx="2304256" cy="1224136"/>
            </a:xfrm>
            <a:prstGeom prst="leftArrowCallout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" name="pole tekstowe 6">
              <a:extLst>
                <a:ext uri="{FF2B5EF4-FFF2-40B4-BE49-F238E27FC236}">
                  <a16:creationId xmlns:a16="http://schemas.microsoft.com/office/drawing/2014/main" id="{C9EE6C81-0377-4117-8300-92726D182F3D}"/>
                </a:ext>
              </a:extLst>
            </p:cNvPr>
            <p:cNvSpPr txBox="1"/>
            <p:nvPr/>
          </p:nvSpPr>
          <p:spPr>
            <a:xfrm>
              <a:off x="8442250" y="3514161"/>
              <a:ext cx="129614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600" dirty="0"/>
                <a:t>Po zalogowaniu otrzymujemy </a:t>
              </a:r>
              <a:r>
                <a:rPr lang="pl-PL" sz="1600" b="1" dirty="0"/>
                <a:t>Regulamin do akceptacji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862481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2C7E3D21-4A2E-4B6C-AF63-E3C182E538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884137"/>
            <a:ext cx="10691813" cy="5791399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7181A95A-6833-4C22-B707-B876B4E89383}"/>
              </a:ext>
            </a:extLst>
          </p:cNvPr>
          <p:cNvSpPr txBox="1"/>
          <p:nvPr/>
        </p:nvSpPr>
        <p:spPr>
          <a:xfrm>
            <a:off x="305346" y="323453"/>
            <a:ext cx="40598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>
                <a:solidFill>
                  <a:schemeClr val="accent1"/>
                </a:solidFill>
              </a:rPr>
              <a:t>KROK 2. WYBÓR ORGANIZACJI</a:t>
            </a:r>
          </a:p>
        </p:txBody>
      </p:sp>
      <p:sp>
        <p:nvSpPr>
          <p:cNvPr id="3" name="Objaśnienie: strzałka w górę 2">
            <a:extLst>
              <a:ext uri="{FF2B5EF4-FFF2-40B4-BE49-F238E27FC236}">
                <a16:creationId xmlns:a16="http://schemas.microsoft.com/office/drawing/2014/main" id="{5F1DA69F-436D-4723-96A1-A6EF64099AA9}"/>
              </a:ext>
            </a:extLst>
          </p:cNvPr>
          <p:cNvSpPr/>
          <p:nvPr/>
        </p:nvSpPr>
        <p:spPr>
          <a:xfrm>
            <a:off x="1889522" y="3203773"/>
            <a:ext cx="8496944" cy="2736304"/>
          </a:xfrm>
          <a:prstGeom prst="upArrowCallou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0BFFB441-1C71-4066-A338-7F0C68687945}"/>
              </a:ext>
            </a:extLst>
          </p:cNvPr>
          <p:cNvSpPr txBox="1"/>
          <p:nvPr/>
        </p:nvSpPr>
        <p:spPr>
          <a:xfrm>
            <a:off x="1889522" y="4248759"/>
            <a:ext cx="84969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Po stworzeniu hasła, pierwszym zalogowaniu tworzymy organizację do której przynależymy, podajemy NIP organizacji: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jeżeli organizacja już istnieje, będziemy </a:t>
            </a:r>
            <a:r>
              <a:rPr lang="pl-PL" b="1" dirty="0"/>
              <a:t>musieli być zaakceptowani </a:t>
            </a:r>
            <a:r>
              <a:rPr lang="pl-PL" dirty="0"/>
              <a:t>przez Administratora;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jeżeli nie istnieje to tworzymy nową i </a:t>
            </a:r>
            <a:r>
              <a:rPr lang="pl-PL" b="1" dirty="0"/>
              <a:t>musimy wykonać pracę Administratora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334902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637EDDD6-6A30-4E79-B65C-17843B8EDD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884137"/>
            <a:ext cx="10691813" cy="5791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5491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3DD30746-0FDE-4F09-9B34-45C81FD1D8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884137"/>
            <a:ext cx="10691813" cy="5791399"/>
          </a:xfrm>
          <a:prstGeom prst="rect">
            <a:avLst/>
          </a:prstGeom>
        </p:spPr>
      </p:pic>
      <p:sp>
        <p:nvSpPr>
          <p:cNvPr id="3" name="Prostokąt 2">
            <a:extLst>
              <a:ext uri="{FF2B5EF4-FFF2-40B4-BE49-F238E27FC236}">
                <a16:creationId xmlns:a16="http://schemas.microsoft.com/office/drawing/2014/main" id="{784094D7-AF0A-4E98-9393-A076DF91999B}"/>
              </a:ext>
            </a:extLst>
          </p:cNvPr>
          <p:cNvSpPr/>
          <p:nvPr/>
        </p:nvSpPr>
        <p:spPr>
          <a:xfrm>
            <a:off x="12834" y="3851845"/>
            <a:ext cx="1601490" cy="2088232"/>
          </a:xfrm>
          <a:prstGeom prst="rect">
            <a:avLst/>
          </a:prstGeom>
          <a:solidFill>
            <a:schemeClr val="accent2">
              <a:alpha val="26000"/>
            </a:schemeClr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rostokąt 4">
            <a:hlinkClick r:id="rId3" action="ppaction://hlinksldjump"/>
            <a:extLst>
              <a:ext uri="{FF2B5EF4-FFF2-40B4-BE49-F238E27FC236}">
                <a16:creationId xmlns:a16="http://schemas.microsoft.com/office/drawing/2014/main" id="{19DD05BA-F351-4367-A782-E398934C965E}"/>
              </a:ext>
            </a:extLst>
          </p:cNvPr>
          <p:cNvSpPr/>
          <p:nvPr/>
        </p:nvSpPr>
        <p:spPr>
          <a:xfrm>
            <a:off x="17314" y="4571925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 9">
            <a:hlinkClick r:id="rId4" action="ppaction://hlinksldjump"/>
            <a:extLst>
              <a:ext uri="{FF2B5EF4-FFF2-40B4-BE49-F238E27FC236}">
                <a16:creationId xmlns:a16="http://schemas.microsoft.com/office/drawing/2014/main" id="{E3FBA69B-FB0F-4F3B-A756-16C845A75F5D}"/>
              </a:ext>
            </a:extLst>
          </p:cNvPr>
          <p:cNvSpPr/>
          <p:nvPr/>
        </p:nvSpPr>
        <p:spPr>
          <a:xfrm>
            <a:off x="17314" y="4831642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>
            <a:hlinkClick r:id="rId5" action="ppaction://hlinksldjump"/>
            <a:extLst>
              <a:ext uri="{FF2B5EF4-FFF2-40B4-BE49-F238E27FC236}">
                <a16:creationId xmlns:a16="http://schemas.microsoft.com/office/drawing/2014/main" id="{57C290B3-FFAD-4FE0-AAAE-74BB5BB75255}"/>
              </a:ext>
            </a:extLst>
          </p:cNvPr>
          <p:cNvSpPr/>
          <p:nvPr/>
        </p:nvSpPr>
        <p:spPr>
          <a:xfrm>
            <a:off x="12834" y="5107531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026" name="Picture 2" descr="Free super admin icon Icon and super admin icon Icon Pack | FreeImages">
            <a:extLst>
              <a:ext uri="{FF2B5EF4-FFF2-40B4-BE49-F238E27FC236}">
                <a16:creationId xmlns:a16="http://schemas.microsoft.com/office/drawing/2014/main" id="{7BFBFB68-1D1D-4EC3-9B5B-68662130E3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994" y="1979637"/>
            <a:ext cx="4041995" cy="2839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4DA0713E-DAA0-46D0-8568-F5D858C6779A}"/>
              </a:ext>
            </a:extLst>
          </p:cNvPr>
          <p:cNvSpPr txBox="1"/>
          <p:nvPr/>
        </p:nvSpPr>
        <p:spPr>
          <a:xfrm>
            <a:off x="305346" y="323453"/>
            <a:ext cx="40062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>
                <a:solidFill>
                  <a:schemeClr val="accent1"/>
                </a:solidFill>
              </a:rPr>
              <a:t>KROK 3. ORGANIZACJA PRACY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19762A49-7CC6-435F-9402-DC08B802FC80}"/>
              </a:ext>
            </a:extLst>
          </p:cNvPr>
          <p:cNvSpPr txBox="1"/>
          <p:nvPr/>
        </p:nvSpPr>
        <p:spPr>
          <a:xfrm>
            <a:off x="2177554" y="5730435"/>
            <a:ext cx="7704856" cy="64633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pl-PL" dirty="0"/>
              <a:t>PIERWSZE LOGOWANIE + REJESTRACJA ORGANIZACJI </a:t>
            </a:r>
            <a:r>
              <a:rPr lang="pl-PL" dirty="0">
                <a:sym typeface="Wingdings" panose="05000000000000000000" pitchFamily="2" charset="2"/>
              </a:rPr>
              <a:t> z automatu uprawnienia       </a:t>
            </a:r>
          </a:p>
          <a:p>
            <a:r>
              <a:rPr lang="pl-PL" dirty="0">
                <a:sym typeface="Wingdings" panose="05000000000000000000" pitchFamily="2" charset="2"/>
              </a:rPr>
              <a:t>                                                                                                    </a:t>
            </a:r>
            <a:r>
              <a:rPr lang="pl-PL" b="1" dirty="0">
                <a:solidFill>
                  <a:srgbClr val="C00000"/>
                </a:solidFill>
                <a:sym typeface="Wingdings" panose="05000000000000000000" pitchFamily="2" charset="2"/>
              </a:rPr>
              <a:t>SUPER ADMINA !</a:t>
            </a:r>
            <a:endParaRPr lang="pl-PL" b="1" dirty="0">
              <a:solidFill>
                <a:srgbClr val="C00000"/>
              </a:solidFill>
            </a:endParaRPr>
          </a:p>
        </p:txBody>
      </p:sp>
      <p:sp>
        <p:nvSpPr>
          <p:cNvPr id="14" name="Prostokąt 13">
            <a:hlinkClick r:id="rId7" action="ppaction://hlinksldjump"/>
            <a:extLst>
              <a:ext uri="{FF2B5EF4-FFF2-40B4-BE49-F238E27FC236}">
                <a16:creationId xmlns:a16="http://schemas.microsoft.com/office/drawing/2014/main" id="{67A69D03-652B-46CC-A53B-BB9A99EA7D56}"/>
              </a:ext>
            </a:extLst>
          </p:cNvPr>
          <p:cNvSpPr/>
          <p:nvPr/>
        </p:nvSpPr>
        <p:spPr>
          <a:xfrm>
            <a:off x="0" y="5367248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15380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Motyw pakietu Office">
  <a:themeElements>
    <a:clrScheme name="Niestandardowy 8">
      <a:dk1>
        <a:srgbClr val="000000"/>
      </a:dk1>
      <a:lt1>
        <a:srgbClr val="FFFFFF"/>
      </a:lt1>
      <a:dk2>
        <a:srgbClr val="002073"/>
      </a:dk2>
      <a:lt2>
        <a:srgbClr val="FFFFFF"/>
      </a:lt2>
      <a:accent1>
        <a:srgbClr val="003399"/>
      </a:accent1>
      <a:accent2>
        <a:srgbClr val="A6D3FF"/>
      </a:accent2>
      <a:accent3>
        <a:srgbClr val="FFD618"/>
      </a:accent3>
      <a:accent4>
        <a:srgbClr val="0051B0"/>
      </a:accent4>
      <a:accent5>
        <a:srgbClr val="6BB1E2"/>
      </a:accent5>
      <a:accent6>
        <a:srgbClr val="FFE60B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1" id="{436F5452-C95B-4D43-A1C6-1CA5BE69C951}" vid="{ABE25C27-1E66-47F3-AA86-B88226738C33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Prezentacja z numerem strony</Template>
  <TotalTime>2390</TotalTime>
  <Words>2508</Words>
  <Application>Microsoft Office PowerPoint</Application>
  <PresentationFormat>Niestandardowy</PresentationFormat>
  <Paragraphs>211</Paragraphs>
  <Slides>48</Slides>
  <Notes>4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48</vt:i4>
      </vt:variant>
    </vt:vector>
  </HeadingPairs>
  <TitlesOfParts>
    <vt:vector size="55" baseType="lpstr">
      <vt:lpstr>Arial</vt:lpstr>
      <vt:lpstr>Arial Narrow</vt:lpstr>
      <vt:lpstr>Calibri</vt:lpstr>
      <vt:lpstr>Open Sans</vt:lpstr>
      <vt:lpstr>Times New Roman</vt:lpstr>
      <vt:lpstr>Wingdings</vt:lpstr>
      <vt:lpstr>Motyw pakietu Office</vt:lpstr>
      <vt:lpstr>Wniosek o dofinansowanie wraz z wymaganymi załącznikami dla naboru wniosków o dofinansowanie projektów dla Działania 2.13 Gospodarka o obiegu zamkniętym w ramach programu regionalnego Fundusze Europejskie dla Pomorza 2021-2027 </vt:lpstr>
      <vt:lpstr>Aplikacja WOD2021: https://wod.cst2021.gov.pl/ Wersja szkoleniowa: https://wod-szkol.cst2021.gov.pl/</vt:lpstr>
      <vt:lpstr>Szczegółowa instrukcja dostępna na stronie: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Sekcja V Budżet projektu Wydatki w ramach projektu dodajemy oddzielnie dla każdego z Zadań, klikając DODAJ POZYCJĘ.  Nazwa kosztu i kategoria kosztu powinna zostać wypełnione korzystając z wskazanego katalogu.  </vt:lpstr>
      <vt:lpstr>Prezentacja programu PowerPoint</vt:lpstr>
      <vt:lpstr>SEKCJA ZADANIA Projekt realizowany bez udziału partnerów   </vt:lpstr>
      <vt:lpstr>Projekt realizowany z udziałem partnerów  W Sekcji Zadania w sytuacji realizacji projektu partnerskiego należy dla zakresu projektu realizowanego przez poszczególnych Partnerów dodać liczbę zadań tożsamą z liczbą Partnerów.  Data rozpoczęcia i zakończenia zadania dla każdego z Partnerów powinna odpowiadać okresowi realizacji całego projektu wskazanemu w Sekcji Informacje o projekcie.  W opisie i uzasadnieniu zadania należy zawrzeć główne informacje dotyczące zakresu rzeczowego realizowanego przez poszczególnych Partnerów, przygotowane w oparciu o rozdział 1.3 Studium wykonalności. </vt:lpstr>
      <vt:lpstr>Sekcja V Budżet projektu Wydatki w ramach projektu dodajemy oddzielnie dla każdego z Zadań, klikając DODAJ POZYCJĘ.  Nazwa kosztu i kategoria kosztu powinna zostać wypełnione korzystając z wskazanego katalogu.  </vt:lpstr>
      <vt:lpstr>Sekcja V Budżet projektu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Załączniki do formularza wniosku o dofinansowanie</vt:lpstr>
      <vt:lpstr>Sposób składania załączników do wniosku</vt:lpstr>
      <vt:lpstr>Studium Wykonalności</vt:lpstr>
      <vt:lpstr>1. Studium Wykonalności</vt:lpstr>
      <vt:lpstr>1. Studium Wykonalności</vt:lpstr>
      <vt:lpstr>1. Studium Wykonalności</vt:lpstr>
      <vt:lpstr>1. Studium Wykonalności</vt:lpstr>
      <vt:lpstr>2. Dokumenty dotyczące oddziaływania projektu na środowisko</vt:lpstr>
      <vt:lpstr>3. Dokumenty dotyczące zakresu rzeczowego realizacji inwestycji</vt:lpstr>
      <vt:lpstr>4. Dokumenty poświadczające zaangażowanie partnerów w realizację projektu</vt:lpstr>
      <vt:lpstr>5. Dokumenty określające status prawny wnioskodawcy i partnerów projektu</vt:lpstr>
      <vt:lpstr>6. Informacje niezbędne do ubiegania się o pomoc de minimis lub pomoc inną niż pomoc de minimis</vt:lpstr>
      <vt:lpstr>Oświadczenia wnioskodawcy</vt:lpstr>
      <vt:lpstr>8. Dokumenty specyficzne dla Działania 2.13 Gospodarka o obiegu zamkniętym</vt:lpstr>
      <vt:lpstr>Załączniki dodatkowe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Sowiński Piotr</dc:creator>
  <cp:lastModifiedBy>MR</cp:lastModifiedBy>
  <cp:revision>333</cp:revision>
  <cp:lastPrinted>2023-05-17T08:13:55Z</cp:lastPrinted>
  <dcterms:created xsi:type="dcterms:W3CDTF">2022-06-22T09:40:44Z</dcterms:created>
  <dcterms:modified xsi:type="dcterms:W3CDTF">2024-01-23T12:28:56Z</dcterms:modified>
</cp:coreProperties>
</file>