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sldIdLst>
    <p:sldId id="256" r:id="rId2"/>
    <p:sldId id="274" r:id="rId3"/>
    <p:sldId id="276" r:id="rId4"/>
    <p:sldId id="277" r:id="rId5"/>
    <p:sldId id="278" r:id="rId6"/>
    <p:sldId id="279" r:id="rId7"/>
    <p:sldId id="280" r:id="rId8"/>
    <p:sldId id="291" r:id="rId9"/>
    <p:sldId id="289" r:id="rId10"/>
    <p:sldId id="292" r:id="rId11"/>
    <p:sldId id="290" r:id="rId12"/>
    <p:sldId id="284" r:id="rId13"/>
    <p:sldId id="293" r:id="rId14"/>
    <p:sldId id="294" r:id="rId15"/>
    <p:sldId id="281" r:id="rId16"/>
    <p:sldId id="295" r:id="rId17"/>
    <p:sldId id="296" r:id="rId18"/>
    <p:sldId id="282" r:id="rId19"/>
    <p:sldId id="297" r:id="rId20"/>
    <p:sldId id="298" r:id="rId21"/>
    <p:sldId id="300" r:id="rId22"/>
    <p:sldId id="299" r:id="rId23"/>
    <p:sldId id="301" r:id="rId24"/>
    <p:sldId id="302" r:id="rId25"/>
    <p:sldId id="303" r:id="rId26"/>
    <p:sldId id="304" r:id="rId27"/>
    <p:sldId id="305" r:id="rId28"/>
    <p:sldId id="275" r:id="rId29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7" autoAdjust="0"/>
  </p:normalViewPr>
  <p:slideViewPr>
    <p:cSldViewPr showGuides="1">
      <p:cViewPr varScale="1">
        <p:scale>
          <a:sx n="57" d="100"/>
          <a:sy n="57" d="100"/>
        </p:scale>
        <p:origin x="1284" y="32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186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38"/>
    </p:cViewPr>
  </p:sorter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Odrębna umowa o dofinansowanie.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7670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7761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Odrębna umowa o dofinansowanie.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685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Odrębna umowa o dofinansowanie.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6596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Odrębna umowa o dofinansowanie.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8328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8731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328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6256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8503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7646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23.01.2024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r>
              <a:rPr lang="pl-PL" dirty="0"/>
              <a:t>Dziękuję za uwagę.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08A69D8-E434-4799-8832-9915F4EB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23.01.2024</a:t>
            </a:fld>
            <a:endParaRPr lang="pl-PL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23.01.2024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23.01.2024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Kwalifikowalność wydatków.</a:t>
            </a:r>
            <a:br>
              <a:rPr lang="pl-PL" dirty="0"/>
            </a:br>
            <a:r>
              <a:rPr lang="pl-PL" dirty="0"/>
              <a:t>2.13 Gospodarka o obiegu zamkniętym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pl-PL" sz="1400" b="0" dirty="0"/>
              <a:t>Gdańsk 24 stycznia 2024 r.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2.13 Gospodarka o obiegu zamkniętym (5)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Pojazdy o których mowa w pkt a i b mogą być zakupione w celu pozyskiwania i dystrybucji niesprzedanych produktów żywnościowych lub produktów o krótkim terminie przydatności do spożycia oraz selektywnego zbierania odpadów komunalnych;</a:t>
            </a:r>
          </a:p>
          <a:p>
            <a:pPr marL="0" lv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5904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2.13 Gospodarka o obiegu zamkniętym (6)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buFont typeface="+mj-lt"/>
              <a:buAutoNum type="alphaLcPeriod" startAt="3"/>
            </a:pPr>
            <a:r>
              <a:rPr lang="pl-PL" dirty="0"/>
              <a:t>wyposażenie niezbędne do prawidłowego funkcjonowania PSZOK lub instalacji, wykorzystywane wyłącznie na ich terenie; </a:t>
            </a:r>
          </a:p>
          <a:p>
            <a:pPr marL="342900" lvl="0" indent="-342900">
              <a:buFont typeface="+mj-lt"/>
              <a:buAutoNum type="alphaLcPeriod" startAt="3"/>
            </a:pPr>
            <a:r>
              <a:rPr lang="pl-PL" dirty="0"/>
              <a:t>pojemniki, kontenery wchodzące w skład wyposażenia PSZOK lub systemów selektywnego zbierania odpadów komunalnych; </a:t>
            </a:r>
          </a:p>
          <a:p>
            <a:pPr marL="342900" lvl="0" indent="-342900">
              <a:buFont typeface="+mj-lt"/>
              <a:buAutoNum type="alphaLcPeriod" startAt="3"/>
            </a:pPr>
            <a:r>
              <a:rPr lang="pl-PL" dirty="0"/>
              <a:t>w ramach pierwszego typu projektu wskazanego w opisie Działania - wyposażenie warsztatów w tym m.in. sprzęt i zestawy narzędzi do naprawy m.in. urządzeń </a:t>
            </a:r>
            <a:br>
              <a:rPr lang="pl-PL" dirty="0"/>
            </a:br>
            <a:r>
              <a:rPr lang="pl-PL" dirty="0"/>
              <a:t>i sprzętu domowego, szafki warsztatowe, stoły (</a:t>
            </a:r>
            <a:r>
              <a:rPr lang="pl-PL" b="1" dirty="0"/>
              <a:t>centrum przygotowania do ponownego użycia</a:t>
            </a:r>
            <a:r>
              <a:rPr lang="pl-PL" dirty="0"/>
              <a:t>); </a:t>
            </a:r>
          </a:p>
          <a:p>
            <a:pPr marL="342900" lvl="0" indent="-342900">
              <a:buFont typeface="+mj-lt"/>
              <a:buAutoNum type="alphaLcPeriod" startAt="3"/>
            </a:pPr>
            <a:r>
              <a:rPr lang="pl-PL" dirty="0"/>
              <a:t>w ramach siódmego typu projektu wskazanego w opisie Działania - zakup wyposażenia, w tym m.in. lodówek, witryn chłodniczych, mebli w celu magazynowania i dystrybucji niesprzedanych produktów żywnościowych lub produktów o krótkim terminie przydatności do spożycia </a:t>
            </a:r>
            <a:r>
              <a:rPr lang="pl-PL" b="1" dirty="0"/>
              <a:t>(infrastruktura techniczna związana z pozyskiwaniem i dystrybucją niesprzedanych produktów żywnościowych</a:t>
            </a:r>
            <a:r>
              <a:rPr lang="pl-PL" dirty="0"/>
              <a:t>);</a:t>
            </a:r>
          </a:p>
          <a:p>
            <a:pPr marL="0" lv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1944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2.13 Gospodarka o obiegu zamkniętym (7)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 startAt="8"/>
            </a:pPr>
            <a:r>
              <a:rPr lang="pl-PL" dirty="0"/>
              <a:t>koszt nadzoru inwestorskiego:</a:t>
            </a:r>
          </a:p>
          <a:p>
            <a:pPr marL="846871" lvl="1" indent="-342900">
              <a:buFont typeface="+mj-lt"/>
              <a:buAutoNum type="alphaLcPeriod"/>
            </a:pPr>
            <a:r>
              <a:rPr lang="pl-PL" dirty="0"/>
              <a:t>do 2% kosztów robót budowlanych i montażowych (kwalifikowalnych i niekwalifikowalnych) bez kontroli rozliczenia budowy,</a:t>
            </a:r>
          </a:p>
          <a:p>
            <a:pPr marL="846871" lvl="1" indent="-342900">
              <a:buFont typeface="+mj-lt"/>
              <a:buAutoNum type="alphaLcPeriod"/>
            </a:pPr>
            <a:r>
              <a:rPr lang="pl-PL" dirty="0"/>
              <a:t>do 3 % kosztów robót budowlanych i montażowych (kwalifikowalnych </a:t>
            </a:r>
            <a:br>
              <a:rPr lang="pl-PL" dirty="0"/>
            </a:br>
            <a:r>
              <a:rPr lang="pl-PL" dirty="0"/>
              <a:t>i niekwalifikowalnych) z kontrolą rozliczenia budowy;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9"/>
            </a:pPr>
            <a:r>
              <a:rPr lang="pl-PL" dirty="0"/>
              <a:t>koszt inżyniera kontraktu (wg wymagań FIDIC), inwestora zastępczego do 7% kosztów robót budowlanych i montażowych (kwalifikowalnych </a:t>
            </a:r>
            <a:br>
              <a:rPr lang="pl-PL" dirty="0"/>
            </a:br>
            <a:r>
              <a:rPr lang="pl-PL" dirty="0"/>
              <a:t>i niekwalifikowalnych);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9"/>
            </a:pPr>
            <a:r>
              <a:rPr lang="pl-PL" dirty="0"/>
              <a:t>koszt nadzoru autorskiego do 15 % kosztów dokumentacji projektowej związanej </a:t>
            </a:r>
            <a:br>
              <a:rPr lang="pl-PL" dirty="0"/>
            </a:br>
            <a:r>
              <a:rPr lang="pl-PL" dirty="0"/>
              <a:t>z realizowanym projektem;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8592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2.13 Gospodarka o obiegu zamkniętym (8)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 startAt="11"/>
            </a:pPr>
            <a:r>
              <a:rPr lang="pl-PL" dirty="0"/>
              <a:t>koszty działań edukacyjnych mających na celu podniesienie poziomu wiedzy </a:t>
            </a:r>
            <a:br>
              <a:rPr lang="pl-PL" dirty="0"/>
            </a:br>
            <a:r>
              <a:rPr lang="pl-PL" dirty="0"/>
              <a:t>i kompetencji mieszkańców, pracowników jednostek samorządu terytorialnego oraz przedsiębiorstw w zakresie gospodarki o obiegu zamkniętym do 10% kosztów kwalifikowalnych projektu, w tym m.in. publikacje elektroniczne, filmy, spoty, spotkania edukacyjne;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11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6843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2.13 Gospodarka o obiegu zamkniętym (9)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 startAt="12"/>
            </a:pPr>
            <a:r>
              <a:rPr lang="pl-PL" dirty="0"/>
              <a:t> koszty informacji i promocji w szczególności:</a:t>
            </a:r>
          </a:p>
          <a:p>
            <a:pPr marL="846871" lvl="1" indent="-342900">
              <a:lnSpc>
                <a:spcPct val="120000"/>
              </a:lnSpc>
              <a:buFont typeface="+mj-lt"/>
              <a:buAutoNum type="alphaLcPeriod"/>
            </a:pPr>
            <a:r>
              <a:rPr lang="pl-PL" dirty="0"/>
              <a:t>przygotowanie lub aktualizacja informacji lub zakładki na stronie internetowej poświęconej projektowi,</a:t>
            </a:r>
          </a:p>
          <a:p>
            <a:pPr marL="846871" lvl="1" indent="-342900">
              <a:lnSpc>
                <a:spcPct val="120000"/>
              </a:lnSpc>
              <a:buFont typeface="+mj-lt"/>
              <a:buAutoNum type="alphaLcPeriod"/>
            </a:pPr>
            <a:r>
              <a:rPr lang="pl-PL" dirty="0"/>
              <a:t>koszt usługi zleconej w zakresie prowadzenia konta w mediach społecznościowych,</a:t>
            </a:r>
          </a:p>
          <a:p>
            <a:pPr marL="846871" lvl="1" indent="-342900">
              <a:lnSpc>
                <a:spcPct val="120000"/>
              </a:lnSpc>
              <a:buFont typeface="+mj-lt"/>
              <a:buAutoNum type="alphaLcPeriod"/>
            </a:pPr>
            <a:r>
              <a:rPr lang="pl-PL" dirty="0"/>
              <a:t>tablice informacyjne i pamiątkowe,</a:t>
            </a:r>
          </a:p>
          <a:p>
            <a:pPr marL="846871" lvl="1" indent="-342900">
              <a:lnSpc>
                <a:spcPct val="120000"/>
              </a:lnSpc>
              <a:buFont typeface="+mj-lt"/>
              <a:buAutoNum type="alphaLcPeriod"/>
            </a:pPr>
            <a:r>
              <a:rPr lang="pl-PL" dirty="0"/>
              <a:t>plakaty informacyjne w miejscu realizacji projektu,</a:t>
            </a:r>
          </a:p>
          <a:p>
            <a:pPr marL="846871" lvl="1" indent="-342900">
              <a:lnSpc>
                <a:spcPct val="120000"/>
              </a:lnSpc>
              <a:buFont typeface="+mj-lt"/>
              <a:buAutoNum type="alphaLcPeriod"/>
            </a:pPr>
            <a:r>
              <a:rPr lang="pl-PL" dirty="0"/>
              <a:t>organizacja wydarzeń informacyjnych lub działań komunikacyjnych </a:t>
            </a:r>
            <a:br>
              <a:rPr lang="pl-PL" dirty="0"/>
            </a:br>
            <a:r>
              <a:rPr lang="pl-PL" dirty="0"/>
              <a:t>np. z udziałem Komisji Europejskiej (w tym m.in. najem sali, zapewnienie nagłośnienia , zakup cateringu, zakup reklamy w mediach dot. wydarzenia itp.).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12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4228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Wydatki niekwalifikowalne</a:t>
            </a:r>
            <a:br>
              <a:rPr lang="pl-PL" dirty="0"/>
            </a:br>
            <a:r>
              <a:rPr lang="pl-PL" dirty="0"/>
              <a:t>dla Działania 2.13 Gospodarka o obiegu zamkniętym (1)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b="1" dirty="0"/>
              <a:t>podatek od towarów i usług (VAT)</a:t>
            </a:r>
            <a:r>
              <a:rPr lang="pl-PL" dirty="0"/>
              <a:t>;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b="1" dirty="0"/>
              <a:t>koszty pośrednie </a:t>
            </a:r>
            <a:r>
              <a:rPr lang="pl-PL" dirty="0"/>
              <a:t>o których mowa w Podrozdziale 3.12 Wytycznych </a:t>
            </a:r>
            <a:r>
              <a:rPr lang="pl-PL" dirty="0" err="1"/>
              <a:t>MFiPR</a:t>
            </a:r>
            <a:r>
              <a:rPr lang="pl-PL" dirty="0"/>
              <a:t> dotyczących kwalifikowalności wydatków na lata 2021-2027;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b="1" dirty="0"/>
              <a:t>koszty wynagrodzeń personelu bezpośredniego </a:t>
            </a:r>
            <a:r>
              <a:rPr lang="pl-PL" dirty="0"/>
              <a:t>beneficjenta/partnerów;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/>
              <a:t>koszt zakupu środków transportu np. samochodów osobowych z wyłączeniem pojazdów o których mowa w pkt 7 a i b zakupionych w celu pozyskiwania </a:t>
            </a:r>
            <a:br>
              <a:rPr lang="pl-PL" dirty="0"/>
            </a:br>
            <a:r>
              <a:rPr lang="pl-PL" dirty="0"/>
              <a:t>i dystrybucji niesprzedanych produktów żywnościowych lub produktów o krótkim terminie przydatności do spożycia oraz selektywnego zbierania odpadów komunalnych;</a:t>
            </a:r>
          </a:p>
          <a:p>
            <a:pPr marL="342900" lvl="0" indent="-342900">
              <a:buFont typeface="+mj-lt"/>
              <a:buAutoNum type="arabicPeriod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6869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Wydatki niekwalifikowalne</a:t>
            </a:r>
            <a:br>
              <a:rPr lang="pl-PL" dirty="0"/>
            </a:br>
            <a:r>
              <a:rPr lang="pl-PL" dirty="0"/>
              <a:t>dla Działania 2.13 Gospodarka o obiegu zamkniętym (2)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/>
              <a:t>Wydatki niekwalifikowalne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pl-PL" dirty="0"/>
              <a:t>koszt budowy, rozbudowy, remontu drogi dojazdowej do PSZOK lub instalacji;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pl-PL" dirty="0"/>
              <a:t>koszt budowy, rozbudowy miejsc postojowych poza terenem PSZOK lub instalacji;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pl-PL" dirty="0"/>
              <a:t>koszt zakupu worków na odpady;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pl-PL" dirty="0"/>
              <a:t>koszty inwestycji zwiększających przepustowość przetwarzania odpadów resztkowych;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pl-PL" dirty="0"/>
              <a:t>koszty zakupu gadżetów promocyjnych (np. długopisów, notesów, kubków, urządzeń pamięci przenośnej typu pendrive, plecaków itp.);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pl-PL" dirty="0"/>
              <a:t>koszty publikacji papierowych (np. druk albumów pamiątkowych, kalendarzy, folderów, ulotek) za wyjątkiem szczególnie uzasadnionych sytuacji np. publikacje papierowe skierowane do osób starszych i z niepełnosprawnościami;</a:t>
            </a:r>
          </a:p>
          <a:p>
            <a:pPr marL="0" lv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652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Wydatki niekwalifikowalne</a:t>
            </a:r>
            <a:br>
              <a:rPr lang="pl-PL" dirty="0"/>
            </a:br>
            <a:r>
              <a:rPr lang="pl-PL" dirty="0"/>
              <a:t>dla Działania 2.13 Gospodarka o obiegu zamkniętym (3)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Wydatki niekwalifikowalne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11"/>
            </a:pPr>
            <a:r>
              <a:rPr lang="pl-PL" dirty="0"/>
              <a:t>zakup trwałego wyposażenia i wartości niematerialnych i prawnych niepodlegających amortyzacji oraz nieujętych w ewidencji środków trwałych oraz wartości niematerialnych i prawnych;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11"/>
            </a:pPr>
            <a:r>
              <a:rPr lang="pl-PL" dirty="0"/>
              <a:t>wydatki wyszczególnione w Podrozdziale 2.3 Wytycznych </a:t>
            </a:r>
            <a:r>
              <a:rPr lang="pl-PL" dirty="0" err="1"/>
              <a:t>MFiPR</a:t>
            </a:r>
            <a:r>
              <a:rPr lang="pl-PL" dirty="0"/>
              <a:t> dotyczących kwalifikowalności wydatków na lata 2021-2027.</a:t>
            </a:r>
          </a:p>
          <a:p>
            <a:pPr marL="0" lv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6651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Zasady przygotowania projektu budżetu (art. 53 ust. 3. lit. b.)</a:t>
            </a:r>
            <a:br>
              <a:rPr lang="pl-PL" sz="2000" dirty="0"/>
            </a:br>
            <a:r>
              <a:rPr lang="pl-PL" sz="2000" dirty="0"/>
              <a:t>dla Działania 2.13 Gospodarka o obiegu zamkniętym (1)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Projekt, którego łączny koszt wyrażony w PLN nie przekracza </a:t>
            </a:r>
            <a:r>
              <a:rPr lang="pl-PL" b="1" dirty="0"/>
              <a:t>200 tys. EUR </a:t>
            </a:r>
            <a:r>
              <a:rPr lang="pl-PL" dirty="0"/>
              <a:t>w dniu zawarcia umowy o dofinansowanie projektu (do przeliczenia łącznego kosztu projektu stosuje się kurs Europejskiego Banku Centralnego z przedostatniego dnia kwotowania Komisji Europejskiej w miesiącu poprzedzającym miesiąc, w którym ogłoszono nabór) </a:t>
            </a:r>
            <a:r>
              <a:rPr lang="pl-PL" b="1" dirty="0"/>
              <a:t>rozliczany jest obligatoryjnie za pomocą uproszczonych metod rozliczania </a:t>
            </a:r>
            <a:br>
              <a:rPr lang="pl-PL" b="1" dirty="0"/>
            </a:br>
            <a:r>
              <a:rPr lang="pl-PL" b="1" dirty="0"/>
              <a:t>w oparciu o art. 53 ust. 3 lit. b rozporządzenia ogólnego, tj. projekt budżetu ustalany indywidualnie i uzgadniany ex </a:t>
            </a:r>
            <a:r>
              <a:rPr lang="pl-PL" b="1" dirty="0" err="1"/>
              <a:t>ante</a:t>
            </a:r>
            <a:r>
              <a:rPr lang="pl-PL" b="1" dirty="0"/>
              <a:t>. 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2557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Zasady przygotowania projektu budżetu (art. 53 ust. 3. lit. b.)</a:t>
            </a:r>
            <a:br>
              <a:rPr lang="pl-PL" sz="2000" dirty="0"/>
            </a:br>
            <a:r>
              <a:rPr lang="pl-PL" sz="2000" dirty="0"/>
              <a:t>dla Działania 2.13 Gospodarka o obiegu zamkniętym (2)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Wnioskodawca przygotowuje Sekcję IV Zadania i V Budżet projektu w oparciu o kwoty poszczególnych zadań, których </a:t>
            </a:r>
            <a:r>
              <a:rPr lang="pl-PL" b="1" dirty="0"/>
              <a:t>staranną oraz rzetelną kalkulację kosztów </a:t>
            </a:r>
            <a:r>
              <a:rPr lang="pl-PL" dirty="0"/>
              <a:t>należy zawrzeć w Opisie i uzasadnieniu zadania. Na całkowitą wartość projektu składa się suma wartości wszystkich zadań projektu.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Wnioskodawca z </a:t>
            </a:r>
            <a:r>
              <a:rPr lang="pl-PL" b="1" dirty="0"/>
              <a:t>należytą starannością ustala zadania oraz ich zakres (przedmiot danego zadania) w oparciu o planowane zamówienia</a:t>
            </a:r>
            <a:r>
              <a:rPr lang="pl-PL" dirty="0"/>
              <a:t>. </a:t>
            </a:r>
            <a:r>
              <a:rPr lang="pl-PL" b="1" dirty="0"/>
              <a:t>Zadanie rozumie się jako najmniejszą, niepodzielną część zakresu projektu</a:t>
            </a:r>
            <a:r>
              <a:rPr lang="pl-PL" dirty="0"/>
              <a:t>, którą należy scharakteryzować co do przedmiotu i określić jej parametry liczbowe (np. powierzchnia/ liczba sztuk/</a:t>
            </a:r>
            <a:r>
              <a:rPr lang="pl-PL" dirty="0" err="1"/>
              <a:t>itp</a:t>
            </a:r>
            <a:r>
              <a:rPr lang="pl-PL" dirty="0"/>
              <a:t>). Zadanie stanowi moduł, w ramach którego nie można będzie dokonywać zmian.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6614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434" y="906463"/>
            <a:ext cx="8640381" cy="1080001"/>
          </a:xfrm>
        </p:spPr>
        <p:txBody>
          <a:bodyPr/>
          <a:lstStyle/>
          <a:p>
            <a:r>
              <a:rPr lang="pl-PL" dirty="0"/>
              <a:t>Zmiany w zakresie kwalifikowalności wydatków (1)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Zmiana podejścia w zakresie stosowania zasady zakazującego podwójnego dofinansowania.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Podwójne dofinansowanie oznacza w szczególności: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więcej niż jednokrotne przedstawienie do rozliczenia tego samego wydatku albo tej samej części wydatku </a:t>
            </a:r>
            <a:r>
              <a:rPr lang="pl-PL" b="1" dirty="0"/>
              <a:t>ze środków UE </a:t>
            </a:r>
            <a:r>
              <a:rPr lang="pl-PL" dirty="0"/>
              <a:t>w jakiejkolwiek formie (w szczególności dotacji, pożyczki, gwarancji/poręczenia).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spcBef>
                <a:spcPts val="2400"/>
              </a:spcBef>
              <a:buNone/>
            </a:pPr>
            <a:r>
              <a:rPr lang="pl-PL" u="sng" dirty="0"/>
              <a:t>Zmiana: </a:t>
            </a:r>
          </a:p>
          <a:p>
            <a:pPr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pl-PL" dirty="0"/>
              <a:t>brak cezury czasowej,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pl-PL" dirty="0"/>
              <a:t>wyłącznie ze środków UE.</a:t>
            </a:r>
          </a:p>
        </p:txBody>
      </p:sp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Zasady przygotowania projektu budżetu (art. 53 ust. 3. lit. b.)</a:t>
            </a:r>
            <a:br>
              <a:rPr lang="pl-PL" sz="2000" dirty="0"/>
            </a:br>
            <a:r>
              <a:rPr lang="pl-PL" sz="2000" dirty="0"/>
              <a:t>dla Działania 2.13 Gospodarka o obiegu zamkniętym (3)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Na potrzeby przygotowania wniosku o dofinansowanie w aplikacji WOD 2021: </a:t>
            </a:r>
          </a:p>
          <a:p>
            <a:endParaRPr lang="pl-PL" dirty="0"/>
          </a:p>
          <a:p>
            <a:pPr marL="0" indent="0" algn="ctr">
              <a:buNone/>
            </a:pPr>
            <a:r>
              <a:rPr lang="pl-PL" sz="2400" b="1" dirty="0"/>
              <a:t>1 zadanie = 1 zamówienie = 1 kwota ryczałtowa 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dirty="0"/>
              <a:t>Określenie wartości kwoty ryczałtowej dla zadania odbywa się na podstawie: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Kosztorysów inwestorskich lub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Analizy ofert potencjalnych wykonawców zamówienia.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0360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Zasady przygotowania projektu budżetu (art. 53 ust. 3. lit. b.)</a:t>
            </a:r>
            <a:br>
              <a:rPr lang="pl-PL" sz="2000" dirty="0"/>
            </a:br>
            <a:r>
              <a:rPr lang="pl-PL" sz="2000" dirty="0"/>
              <a:t>dla Działania 2.13 Gospodarka o obiegu zamkniętym (4)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Wnioskodawca dokonuje analizy rynku i przedstawia minimum 3 oferty najkorzystniejsze rynkowo, od potencjalnych wykonawców, z punktu widzenia realizacji projektu, chyba że na rynku nie występuje tylu oferentów.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Najkorzystniejsza oferta to ta, która przedstawia najkorzystniejszy bilans ceny lub kosztu i innych kryteriów odnoszących się do przedmiotu zamówienia albo oferta </a:t>
            </a:r>
            <a:br>
              <a:rPr lang="pl-PL" dirty="0"/>
            </a:br>
            <a:r>
              <a:rPr lang="pl-PL" dirty="0"/>
              <a:t>z najniższą ceną lub kosztem, gdy jedynym kryterium oceny jest cena lub koszt.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5215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Zasady przygotowania projektu budżetu (art. 53 ust. 3. lit. b.)</a:t>
            </a:r>
            <a:br>
              <a:rPr lang="pl-PL" sz="2000" dirty="0"/>
            </a:br>
            <a:r>
              <a:rPr lang="pl-PL" sz="2000" dirty="0"/>
              <a:t>dla Działania 2.13 Gospodarka o obiegu zamkniętym (5)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Miernik wykonania zadania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400" b="1" dirty="0"/>
              <a:t>1 zadanie = 1 kwota ryczałtowa = 1 miernik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Do każdego zadania Wnioskodawca przypisuje </a:t>
            </a:r>
            <a:r>
              <a:rPr lang="pl-PL" b="1" dirty="0"/>
              <a:t>jeden miernik wraz z określeniem jego wartości</a:t>
            </a:r>
            <a:r>
              <a:rPr lang="pl-PL" dirty="0"/>
              <a:t>, zgodnie z przedmiotem i charakterem zadania. Miernik rozumiany jest jako narzędzie pomiarowe, które odzwierciedla istotę i zakres zadania oraz służy jednoznacznemu stwierdzeniu, czy Wnioskodawca/Beneficjent zrealizował zaplanowane zadanie w całości.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Miernik nie może być zdefiniowany w sposób zbyt ogólny</a:t>
            </a:r>
            <a:r>
              <a:rPr lang="pl-PL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7981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Zasady przygotowania projektu budżetu (art. 53 ust. 3. lit. b.)</a:t>
            </a:r>
            <a:br>
              <a:rPr lang="pl-PL" sz="2000" dirty="0"/>
            </a:br>
            <a:r>
              <a:rPr lang="pl-PL" sz="2000" dirty="0"/>
              <a:t>dla Działania 2.13 Gospodarka o obiegu zamkniętym (6)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W odniesieniu do każdego miernika należy wskazać </a:t>
            </a:r>
            <a:r>
              <a:rPr lang="pl-PL" b="1" dirty="0"/>
              <a:t>adekwatne dokumenty lub inne dowody</a:t>
            </a:r>
            <a:r>
              <a:rPr lang="pl-PL" dirty="0"/>
              <a:t>, na podstawie których można zweryfikować, czy </a:t>
            </a:r>
            <a:r>
              <a:rPr lang="pl-PL" b="1" dirty="0"/>
              <a:t>miernik został osiągnięty</a:t>
            </a:r>
            <a:r>
              <a:rPr lang="pl-PL" dirty="0"/>
              <a:t>, np. protokół odbioru, dowód księgowy nabycia towaru, specyfikacje, dokumentacja techniczna, licencje, dokumentacja powykonawcza, dokumentacja fotograficzna, ewidencja środków trwałych/ewidencja wyposażenia itp. </a:t>
            </a:r>
          </a:p>
          <a:p>
            <a:endParaRPr lang="pl-PL" dirty="0"/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Na etapie rozliczania mierników i całego projektu Beneficjent będzie zobowiązany do załączeni. w/w dokumentów w systemie teleinformatycznym CST2021.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919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Zasady przygotowania projektu budżetu (art. 53 ust. 3. lit. b.)</a:t>
            </a:r>
            <a:br>
              <a:rPr lang="pl-PL" sz="2000" dirty="0"/>
            </a:br>
            <a:r>
              <a:rPr lang="pl-PL" sz="2000" dirty="0"/>
              <a:t>dla Działania 2.13 Gospodarka o obiegu zamkniętym (7)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Wykonanie zadania </a:t>
            </a:r>
            <a:endParaRPr lang="pl-PL" dirty="0"/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Całkowite lub częściowe niezrealizowanie zadania i tym samym nieosiągnięcie wartości miernika spowoduje, że kwota ryczałtowa zostanie uznana za niekwalifikowalną.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Ponadto w przypadku rażąco niskiej jakości wykonania zadania, miernik zostanie uznany za niezrealizowany, a wydatki w ramach danej kwoty ryczałtowej uznane zostaną za niekwalifikowalne. </a:t>
            </a:r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5914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Zasady przygotowania projektu budżetu (art. 53 ust. 3. lit. b.)</a:t>
            </a:r>
            <a:br>
              <a:rPr lang="pl-PL" sz="2000" dirty="0"/>
            </a:br>
            <a:r>
              <a:rPr lang="pl-PL" sz="2000" dirty="0"/>
              <a:t>dla Działania 2.13 Gospodarka o obiegu zamkniętym (8)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b="1" dirty="0"/>
              <a:t>Osiągnięcie miernika stanowi potwierdzenie zrealizowania zadania</a:t>
            </a:r>
            <a:r>
              <a:rPr lang="pl-PL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Rozliczenie kwoty ryczałtowej na podstawie wybranego miernika ma zawsze charakter zero jedynkowy (spełnił - nie spełnił), tzn. niezrealizowanie miernika w całości (nieosiągnięcie celu) powoduje, że dofinansowanie nie zostanie wypłacone (kwota ryczałtowa jest niekwalifikowalna). Jeżeli miernik (cel) został osiągnięty w całości, kwota ryczałtowa jest kwalifikowalna i dofinansowanie jest wypłacane, </a:t>
            </a:r>
            <a:br>
              <a:rPr lang="pl-PL" dirty="0"/>
            </a:br>
            <a:r>
              <a:rPr lang="pl-PL" dirty="0"/>
              <a:t>z uwzględnieniem obowiązującego w projekcie poziomu dofinansowania </a:t>
            </a:r>
            <a:br>
              <a:rPr lang="pl-PL" dirty="0"/>
            </a:br>
            <a:r>
              <a:rPr lang="pl-PL" dirty="0"/>
              <a:t>i wymaganego wkładu własnego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058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Zasady przygotowania projektu budżetu (art. 53 ust. 3. lit. b.)</a:t>
            </a:r>
            <a:br>
              <a:rPr lang="pl-PL" sz="2000" dirty="0"/>
            </a:br>
            <a:r>
              <a:rPr lang="pl-PL" sz="2000" dirty="0"/>
              <a:t>dla Działania 2.13 Gospodarka o obiegu zamkniętym (9)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Beneficjent jest zwolniony z obowiązku dokumentowania poniesionych wydatków </a:t>
            </a:r>
            <a:br>
              <a:rPr lang="pl-PL" dirty="0"/>
            </a:br>
            <a:r>
              <a:rPr lang="pl-PL" dirty="0"/>
              <a:t>w projekcie. </a:t>
            </a:r>
            <a:r>
              <a:rPr lang="pl-PL" b="1" dirty="0"/>
              <a:t>Kwoty rozliczone na podstawie metody uproszczonej uważa się za poniesione</a:t>
            </a:r>
            <a:r>
              <a:rPr lang="pl-PL" dirty="0"/>
              <a:t>. </a:t>
            </a:r>
            <a:r>
              <a:rPr lang="pl-PL" b="1" dirty="0"/>
              <a:t>Nie ma obowiązku gromadzenia faktur i innych dokumentów księgowych </a:t>
            </a:r>
            <a:r>
              <a:rPr lang="pl-PL" dirty="0"/>
              <a:t>o równoważnej wartości dowodowej na potwierdzenie poniesienia wydatku w ramach projektu.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Stosowanie uproszczonych metod rozliczania wydatków nie zwalnia Wnioskodawcy/Beneficjenta ze stosowania wszystkich przepisów prawa, którym podlega, w tym m.in. ustawy o rachunkowości, ustawy o podatku dochodowym, ustawy o podatku od towarów i usług, ustawy o finansach publicznych, ustawy Prawo zamówień publicznych i ustawy Prawo budowlane.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4148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Zasady przygotowania projektu budżetu (art. 53 ust. 3. lit. b.)</a:t>
            </a:r>
            <a:br>
              <a:rPr lang="pl-PL" sz="2000" dirty="0"/>
            </a:br>
            <a:r>
              <a:rPr lang="pl-PL" sz="2000" dirty="0"/>
              <a:t>dla Działania 2.13 Gospodarka o obiegu zamkniętym (10)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Ze względu na charakter i specyfikę rozliczania projektu, po podpisaniu umowy o dofinansowanie projektu tylko w uzasadnionych przypadkach, </a:t>
            </a:r>
            <a:r>
              <a:rPr lang="pl-PL" dirty="0"/>
              <a:t>wynikających </a:t>
            </a:r>
            <a:br>
              <a:rPr lang="pl-PL" dirty="0"/>
            </a:br>
            <a:r>
              <a:rPr lang="pl-PL" dirty="0"/>
              <a:t>np. z siły wyższej lub ze zmian parametrów związanych z postępem technologicznym, dopuszcza się zmiany w zakresie zadań. Każda zmiana musi być zatwierdzona przez Instytucję Zarządzającą, w przeciwnym wypadku koszt takiego zadania, w którym wystąpiła nieuzasadniona zmiana, w całości będzie uznany jako niekwalifikowalny.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05517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5">
            <a:extLst>
              <a:ext uri="{FF2B5EF4-FFF2-40B4-BE49-F238E27FC236}">
                <a16:creationId xmlns:a16="http://schemas.microsoft.com/office/drawing/2014/main" id="{0C844E39-9733-4DAC-A4D6-71E1EBF9D801}"/>
              </a:ext>
            </a:extLst>
          </p:cNvPr>
          <p:cNvSpPr txBox="1">
            <a:spLocks/>
          </p:cNvSpPr>
          <p:nvPr/>
        </p:nvSpPr>
        <p:spPr>
          <a:xfrm>
            <a:off x="1609874" y="3779837"/>
            <a:ext cx="7559675" cy="79208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1007943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Dziękuję za uwagę.</a:t>
            </a:r>
          </a:p>
        </p:txBody>
      </p:sp>
    </p:spTree>
    <p:extLst>
      <p:ext uri="{BB962C8B-B14F-4D97-AF65-F5344CB8AC3E}">
        <p14:creationId xmlns:p14="http://schemas.microsoft.com/office/powerpoint/2010/main" val="355454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CD1810-E3B3-4661-A24E-C3BBEEC55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pl-PL" dirty="0"/>
              <a:t>Zmiany w zakresie kwalifikowalności wydatków (2)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6B2540-956C-4EED-A835-215BEA77C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Zamówienia nie objęte ustawą Prawo zamówień publicznych</a:t>
            </a:r>
          </a:p>
          <a:p>
            <a:pPr>
              <a:spcBef>
                <a:spcPts val="4200"/>
              </a:spcBef>
              <a:buClrTx/>
              <a:buFont typeface="Arial" panose="020B0604020202020204" pitchFamily="34" charset="0"/>
              <a:buChar char="•"/>
            </a:pPr>
            <a:r>
              <a:rPr lang="pl-PL" b="1" dirty="0"/>
              <a:t>Rezygnacja z procedury rozeznania rynku</a:t>
            </a:r>
            <a:r>
              <a:rPr lang="pl-PL" dirty="0"/>
              <a:t>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l-PL" dirty="0"/>
              <a:t>Zasada konkurencyjności dla zamówienia o wartości szacunkowej </a:t>
            </a:r>
            <a:br>
              <a:rPr lang="pl-PL" dirty="0"/>
            </a:br>
            <a:r>
              <a:rPr lang="pl-PL" dirty="0"/>
              <a:t>od 50.000 zł netto.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l-PL" dirty="0"/>
              <a:t>Komunikacja ZAMAWIAJĄCY - OFERENT wyłącznie za pośrednictwem BK2021.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EFFC9E5-B5D6-464C-A68D-4BFA6355F5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670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59BE03-C672-4DFA-BFEB-C44EAA9D9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 w zakresie kwalifikowalności wydatków (3)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A8BB46-F873-493B-A25B-056F171E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Podrozdział 3.2 Zasada konkurencyjności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Sekcja 3.2.3 Ogłoszenia</a:t>
            </a:r>
          </a:p>
          <a:p>
            <a:pPr marL="342900" indent="-342900">
              <a:lnSpc>
                <a:spcPct val="150000"/>
              </a:lnSpc>
              <a:spcBef>
                <a:spcPts val="3000"/>
              </a:spcBef>
              <a:buClrTx/>
              <a:buFont typeface="+mj-lt"/>
              <a:buAutoNum type="arabicPeriod"/>
            </a:pPr>
            <a:r>
              <a:rPr lang="pl-PL" dirty="0"/>
              <a:t>Komunikacja w postępowaniu o udzielenie zamówienia, w tym ogłoszenie zapytania ofertowego, składanie ofert, wymiana informacji między zamawiającym a wykonawcą oraz przekazywanie dokumentów i oświadczeń odbywa się pisemnie za pomocą BK2021, z zastrzeżeniem pkt 2 i 3.</a:t>
            </a:r>
          </a:p>
          <a:p>
            <a:pPr marL="342900" indent="-342900">
              <a:lnSpc>
                <a:spcPct val="150000"/>
              </a:lnSpc>
              <a:buClrTx/>
              <a:buFont typeface="+mj-lt"/>
              <a:buAutoNum type="arabicPeriod" startAt="4"/>
            </a:pPr>
            <a:r>
              <a:rPr lang="pl-PL" dirty="0"/>
              <a:t>W przypadku gdy </a:t>
            </a:r>
            <a:r>
              <a:rPr lang="pl-PL" b="1" dirty="0"/>
              <a:t>wnioskodawca rozpoczyna realizację projektu </a:t>
            </a:r>
            <a:r>
              <a:rPr lang="pl-PL" dirty="0"/>
              <a:t>na własne ryzyko </a:t>
            </a:r>
            <a:r>
              <a:rPr lang="pl-PL" b="1" dirty="0"/>
              <a:t>przed podpisaniem umowy o dofinansowanie</a:t>
            </a:r>
            <a:r>
              <a:rPr lang="pl-PL" dirty="0"/>
              <a:t> projektu, </a:t>
            </a:r>
            <a:r>
              <a:rPr lang="pl-PL" b="1" dirty="0"/>
              <a:t>upublicznia zapytanie ofertowe w sposób określony w pkt 1.</a:t>
            </a:r>
            <a:endParaRPr lang="pl-PL" dirty="0"/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DO CZASU OGŁOSZENIA KONKURSÓW 21-27: </a:t>
            </a:r>
            <a:r>
              <a:rPr lang="pl-PL" b="1" dirty="0"/>
              <a:t>POPT.21.27.00-IZ.00-00-001/21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45D58E8-D880-4AFE-8374-034B4DC4E2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5657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AE59C7-A3E1-48F3-8D4B-F8050AD58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 w zakresie kwalifikowalności wydatków (4)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72F4DF-BB0B-4AAE-910B-2D07E2F09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Okres kwalifikowalności wydatków </a:t>
            </a:r>
          </a:p>
          <a:p>
            <a:pPr marL="0" indent="0">
              <a:lnSpc>
                <a:spcPct val="150000"/>
              </a:lnSpc>
              <a:spcBef>
                <a:spcPts val="2400"/>
              </a:spcBef>
              <a:buNone/>
            </a:pPr>
            <a:r>
              <a:rPr lang="pl-PL" dirty="0"/>
              <a:t>Okres kwalifikowalności wydatków w ramach projektu określony jest w umowie </a:t>
            </a:r>
            <a:br>
              <a:rPr lang="pl-PL" dirty="0"/>
            </a:br>
            <a:r>
              <a:rPr lang="pl-PL" dirty="0"/>
              <a:t>o dofinansowanie projektu.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pl-PL" dirty="0"/>
              <a:t>Początkiem okresu kwalifikowalności wydatków jest </a:t>
            </a:r>
            <a:r>
              <a:rPr lang="pl-PL" b="1" dirty="0"/>
              <a:t>1 stycznia 2021 r</a:t>
            </a:r>
            <a:r>
              <a:rPr lang="pl-PL" dirty="0"/>
              <a:t>., </a:t>
            </a:r>
            <a:br>
              <a:rPr lang="pl-PL" dirty="0"/>
            </a:br>
            <a:r>
              <a:rPr lang="pl-PL" dirty="0"/>
              <a:t>z zastrzeżeniem zasad określonych dla pomocy publicznej.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pl-PL" dirty="0"/>
              <a:t>Końcową datą kwalifikowalności wydatków jest </a:t>
            </a:r>
            <a:r>
              <a:rPr lang="pl-PL" b="1" dirty="0"/>
              <a:t>31 grudnia 2029 r.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EFCA0B9-BD4A-425F-8A41-0672CB0B76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9922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2.13 Gospodarka o obiegu zamkniętym (1)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Wydatek jest kwalifikowalny jeżeli spełnia </a:t>
            </a:r>
            <a:r>
              <a:rPr lang="pl-PL" dirty="0"/>
              <a:t>ogólne </a:t>
            </a:r>
            <a:r>
              <a:rPr lang="pl-PL" b="1" dirty="0"/>
              <a:t>warunki kwalifikowalności określone w Podrozdziale 2.2 Wytycznych</a:t>
            </a:r>
            <a:r>
              <a:rPr lang="pl-PL" dirty="0"/>
              <a:t> Ministra Funduszy i Polityki Regionalnej (dalej: </a:t>
            </a:r>
            <a:r>
              <a:rPr lang="pl-PL" dirty="0" err="1"/>
              <a:t>MFiPR</a:t>
            </a:r>
            <a:r>
              <a:rPr lang="pl-PL" dirty="0"/>
              <a:t>) </a:t>
            </a:r>
            <a:r>
              <a:rPr lang="pl-PL" b="1" dirty="0"/>
              <a:t>dotyczących kwalifikowalności wydatków na lata 2021-2027 </a:t>
            </a:r>
            <a:br>
              <a:rPr lang="pl-PL" b="1" dirty="0"/>
            </a:br>
            <a:r>
              <a:rPr lang="pl-PL" dirty="0"/>
              <a:t>z uwzględnieniem poniższych zasad.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/>
              <a:t>koszt opracowania lub aktualizacji dokumentów i prac niezbędnych do przygotowania projektu m.in. studium wykonalności, koncepcja budowlana, projekt budowlany, projekt architektoniczny i  wykonawczy, prace geodezyjne;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/>
              <a:t>koszty budowy, rozbudowy i remontu centrum przygotowania do ponownego użycia (w tym napraw) zużytych urządzeń, sprzętu domowego lub innych używanych rzeczy lub ich wymiany;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9456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2.13 Gospodarka o obiegu zamkniętym (2)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pl-PL" dirty="0"/>
              <a:t>koszty budowy rozbudowy, przebudowy instalacji recyklingu odpadów z sektora komunalnego, w tym ulegających biodegradacji w procesach kompostowania lub fermentacji;</a:t>
            </a:r>
          </a:p>
          <a:p>
            <a:pPr marL="342900" lvl="0" indent="-342900">
              <a:buFont typeface="+mj-lt"/>
              <a:buAutoNum type="arabicPeriod" startAt="3"/>
            </a:pPr>
            <a:r>
              <a:rPr lang="pl-PL" dirty="0"/>
              <a:t>koszty budowy, rozbudowy: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dirty="0"/>
              <a:t>punktów selektywnego zbierania odpadów komunalnych (PSZOK) w tym m.in. utwardzenie i ogrodzenie terenu, instalacje do odprowadzania odcieków, magazyny, wiaty, oświetlenie, niezbędne i uzasadnione miejsca postojowe </a:t>
            </a:r>
            <a:br>
              <a:rPr lang="pl-PL" dirty="0"/>
            </a:br>
            <a:r>
              <a:rPr lang="pl-PL" dirty="0"/>
              <a:t>na terenie PSZOK w tym dla osób z niepełnosprawnościami,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dirty="0"/>
              <a:t>systemów selektywnego zbierania odpadów komunalnych w tym odpadów ulegających biodegradacji;</a:t>
            </a:r>
          </a:p>
          <a:p>
            <a:pPr marL="0" lvl="0" indent="0">
              <a:lnSpc>
                <a:spcPct val="150000"/>
              </a:lnSpc>
              <a:buNone/>
            </a:pPr>
            <a:endParaRPr lang="pl-PL" sz="1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982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2.13 Gospodarka o obiegu zamkniętym (3)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pl-PL" dirty="0"/>
              <a:t>koszty infrastruktury technicznej (budynki i wyposażenie) związanej </a:t>
            </a:r>
            <a:br>
              <a:rPr lang="pl-PL" dirty="0"/>
            </a:br>
            <a:r>
              <a:rPr lang="pl-PL" dirty="0"/>
              <a:t>z pozyskaniem, magazynowaniem i dystrybucją niesprzedanych produktów żywnościowych lub produktów o krótkim terminie przydatności do spożycia na obszarze województwa pomorskiego;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pl-PL" dirty="0"/>
              <a:t>koszty działań sprzyjających adaptacji do zmian klimatu poprzez zastosowanie błękitno-zielonej infrastruktury, np. zielone dachy, zielone ściany itp.;</a:t>
            </a:r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  <a:p>
            <a:pPr marL="0" lvl="0" indent="0">
              <a:lnSpc>
                <a:spcPct val="150000"/>
              </a:lnSpc>
              <a:buNone/>
            </a:pPr>
            <a:endParaRPr lang="pl-PL" sz="1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212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2.13 Gospodarka o obiegu zamkniętym (4)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 startAt="7"/>
            </a:pPr>
            <a:r>
              <a:rPr lang="pl-PL" dirty="0"/>
              <a:t>koszty zakupu trwałego wyposażenia oraz wartości niematerialnych i prawnych podlegających amortyzacji, ujętych w ewidencji środków trwałych oraz wartości niematerialnych i prawnych w tym m.in: </a:t>
            </a:r>
          </a:p>
          <a:p>
            <a:pPr marL="846871" lvl="1" indent="-342900">
              <a:buFont typeface="+mj-lt"/>
              <a:buAutoNum type="alphaLcPeriod"/>
            </a:pPr>
            <a:r>
              <a:rPr lang="pl-PL" b="1" dirty="0"/>
              <a:t>pojazdy zeroemisyjne </a:t>
            </a:r>
            <a:r>
              <a:rPr lang="pl-PL" dirty="0"/>
              <a:t>( tj. pojazdy eklektyczne (BEV) i wodorowe (FCV)), </a:t>
            </a:r>
          </a:p>
          <a:p>
            <a:pPr marL="846871" lvl="1" indent="-342900">
              <a:buFont typeface="+mj-lt"/>
              <a:buAutoNum type="alphaLcPeriod"/>
            </a:pPr>
            <a:r>
              <a:rPr lang="pl-PL" b="1" dirty="0"/>
              <a:t>pojazdy niskoemisyjne </a:t>
            </a:r>
            <a:r>
              <a:rPr lang="pl-PL" dirty="0"/>
              <a:t>(spełniające wymogi „ekologicznie czystych pojazdów” zgodnie z Dyrektywą Parlamentu Europejskiego i Rady 2009/33/WE zmienioną dyrektywą 2019/1161) tj.: </a:t>
            </a:r>
          </a:p>
          <a:p>
            <a:pPr lvl="2"/>
            <a:r>
              <a:rPr lang="pl-PL" sz="1400" dirty="0"/>
              <a:t>w przypadku pojazdów zaprojektowanych wykonanych do przewozu ładunków oraz masie nieprzekraczającej 3,5 tony będą to pojazdy o napędzie hybrydowym PHEV, spełniające normę emisji CO2 50 g/km i 80% maksymalnej dopuszczalnej emisji zanieczyszczeń powietrza (cząstek stałych i tlenków azotu), o ile będą one zakupione do 31 grudnia 2025 r.,</a:t>
            </a:r>
          </a:p>
          <a:p>
            <a:pPr lvl="2"/>
            <a:r>
              <a:rPr lang="pl-PL" sz="1400" dirty="0"/>
              <a:t>w przypadku pojazdów zaprojektowanych wykonanych do przewozu ładunków oraz masie przekraczającej 3,5 tony będą to pojazdy zasilane LNG, CNG, LPG lub o napędzie hybrydowym PHEV, a także HEV łączący gaz (CNG, LNG, LPG) z elektrycznym;</a:t>
            </a:r>
          </a:p>
          <a:p>
            <a:pPr marL="0" lv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741192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658</TotalTime>
  <Words>2505</Words>
  <Application>Microsoft Office PowerPoint</Application>
  <PresentationFormat>Niestandardowy</PresentationFormat>
  <Paragraphs>161</Paragraphs>
  <Slides>28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2" baseType="lpstr">
      <vt:lpstr>Arial</vt:lpstr>
      <vt:lpstr>Calibri</vt:lpstr>
      <vt:lpstr>Open Sans</vt:lpstr>
      <vt:lpstr>Motyw pakietu Office</vt:lpstr>
      <vt:lpstr>Kwalifikowalność wydatków. 2.13 Gospodarka o obiegu zamkniętym</vt:lpstr>
      <vt:lpstr>Zmiany w zakresie kwalifikowalności wydatków (1)</vt:lpstr>
      <vt:lpstr>Zmiany w zakresie kwalifikowalności wydatków (2)</vt:lpstr>
      <vt:lpstr>Zmiany w zakresie kwalifikowalności wydatków (3)</vt:lpstr>
      <vt:lpstr>Zmiany w zakresie kwalifikowalności wydatków (4)</vt:lpstr>
      <vt:lpstr>Kwalifikowalności wydatków  dla Działania 2.13 Gospodarka o obiegu zamkniętym (1)</vt:lpstr>
      <vt:lpstr>Kwalifikowalności wydatków  dla Działania 2.13 Gospodarka o obiegu zamkniętym (2)</vt:lpstr>
      <vt:lpstr>Kwalifikowalności wydatków  dla Działania 2.13 Gospodarka o obiegu zamkniętym (3)</vt:lpstr>
      <vt:lpstr>Kwalifikowalności wydatków  dla Działania 2.13 Gospodarka o obiegu zamkniętym (4)</vt:lpstr>
      <vt:lpstr>Kwalifikowalności wydatków  dla Działania 2.13 Gospodarka o obiegu zamkniętym (5)</vt:lpstr>
      <vt:lpstr>Kwalifikowalności wydatków  dla Działania 2.13 Gospodarka o obiegu zamkniętym (6)</vt:lpstr>
      <vt:lpstr>Kwalifikowalności wydatków  dla Działania 2.13 Gospodarka o obiegu zamkniętym (7)</vt:lpstr>
      <vt:lpstr>Kwalifikowalności wydatków  dla Działania 2.13 Gospodarka o obiegu zamkniętym (8)</vt:lpstr>
      <vt:lpstr>Kwalifikowalności wydatków  dla Działania 2.13 Gospodarka o obiegu zamkniętym (9)</vt:lpstr>
      <vt:lpstr>Wydatki niekwalifikowalne dla Działania 2.13 Gospodarka o obiegu zamkniętym (1)</vt:lpstr>
      <vt:lpstr>Wydatki niekwalifikowalne dla Działania 2.13 Gospodarka o obiegu zamkniętym (2)</vt:lpstr>
      <vt:lpstr>Wydatki niekwalifikowalne dla Działania 2.13 Gospodarka o obiegu zamkniętym (3)</vt:lpstr>
      <vt:lpstr>Zasady przygotowania projektu budżetu (art. 53 ust. 3. lit. b.) dla Działania 2.13 Gospodarka o obiegu zamkniętym (1)</vt:lpstr>
      <vt:lpstr>Zasady przygotowania projektu budżetu (art. 53 ust. 3. lit. b.) dla Działania 2.13 Gospodarka o obiegu zamkniętym (2)</vt:lpstr>
      <vt:lpstr>Zasady przygotowania projektu budżetu (art. 53 ust. 3. lit. b.) dla Działania 2.13 Gospodarka o obiegu zamkniętym (3)</vt:lpstr>
      <vt:lpstr>Zasady przygotowania projektu budżetu (art. 53 ust. 3. lit. b.) dla Działania 2.13 Gospodarka o obiegu zamkniętym (4)</vt:lpstr>
      <vt:lpstr>Zasady przygotowania projektu budżetu (art. 53 ust. 3. lit. b.) dla Działania 2.13 Gospodarka o obiegu zamkniętym (5)</vt:lpstr>
      <vt:lpstr>Zasady przygotowania projektu budżetu (art. 53 ust. 3. lit. b.) dla Działania 2.13 Gospodarka o obiegu zamkniętym (6)</vt:lpstr>
      <vt:lpstr>Zasady przygotowania projektu budżetu (art. 53 ust. 3. lit. b.) dla Działania 2.13 Gospodarka o obiegu zamkniętym (7)</vt:lpstr>
      <vt:lpstr>Zasady przygotowania projektu budżetu (art. 53 ust. 3. lit. b.) dla Działania 2.13 Gospodarka o obiegu zamkniętym (8)</vt:lpstr>
      <vt:lpstr>Zasady przygotowania projektu budżetu (art. 53 ust. 3. lit. b.) dla Działania 2.13 Gospodarka o obiegu zamkniętym (9)</vt:lpstr>
      <vt:lpstr>Zasady przygotowania projektu budżetu (art. 53 ust. 3. lit. b.) dla Działania 2.13 Gospodarka o obiegu zamkniętym (10)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Reszka Rafał</cp:lastModifiedBy>
  <cp:revision>42</cp:revision>
  <dcterms:created xsi:type="dcterms:W3CDTF">2022-06-22T09:40:44Z</dcterms:created>
  <dcterms:modified xsi:type="dcterms:W3CDTF">2024-01-23T14:28:50Z</dcterms:modified>
</cp:coreProperties>
</file>