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3"/>
  </p:notesMasterIdLst>
  <p:sldIdLst>
    <p:sldId id="290" r:id="rId2"/>
    <p:sldId id="959" r:id="rId3"/>
    <p:sldId id="960" r:id="rId4"/>
    <p:sldId id="281" r:id="rId5"/>
    <p:sldId id="291" r:id="rId6"/>
    <p:sldId id="328" r:id="rId7"/>
    <p:sldId id="284" r:id="rId8"/>
    <p:sldId id="338" r:id="rId9"/>
    <p:sldId id="339" r:id="rId10"/>
    <p:sldId id="337" r:id="rId11"/>
    <p:sldId id="969" r:id="rId12"/>
    <p:sldId id="962" r:id="rId13"/>
    <p:sldId id="963" r:id="rId14"/>
    <p:sldId id="964" r:id="rId15"/>
    <p:sldId id="965" r:id="rId16"/>
    <p:sldId id="970" r:id="rId17"/>
    <p:sldId id="966" r:id="rId18"/>
    <p:sldId id="967" r:id="rId19"/>
    <p:sldId id="327" r:id="rId20"/>
    <p:sldId id="968" r:id="rId21"/>
    <p:sldId id="260" r:id="rId2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walczuk Jakub" initials="KJ" lastIdx="0" clrIdx="0">
    <p:extLst>
      <p:ext uri="{19B8F6BF-5375-455C-9EA6-DF929625EA0E}">
        <p15:presenceInfo xmlns:p15="http://schemas.microsoft.com/office/powerpoint/2012/main" userId="S-1-5-21-352459600-126056257-345019615-47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7" autoAdjust="0"/>
    <p:restoredTop sz="71345" autoAdjust="0"/>
  </p:normalViewPr>
  <p:slideViewPr>
    <p:cSldViewPr snapToGrid="0">
      <p:cViewPr varScale="1">
        <p:scale>
          <a:sx n="81" d="100"/>
          <a:sy n="81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41906-F7D7-4590-990D-B9D902344738}" type="datetimeFigureOut">
              <a:rPr lang="pl-PL" smtClean="0"/>
              <a:t>2024-01-23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A4E63-7224-469D-9C03-58FE018829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91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attachment/245704fe-0c29-49fb-b797-ffe4ba8bbe69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unduszeeuropejskie.gov.pl/strony/o-funduszach/fundusze-europejskie-bez-barier/dostepnosc-plus/poradniki-standardy-wskazowki/standardy/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726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408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PSZOK</a:t>
            </a:r>
            <a:r>
              <a:rPr lang="pl-PL" dirty="0"/>
              <a:t> do 20 tys. mieszkańców</a:t>
            </a:r>
          </a:p>
          <a:p>
            <a:r>
              <a:rPr lang="pl-PL" dirty="0"/>
              <a:t>4 typ =&gt; Instalacje do recyklingu max 8 mln KK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812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FEnPŻ</a:t>
            </a:r>
            <a:r>
              <a:rPr lang="pl-PL" dirty="0"/>
              <a:t> =&gt; Fundusze Europejskie na Pomoc Żywnościową</a:t>
            </a:r>
          </a:p>
          <a:p>
            <a:endParaRPr lang="pl-PL" dirty="0"/>
          </a:p>
          <a:p>
            <a:r>
              <a:rPr lang="pl-PL" dirty="0"/>
              <a:t>warunki  wymagania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1728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Karta Praw Podstawowych  w szczególności art. 22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Unia szanuje różnorodność kulturową, religijną i językową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Dostępność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czy wszystkie elementy (produkty i usługi) składające się na przedmiot projektu, które nie zostały uznane za neutralne, są dostępne dla wszystkich ich użytkowniczek oraz użytkowników i spełniają standardy: architektoniczny, cyfrowy (jeśli dotyczy) szkoleniowy (jeśli dotyczy) oraz transportowy w zakresie elementów towarzyszących infrastrukturze transportowej (jeśli dotyczy), określone w Załączniku nr 2 do Wytycznych MFiPR dotyczących realizacji zasad równościowych w ramach funduszy unijnych na lata 2021-2027 lub standardy dostępności określone w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Poradniku dla sektora kultury w zakresie zapewniania dostępności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lub w innym, wskazanym przez wnioskodawcę, dokumencie właściwym dla danego typu inwestycji wymienionym na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stronie internetowej Programu Dostępność Plus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przypadku, gdy we wniosku o dofinansowanie stwierdzono neutralny charakter produktów i usług składających się na przedmiot projektu: czy neutralny charakter produktów i usług został zidentyfikowany prawidłowo, tj. czy nie mają one swoich bezpośrednich użytkowniczek i użytkowników?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czy projekt jest zgodny z warunkami w zakresie równości szans i niedyskryminacji zamieszczonymi w opisie działań na rzecz zapewnienia równości, włączenia społecznego i niedyskryminacji dla celu szczegółowego 4 (vi) FEP 2021-2027?</a:t>
            </a:r>
          </a:p>
          <a:p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dnia 29 grudnia 2022 r.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Dostępnym pod adresem: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https://www.gov.pl/attachment/245704fe-0c29-49fb-b797-ffe4ba8bbe69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 dziale „Standardy i wytyczne”, pod adresem: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https://www.funduszeeuropejskie.gov.pl/strony/o-funduszach/fundusze-europejskie-bez-barier/dostepnosc-plus/poradniki-standardy-wskazowki/standardy/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1603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err="1"/>
              <a:t>DNSH</a:t>
            </a:r>
            <a:r>
              <a:rPr lang="pl-PL" dirty="0"/>
              <a:t> </a:t>
            </a:r>
            <a:r>
              <a:rPr lang="pl-P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no </a:t>
            </a:r>
            <a:r>
              <a:rPr lang="pl-PL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significant</a:t>
            </a:r>
            <a:r>
              <a:rPr lang="pl-P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harm</a:t>
            </a:r>
            <a:r>
              <a:rPr lang="pl-P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=&gt; </a:t>
            </a:r>
            <a:r>
              <a:rPr lang="pl-PL" sz="1200" dirty="0"/>
              <a:t>nie czyni poważnych szkód =&gt; OCENA STRATEGICZNA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err="1"/>
              <a:t>Pojeminik</a:t>
            </a:r>
            <a:r>
              <a:rPr lang="pl-PL" sz="1200" dirty="0"/>
              <a:t> Kontenery , Wiaty w </a:t>
            </a:r>
            <a:r>
              <a:rPr lang="pl-PL" sz="1200" dirty="0" err="1"/>
              <a:t>PSZOKach</a:t>
            </a:r>
            <a:endParaRPr lang="pl-PL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Odpowiednie oznakowania na koszach, usunięcie barier architektonicznych, podjazdy, toalety dla niepełnosprawnych, sygnały dźwiękowe i świetlne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Przewidziane procesy uwzględniające różną sprawność użytkowników, wypełnianie formularze, dostępność formularzy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Przejrzyste, zrozumiałe komunikaty  na odpowiedniej wysokości, kontrastowe kolory, duże czcionki </a:t>
            </a:r>
            <a:r>
              <a:rPr lang="pl-PL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itp</a:t>
            </a:r>
            <a:endParaRPr lang="pl-PL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6085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141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692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59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F4E76-CFBF-4E7B-8C6B-E87567E1A45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799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79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65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208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799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999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621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68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70659" y="1790613"/>
            <a:ext cx="9851923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7" y="1790612"/>
            <a:ext cx="4514751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7" y="490243"/>
            <a:ext cx="1231537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55" y="490243"/>
            <a:ext cx="1231537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3" y="490243"/>
            <a:ext cx="1231537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75173"/>
            <a:ext cx="903140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2024-01-23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469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169419" y="1799461"/>
            <a:ext cx="9853164" cy="39201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0299" y="3094953"/>
            <a:ext cx="9031400" cy="986800"/>
          </a:xfrm>
        </p:spPr>
        <p:txBody>
          <a:bodyPr anchor="t" anchorCtr="0">
            <a:normAutofit/>
          </a:bodyPr>
          <a:lstStyle>
            <a:lvl1pPr algn="ctr">
              <a:lnSpc>
                <a:spcPts val="3629"/>
              </a:lnSpc>
              <a:defRPr sz="2903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2024-01-23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3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F44AD720-0363-406B-9E7D-99645A5BE6CD}" type="slidenum">
              <a:rPr lang="pl-PL" altLang="pl-PL" sz="855" smtClean="0">
                <a:solidFill>
                  <a:srgbClr val="000000"/>
                </a:solidFill>
              </a:rPr>
              <a:pPr defTabSz="457200">
                <a:defRPr/>
              </a:pPr>
              <a:t>‹#›</a:t>
            </a:fld>
            <a:endParaRPr lang="pl-PL" altLang="pl-PL" sz="85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7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69419" y="1799461"/>
            <a:ext cx="9853164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85254"/>
            <a:ext cx="903140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2024-01-23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00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736987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3222236" y="4082829"/>
            <a:ext cx="7800346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991" y="5061678"/>
            <a:ext cx="6993665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0199" y="489652"/>
            <a:ext cx="2052383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2024-01-23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6" y="4082829"/>
            <a:ext cx="4514751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60" y="952912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85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3222235" y="4082829"/>
            <a:ext cx="8205842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924" y="0"/>
            <a:ext cx="7794915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4453203" y="4082828"/>
            <a:ext cx="4105634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3222237" y="4082828"/>
            <a:ext cx="1230967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162" y="4713462"/>
            <a:ext cx="7389421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27" y="685377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31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805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816316"/>
            <a:ext cx="4926147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796072"/>
            <a:ext cx="4926582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5685980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8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0543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4962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854" y="1796072"/>
            <a:ext cx="9852729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169812" y="0"/>
            <a:ext cx="1232383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402195" y="0"/>
            <a:ext cx="8619951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9804" y="6368269"/>
            <a:ext cx="1231537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90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7181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6" rtl="0" eaLnBrk="1" latinLnBrk="0" hangingPunct="1">
        <a:lnSpc>
          <a:spcPts val="3266"/>
        </a:lnSpc>
        <a:spcBef>
          <a:spcPct val="0"/>
        </a:spcBef>
        <a:buNone/>
        <a:defRPr sz="254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2" indent="-228602" algn="l" defTabSz="914406" rtl="0" eaLnBrk="1" latinLnBrk="0" hangingPunct="1">
        <a:lnSpc>
          <a:spcPts val="2177"/>
        </a:lnSpc>
        <a:spcBef>
          <a:spcPts val="1000"/>
        </a:spcBef>
        <a:buClr>
          <a:schemeClr val="accent1"/>
        </a:buClr>
        <a:buFontTx/>
        <a:buBlip>
          <a:blip r:embed="rId13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4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4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8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5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10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13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duszeeuropejskie.gov.pl/strony/o-funduszach/dokumenty/wytyczne-dotyczace-realizacji-zasad-rownosciowych-w-ramach-funduszy-unijnych-na-lata-2021-2027-1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rozwoj-technologia/rada-ministrowprzyjela-projekt-mapy-drogowej-goz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741" y="3051888"/>
            <a:ext cx="8996517" cy="1004864"/>
          </a:xfrm>
        </p:spPr>
        <p:txBody>
          <a:bodyPr>
            <a:noAutofit/>
          </a:bodyPr>
          <a:lstStyle/>
          <a:p>
            <a:r>
              <a:rPr lang="pl-PL" sz="2400" dirty="0"/>
              <a:t>Uwarunkowania wsparcia w Działaniu 2.13 Gospodarka o obiegu zamkniętym – Szczegółowy Opis Priorytetów oraz kryteria wyboru projektów 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96AA398-3522-410B-85E9-4B36BB6C7778}"/>
              </a:ext>
            </a:extLst>
          </p:cNvPr>
          <p:cNvSpPr txBox="1">
            <a:spLocks/>
          </p:cNvSpPr>
          <p:nvPr/>
        </p:nvSpPr>
        <p:spPr>
          <a:xfrm>
            <a:off x="2986466" y="4478243"/>
            <a:ext cx="7184985" cy="1004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6" rtl="0" eaLnBrk="1" latinLnBrk="0" hangingPunct="1">
              <a:lnSpc>
                <a:spcPts val="3629"/>
              </a:lnSpc>
              <a:spcBef>
                <a:spcPct val="0"/>
              </a:spcBef>
              <a:buNone/>
              <a:defRPr sz="2903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814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8BB35F2-EAD9-4908-B665-5BAEB9105554}"/>
              </a:ext>
            </a:extLst>
          </p:cNvPr>
          <p:cNvSpPr txBox="1"/>
          <p:nvPr/>
        </p:nvSpPr>
        <p:spPr>
          <a:xfrm>
            <a:off x="7399194" y="4980675"/>
            <a:ext cx="2462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chemeClr val="tx2"/>
                </a:solidFill>
              </a:rPr>
              <a:t>Gdańsk, 24 stycznia 2024 r.</a:t>
            </a:r>
          </a:p>
        </p:txBody>
      </p:sp>
    </p:spTree>
    <p:extLst>
      <p:ext uri="{BB962C8B-B14F-4D97-AF65-F5344CB8AC3E}">
        <p14:creationId xmlns:p14="http://schemas.microsoft.com/office/powerpoint/2010/main" val="618564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8" y="326422"/>
            <a:ext cx="9741320" cy="598995"/>
          </a:xfrm>
        </p:spPr>
        <p:txBody>
          <a:bodyPr>
            <a:normAutofit/>
          </a:bodyPr>
          <a:lstStyle/>
          <a:p>
            <a:r>
              <a:rPr lang="pl-PL" sz="2400" dirty="0"/>
              <a:t>Wnioskodawcy uprawnieni do złożenia wniosku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>
                <a:solidFill>
                  <a:srgbClr val="002073"/>
                </a:solidFill>
              </a:rPr>
              <a:pPr defTabSz="414772"/>
              <a:t>10</a:t>
            </a:fld>
            <a:endParaRPr lang="pl-PL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70658" y="1120876"/>
            <a:ext cx="10394995" cy="51306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</a:pPr>
            <a:r>
              <a:rPr lang="pl-PL" sz="2000" dirty="0">
                <a:latin typeface="+mn-lt"/>
              </a:rPr>
              <a:t>W ramach naboru do złożenia wniosku uprawnione są następujące podmioty:</a:t>
            </a:r>
          </a:p>
          <a:p>
            <a:pPr lvl="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organizacje pozarządowe,</a:t>
            </a:r>
          </a:p>
          <a:p>
            <a:pPr lvl="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partnerstwa publiczno-prywatne,</a:t>
            </a:r>
          </a:p>
          <a:p>
            <a:pPr lvl="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przedsiębiorstwa gospodarujące odpadami,</a:t>
            </a:r>
          </a:p>
          <a:p>
            <a:pPr lvl="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samorządu terytorialnego,</a:t>
            </a:r>
          </a:p>
          <a:p>
            <a:pPr lvl="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podmioty świadczące usługi publiczne w ramach realizacji obowiązków własnych jednostek samorządu terytorialnego,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organizacyjne działające w imieniu jednostek samorządu terytorialnego.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2000" dirty="0">
                <a:latin typeface="+mn-lt"/>
              </a:rPr>
              <a:t>W przypadku </a:t>
            </a:r>
            <a:r>
              <a:rPr lang="pl-PL" sz="2000" b="1" dirty="0">
                <a:latin typeface="+mn-lt"/>
              </a:rPr>
              <a:t>siódmego typu projektu</a:t>
            </a:r>
            <a:r>
              <a:rPr lang="pl-PL" sz="2000" dirty="0">
                <a:latin typeface="+mn-lt"/>
              </a:rPr>
              <a:t>, wnioskodawcą może być wyłącznie </a:t>
            </a:r>
            <a:r>
              <a:rPr lang="pl-PL" sz="2000" b="1" dirty="0">
                <a:latin typeface="+mn-lt"/>
              </a:rPr>
              <a:t>organizacja pozarządowa określona w Ustawie z dnia 19 lipca 2019 r. o przeciwdziałaniu marnowaniu żywności.</a:t>
            </a: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9695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741" y="3051888"/>
            <a:ext cx="8996517" cy="1004864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Kryteria wyboru projektów </a:t>
            </a:r>
            <a:br>
              <a:rPr lang="pl-PL" sz="2400" dirty="0"/>
            </a:br>
            <a:r>
              <a:rPr lang="pl-PL" sz="2400" dirty="0"/>
              <a:t>Działanie 2.13 Gospodarka o obiegu zamkniętym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96AA398-3522-410B-85E9-4B36BB6C7778}"/>
              </a:ext>
            </a:extLst>
          </p:cNvPr>
          <p:cNvSpPr txBox="1">
            <a:spLocks/>
          </p:cNvSpPr>
          <p:nvPr/>
        </p:nvSpPr>
        <p:spPr>
          <a:xfrm>
            <a:off x="2986466" y="4478243"/>
            <a:ext cx="7184985" cy="1004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6" rtl="0" eaLnBrk="1" latinLnBrk="0" hangingPunct="1">
              <a:lnSpc>
                <a:spcPts val="3629"/>
              </a:lnSpc>
              <a:spcBef>
                <a:spcPct val="0"/>
              </a:spcBef>
              <a:buNone/>
              <a:defRPr sz="2903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814" dirty="0"/>
          </a:p>
        </p:txBody>
      </p:sp>
    </p:spTree>
    <p:extLst>
      <p:ext uri="{BB962C8B-B14F-4D97-AF65-F5344CB8AC3E}">
        <p14:creationId xmlns:p14="http://schemas.microsoft.com/office/powerpoint/2010/main" val="3471408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9ABEB3-C697-453E-8C38-B5586EC92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326438"/>
            <a:ext cx="9852728" cy="979757"/>
          </a:xfrm>
        </p:spPr>
        <p:txBody>
          <a:bodyPr/>
          <a:lstStyle/>
          <a:p>
            <a:r>
              <a:rPr lang="pl-PL" dirty="0"/>
              <a:t>Kryteria wyboru projektów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03BE97-9DA4-4394-89A3-AA91A892B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613" y="909632"/>
            <a:ext cx="10360885" cy="517692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sformułowane w oparciu o „Metodykę wyboru projektów w ramach programu regionalnego Fundusze Europejskie dla Pomorza 2021-2027 …” przyjętą 29 marca 2023 r.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Kryteria: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>
                <a:latin typeface="+mn-lt"/>
              </a:rPr>
              <a:t>formalne, 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>
                <a:latin typeface="+mn-lt"/>
              </a:rPr>
              <a:t>wykonalności, 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>
                <a:latin typeface="+mn-lt"/>
              </a:rPr>
              <a:t>zgodności z zasadami horyzontalnymi, </a:t>
            </a:r>
          </a:p>
          <a:p>
            <a:pPr marL="452438" lvl="1" indent="-228600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>
                <a:latin typeface="+mn-lt"/>
              </a:rPr>
              <a:t>strategiczne.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Definicje zawierają wymogi wynikające z: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>
                <a:latin typeface="+mn-lt"/>
              </a:rPr>
              <a:t>programu FEP 2021-2027, 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>
                <a:latin typeface="+mn-lt"/>
              </a:rPr>
              <a:t>Szczegółowego Opisu Priorytetów, </a:t>
            </a:r>
          </a:p>
          <a:p>
            <a:pPr marL="452438" lvl="1" indent="-228600">
              <a:lnSpc>
                <a:spcPct val="114000"/>
              </a:lnSpc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>
                <a:latin typeface="+mn-lt"/>
              </a:rPr>
              <a:t>Wytycznych ministra właściwego ds. rozwoju regionalnego;</a:t>
            </a:r>
          </a:p>
          <a:p>
            <a:pPr marL="452438" lvl="1" indent="-228600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>
                <a:latin typeface="+mn-lt"/>
              </a:rPr>
              <a:t>Kontraktu Programowego dla Województwa Pomorskiego.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Konkurencyjny sposób wyboru</a:t>
            </a:r>
          </a:p>
          <a:p>
            <a:pPr lvl="1">
              <a:lnSpc>
                <a:spcPct val="114000"/>
              </a:lnSpc>
            </a:pPr>
            <a:endParaRPr lang="pl-PL" sz="20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87BAB0F-9A0F-435A-A5FF-97CF94FA0C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z="1200" smtClean="0"/>
              <a:pPr/>
              <a:t>12</a:t>
            </a:fld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799464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017B5-F2EC-4723-BB19-828E9EA06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08" y="346533"/>
            <a:ext cx="10616817" cy="500295"/>
          </a:xfrm>
        </p:spPr>
        <p:txBody>
          <a:bodyPr>
            <a:normAutofit/>
          </a:bodyPr>
          <a:lstStyle/>
          <a:p>
            <a:r>
              <a:rPr lang="pl-PL" dirty="0"/>
              <a:t>Kryteria wyboru projektów – formalne (TAK/NIE/NIE DOTYCZY)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608" y="1412832"/>
            <a:ext cx="10450287" cy="5517735"/>
          </a:xfrm>
        </p:spPr>
        <p:txBody>
          <a:bodyPr>
            <a:normAutofit/>
          </a:bodyPr>
          <a:lstStyle/>
          <a:p>
            <a:pPr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Kwalifikowalność wnioskodawcy/partnerów</a:t>
            </a:r>
          </a:p>
          <a:p>
            <a:pPr marL="452438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gdy projekt </a:t>
            </a:r>
            <a:r>
              <a:rPr lang="pl-PL" sz="1800" b="1" dirty="0">
                <a:latin typeface="+mn-lt"/>
              </a:rPr>
              <a:t>dotyczy zapobiegania powstawaniu odpadów żywności </a:t>
            </a:r>
            <a:r>
              <a:rPr lang="pl-PL" sz="1800" dirty="0">
                <a:latin typeface="+mn-lt"/>
              </a:rPr>
              <a:t>(tj. obejmuje siódmy typu projektu wymieniony w opisie Działania 2.13.): czy wnioskodawca /partner finansowo zaangażowany w realizację projektu (jeśli występuje/występują) </a:t>
            </a:r>
            <a:r>
              <a:rPr lang="pl-PL" sz="1800" spc="120" dirty="0">
                <a:latin typeface="+mn-lt"/>
              </a:rPr>
              <a:t>jest </a:t>
            </a:r>
            <a:r>
              <a:rPr lang="pl-PL" sz="1800" b="1" dirty="0">
                <a:latin typeface="+mn-lt"/>
              </a:rPr>
              <a:t>organizacją pozarządową </a:t>
            </a:r>
            <a:r>
              <a:rPr lang="pl-PL" sz="1800" dirty="0">
                <a:latin typeface="+mn-lt"/>
              </a:rPr>
              <a:t>określoną w Ustawie z dnia 19 lipca 2019 r. o przeciwdziałaniu marnowaniu żywności;</a:t>
            </a:r>
          </a:p>
          <a:p>
            <a:pPr marL="452438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wyłączenie podmiotów podejmujących działania sprzeczne z zasadami niedyskryminacji.</a:t>
            </a:r>
          </a:p>
          <a:p>
            <a:pPr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Zgodność z celami i logiką wsparcia w Działaniu</a:t>
            </a:r>
          </a:p>
          <a:p>
            <a:pPr marL="452438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wybrany typ projektu został wskazany w Harmonogramie naborów wniosków;</a:t>
            </a:r>
          </a:p>
          <a:p>
            <a:pPr marL="452438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gdy projekt </a:t>
            </a:r>
            <a:r>
              <a:rPr lang="pl-PL" sz="1800" b="1" dirty="0">
                <a:latin typeface="+mn-lt"/>
              </a:rPr>
              <a:t>dotyczy zapobiegania powstawaniu odpadów żywności: </a:t>
            </a:r>
            <a:r>
              <a:rPr lang="pl-PL" sz="1800" dirty="0">
                <a:latin typeface="+mn-lt"/>
              </a:rPr>
              <a:t>czy zasięg projektu nie wykracza poza obszar województwa pomorskiego.</a:t>
            </a:r>
          </a:p>
          <a:p>
            <a:pPr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Zgodność ze szczegółowymi uwarunkowaniami określonymi dla Działania</a:t>
            </a:r>
          </a:p>
          <a:p>
            <a:pPr marL="452438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warunki dla PSZOK w zakresie obsługiwanej liczby mieszkańców lub wartości kosztów kwalifikowalnych;</a:t>
            </a:r>
          </a:p>
          <a:p>
            <a:pPr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Kwalifikowalność wartości projektu</a:t>
            </a:r>
          </a:p>
          <a:p>
            <a:pPr marL="452438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maksymalne wartości kosztów kwalifikowalnych dla czwartego typu projektu. </a:t>
            </a:r>
          </a:p>
          <a:p>
            <a:pPr marL="457202" lvl="1" indent="0">
              <a:buNone/>
            </a:pPr>
            <a:endParaRPr lang="pl-PL" sz="1800" dirty="0"/>
          </a:p>
          <a:p>
            <a:endParaRPr lang="pl-PL" sz="18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13</a:t>
            </a:fld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370521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017B5-F2EC-4723-BB19-828E9EA06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494" y="326438"/>
            <a:ext cx="10803289" cy="979757"/>
          </a:xfrm>
        </p:spPr>
        <p:txBody>
          <a:bodyPr/>
          <a:lstStyle/>
          <a:p>
            <a:r>
              <a:rPr lang="pl-PL" dirty="0"/>
              <a:t>Kryteria wyboru projektów – wykonalności (TAK/NIE/NIE DOTYCZY)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261" y="4202643"/>
            <a:ext cx="10426162" cy="2157618"/>
          </a:xfrm>
        </p:spPr>
        <p:txBody>
          <a:bodyPr>
            <a:normAutofit/>
          </a:bodyPr>
          <a:lstStyle/>
          <a:p>
            <a:pPr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Zakres rzeczowy projektu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Dodatkowe wymagania określone dla Działania w zakresie:</a:t>
            </a:r>
          </a:p>
          <a:p>
            <a:pPr marL="803275" lvl="2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latin typeface="+mn-lt"/>
              </a:rPr>
              <a:t>niezwiększania przepustowości obiektów przetwarzania odpadów resztkowych;</a:t>
            </a:r>
          </a:p>
          <a:p>
            <a:pPr marL="803275" lvl="2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latin typeface="+mn-lt"/>
              </a:rPr>
              <a:t>warunków dotyczących kwalifikowalności pojazdów;</a:t>
            </a:r>
          </a:p>
          <a:p>
            <a:pPr marL="803275" lvl="2" indent="-2286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latin typeface="+mn-lt"/>
              </a:rPr>
              <a:t>komplementarności z działaniami z programów krajowych (</a:t>
            </a:r>
            <a:r>
              <a:rPr lang="pl-PL" sz="1800" dirty="0" err="1">
                <a:latin typeface="+mn-lt"/>
              </a:rPr>
              <a:t>FEnIKS</a:t>
            </a:r>
            <a:r>
              <a:rPr lang="pl-PL" sz="1800" dirty="0">
                <a:latin typeface="+mn-lt"/>
              </a:rPr>
              <a:t> i </a:t>
            </a:r>
            <a:r>
              <a:rPr lang="pl-PL" sz="1800" dirty="0" err="1">
                <a:latin typeface="+mn-lt"/>
              </a:rPr>
              <a:t>FEnPŻ</a:t>
            </a:r>
            <a:r>
              <a:rPr lang="pl-PL" sz="1800" dirty="0">
                <a:latin typeface="+mn-lt"/>
              </a:rPr>
              <a:t>).</a:t>
            </a:r>
          </a:p>
          <a:p>
            <a:pPr marL="914406" lvl="2" indent="0">
              <a:buNone/>
            </a:pPr>
            <a:endParaRPr lang="pl-PL" sz="1800" dirty="0"/>
          </a:p>
          <a:p>
            <a:pPr marL="914406" lvl="2" indent="0">
              <a:buNone/>
            </a:pPr>
            <a:endParaRPr lang="pl-PL" sz="18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14</a:t>
            </a:fld>
            <a:endParaRPr lang="pl-PL" sz="1200" dirty="0"/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8E4DAEC0-1CA1-4630-8D21-72E74CA0B879}"/>
              </a:ext>
            </a:extLst>
          </p:cNvPr>
          <p:cNvGrpSpPr/>
          <p:nvPr/>
        </p:nvGrpSpPr>
        <p:grpSpPr>
          <a:xfrm>
            <a:off x="1519262" y="1216165"/>
            <a:ext cx="9728839" cy="3672290"/>
            <a:chOff x="998" y="1112958"/>
            <a:chExt cx="11269926" cy="3311849"/>
          </a:xfrm>
        </p:grpSpPr>
        <p:sp>
          <p:nvSpPr>
            <p:cNvPr id="6" name="Symbol zastępczy zawartości 5">
              <a:extLst>
                <a:ext uri="{FF2B5EF4-FFF2-40B4-BE49-F238E27FC236}">
                  <a16:creationId xmlns:a16="http://schemas.microsoft.com/office/drawing/2014/main" id="{877DD2AA-1D8B-441E-8FBE-9A92254794A1}"/>
                </a:ext>
              </a:extLst>
            </p:cNvPr>
            <p:cNvSpPr txBox="1">
              <a:spLocks/>
            </p:cNvSpPr>
            <p:nvPr/>
          </p:nvSpPr>
          <p:spPr>
            <a:xfrm>
              <a:off x="998" y="1112958"/>
              <a:ext cx="4216918" cy="3311849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5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63538" lvl="3" indent="-250825">
                <a:lnSpc>
                  <a:spcPct val="120000"/>
                </a:lnSpc>
                <a:spcAft>
                  <a:spcPts val="600"/>
                </a:spcAft>
                <a:buClr>
                  <a:schemeClr val="accent1"/>
                </a:buClr>
              </a:pPr>
              <a:r>
                <a:rPr lang="pl-PL" sz="2000" b="1" dirty="0">
                  <a:latin typeface="+mn-lt"/>
                </a:rPr>
                <a:t>rzeczowej: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>
                  <a:latin typeface="+mn-lt"/>
                </a:rPr>
                <a:t>Możliwe warianty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>
                  <a:latin typeface="+mn-lt"/>
                </a:rPr>
                <a:t>Zakres rzeczowy projektu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>
                  <a:latin typeface="+mn-lt"/>
                </a:rPr>
                <a:t>Nakłady na realizację projektu 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>
                  <a:latin typeface="+mn-lt"/>
                </a:rPr>
                <a:t>Procedura oceny oddziaływania na środowisko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>
                  <a:latin typeface="+mn-lt"/>
                </a:rPr>
                <a:t>Promocja projektu</a:t>
              </a:r>
            </a:p>
            <a:p>
              <a:pPr marL="1511914" lvl="3" indent="0">
                <a:lnSpc>
                  <a:spcPct val="120000"/>
                </a:lnSpc>
                <a:buNone/>
              </a:pPr>
              <a:endParaRPr lang="pl-PL" dirty="0"/>
            </a:p>
            <a:p>
              <a:endParaRPr lang="pl-PL" dirty="0"/>
            </a:p>
          </p:txBody>
        </p:sp>
        <p:sp>
          <p:nvSpPr>
            <p:cNvPr id="7" name="Symbol zastępczy zawartości 5">
              <a:extLst>
                <a:ext uri="{FF2B5EF4-FFF2-40B4-BE49-F238E27FC236}">
                  <a16:creationId xmlns:a16="http://schemas.microsoft.com/office/drawing/2014/main" id="{6A4C2403-9585-4435-AC73-A076FFCF8C92}"/>
                </a:ext>
              </a:extLst>
            </p:cNvPr>
            <p:cNvSpPr txBox="1">
              <a:spLocks/>
            </p:cNvSpPr>
            <p:nvPr/>
          </p:nvSpPr>
          <p:spPr>
            <a:xfrm>
              <a:off x="4134503" y="1112958"/>
              <a:ext cx="3817176" cy="3096345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5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63538" lvl="3" indent="-285750">
                <a:lnSpc>
                  <a:spcPct val="120000"/>
                </a:lnSpc>
                <a:spcAft>
                  <a:spcPts val="600"/>
                </a:spcAft>
                <a:buClr>
                  <a:schemeClr val="tx2"/>
                </a:buClr>
              </a:pPr>
              <a:r>
                <a:rPr lang="pl-PL" sz="2000" b="1" dirty="0">
                  <a:latin typeface="+mn-lt"/>
                </a:rPr>
                <a:t>instytucjonalnej:</a:t>
              </a:r>
            </a:p>
            <a:p>
              <a:pPr marL="550863" lvl="3" indent="-187325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>
                  <a:latin typeface="+mn-lt"/>
                </a:rPr>
                <a:t>Partnerstwo </a:t>
              </a:r>
            </a:p>
            <a:p>
              <a:pPr marL="550863" lvl="3" indent="-187325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>
                  <a:latin typeface="+mn-lt"/>
                </a:rPr>
                <a:t>Sposób zarządzania projektem</a:t>
              </a:r>
            </a:p>
            <a:p>
              <a:pPr marL="0" indent="0">
                <a:buNone/>
              </a:pPr>
              <a:endParaRPr lang="pl-PL" dirty="0"/>
            </a:p>
          </p:txBody>
        </p:sp>
        <p:sp>
          <p:nvSpPr>
            <p:cNvPr id="8" name="Symbol zastępczy zawartości 5">
              <a:extLst>
                <a:ext uri="{FF2B5EF4-FFF2-40B4-BE49-F238E27FC236}">
                  <a16:creationId xmlns:a16="http://schemas.microsoft.com/office/drawing/2014/main" id="{3D9A52A2-FD79-4208-A8A7-4E1730D2DFB1}"/>
                </a:ext>
              </a:extLst>
            </p:cNvPr>
            <p:cNvSpPr txBox="1">
              <a:spLocks/>
            </p:cNvSpPr>
            <p:nvPr/>
          </p:nvSpPr>
          <p:spPr>
            <a:xfrm>
              <a:off x="7806560" y="1112958"/>
              <a:ext cx="3464364" cy="2232248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5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6088" lvl="3" indent="-244475">
                <a:lnSpc>
                  <a:spcPct val="120000"/>
                </a:lnSpc>
                <a:spcAft>
                  <a:spcPts val="600"/>
                </a:spcAft>
                <a:buClr>
                  <a:schemeClr val="tx2"/>
                </a:buClr>
              </a:pPr>
              <a:r>
                <a:rPr lang="pl-PL" sz="2000" b="1" dirty="0">
                  <a:latin typeface="+mn-lt"/>
                </a:rPr>
                <a:t>finansowej:</a:t>
              </a:r>
            </a:p>
            <a:p>
              <a:pPr marL="661988" lvl="3" indent="-215900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>
                  <a:latin typeface="+mn-lt"/>
                </a:rPr>
                <a:t>Pomoc publiczna </a:t>
              </a:r>
            </a:p>
            <a:p>
              <a:pPr marL="661988" lvl="3" indent="-215900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>
                  <a:latin typeface="+mn-lt"/>
                </a:rPr>
                <a:t>Budżet projektu </a:t>
              </a:r>
            </a:p>
            <a:p>
              <a:pPr marL="661988" lvl="3" indent="-215900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>
                  <a:latin typeface="+mn-lt"/>
                </a:rPr>
                <a:t>Analiza finansowa </a:t>
              </a:r>
            </a:p>
            <a:p>
              <a:pPr marL="661988" lvl="3" indent="-215900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>
                  <a:latin typeface="+mn-lt"/>
                </a:rPr>
                <a:t>Analiza ekonomiczna </a:t>
              </a:r>
            </a:p>
            <a:p>
              <a:pPr lvl="3">
                <a:lnSpc>
                  <a:spcPct val="120000"/>
                </a:lnSpc>
              </a:pPr>
              <a:endParaRPr lang="pl-PL" dirty="0"/>
            </a:p>
            <a:p>
              <a:endParaRPr lang="pl-PL" dirty="0"/>
            </a:p>
          </p:txBody>
        </p:sp>
      </p:grpSp>
      <p:sp>
        <p:nvSpPr>
          <p:cNvPr id="11" name="Strzałka: zakrzywiona w prawo 10">
            <a:extLst>
              <a:ext uri="{FF2B5EF4-FFF2-40B4-BE49-F238E27FC236}">
                <a16:creationId xmlns:a16="http://schemas.microsoft.com/office/drawing/2014/main" id="{E1A1FF58-35A0-49D3-A624-62F2B583EF53}"/>
              </a:ext>
            </a:extLst>
          </p:cNvPr>
          <p:cNvSpPr/>
          <p:nvPr/>
        </p:nvSpPr>
        <p:spPr>
          <a:xfrm>
            <a:off x="556921" y="2195922"/>
            <a:ext cx="1129928" cy="2969349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89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017B5-F2EC-4723-BB19-828E9EA06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545" y="341375"/>
            <a:ext cx="10460496" cy="979757"/>
          </a:xfrm>
        </p:spPr>
        <p:txBody>
          <a:bodyPr>
            <a:normAutofit fontScale="90000"/>
          </a:bodyPr>
          <a:lstStyle/>
          <a:p>
            <a:r>
              <a:rPr lang="pl-PL" sz="2400" dirty="0"/>
              <a:t>Kryteria wyboru projektów - zgodności z zasadami horyzontalnymi (1/2) (TAK/NIE)</a:t>
            </a:r>
            <a:br>
              <a:rPr lang="pl-PL" sz="2400" dirty="0"/>
            </a:br>
            <a:r>
              <a:rPr lang="pl-PL" sz="2400" dirty="0">
                <a:latin typeface="+mn-lt"/>
              </a:rPr>
              <a:t>Rozporządzenie ogólne art 9. Zasady horyzontalne</a:t>
            </a: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br>
              <a:rPr lang="pl-PL" sz="2400" dirty="0"/>
            </a:br>
            <a:r>
              <a:rPr lang="pl-PL" sz="2200" dirty="0"/>
              <a:t>Wytyczne równościowe </a:t>
            </a:r>
            <a:r>
              <a:rPr lang="pl-PL" sz="2200" dirty="0" err="1">
                <a:hlinkClick r:id="rId3"/>
              </a:rPr>
              <a:t>https</a:t>
            </a:r>
            <a:r>
              <a:rPr lang="pl-PL" sz="2200" dirty="0">
                <a:hlinkClick r:id="rId3"/>
              </a:rPr>
              <a:t>://</a:t>
            </a:r>
            <a:r>
              <a:rPr lang="pl-PL" sz="2200" dirty="0" err="1">
                <a:hlinkClick r:id="rId3"/>
              </a:rPr>
              <a:t>www.funduszeeuropejskie.gov.pl</a:t>
            </a:r>
            <a:r>
              <a:rPr lang="pl-PL" sz="2200" dirty="0">
                <a:hlinkClick r:id="rId3"/>
              </a:rPr>
              <a:t>/strony/o-funduszach/dokumenty/wytyczne-dotyczace-realizacji-zasad-rownosciowych-w-ramach-funduszy-unijnych-na-lata-2021-2027-1/</a:t>
            </a:r>
            <a:r>
              <a:rPr lang="pl-PL" sz="2200" dirty="0"/>
              <a:t>  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15</a:t>
            </a:fld>
            <a:endParaRPr lang="pl-PL" sz="1200" dirty="0"/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C3261B57-F1E0-433B-99FE-AB3ED419FB66}"/>
              </a:ext>
            </a:extLst>
          </p:cNvPr>
          <p:cNvSpPr/>
          <p:nvPr/>
        </p:nvSpPr>
        <p:spPr>
          <a:xfrm>
            <a:off x="263769" y="1214366"/>
            <a:ext cx="608379" cy="319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123EDBC6-B373-4396-9191-6BAEDCCCEA56}"/>
              </a:ext>
            </a:extLst>
          </p:cNvPr>
          <p:cNvSpPr/>
          <p:nvPr/>
        </p:nvSpPr>
        <p:spPr>
          <a:xfrm>
            <a:off x="263769" y="5004464"/>
            <a:ext cx="608379" cy="319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chemat blokowy: dokument 8">
            <a:extLst>
              <a:ext uri="{FF2B5EF4-FFF2-40B4-BE49-F238E27FC236}">
                <a16:creationId xmlns:a16="http://schemas.microsoft.com/office/drawing/2014/main" id="{16C45345-AF86-4571-BDA7-17E6EA8C5B56}"/>
              </a:ext>
            </a:extLst>
          </p:cNvPr>
          <p:cNvSpPr/>
          <p:nvPr/>
        </p:nvSpPr>
        <p:spPr>
          <a:xfrm>
            <a:off x="1724025" y="1807617"/>
            <a:ext cx="8315325" cy="3031083"/>
          </a:xfrm>
          <a:prstGeom prst="flowChartDocumen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2800"/>
              </a:lnSpc>
            </a:pPr>
            <a:r>
              <a:rPr lang="pl-PL" dirty="0">
                <a:solidFill>
                  <a:schemeClr val="tx2"/>
                </a:solidFill>
              </a:rPr>
              <a:t>...Państwa członkowskie i Komisja podejmują odpowiednie kroki w celu zapobiegania wszelkiej dyskryminacji </a:t>
            </a:r>
            <a:r>
              <a:rPr lang="pl-PL" b="1" dirty="0">
                <a:solidFill>
                  <a:schemeClr val="tx2"/>
                </a:solidFill>
              </a:rPr>
              <a:t>ze względu na płeć, rasę lub pochodzenie etniczne, religię lub światopogląd, niepełnosprawność, wiek lub orientację seksualną</a:t>
            </a:r>
            <a:r>
              <a:rPr lang="pl-PL" dirty="0">
                <a:solidFill>
                  <a:schemeClr val="tx2"/>
                </a:solidFill>
              </a:rPr>
              <a:t> podczas przygotowywania, wdrażania, monitorowania, sprawozdawczości i ewaluacji programów. W procesie przygotowywania i wdrażania programów należy w szczególności wziąć pod uwagę </a:t>
            </a:r>
            <a:r>
              <a:rPr lang="pl-PL" b="1" dirty="0">
                <a:solidFill>
                  <a:schemeClr val="tx2"/>
                </a:solidFill>
              </a:rPr>
              <a:t>zapewnienie dostępności dla osób z niepełnosprawnościami.</a:t>
            </a:r>
          </a:p>
        </p:txBody>
      </p:sp>
    </p:spTree>
    <p:extLst>
      <p:ext uri="{BB962C8B-B14F-4D97-AF65-F5344CB8AC3E}">
        <p14:creationId xmlns:p14="http://schemas.microsoft.com/office/powerpoint/2010/main" val="961358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4156DA-2C6B-4B86-812E-8876075279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6A6257F4-99AB-48FF-8F88-1238E0C9D45F}"/>
              </a:ext>
            </a:extLst>
          </p:cNvPr>
          <p:cNvSpPr txBox="1">
            <a:spLocks/>
          </p:cNvSpPr>
          <p:nvPr/>
        </p:nvSpPr>
        <p:spPr>
          <a:xfrm>
            <a:off x="1169316" y="1305926"/>
            <a:ext cx="10460496" cy="45815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Bef>
                <a:spcPts val="600"/>
              </a:spcBef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Zasada równości szans i niedyskryminacji, w tym dostępności dla osób z niepełnosprawnościami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SzPct val="13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Zasada rozpatrywana w kontekście OSOBY, np. Zarządzanie projektem &lt;=&gt; polityka zatrudniania</a:t>
            </a:r>
          </a:p>
          <a:p>
            <a:pPr>
              <a:lnSpc>
                <a:spcPct val="114000"/>
              </a:lnSpc>
              <a:spcBef>
                <a:spcPts val="600"/>
              </a:spcBef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Karta Praw Podstawowych Unii Europejskiej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SzPct val="13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Zasada przestrzegania praw CZŁOWIEKA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SzPct val="13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Karta Praw Podstawowych art 8. Ochrona danych osobowych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SzPct val="13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Karta Praw Podstawowych art 37. Ochrona środowiska</a:t>
            </a:r>
          </a:p>
          <a:p>
            <a:pPr>
              <a:lnSpc>
                <a:spcPct val="114000"/>
              </a:lnSpc>
              <a:spcBef>
                <a:spcPts val="600"/>
              </a:spcBef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Konwencja o Prawach Osób Niepełnosprawnych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SzPct val="13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Zasada przestrzegania w kontekście DOSTĘPNOŚCI =&gt; architektonicznej, cyfrowej, informacyjno-komunikacyjnej</a:t>
            </a:r>
          </a:p>
          <a:p>
            <a:pPr>
              <a:lnSpc>
                <a:spcPct val="114000"/>
              </a:lnSpc>
              <a:spcBef>
                <a:spcPts val="600"/>
              </a:spcBef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Zasada równości kobiet i mężczyzn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SzPct val="13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Zasada rozpatrywana w kontekście PŁCI, np. Zarządzanie projektem &lt;=&gt; polityka płac</a:t>
            </a:r>
            <a:endParaRPr lang="pl-PL" sz="1800" b="1" dirty="0">
              <a:latin typeface="+mn-lt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SzPct val="130000"/>
              <a:buFont typeface="Wingdings" panose="05000000000000000000" pitchFamily="2" charset="2"/>
              <a:buChar char="§"/>
            </a:pPr>
            <a:r>
              <a:rPr lang="pl-PL" sz="1800" b="1" dirty="0">
                <a:latin typeface="+mn-lt"/>
              </a:rPr>
              <a:t>Zasada zrównoważonego rozwoju, w tym zasada </a:t>
            </a:r>
            <a:r>
              <a:rPr lang="pl-PL" sz="1800" b="1" dirty="0" err="1">
                <a:latin typeface="+mn-lt"/>
              </a:rPr>
              <a:t>DNSH</a:t>
            </a:r>
            <a:endParaRPr lang="pl-PL" sz="1800" b="1" dirty="0">
              <a:latin typeface="+mn-lt"/>
            </a:endParaRPr>
          </a:p>
          <a:p>
            <a:pPr lvl="1">
              <a:lnSpc>
                <a:spcPct val="114000"/>
              </a:lnSpc>
              <a:spcBef>
                <a:spcPts val="600"/>
              </a:spcBef>
              <a:buSzPct val="13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Zasada rozpatrywana w kontekście NIE CZYŃ POWAŻNYCH SZKÓD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SzPct val="130000"/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Załącznik 2.1 Informacja o wpływie projektu na środowisko, zagadnienia w punktach </a:t>
            </a:r>
            <a:r>
              <a:rPr lang="pl-PL" sz="1800" dirty="0" err="1">
                <a:latin typeface="+mn-lt"/>
              </a:rPr>
              <a:t>B1</a:t>
            </a:r>
            <a:r>
              <a:rPr lang="pl-PL" sz="1800" dirty="0">
                <a:latin typeface="+mn-lt"/>
              </a:rPr>
              <a:t> i </a:t>
            </a:r>
            <a:r>
              <a:rPr lang="pl-PL" sz="1800" dirty="0" err="1">
                <a:latin typeface="+mn-lt"/>
              </a:rPr>
              <a:t>B2</a:t>
            </a:r>
            <a:endParaRPr lang="pl-PL" sz="1800" dirty="0">
              <a:latin typeface="+mn-lt"/>
            </a:endParaRP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F1B5ADB2-15F6-4016-8A12-3A7D71C61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316" y="326438"/>
            <a:ext cx="9852025" cy="979488"/>
          </a:xfrm>
        </p:spPr>
        <p:txBody>
          <a:bodyPr>
            <a:normAutofit fontScale="90000"/>
          </a:bodyPr>
          <a:lstStyle/>
          <a:p>
            <a:r>
              <a:rPr lang="pl-PL" sz="2400" dirty="0"/>
              <a:t>Kryteria wyboru projektów - zgodności z zasadami horyzontalnymi (2/2) (TAK/NIE)</a:t>
            </a:r>
            <a:br>
              <a:rPr lang="pl-PL" sz="2400" dirty="0"/>
            </a:b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87640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017B5-F2EC-4723-BB19-828E9EA06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997" y="333521"/>
            <a:ext cx="10397751" cy="530637"/>
          </a:xfrm>
        </p:spPr>
        <p:txBody>
          <a:bodyPr>
            <a:normAutofit/>
          </a:bodyPr>
          <a:lstStyle/>
          <a:p>
            <a:r>
              <a:rPr lang="pl-PL" dirty="0"/>
              <a:t>Kryteria wyboru projektów – strategiczne (1/3) – ocena punktowa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998" y="986878"/>
            <a:ext cx="10397751" cy="490397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SzPct val="130000"/>
              <a:buNone/>
            </a:pPr>
            <a:r>
              <a:rPr lang="pl-PL" sz="1800" b="1" dirty="0">
                <a:solidFill>
                  <a:schemeClr val="accent1"/>
                </a:solidFill>
                <a:latin typeface="+mn-lt"/>
              </a:rPr>
              <a:t>Obszar A. Zgodność z logiką interwencji Programu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>
                <a:latin typeface="+mn-lt"/>
              </a:rPr>
              <a:t>Profil projektu</a:t>
            </a:r>
          </a:p>
          <a:p>
            <a:pPr marL="452438" lvl="1" indent="-228600"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latin typeface="+mn-lt"/>
              </a:rPr>
              <a:t>wpisywanie się w wyzwania, zakres i ukierunkowanie celu szczegółowego 2 (vi) i Działania 2.13 poprzez sposób wpisywania się projektu w hierarchię sposobów postępowania z odpadami określoną w art. 17 ust. 1 ustawy o odpadach.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>
                <a:latin typeface="+mn-lt"/>
              </a:rPr>
              <a:t>Potrzeba realizacji projektu </a:t>
            </a:r>
            <a:r>
              <a:rPr lang="pl-PL" sz="1700" dirty="0">
                <a:latin typeface="+mn-lt"/>
              </a:rPr>
              <a:t>(w zależności od typu projektu)</a:t>
            </a:r>
          </a:p>
          <a:p>
            <a:pPr marL="452438" lvl="1" indent="-228600"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latin typeface="+mn-lt"/>
              </a:rPr>
              <a:t>pilność proponowanych działań z punktu widzenia obowiązku osiągniecia przez gminę wymaganego poziomu przygotowania do ponownego użycia i recyklingu odpadów komunalnych w wysokości co najmniej 60% wagowo - za rok 2030,</a:t>
            </a:r>
          </a:p>
          <a:p>
            <a:pPr marL="452438" lvl="1" indent="-228600"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latin typeface="+mn-lt"/>
              </a:rPr>
              <a:t>pilność wyposażenia organizacji pozarządowej w środki niezbędne do prowadzenia działań w zakresie przeciwdziałania marnowaniu żywności</a:t>
            </a:r>
          </a:p>
          <a:p>
            <a:pPr>
              <a:lnSpc>
                <a:spcPct val="114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>
                <a:latin typeface="+mn-lt"/>
              </a:rPr>
              <a:t>Wkład w zakładane efekty</a:t>
            </a:r>
          </a:p>
          <a:p>
            <a:pPr marL="452438" lvl="1" indent="-228600"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latin typeface="+mn-lt"/>
              </a:rPr>
              <a:t>wkład w osiągnięcie założonych wartości wskaźników.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17</a:t>
            </a:fld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60470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613" y="1002895"/>
            <a:ext cx="10025251" cy="4312683"/>
          </a:xfrm>
        </p:spPr>
        <p:txBody>
          <a:bodyPr>
            <a:noAutofit/>
          </a:bodyPr>
          <a:lstStyle/>
          <a:p>
            <a:pPr marL="0" indent="0">
              <a:lnSpc>
                <a:spcPct val="113000"/>
              </a:lnSpc>
              <a:buNone/>
            </a:pPr>
            <a:r>
              <a:rPr lang="pl-PL" sz="1800" b="1" dirty="0">
                <a:solidFill>
                  <a:schemeClr val="accent1"/>
                </a:solidFill>
                <a:latin typeface="+mn-lt"/>
              </a:rPr>
              <a:t>Obszar B. Oddziaływanie projektu</a:t>
            </a:r>
          </a:p>
          <a:p>
            <a:pPr>
              <a:lnSpc>
                <a:spcPct val="113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>
                <a:latin typeface="+mn-lt"/>
              </a:rPr>
              <a:t>Kompleksowość projektu</a:t>
            </a:r>
          </a:p>
          <a:p>
            <a:pPr marL="452438" lvl="1" indent="-228600">
              <a:lnSpc>
                <a:spcPct val="113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latin typeface="+mn-lt"/>
              </a:rPr>
              <a:t>wieloaspektowość i kompleksowość przewidzianych w ramach projektu działań z punktu widzenia skutecznego i trwałego rozwiązania zdefiniowanych problemów:</a:t>
            </a:r>
          </a:p>
          <a:p>
            <a:pPr marL="712788" lvl="2" indent="-228600">
              <a:lnSpc>
                <a:spcPct val="113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latin typeface="+mn-lt"/>
              </a:rPr>
              <a:t>łączenie typów projektów;</a:t>
            </a:r>
          </a:p>
          <a:p>
            <a:pPr marL="712788" lvl="2" indent="-228600">
              <a:lnSpc>
                <a:spcPct val="113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latin typeface="+mn-lt"/>
              </a:rPr>
              <a:t>w przypadku PSZOK – przyjmowanie wszystkich rodzajów odpadów i wyposażenie w centrum przygotowania do ponownego użycia.</a:t>
            </a:r>
            <a:endParaRPr lang="pl-PL" sz="1800" b="1" dirty="0">
              <a:latin typeface="+mn-lt"/>
            </a:endParaRPr>
          </a:p>
          <a:p>
            <a:pPr>
              <a:lnSpc>
                <a:spcPct val="113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>
                <a:latin typeface="+mn-lt"/>
              </a:rPr>
              <a:t>Komplementarność projektu</a:t>
            </a:r>
          </a:p>
          <a:p>
            <a:pPr marL="452438" lvl="1" indent="-228600">
              <a:lnSpc>
                <a:spcPct val="113000"/>
              </a:lnSpc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latin typeface="+mn-lt"/>
              </a:rPr>
              <a:t>powiązanie z innymi projektami w zakresie recyklingu odpadów, przygotowania odpadów komunalnych do procesów recyklingu, w tym selektywnego zbierania odpadów komunalnych, przygotowania produktów do ponownego użycia oraz zapobiegania powstawaniu odpadów na adekwatnym terenie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18</a:t>
            </a:fld>
            <a:endParaRPr lang="pl-PL" sz="1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A3EE8938-4BEC-4BC5-9677-8A224D172E7D}"/>
              </a:ext>
            </a:extLst>
          </p:cNvPr>
          <p:cNvSpPr txBox="1">
            <a:spLocks/>
          </p:cNvSpPr>
          <p:nvPr/>
        </p:nvSpPr>
        <p:spPr>
          <a:xfrm>
            <a:off x="1187998" y="333521"/>
            <a:ext cx="9852728" cy="530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Kryteria wyboru projektów – strategiczne (2/3)</a:t>
            </a:r>
          </a:p>
        </p:txBody>
      </p:sp>
    </p:spTree>
    <p:extLst>
      <p:ext uri="{BB962C8B-B14F-4D97-AF65-F5344CB8AC3E}">
        <p14:creationId xmlns:p14="http://schemas.microsoft.com/office/powerpoint/2010/main" val="2781511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998" y="979609"/>
            <a:ext cx="10658297" cy="5333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dirty="0">
                <a:solidFill>
                  <a:schemeClr val="accent1"/>
                </a:solidFill>
                <a:latin typeface="+mn-lt"/>
              </a:rPr>
              <a:t>Obszar C. Wartość dodana projektu</a:t>
            </a:r>
          </a:p>
          <a:p>
            <a:pPr>
              <a:lnSpc>
                <a:spcPct val="113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>
                <a:latin typeface="+mn-lt"/>
              </a:rPr>
              <a:t>Zintegrowane Porozumienia Terytorialne</a:t>
            </a:r>
          </a:p>
          <a:p>
            <a:pPr marL="452438" lvl="1" indent="-228600">
              <a:lnSpc>
                <a:spcPct val="113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latin typeface="+mn-lt"/>
              </a:rPr>
              <a:t>ujęcie zakresu projektu w ramach Zintegrowanego Porozumienia Terytorialnego dla obszaru funkcjonalnego.</a:t>
            </a:r>
          </a:p>
          <a:p>
            <a:pPr>
              <a:lnSpc>
                <a:spcPct val="113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>
                <a:latin typeface="+mn-lt"/>
              </a:rPr>
              <a:t>Zapobieganie powstawaniu odpadów i przygotowanie produktów do ponownego użycia</a:t>
            </a:r>
          </a:p>
          <a:p>
            <a:pPr marL="452438" lvl="1" indent="-228600">
              <a:lnSpc>
                <a:spcPct val="113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latin typeface="+mn-lt"/>
              </a:rPr>
              <a:t>rozwiązania mające na celu przygotowanie produktów do ponownego użycia lub mające na celu zapobieganie powstawaniu odpadów</a:t>
            </a:r>
          </a:p>
          <a:p>
            <a:pPr>
              <a:lnSpc>
                <a:spcPct val="113000"/>
              </a:lnSpc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>
                <a:latin typeface="+mn-lt"/>
              </a:rPr>
              <a:t>Zasada DNSH</a:t>
            </a:r>
          </a:p>
          <a:p>
            <a:pPr marL="452438" lvl="1" indent="-22860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latin typeface="+mn-lt"/>
              </a:rPr>
              <a:t>wpisywanie się w zalecenia związane z realizacją zasady DNSH wskazane w „Analizie spełniania zasady DNSH dla projektu programu Fundusze Europejskie dla Pomorza 2021-2027”.</a:t>
            </a:r>
          </a:p>
          <a:p>
            <a:pPr marL="0" lvl="1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pl-PL" sz="1800" b="1" dirty="0">
                <a:solidFill>
                  <a:schemeClr val="accent1"/>
                </a:solidFill>
                <a:latin typeface="+mn-lt"/>
              </a:rPr>
              <a:t>Obszar D. Specyficzne ukierunkowanie projektu</a:t>
            </a:r>
          </a:p>
          <a:p>
            <a:pPr>
              <a:lnSpc>
                <a:spcPct val="113000"/>
              </a:lnSpc>
              <a:spcBef>
                <a:spcPts val="0"/>
              </a:spcBef>
              <a:buSzPct val="130000"/>
              <a:buFont typeface="Wingdings" panose="05000000000000000000" pitchFamily="2" charset="2"/>
              <a:buChar char="§"/>
            </a:pPr>
            <a:r>
              <a:rPr lang="pl-PL" sz="1700" b="1" dirty="0">
                <a:latin typeface="+mn-lt"/>
              </a:rPr>
              <a:t>Mapa drogowa transformacji w kierunku gospodarki o obiegu zamkniętym</a:t>
            </a:r>
          </a:p>
          <a:p>
            <a:pPr marL="452438" lvl="1" indent="-22860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latin typeface="+mn-lt"/>
              </a:rPr>
              <a:t>wpisywanie się w zapisy rozdziału 2 Zrównoważona konsumpcja lub rozdziału 3 </a:t>
            </a:r>
            <a:r>
              <a:rPr lang="pl-PL" sz="1700" dirty="0" err="1">
                <a:latin typeface="+mn-lt"/>
              </a:rPr>
              <a:t>Biogospodarka</a:t>
            </a:r>
            <a:r>
              <a:rPr lang="pl-PL" sz="1700" dirty="0">
                <a:latin typeface="+mn-lt"/>
              </a:rPr>
              <a:t> przyjętej przez Radę Ministrów we wrześniu 2019 r. Mapy drogowej transformacji w kierunku gospodarki o obiegu zamkniętym</a:t>
            </a:r>
            <a:endParaRPr lang="pl-PL" dirty="0">
              <a:latin typeface="+mn-lt"/>
            </a:endParaRPr>
          </a:p>
          <a:p>
            <a:pPr marL="223838" lvl="1" indent="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None/>
            </a:pPr>
            <a:r>
              <a:rPr lang="pl-PL" dirty="0"/>
              <a:t>=&gt; </a:t>
            </a:r>
            <a:r>
              <a:rPr lang="pl-PL" u="sng" dirty="0" err="1">
                <a:hlinkClick r:id="rId3"/>
              </a:rPr>
              <a:t>https</a:t>
            </a:r>
            <a:r>
              <a:rPr lang="pl-PL" u="sng" dirty="0">
                <a:hlinkClick r:id="rId3"/>
              </a:rPr>
              <a:t>://</a:t>
            </a:r>
            <a:r>
              <a:rPr lang="pl-PL" u="sng" dirty="0" err="1">
                <a:hlinkClick r:id="rId3"/>
              </a:rPr>
              <a:t>www.gov.pl</a:t>
            </a:r>
            <a:r>
              <a:rPr lang="pl-PL" u="sng" dirty="0">
                <a:hlinkClick r:id="rId3"/>
              </a:rPr>
              <a:t>/web/</a:t>
            </a:r>
            <a:r>
              <a:rPr lang="pl-PL" u="sng" dirty="0" err="1">
                <a:hlinkClick r:id="rId3"/>
              </a:rPr>
              <a:t>rozwoj</a:t>
            </a:r>
            <a:r>
              <a:rPr lang="pl-PL" u="sng" dirty="0">
                <a:hlinkClick r:id="rId3"/>
              </a:rPr>
              <a:t>-technologia/</a:t>
            </a:r>
            <a:r>
              <a:rPr lang="pl-PL" u="sng" dirty="0" err="1">
                <a:hlinkClick r:id="rId3"/>
              </a:rPr>
              <a:t>rada-ministrowprzyjela-projekt-mapy-drogowej-goz</a:t>
            </a:r>
            <a:endParaRPr lang="pl-PL" dirty="0"/>
          </a:p>
          <a:p>
            <a:pPr marL="452438" lvl="1" indent="-228600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endParaRPr lang="pl-PL" sz="17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19</a:t>
            </a:fld>
            <a:endParaRPr lang="pl-PL" sz="1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1FEABD81-4F3E-4417-8902-5A8A04C0E92F}"/>
              </a:ext>
            </a:extLst>
          </p:cNvPr>
          <p:cNvSpPr txBox="1">
            <a:spLocks/>
          </p:cNvSpPr>
          <p:nvPr/>
        </p:nvSpPr>
        <p:spPr>
          <a:xfrm>
            <a:off x="1187998" y="333521"/>
            <a:ext cx="9852728" cy="530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Kryteria wyboru projektów – strategiczne (3/3)</a:t>
            </a:r>
          </a:p>
        </p:txBody>
      </p:sp>
    </p:spTree>
    <p:extLst>
      <p:ext uri="{BB962C8B-B14F-4D97-AF65-F5344CB8AC3E}">
        <p14:creationId xmlns:p14="http://schemas.microsoft.com/office/powerpoint/2010/main" val="261426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2">
            <a:extLst>
              <a:ext uri="{FF2B5EF4-FFF2-40B4-BE49-F238E27FC236}">
                <a16:creationId xmlns:a16="http://schemas.microsoft.com/office/drawing/2014/main" id="{58A82D5A-09F8-4E91-AF57-812497830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4817" y="1"/>
            <a:ext cx="8625696" cy="84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Ogólny podział finansowy FEP 2021-2027</a:t>
            </a:r>
          </a:p>
        </p:txBody>
      </p:sp>
      <p:graphicFrame>
        <p:nvGraphicFramePr>
          <p:cNvPr id="12" name="Symbol zastępczy zawartości 9">
            <a:extLst>
              <a:ext uri="{FF2B5EF4-FFF2-40B4-BE49-F238E27FC236}">
                <a16:creationId xmlns:a16="http://schemas.microsoft.com/office/drawing/2014/main" id="{D4EB422F-D64F-414B-B6A6-197E05B5991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23400" y="766917"/>
          <a:ext cx="8925394" cy="5977289"/>
        </p:xfrm>
        <a:graphic>
          <a:graphicData uri="http://schemas.openxmlformats.org/drawingml/2006/table">
            <a:tbl>
              <a:tblPr/>
              <a:tblGrid>
                <a:gridCol w="2448561">
                  <a:extLst>
                    <a:ext uri="{9D8B030D-6E8A-4147-A177-3AD203B41FA5}">
                      <a16:colId xmlns:a16="http://schemas.microsoft.com/office/drawing/2014/main" val="4256480173"/>
                    </a:ext>
                  </a:extLst>
                </a:gridCol>
                <a:gridCol w="955983">
                  <a:extLst>
                    <a:ext uri="{9D8B030D-6E8A-4147-A177-3AD203B41FA5}">
                      <a16:colId xmlns:a16="http://schemas.microsoft.com/office/drawing/2014/main" val="2810933740"/>
                    </a:ext>
                  </a:extLst>
                </a:gridCol>
                <a:gridCol w="933777">
                  <a:extLst>
                    <a:ext uri="{9D8B030D-6E8A-4147-A177-3AD203B41FA5}">
                      <a16:colId xmlns:a16="http://schemas.microsoft.com/office/drawing/2014/main" val="726546274"/>
                    </a:ext>
                  </a:extLst>
                </a:gridCol>
                <a:gridCol w="2632567">
                  <a:extLst>
                    <a:ext uri="{9D8B030D-6E8A-4147-A177-3AD203B41FA5}">
                      <a16:colId xmlns:a16="http://schemas.microsoft.com/office/drawing/2014/main" val="4232231696"/>
                    </a:ext>
                  </a:extLst>
                </a:gridCol>
                <a:gridCol w="896353">
                  <a:extLst>
                    <a:ext uri="{9D8B030D-6E8A-4147-A177-3AD203B41FA5}">
                      <a16:colId xmlns:a16="http://schemas.microsoft.com/office/drawing/2014/main" val="957743468"/>
                    </a:ext>
                  </a:extLst>
                </a:gridCol>
                <a:gridCol w="1058153">
                  <a:extLst>
                    <a:ext uri="{9D8B030D-6E8A-4147-A177-3AD203B41FA5}">
                      <a16:colId xmlns:a16="http://schemas.microsoft.com/office/drawing/2014/main" val="1943910285"/>
                    </a:ext>
                  </a:extLst>
                </a:gridCol>
              </a:tblGrid>
              <a:tr h="381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pl-PL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Cel Polityki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pl-PL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Udział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mln EUR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Priorytet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Udział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mln EUR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015673"/>
                  </a:ext>
                </a:extLst>
              </a:tr>
              <a:tr h="149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pl-PL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 Bardziej inteligentna Europa (EFRR)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183,8</a:t>
                      </a:r>
                      <a:endParaRPr lang="pl-PL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FE dla konkurencyjnego </a:t>
                      </a:r>
                      <a:br>
                        <a:rPr lang="pl-PL" sz="17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7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 inteligentnego Pomorza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700" b="1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1" kern="12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183,8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23443"/>
                  </a:ext>
                </a:extLst>
              </a:tr>
              <a:tr h="65532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pl-PL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Bardziej przyjazna dla środowiska, niskoemisyjna Europa (EFRR)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491,3</a:t>
                      </a:r>
                      <a:endParaRPr lang="pl-PL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FE dla zielonego Pomorza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342,9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851928"/>
                  </a:ext>
                </a:extLst>
              </a:tr>
              <a:tr h="6553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 FE dla mobilnego Pomorza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148,4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0481"/>
                  </a:ext>
                </a:extLst>
              </a:tr>
              <a:tr h="463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pl-PL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Lepiej połączona Europa (EFRR)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250,7</a:t>
                      </a:r>
                      <a:endParaRPr lang="pl-PL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4. FE dla lepiej połączonego Pomorza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20,8%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250,7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25056"/>
                  </a:ext>
                </a:extLst>
              </a:tr>
              <a:tr h="39489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pl-PL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Europa o silniejszym wymiarze społecznym (EFS+/EFRR)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r>
                        <a:rPr lang="pl-PL" sz="17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EFS+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477,2</a:t>
                      </a:r>
                      <a:endParaRPr lang="pl-PL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 FE dla silnego społecznie Pomorza (EFS+)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100,0%</a:t>
                      </a:r>
                      <a:b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pl-PL" sz="17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EFS</a:t>
                      </a:r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477,2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495635"/>
                  </a:ext>
                </a:extLst>
              </a:tr>
              <a:tr h="442307">
                <a:tc vMerge="1">
                  <a:txBody>
                    <a:bodyPr/>
                    <a:lstStyle/>
                    <a:p>
                      <a:pPr algn="l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233,5</a:t>
                      </a:r>
                      <a:endParaRPr lang="pl-PL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6. FE dla silnego społecznie Pomorza (EFRR)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233,5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96776"/>
                  </a:ext>
                </a:extLst>
              </a:tr>
              <a:tr h="327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pl-PL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 Europa bliżej obywateli (</a:t>
                      </a:r>
                      <a:r>
                        <a:rPr lang="pl-PL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EFRR)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45,0</a:t>
                      </a:r>
                      <a:endParaRPr lang="pl-PL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7. FE dla Pomorza bliższego obywatelom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45,0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3702"/>
                  </a:ext>
                </a:extLst>
              </a:tr>
              <a:tr h="28956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pl-PL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Pomoc Techniczna (</a:t>
                      </a:r>
                      <a:r>
                        <a:rPr lang="pl-PL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EFRR+EFS+)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70,2</a:t>
                      </a:r>
                      <a:endParaRPr lang="pl-PL" sz="17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8. Pomoc techniczna (EFS+)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789880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9. Pomoc techniczna  (EFRR)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50,1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211357"/>
                  </a:ext>
                </a:extLst>
              </a:tr>
              <a:tr h="38126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pl-PL" sz="17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Ogółem FEP 2021-2027 (mln EUR</a:t>
                      </a:r>
                      <a:r>
                        <a:rPr lang="pl-PL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3FF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kumimoji="0" lang="pl-PL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1 751,8</a:t>
                      </a:r>
                      <a:endParaRPr lang="pl-P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9454"/>
                  </a:ext>
                </a:extLst>
              </a:tr>
              <a:tr h="381265"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1 254,4 (EFRR) + 497,4 (EFS+)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3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3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3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3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415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45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A77D074F-4C11-4C71-B260-74EC9B6B6CB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87997" y="963294"/>
          <a:ext cx="10302595" cy="4662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4447">
                  <a:extLst>
                    <a:ext uri="{9D8B030D-6E8A-4147-A177-3AD203B41FA5}">
                      <a16:colId xmlns:a16="http://schemas.microsoft.com/office/drawing/2014/main" val="1591615413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3521472419"/>
                    </a:ext>
                  </a:extLst>
                </a:gridCol>
                <a:gridCol w="1416817">
                  <a:extLst>
                    <a:ext uri="{9D8B030D-6E8A-4147-A177-3AD203B41FA5}">
                      <a16:colId xmlns:a16="http://schemas.microsoft.com/office/drawing/2014/main" val="485026658"/>
                    </a:ext>
                  </a:extLst>
                </a:gridCol>
                <a:gridCol w="1160058">
                  <a:extLst>
                    <a:ext uri="{9D8B030D-6E8A-4147-A177-3AD203B41FA5}">
                      <a16:colId xmlns:a16="http://schemas.microsoft.com/office/drawing/2014/main" val="265302417"/>
                    </a:ext>
                  </a:extLst>
                </a:gridCol>
                <a:gridCol w="1116196">
                  <a:extLst>
                    <a:ext uri="{9D8B030D-6E8A-4147-A177-3AD203B41FA5}">
                      <a16:colId xmlns:a16="http://schemas.microsoft.com/office/drawing/2014/main" val="420633900"/>
                    </a:ext>
                  </a:extLst>
                </a:gridCol>
              </a:tblGrid>
              <a:tr h="5415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Nazwa kryterium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Waga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Maksymalna </a:t>
                      </a:r>
                    </a:p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liczba pkt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Udział %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b="1" dirty="0"/>
                    </a:p>
                  </a:txBody>
                  <a:tcPr marL="6350" marR="6350" marT="6350" marB="0" anchor="ctr">
                    <a:solidFill>
                      <a:schemeClr val="accent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23693"/>
                  </a:ext>
                </a:extLst>
              </a:tr>
              <a:tr h="305813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 projektu (0-2)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22701"/>
                  </a:ext>
                </a:extLst>
              </a:tr>
              <a:tr h="221768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Potrzeba realizacji projektu (0-2)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607320"/>
                  </a:ext>
                </a:extLst>
              </a:tr>
              <a:tr h="305813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Wkład w zakładane efekty (0-2)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R5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344544"/>
                  </a:ext>
                </a:extLst>
              </a:tr>
              <a:tr h="305813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Kompleksowość projektu (0-2)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303410"/>
                  </a:ext>
                </a:extLst>
              </a:tr>
              <a:tr h="305813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Komplementarność projektu (0-2)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748156"/>
                  </a:ext>
                </a:extLst>
              </a:tr>
              <a:tr h="305813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Zintegrowane Porozumienia Terytorialne (0-1)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06618"/>
                  </a:ext>
                </a:extLst>
              </a:tr>
              <a:tr h="357842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Zapobieganie powstawaniu odpadów i przygotowanie produktów do ponownego użycia (0-2)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12404"/>
                  </a:ext>
                </a:extLst>
              </a:tr>
              <a:tr h="330506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Zasada DNSH (0-5)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735257"/>
                  </a:ext>
                </a:extLst>
              </a:tr>
              <a:tr h="305813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Mapa drogowa transformacji w kierunku gospodarki o obiegu zamkniętym (0-1)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424690"/>
                  </a:ext>
                </a:extLst>
              </a:tr>
              <a:tr h="305813">
                <a:tc>
                  <a:txBody>
                    <a:bodyPr/>
                    <a:lstStyle/>
                    <a:p>
                      <a:pPr algn="l" fontAlgn="b"/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234561"/>
                  </a:ext>
                </a:extLst>
              </a:tr>
              <a:tr h="305813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5965"/>
                  </a:ext>
                </a:extLst>
              </a:tr>
            </a:tbl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D823D28D-AECA-46E3-8CFC-7A1B067C0860}"/>
              </a:ext>
            </a:extLst>
          </p:cNvPr>
          <p:cNvSpPr txBox="1">
            <a:spLocks/>
          </p:cNvSpPr>
          <p:nvPr/>
        </p:nvSpPr>
        <p:spPr>
          <a:xfrm>
            <a:off x="1187997" y="333521"/>
            <a:ext cx="10387703" cy="530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Kryteria wyboru projektów – strategiczne – zestawienie punktacji</a:t>
            </a:r>
          </a:p>
        </p:txBody>
      </p:sp>
    </p:spTree>
    <p:extLst>
      <p:ext uri="{BB962C8B-B14F-4D97-AF65-F5344CB8AC3E}">
        <p14:creationId xmlns:p14="http://schemas.microsoft.com/office/powerpoint/2010/main" val="1196928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5">
            <a:extLst>
              <a:ext uri="{FF2B5EF4-FFF2-40B4-BE49-F238E27FC236}">
                <a16:creationId xmlns:a16="http://schemas.microsoft.com/office/drawing/2014/main" id="{80683CB0-5D83-43DD-B3FD-D0C64C3A6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291" y="2383810"/>
            <a:ext cx="9602680" cy="2808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29" dirty="0"/>
              <a:t>Dziękuję za uwagę</a:t>
            </a: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74B72CE-6580-4604-9A20-3DC79EC666D8}"/>
              </a:ext>
            </a:extLst>
          </p:cNvPr>
          <p:cNvSpPr txBox="1">
            <a:spLocks noChangeArrowheads="1"/>
          </p:cNvSpPr>
          <p:nvPr/>
        </p:nvSpPr>
        <p:spPr>
          <a:xfrm>
            <a:off x="1595304" y="263044"/>
            <a:ext cx="9072696" cy="56896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pl-PL" altLang="pl-PL" sz="2800" b="1" kern="0" dirty="0">
                <a:solidFill>
                  <a:srgbClr val="002073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Priorytet 2. </a:t>
            </a:r>
            <a:r>
              <a:rPr lang="pl-PL" sz="2800" b="1" dirty="0">
                <a:solidFill>
                  <a:srgbClr val="0020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Fundusze europejskie zielonego Pomorza (EFRR)</a:t>
            </a:r>
            <a:endParaRPr lang="pl-PL" altLang="pl-PL" sz="2800" b="1" kern="0" dirty="0">
              <a:solidFill>
                <a:srgbClr val="002073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EA6B55E-456F-45D7-8ED1-B8DB9B6DC63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31504" y="832005"/>
          <a:ext cx="8928992" cy="5273135"/>
        </p:xfrm>
        <a:graphic>
          <a:graphicData uri="http://schemas.openxmlformats.org/drawingml/2006/table">
            <a:tbl>
              <a:tblPr firstRow="1" bandRow="1"/>
              <a:tblGrid>
                <a:gridCol w="576064">
                  <a:extLst>
                    <a:ext uri="{9D8B030D-6E8A-4147-A177-3AD203B41FA5}">
                      <a16:colId xmlns:a16="http://schemas.microsoft.com/office/drawing/2014/main" val="2979204556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320121332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113388632"/>
                    </a:ext>
                  </a:extLst>
                </a:gridCol>
              </a:tblGrid>
              <a:tr h="505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CS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kern="1200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Zakres tematyczny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mln EUR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809002"/>
                  </a:ext>
                </a:extLst>
              </a:tr>
              <a:tr h="5441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8260" algn="l"/>
                        </a:tabLs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Efektywność energetyczna + systemy ciepłownicze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160,7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62258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48260" algn="l"/>
                          <a:tab pos="171450" algn="l"/>
                        </a:tabLs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ii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Odnawialne źródła energii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42,5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72415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iv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pl-PL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Adaptacja do zmian klimatu</a:t>
                      </a:r>
                      <a:endParaRPr kumimoji="0" lang="pl-PL" sz="2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46,8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284260"/>
                  </a:ext>
                </a:extLst>
              </a:tr>
              <a:tr h="5509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pl-PL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Gospodarka wodno-ściekowa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21,2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04342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b="1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vi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pl-PL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Gospodarka obiegu zamkniętego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54,0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89161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2400" b="1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Dotacje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29,7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0124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2400" b="1" dirty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Instrumenty finansowe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24,3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63004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vii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Różnorodność biologiczna i ochrona przyrody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17,6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44592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400" b="1" dirty="0"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viii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Mobilność miejska + tabor transportu publicznego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148,4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81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34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775" y="1390650"/>
            <a:ext cx="9944100" cy="5734050"/>
          </a:xfrm>
        </p:spPr>
        <p:txBody>
          <a:bodyPr>
            <a:normAutofit/>
          </a:bodyPr>
          <a:lstStyle/>
          <a:p>
            <a:pPr>
              <a:spcAft>
                <a:spcPts val="1089"/>
              </a:spcAft>
              <a:buFont typeface="Wingdings" panose="05000000000000000000" pitchFamily="2" charset="2"/>
              <a:buChar char="§"/>
            </a:pPr>
            <a:endParaRPr lang="pl-PL" sz="2000" dirty="0">
              <a:latin typeface="+mn-lt"/>
            </a:endParaRPr>
          </a:p>
          <a:p>
            <a:pPr>
              <a:spcAft>
                <a:spcPts val="1089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termin naboru: </a:t>
            </a:r>
            <a:r>
              <a:rPr lang="pl-PL" sz="2000" b="1" dirty="0">
                <a:solidFill>
                  <a:schemeClr val="accent1"/>
                </a:solidFill>
                <a:latin typeface="+mn-lt"/>
              </a:rPr>
              <a:t>6 marca 2024 r. </a:t>
            </a:r>
            <a:r>
              <a:rPr lang="pl-PL" sz="2000" dirty="0">
                <a:latin typeface="+mn-lt"/>
              </a:rPr>
              <a:t>– </a:t>
            </a:r>
            <a:r>
              <a:rPr lang="pl-PL" sz="2000" b="1" dirty="0">
                <a:solidFill>
                  <a:schemeClr val="accent1"/>
                </a:solidFill>
                <a:latin typeface="+mn-lt"/>
              </a:rPr>
              <a:t>27 marca 2024 r. (godz. 23.59)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alokacja: </a:t>
            </a:r>
            <a:r>
              <a:rPr lang="pl-PL" sz="2000" b="1" dirty="0">
                <a:solidFill>
                  <a:schemeClr val="accent1"/>
                </a:solidFill>
                <a:latin typeface="+mn-lt"/>
              </a:rPr>
              <a:t>82 736 366,44 złotych</a:t>
            </a:r>
          </a:p>
          <a:p>
            <a:pPr marL="1058533" indent="0">
              <a:spcAft>
                <a:spcPts val="1089"/>
              </a:spcAft>
              <a:buNone/>
            </a:pPr>
            <a:r>
              <a:rPr lang="pl-PL" sz="2000" dirty="0">
                <a:latin typeface="+mn-lt"/>
              </a:rPr>
              <a:t>= 17 853 045,00 euro x 4,6343 zł (kurs EBC na wrzesień 2023 r.) </a:t>
            </a:r>
          </a:p>
          <a:p>
            <a:pPr marL="259232" lvl="1" indent="-259232"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ostateczna kwota dofinansowania – określona w oparciu o kurs EBC aktualny na dzień podjęcia decyzji</a:t>
            </a:r>
          </a:p>
          <a:p>
            <a:pPr marL="259232" lvl="1" indent="-259232"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niewystarczająca alokacja – </a:t>
            </a:r>
            <a:r>
              <a:rPr lang="pl-PL" sz="2000" b="1" dirty="0">
                <a:latin typeface="+mn-lt"/>
              </a:rPr>
              <a:t>możliwość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obniżenia dofinansowania </a:t>
            </a:r>
            <a:r>
              <a:rPr lang="pl-PL" sz="2000" dirty="0">
                <a:latin typeface="+mn-lt"/>
              </a:rPr>
              <a:t>wszystkim projektom wybranym do dofinansowania</a:t>
            </a:r>
          </a:p>
          <a:p>
            <a:pPr marL="259232" lvl="1" indent="-259232"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zmiana kursu, dodatkowe środki – </a:t>
            </a:r>
            <a:r>
              <a:rPr lang="pl-PL" sz="2000" b="1" dirty="0">
                <a:latin typeface="+mn-lt"/>
              </a:rPr>
              <a:t>możliwość wyboru dodatkowych projektów </a:t>
            </a:r>
            <a:r>
              <a:rPr lang="pl-PL" sz="2000" dirty="0">
                <a:latin typeface="+mn-lt"/>
              </a:rPr>
              <a:t>(zgodnie z kolejnością na liście)</a:t>
            </a:r>
          </a:p>
          <a:p>
            <a:pPr marL="259232" lvl="1" indent="-259232"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7" name="Tytuł 4">
            <a:extLst>
              <a:ext uri="{FF2B5EF4-FFF2-40B4-BE49-F238E27FC236}">
                <a16:creationId xmlns:a16="http://schemas.microsoft.com/office/drawing/2014/main" id="{F7C3CA74-7DFF-4F1A-A8C5-08A30784842D}"/>
              </a:ext>
            </a:extLst>
          </p:cNvPr>
          <p:cNvSpPr txBox="1">
            <a:spLocks/>
          </p:cNvSpPr>
          <p:nvPr/>
        </p:nvSpPr>
        <p:spPr>
          <a:xfrm>
            <a:off x="1247775" y="401096"/>
            <a:ext cx="8031078" cy="6286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sz="2200" dirty="0"/>
              <a:t>Nabór dla Działania 2.13 Gospodarka o obiegu zamkniętym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5FFB01-0A08-4758-82BD-8AD3998AE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536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67" y="326439"/>
            <a:ext cx="9005179" cy="478548"/>
          </a:xfrm>
        </p:spPr>
        <p:txBody>
          <a:bodyPr/>
          <a:lstStyle/>
          <a:p>
            <a:r>
              <a:rPr lang="pl-PL" dirty="0"/>
              <a:t>Typy projektów (1/2)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F0D79D-DC8C-4D2B-B025-FAE4F93C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3" y="816154"/>
            <a:ext cx="11363968" cy="5826926"/>
          </a:xfrm>
        </p:spPr>
        <p:txBody>
          <a:bodyPr>
            <a:normAutofit/>
          </a:bodyPr>
          <a:lstStyle/>
          <a:p>
            <a:pPr marL="457204" lvl="2" indent="0">
              <a:spcBef>
                <a:spcPts val="1000"/>
              </a:spcBef>
              <a:buClr>
                <a:schemeClr val="accent1"/>
              </a:buClr>
              <a:buNone/>
            </a:pPr>
            <a:endParaRPr lang="pl-PL" sz="1900" dirty="0"/>
          </a:p>
          <a:p>
            <a:pPr marL="457204" lvl="2" indent="0">
              <a:spcBef>
                <a:spcPts val="1000"/>
              </a:spcBef>
              <a:buClr>
                <a:schemeClr val="accent1"/>
              </a:buClr>
              <a:buNone/>
            </a:pPr>
            <a:endParaRPr lang="pl-PL" sz="1900" dirty="0"/>
          </a:p>
          <a:p>
            <a:pPr marL="457204" lvl="2" indent="0">
              <a:spcBef>
                <a:spcPts val="1000"/>
              </a:spcBef>
              <a:buClr>
                <a:schemeClr val="accent1"/>
              </a:buClr>
              <a:buNone/>
            </a:pPr>
            <a:r>
              <a:rPr lang="pl-PL" sz="2000" dirty="0">
                <a:latin typeface="+mn-lt"/>
              </a:rPr>
              <a:t>1. budowa, rozbudowa, remont, zakup wyposażenia niezbędnego do utworzenia </a:t>
            </a:r>
            <a:r>
              <a:rPr lang="pl-PL" sz="2000" b="1" dirty="0">
                <a:latin typeface="+mn-lt"/>
              </a:rPr>
              <a:t>centrum przygotowania do ponownego użycia </a:t>
            </a:r>
            <a:r>
              <a:rPr lang="pl-PL" sz="2000" dirty="0">
                <a:latin typeface="+mn-lt"/>
              </a:rPr>
              <a:t>(w tym napraw), wymiany zużytych urządzeń i sprzętu domowego lub innych rzeczy używanych;</a:t>
            </a:r>
          </a:p>
          <a:p>
            <a:pPr marL="457204" lvl="2" indent="0">
              <a:spcBef>
                <a:spcPts val="1000"/>
              </a:spcBef>
              <a:buClr>
                <a:schemeClr val="accent1"/>
              </a:buClr>
              <a:buNone/>
            </a:pPr>
            <a:r>
              <a:rPr lang="pl-PL" sz="2000" dirty="0">
                <a:latin typeface="+mn-lt"/>
              </a:rPr>
              <a:t>2. budowa, rozbudowa, zakup wyposażenia </a:t>
            </a:r>
            <a:r>
              <a:rPr lang="pl-PL" sz="2000" b="1" dirty="0">
                <a:latin typeface="+mn-lt"/>
              </a:rPr>
              <a:t>punktu selektywnego zbierania odpadów komunalnych </a:t>
            </a:r>
            <a:r>
              <a:rPr lang="pl-PL" sz="2000" dirty="0">
                <a:latin typeface="+mn-lt"/>
              </a:rPr>
              <a:t>(PSZOK);</a:t>
            </a:r>
          </a:p>
          <a:p>
            <a:pPr marL="457204" lvl="2" indent="0">
              <a:spcBef>
                <a:spcPts val="1000"/>
              </a:spcBef>
              <a:buClr>
                <a:schemeClr val="accent1"/>
              </a:buClr>
              <a:buNone/>
            </a:pPr>
            <a:r>
              <a:rPr lang="pl-PL" sz="2000" dirty="0">
                <a:latin typeface="+mn-lt"/>
              </a:rPr>
              <a:t>3. budowa, rozbudowa </a:t>
            </a:r>
            <a:r>
              <a:rPr lang="pl-PL" sz="2000" b="1" dirty="0">
                <a:latin typeface="+mn-lt"/>
              </a:rPr>
              <a:t>systemów selektywnego zbierania odpadów komunalnych</a:t>
            </a:r>
            <a:r>
              <a:rPr lang="pl-PL" sz="2000" dirty="0">
                <a:latin typeface="+mn-lt"/>
              </a:rPr>
              <a:t>, w tym odpadów ulegających biodegradacji;</a:t>
            </a:r>
          </a:p>
          <a:p>
            <a:pPr marL="457204" lvl="2" indent="0">
              <a:spcBef>
                <a:spcPts val="1000"/>
              </a:spcBef>
              <a:buClr>
                <a:schemeClr val="accent1"/>
              </a:buClr>
              <a:buNone/>
            </a:pPr>
            <a:r>
              <a:rPr lang="pl-PL" sz="2000" dirty="0">
                <a:latin typeface="+mn-lt"/>
              </a:rPr>
              <a:t>4. budowa, rozbudowa, przebudowa </a:t>
            </a:r>
            <a:r>
              <a:rPr lang="pl-PL" sz="2000" b="1" dirty="0">
                <a:latin typeface="+mn-lt"/>
              </a:rPr>
              <a:t>instalacji recyklingu odpadów z sektora komunalnego</a:t>
            </a:r>
            <a:r>
              <a:rPr lang="pl-PL" sz="2000" dirty="0">
                <a:latin typeface="+mn-lt"/>
              </a:rPr>
              <a:t>, w tym ulegających biodegradacji w procesach kompostowania lub fermentacji;</a:t>
            </a:r>
          </a:p>
          <a:p>
            <a:pPr marL="457204" lvl="2" indent="0">
              <a:spcBef>
                <a:spcPts val="1000"/>
              </a:spcBef>
              <a:buClr>
                <a:schemeClr val="accent1"/>
              </a:buClr>
              <a:buNone/>
            </a:pPr>
            <a:r>
              <a:rPr lang="pl-PL" sz="2000" dirty="0">
                <a:latin typeface="+mn-lt"/>
              </a:rPr>
              <a:t>7. rozwój </a:t>
            </a:r>
            <a:r>
              <a:rPr lang="pl-PL" sz="2000" b="1" dirty="0">
                <a:latin typeface="+mn-lt"/>
              </a:rPr>
              <a:t>infrastruktury technicznej </a:t>
            </a:r>
            <a:r>
              <a:rPr lang="pl-PL" sz="2000" dirty="0">
                <a:latin typeface="+mn-lt"/>
              </a:rPr>
              <a:t>(budynki i wyposażenie) związanej z pozyskaniem, </a:t>
            </a:r>
            <a:r>
              <a:rPr lang="pl-PL" sz="2000" b="1" dirty="0">
                <a:latin typeface="+mn-lt"/>
              </a:rPr>
              <a:t>magazynowaniem i dystrybucją niesprzedanych produktów żywnościowych </a:t>
            </a:r>
            <a:r>
              <a:rPr lang="pl-PL" sz="2000" dirty="0">
                <a:latin typeface="+mn-lt"/>
              </a:rPr>
              <a:t>lub produktów o krótkim terminie przydatności do spożycia</a:t>
            </a:r>
          </a:p>
          <a:p>
            <a:pPr marL="914406" lvl="3" indent="0">
              <a:spcBef>
                <a:spcPts val="1000"/>
              </a:spcBef>
              <a:buClr>
                <a:schemeClr val="accent1"/>
              </a:buClr>
              <a:buNone/>
            </a:pPr>
            <a:endParaRPr lang="pl-PL" sz="1996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5</a:t>
            </a:fld>
            <a:endParaRPr lang="pl-PL" sz="1200" dirty="0">
              <a:solidFill>
                <a:srgbClr val="002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6</a:t>
            </a:fld>
            <a:endParaRPr lang="pl-PL" sz="1200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68613" y="998268"/>
            <a:ext cx="9852728" cy="20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3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l-PL" sz="56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3B8C2065-8705-4C8D-9D36-C5BFD7BE6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8" y="326422"/>
            <a:ext cx="9741320" cy="598995"/>
          </a:xfrm>
        </p:spPr>
        <p:txBody>
          <a:bodyPr>
            <a:normAutofit/>
          </a:bodyPr>
          <a:lstStyle/>
          <a:p>
            <a:r>
              <a:rPr lang="pl-PL" sz="2400" dirty="0"/>
              <a:t>Typy projektów (2/2)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2403328-13F2-4701-856A-8777000862CB}"/>
              </a:ext>
            </a:extLst>
          </p:cNvPr>
          <p:cNvSpPr txBox="1"/>
          <p:nvPr/>
        </p:nvSpPr>
        <p:spPr>
          <a:xfrm>
            <a:off x="1212328" y="1048337"/>
            <a:ext cx="9765297" cy="608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b="1" dirty="0"/>
              <a:t>Uzupełniająco: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/>
              <a:t>działania sprzyjające adaptacji do zmian klimatu, w szczególności poprzez zastosowanie błękitno-zielonej infrastruktury,</a:t>
            </a:r>
          </a:p>
          <a:p>
            <a:pPr marL="285750" indent="-285750"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2000" dirty="0"/>
              <a:t>działania edukacyjne dotyczące gospodarki o obiegu zamkniętym (do 10% kosztów kwalifikowalnych projektu).</a:t>
            </a:r>
          </a:p>
          <a:p>
            <a:pPr>
              <a:spcBef>
                <a:spcPts val="600"/>
              </a:spcBef>
              <a:buClr>
                <a:schemeClr val="accent1"/>
              </a:buClr>
            </a:pPr>
            <a:endParaRPr lang="pl-PL" sz="20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pl-PL" sz="2000" dirty="0"/>
              <a:t>Ogłoszony nabór </a:t>
            </a:r>
            <a:r>
              <a:rPr lang="pl-PL" sz="2000" b="1" dirty="0"/>
              <a:t>nie uwzględnia </a:t>
            </a:r>
            <a:r>
              <a:rPr lang="pl-PL" sz="2000" dirty="0"/>
              <a:t>pozostałych typów projektów dla Działania 2.13: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5. budowa lub rozbudowa instalacji do termicznego przekształcania odpadów medycznych i weterynaryjnych wraz z odzyskiem energii;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6. budowa lub rozbudowa instalacji przygotowania odpadów komunalnych do procesów recyklingu (możliwa będzie m.in. przebudowa instalacji mechaniczno-biologicznego przetwarzania odpadów komunalnych wyłącznie w celu poprawy efektywności procesów przygotowania odpadów do recyklingu);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8. działania edukacyjne dotyczące podnoszenia poziomu wiedzy i kompetencji mieszkańców, pracowników jednostek samorządu terytorialnego oraz przedsiębiorstw w zakresie gospodarki o obiegu zamkniętym;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9. opracowywanie dokumentów planistycznych związanych z wdrażaniem gospodarki o obiegu zamkniętym oraz strategii „zero waste” na poziomie lokalnym i regionalnym</a:t>
            </a:r>
          </a:p>
          <a:p>
            <a:pPr>
              <a:spcBef>
                <a:spcPts val="600"/>
              </a:spcBef>
              <a:buClr>
                <a:schemeClr val="accent1"/>
              </a:buClr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3570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0356" y="1522719"/>
            <a:ext cx="8391228" cy="4681436"/>
          </a:xfrm>
        </p:spPr>
        <p:txBody>
          <a:bodyPr>
            <a:normAutofit/>
          </a:bodyPr>
          <a:lstStyle/>
          <a:p>
            <a:pPr marL="387409" lvl="1" indent="-311079">
              <a:lnSpc>
                <a:spcPct val="120000"/>
              </a:lnSpc>
              <a:spcBef>
                <a:spcPts val="0"/>
              </a:spcBef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b="1" dirty="0">
                <a:latin typeface="+mn-lt"/>
              </a:rPr>
              <a:t>Projekty preferowane </a:t>
            </a:r>
          </a:p>
          <a:p>
            <a:pPr marL="734492" lvl="1" indent="-311079">
              <a:lnSpc>
                <a:spcPct val="120000"/>
              </a:lnSpc>
              <a:spcBef>
                <a:spcPts val="0"/>
              </a:spcBef>
              <a:spcAft>
                <a:spcPts val="454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600" dirty="0">
                <a:latin typeface="+mn-lt"/>
              </a:rPr>
              <a:t>dotyczące </a:t>
            </a:r>
            <a:r>
              <a:rPr lang="pl-PL" sz="1600" b="1" dirty="0">
                <a:latin typeface="+mn-lt"/>
              </a:rPr>
              <a:t>zapobiegania powstawaniu odpadów </a:t>
            </a:r>
            <a:r>
              <a:rPr lang="pl-PL" sz="1600" dirty="0">
                <a:latin typeface="+mn-lt"/>
              </a:rPr>
              <a:t>i przygotowania ich do ponownego użycia,</a:t>
            </a:r>
          </a:p>
          <a:p>
            <a:pPr marL="734492" lvl="1" indent="-311079">
              <a:lnSpc>
                <a:spcPct val="120000"/>
              </a:lnSpc>
              <a:spcBef>
                <a:spcPts val="0"/>
              </a:spcBef>
              <a:spcAft>
                <a:spcPts val="454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600" dirty="0">
                <a:latin typeface="+mn-lt"/>
              </a:rPr>
              <a:t>wspierające rozwój i upowszechnianie modeli produkcji i konsumpcji ukierunkowanych na jak </a:t>
            </a:r>
            <a:r>
              <a:rPr lang="pl-PL" sz="1600" b="1" dirty="0">
                <a:latin typeface="+mn-lt"/>
              </a:rPr>
              <a:t>najniższe zużycie zasobów,</a:t>
            </a:r>
          </a:p>
          <a:p>
            <a:pPr marL="734492" lvl="1" indent="-311079">
              <a:lnSpc>
                <a:spcPct val="120000"/>
              </a:lnSpc>
              <a:spcBef>
                <a:spcPts val="0"/>
              </a:spcBef>
              <a:spcAft>
                <a:spcPts val="454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600" dirty="0">
                <a:latin typeface="+mn-lt"/>
              </a:rPr>
              <a:t>wpisujące się w </a:t>
            </a:r>
            <a:r>
              <a:rPr lang="pl-PL" sz="1600" b="1" dirty="0">
                <a:latin typeface="+mn-lt"/>
              </a:rPr>
              <a:t>hierarchię sposobów postępowania z odpadami </a:t>
            </a:r>
            <a:r>
              <a:rPr lang="pl-PL" sz="1600" dirty="0">
                <a:latin typeface="+mn-lt"/>
              </a:rPr>
              <a:t>określoną w art. 17 ust. 1 ustawy z dnia 14 grudnia 2012 r. o odpadach,</a:t>
            </a:r>
          </a:p>
          <a:p>
            <a:pPr marL="734492" lvl="1" indent="-311079">
              <a:lnSpc>
                <a:spcPct val="120000"/>
              </a:lnSpc>
              <a:spcBef>
                <a:spcPts val="0"/>
              </a:spcBef>
              <a:spcAft>
                <a:spcPts val="454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600" dirty="0">
                <a:latin typeface="+mn-lt"/>
              </a:rPr>
              <a:t>dla których wskaźnik osiągnięcia przez gminę </a:t>
            </a:r>
            <a:r>
              <a:rPr lang="pl-PL" sz="1600" b="1" dirty="0">
                <a:latin typeface="+mn-lt"/>
              </a:rPr>
              <a:t>wymaganego poziomu przygotowania do ponownego użycia i recyklingu odpadów komunalnych </a:t>
            </a:r>
            <a:r>
              <a:rPr lang="pl-PL" sz="1600" dirty="0">
                <a:latin typeface="+mn-lt"/>
              </a:rPr>
              <a:t>nie został osiągnięty w 2023 r. </a:t>
            </a:r>
          </a:p>
          <a:p>
            <a:pPr marL="734492" lvl="1" indent="-311079">
              <a:lnSpc>
                <a:spcPct val="120000"/>
              </a:lnSpc>
              <a:spcBef>
                <a:spcPts val="0"/>
              </a:spcBef>
              <a:spcAft>
                <a:spcPts val="454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600" dirty="0">
                <a:latin typeface="+mn-lt"/>
              </a:rPr>
              <a:t>uzgodnione w ramach Zintegrowanych Porozumień Terytorialnych,</a:t>
            </a:r>
          </a:p>
          <a:p>
            <a:pPr marL="734492" lvl="1" indent="-311079">
              <a:lnSpc>
                <a:spcPct val="120000"/>
              </a:lnSpc>
              <a:spcBef>
                <a:spcPts val="0"/>
              </a:spcBef>
              <a:spcAft>
                <a:spcPts val="454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600" dirty="0">
                <a:latin typeface="+mn-lt"/>
              </a:rPr>
              <a:t>wpisujące się w zapisy rozdziału 2 Zrównoważona konsumpcja lub rozdziału 3 </a:t>
            </a:r>
            <a:r>
              <a:rPr lang="pl-PL" sz="1600" dirty="0" err="1">
                <a:latin typeface="+mn-lt"/>
              </a:rPr>
              <a:t>Biogospodarka</a:t>
            </a:r>
            <a:r>
              <a:rPr lang="pl-PL" sz="1600" dirty="0">
                <a:latin typeface="+mn-lt"/>
              </a:rPr>
              <a:t> przyjętej przez Radę Ministrów we wrześniu 2019 r. </a:t>
            </a:r>
            <a:r>
              <a:rPr lang="pl-PL" sz="1600" b="1" dirty="0">
                <a:latin typeface="+mn-lt"/>
              </a:rPr>
              <a:t>Mapy drogowej transformacji w kierunku gospodarki o obiegu zamkniętym.</a:t>
            </a:r>
          </a:p>
          <a:p>
            <a:pPr marL="407571" lvl="1" indent="-311079">
              <a:lnSpc>
                <a:spcPct val="120000"/>
              </a:lnSpc>
              <a:spcBef>
                <a:spcPts val="1633"/>
              </a:spcBef>
              <a:spcAft>
                <a:spcPts val="1089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600" b="1" dirty="0">
                <a:latin typeface="+mn-lt"/>
              </a:rPr>
              <a:t>Ukierunkowanie terytorialne: </a:t>
            </a:r>
            <a:r>
              <a:rPr lang="pl-PL" sz="1600" dirty="0">
                <a:latin typeface="+mn-lt"/>
              </a:rPr>
              <a:t>obszar całego województwa</a:t>
            </a:r>
            <a:endParaRPr lang="pl-PL" sz="1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7984CE7-EDBE-40D2-913C-9427F575FD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8" name="Tytuł 4">
            <a:extLst>
              <a:ext uri="{FF2B5EF4-FFF2-40B4-BE49-F238E27FC236}">
                <a16:creationId xmlns:a16="http://schemas.microsoft.com/office/drawing/2014/main" id="{834ED361-6195-41EA-883A-03E98BFB58AC}"/>
              </a:ext>
            </a:extLst>
          </p:cNvPr>
          <p:cNvSpPr txBox="1">
            <a:spLocks/>
          </p:cNvSpPr>
          <p:nvPr/>
        </p:nvSpPr>
        <p:spPr>
          <a:xfrm>
            <a:off x="2180356" y="448721"/>
            <a:ext cx="8031078" cy="9277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sz="2400" dirty="0"/>
              <a:t>Szczegółowy Opis Priorytetów FEP 2021-2027</a:t>
            </a:r>
          </a:p>
          <a:p>
            <a:r>
              <a:rPr lang="pl-PL" sz="2400" dirty="0"/>
              <a:t>Działanie 2.13. Gospodarka o obiegu zamkniętym</a:t>
            </a:r>
          </a:p>
        </p:txBody>
      </p:sp>
    </p:spTree>
    <p:extLst>
      <p:ext uri="{BB962C8B-B14F-4D97-AF65-F5344CB8AC3E}">
        <p14:creationId xmlns:p14="http://schemas.microsoft.com/office/powerpoint/2010/main" val="50422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8" y="326422"/>
            <a:ext cx="9741320" cy="598995"/>
          </a:xfrm>
        </p:spPr>
        <p:txBody>
          <a:bodyPr>
            <a:normAutofit/>
          </a:bodyPr>
          <a:lstStyle/>
          <a:p>
            <a:r>
              <a:rPr lang="pl-PL" sz="2400" dirty="0"/>
              <a:t>Najważniejsze warunki realizacji projektów (1/2)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>
                <a:solidFill>
                  <a:srgbClr val="002073"/>
                </a:solidFill>
              </a:rPr>
              <a:pPr defTabSz="414772"/>
              <a:t>8</a:t>
            </a:fld>
            <a:endParaRPr lang="pl-PL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70658" y="1161042"/>
            <a:ext cx="9497342" cy="49607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pl-PL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Ze wsparcia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wyłączone będą inwestycje służące zwiększeniu przepustowości obiektów przetwarzania odpadów resztkowych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za wyjątkiem inwestycji w technologie odzyskiwania materiałów z odpadów resztkowych do celów gospodarki o obiegu zamkniętym</a:t>
            </a:r>
          </a:p>
          <a:p>
            <a:pPr marL="125411" indent="0">
              <a:spcBef>
                <a:spcPts val="0"/>
              </a:spcBef>
              <a:buClr>
                <a:schemeClr val="tx2"/>
              </a:buClr>
              <a:buNone/>
            </a:pP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* Odpady resztkowe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należy rozumieć głównie jako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odpady komunalne, które nie są  </a:t>
            </a:r>
          </a:p>
          <a:p>
            <a:pPr marL="125411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None/>
            </a:pP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zbierane selektywnie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i pozostałości po przetwarzaniu odpadów</a:t>
            </a:r>
          </a:p>
          <a:p>
            <a:pPr marL="125411" indent="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None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4013" indent="-34290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Wspierane będą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PSZOK-i obsługujące nie więcej niż 20 tys. mieszkańców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lub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inwestycje w PSZOK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o wartości kosztów kwalifikowanych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nie większych niż 2 mln zł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Zakup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środków transportu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możliwy tylko w ramach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trzeciego i siódmego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typu projektu -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wyłącznie spełniające warunki dotyczące ekologicznie czystych pojazdów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zdefiniowane w Dyrektywie Parlamentu Europejskiego i Rady 2009/33/WE</a:t>
            </a:r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7606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8" y="326422"/>
            <a:ext cx="9741320" cy="598995"/>
          </a:xfrm>
        </p:spPr>
        <p:txBody>
          <a:bodyPr>
            <a:normAutofit/>
          </a:bodyPr>
          <a:lstStyle/>
          <a:p>
            <a:r>
              <a:rPr lang="pl-PL" sz="2400" dirty="0"/>
              <a:t>Najważniejsze warunki realizacji projektów (2/2)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>
                <a:solidFill>
                  <a:srgbClr val="002073"/>
                </a:solidFill>
              </a:rPr>
              <a:pPr defTabSz="414772"/>
              <a:t>9</a:t>
            </a:fld>
            <a:endParaRPr lang="pl-PL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70659" y="1125416"/>
            <a:ext cx="9497342" cy="49607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Wsparcie dla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instalacji recyklingu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o wartości kosztów kwalifikowalnych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nie większych niż 8 mln zł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zakresie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zapobiegania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powstawaniu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odpadów żywności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wspierane będą wyłącznie projekty :</a:t>
            </a:r>
          </a:p>
          <a:p>
            <a:pPr marL="809625" lvl="1" indent="-377825" defTabSz="861993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o zasięgu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niewykraczającym poza obszar województwa pomorskiego</a:t>
            </a:r>
          </a:p>
          <a:p>
            <a:pPr marL="809625" lvl="1" indent="-377825" defTabSz="861993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komplementarne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z działaniami prowadzonymi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na poziomie krajowym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programach Fundusze Europejskie na Infrastrukturę, Klimat, Środowisko 2021-2027 oraz Fundusze Europejskie na Pomoc Żywnościową 2021-2027</a:t>
            </a:r>
          </a:p>
          <a:p>
            <a:pPr marL="809625" lvl="1" indent="-365125" defTabSz="861993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realizowane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wyłącznie przez organizacje pozarządowe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określone w ustawie z dnia 19 lipca 2019 r. o przeciwdziałaniu marnowaniu żywności </a:t>
            </a:r>
          </a:p>
          <a:p>
            <a:pPr marL="342900" lvl="0" indent="-342900" defTabSz="9144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Podatek VAT i koszty pośrednie w projekcie są niekwalifikowalne.</a:t>
            </a:r>
          </a:p>
          <a:p>
            <a:pPr marL="542925" lvl="1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6"/>
            </a:pPr>
            <a:endParaRPr lang="pl-PL" sz="2000" dirty="0"/>
          </a:p>
          <a:p>
            <a:pPr marL="542925" lvl="1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 startAt="6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09878977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6407</TotalTime>
  <Words>2514</Words>
  <Application>Microsoft Office PowerPoint</Application>
  <PresentationFormat>Panoramiczny</PresentationFormat>
  <Paragraphs>347</Paragraphs>
  <Slides>21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Open Sans</vt:lpstr>
      <vt:lpstr>Tahoma</vt:lpstr>
      <vt:lpstr>Wingdings</vt:lpstr>
      <vt:lpstr>1_Motyw pakietu Office</vt:lpstr>
      <vt:lpstr>Uwarunkowania wsparcia w Działaniu 2.13 Gospodarka o obiegu zamkniętym – Szczegółowy Opis Priorytetów oraz kryteria wyboru projektów </vt:lpstr>
      <vt:lpstr>Prezentacja programu PowerPoint</vt:lpstr>
      <vt:lpstr>Prezentacja programu PowerPoint</vt:lpstr>
      <vt:lpstr>Prezentacja programu PowerPoint</vt:lpstr>
      <vt:lpstr>Typy projektów (1/2)</vt:lpstr>
      <vt:lpstr>Typy projektów (2/2)</vt:lpstr>
      <vt:lpstr>Prezentacja programu PowerPoint</vt:lpstr>
      <vt:lpstr>Najważniejsze warunki realizacji projektów (1/2)</vt:lpstr>
      <vt:lpstr>Najważniejsze warunki realizacji projektów (2/2)</vt:lpstr>
      <vt:lpstr>Wnioskodawcy uprawnieni do złożenia wniosku</vt:lpstr>
      <vt:lpstr>Kryteria wyboru projektów  Działanie 2.13 Gospodarka o obiegu zamkniętym</vt:lpstr>
      <vt:lpstr>Kryteria wyboru projektów</vt:lpstr>
      <vt:lpstr>Kryteria wyboru projektów – formalne (TAK/NIE/NIE DOTYCZY)</vt:lpstr>
      <vt:lpstr>Kryteria wyboru projektów – wykonalności (TAK/NIE/NIE DOTYCZY)</vt:lpstr>
      <vt:lpstr>Kryteria wyboru projektów - zgodności z zasadami horyzontalnymi (1/2) (TAK/NIE) Rozporządzenie ogólne art 9. Zasady horyzontalne         Wytyczne równościowe https://www.funduszeeuropejskie.gov.pl/strony/o-funduszach/dokumenty/wytyczne-dotyczace-realizacji-zasad-rownosciowych-w-ramach-funduszy-unijnych-na-lata-2021-2027-1/   </vt:lpstr>
      <vt:lpstr>Kryteria wyboru projektów - zgodności z zasadami horyzontalnymi (2/2) (TAK/NIE)  </vt:lpstr>
      <vt:lpstr>Kryteria wyboru projektów – strategiczne (1/3) – ocena punktowa</vt:lpstr>
      <vt:lpstr>Prezentacja programu PowerPoint</vt:lpstr>
      <vt:lpstr>Prezentacja programu PowerPoint</vt:lpstr>
      <vt:lpstr>Prezentacja programu PowerPoint</vt:lpstr>
      <vt:lpstr> 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wyboru projektów  dla Działania 6.10. Infrastruktura kultury w ramach programu regionalnego  Fundusze Europejskie dla Pomorza 2021-2027</dc:title>
  <dc:creator>Agnieszka Surudo</dc:creator>
  <cp:lastModifiedBy>Budny Aleksandra</cp:lastModifiedBy>
  <cp:revision>187</cp:revision>
  <cp:lastPrinted>2024-01-22T09:26:43Z</cp:lastPrinted>
  <dcterms:created xsi:type="dcterms:W3CDTF">2023-06-16T08:37:31Z</dcterms:created>
  <dcterms:modified xsi:type="dcterms:W3CDTF">2024-01-23T10:53:05Z</dcterms:modified>
</cp:coreProperties>
</file>