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11"/>
  </p:notesMasterIdLst>
  <p:sldIdLst>
    <p:sldId id="295" r:id="rId2"/>
    <p:sldId id="297" r:id="rId3"/>
    <p:sldId id="302" r:id="rId4"/>
    <p:sldId id="313" r:id="rId5"/>
    <p:sldId id="310" r:id="rId6"/>
    <p:sldId id="314" r:id="rId7"/>
    <p:sldId id="315" r:id="rId8"/>
    <p:sldId id="312" r:id="rId9"/>
    <p:sldId id="296" r:id="rId10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Stormowska Magdalena" initials="SM" lastIdx="2" clrIdx="1">
    <p:extLst>
      <p:ext uri="{19B8F6BF-5375-455C-9EA6-DF929625EA0E}">
        <p15:presenceInfo xmlns:p15="http://schemas.microsoft.com/office/powerpoint/2012/main" userId="S-1-5-21-352459600-126056257-345019615-200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6374" autoAdjust="0"/>
  </p:normalViewPr>
  <p:slideViewPr>
    <p:cSldViewPr showGuides="1">
      <p:cViewPr varScale="1">
        <p:scale>
          <a:sx n="101" d="100"/>
          <a:sy n="101" d="100"/>
        </p:scale>
        <p:origin x="1380" y="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9993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333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6198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9095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244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C66B5792-0162-497C-8535-01B00B4A648A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B89FD129-FA39-4064-A83B-8A896BD0044D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66EAAC1-4128-430F-A1EE-C6EB20600F49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450" y="2987749"/>
            <a:ext cx="8496944" cy="187220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000" dirty="0"/>
              <a:t>Kryteria wyboru projektów </a:t>
            </a:r>
            <a:br>
              <a:rPr lang="pl-PL" sz="2000" dirty="0"/>
            </a:br>
            <a:r>
              <a:rPr lang="pl-PL" sz="2000" dirty="0"/>
              <a:t>dla Działania 5.5. Aktywne i zdrowe starzenie się</a:t>
            </a:r>
            <a:br>
              <a:rPr lang="pl-PL" sz="2000" dirty="0"/>
            </a:br>
            <a:r>
              <a:rPr lang="pl-PL" sz="2000" dirty="0"/>
              <a:t>w zakresie eliminowania zdrowotnych czynników ryzyka </a:t>
            </a:r>
            <a:br>
              <a:rPr lang="pl-PL" sz="2000" dirty="0"/>
            </a:br>
            <a:r>
              <a:rPr lang="pl-PL" sz="2000" dirty="0"/>
              <a:t>w miejscu pracy </a:t>
            </a:r>
          </a:p>
        </p:txBody>
      </p:sp>
      <p:sp>
        <p:nvSpPr>
          <p:cNvPr id="3" name="Tytuł 3">
            <a:extLst>
              <a:ext uri="{FF2B5EF4-FFF2-40B4-BE49-F238E27FC236}">
                <a16:creationId xmlns:a16="http://schemas.microsoft.com/office/drawing/2014/main" id="{9FC02EB2-5AEC-43B1-BA09-9A9B9163C4C1}"/>
              </a:ext>
            </a:extLst>
          </p:cNvPr>
          <p:cNvSpPr txBox="1">
            <a:spLocks/>
          </p:cNvSpPr>
          <p:nvPr/>
        </p:nvSpPr>
        <p:spPr>
          <a:xfrm>
            <a:off x="1241450" y="5724053"/>
            <a:ext cx="3384376" cy="46863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000" b="0" dirty="0"/>
              <a:t>Gdańsk, 7 grudnia 2023 roku</a:t>
            </a:r>
          </a:p>
        </p:txBody>
      </p:sp>
      <p:sp>
        <p:nvSpPr>
          <p:cNvPr id="5" name="Tytuł 3">
            <a:extLst>
              <a:ext uri="{FF2B5EF4-FFF2-40B4-BE49-F238E27FC236}">
                <a16:creationId xmlns:a16="http://schemas.microsoft.com/office/drawing/2014/main" id="{64904BBE-27BE-4DA4-B4C1-6893A8D1E264}"/>
              </a:ext>
            </a:extLst>
          </p:cNvPr>
          <p:cNvSpPr txBox="1">
            <a:spLocks/>
          </p:cNvSpPr>
          <p:nvPr/>
        </p:nvSpPr>
        <p:spPr>
          <a:xfrm>
            <a:off x="7506145" y="5364013"/>
            <a:ext cx="1944217" cy="46863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000" b="0" dirty="0"/>
              <a:t>Mirosław Zucholl</a:t>
            </a:r>
          </a:p>
        </p:txBody>
      </p:sp>
    </p:spTree>
    <p:extLst>
      <p:ext uri="{BB962C8B-B14F-4D97-AF65-F5344CB8AC3E}">
        <p14:creationId xmlns:p14="http://schemas.microsoft.com/office/powerpoint/2010/main" val="65178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467470"/>
            <a:ext cx="9001000" cy="504055"/>
          </a:xfrm>
        </p:spPr>
        <p:txBody>
          <a:bodyPr>
            <a:normAutofit/>
          </a:bodyPr>
          <a:lstStyle/>
          <a:p>
            <a:r>
              <a:rPr lang="pl-PL" dirty="0"/>
              <a:t>Działanie 5.5. Aktywne i zdrowe starzenie się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788" y="1403573"/>
            <a:ext cx="9001000" cy="2232248"/>
          </a:xfrm>
        </p:spPr>
        <p:txBody>
          <a:bodyPr>
            <a:noAutofit/>
          </a:bodyPr>
          <a:lstStyle/>
          <a:p>
            <a:r>
              <a:rPr lang="pl-PL" dirty="0"/>
              <a:t>Alokacja UE: </a:t>
            </a:r>
            <a:r>
              <a:rPr lang="pl-PL" b="1" dirty="0"/>
              <a:t>4 015 738 EUR </a:t>
            </a:r>
          </a:p>
          <a:p>
            <a:r>
              <a:rPr lang="pl-PL" dirty="0"/>
              <a:t>Typy projektów:</a:t>
            </a:r>
          </a:p>
          <a:p>
            <a:pPr marL="846871" lvl="1" indent="-342900">
              <a:buFont typeface="+mj-lt"/>
              <a:buAutoNum type="arabicPeriod"/>
            </a:pPr>
            <a:r>
              <a:rPr lang="pl-PL" dirty="0"/>
              <a:t>Eliminowanie zdrowotnych czynników ryzyka w miejscu pracy dostosowane do potrzeb konkretnego pracodawcy i jego pracowników.</a:t>
            </a:r>
          </a:p>
          <a:p>
            <a:r>
              <a:rPr lang="pl-PL" b="1" dirty="0"/>
              <a:t>Konkurencyjny </a:t>
            </a:r>
            <a:r>
              <a:rPr lang="pl-PL" dirty="0"/>
              <a:t>sposób wyboru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E7FAD81-8E41-4BF9-8986-018B5917F1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893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60582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formalne (1/2)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156925"/>
            <a:ext cx="9144727" cy="4969154"/>
          </a:xfrm>
        </p:spPr>
        <p:txBody>
          <a:bodyPr>
            <a:normAutofit fontScale="92500"/>
          </a:bodyPr>
          <a:lstStyle/>
          <a:p>
            <a:pPr marL="266700" lvl="1" indent="-250825"/>
            <a:r>
              <a:rPr lang="pl-PL" b="1" dirty="0"/>
              <a:t>Kryteria zgodności z FEP 2021-2027 i dokumentami programowymi </a:t>
            </a:r>
            <a:r>
              <a:rPr lang="pl-PL" b="1" dirty="0">
                <a:solidFill>
                  <a:srgbClr val="C00000"/>
                </a:solidFill>
              </a:rPr>
              <a:t>– specyficzne</a:t>
            </a:r>
          </a:p>
          <a:p>
            <a:pPr marL="542925" lvl="2" indent="-276225"/>
            <a:r>
              <a:rPr lang="pl-PL" sz="1600" b="1" dirty="0"/>
              <a:t>Zgodność ze szczegółowymi uwarunkowaniami określonymi dla naboru</a:t>
            </a:r>
            <a:endParaRPr lang="pl-PL" sz="1600" b="1" dirty="0">
              <a:latin typeface="+mn-lt"/>
            </a:endParaRPr>
          </a:p>
          <a:p>
            <a:pPr marL="542925" lvl="2" indent="0">
              <a:buNone/>
            </a:pPr>
            <a:r>
              <a:rPr lang="pl-PL" dirty="0">
                <a:latin typeface="+mn-lt"/>
              </a:rPr>
              <a:t>Ocenie podlega:</a:t>
            </a:r>
          </a:p>
          <a:p>
            <a:pPr marL="809625" lvl="2" indent="-266700">
              <a:buFont typeface="+mj-lt"/>
              <a:buAutoNum type="alphaLcPeriod"/>
            </a:pPr>
            <a:r>
              <a:rPr lang="pl-PL" dirty="0">
                <a:latin typeface="+mn-lt"/>
              </a:rPr>
              <a:t>czy średni koszt jednostkowy odpowiadający wsparciu uczestnika projektu określony został na poziomie maksymalnie 6 170 zł wydatków ogółem projektu?</a:t>
            </a:r>
          </a:p>
          <a:p>
            <a:pPr marL="809625" lvl="2" indent="-266700">
              <a:buFont typeface="+mj-lt"/>
              <a:buAutoNum type="alphaLcPeriod"/>
            </a:pPr>
            <a:r>
              <a:rPr lang="pl-PL" dirty="0">
                <a:latin typeface="+mn-lt"/>
              </a:rPr>
              <a:t>czy projekt został przygotowany w oparciu o diagnozę w zakresie czynników ryzyka dla zdrowia występujących u danego pracodawcy, z uwzględnieniem bieżących i prognozowanych potrzeb tego pracodawcy i jego pracowników?</a:t>
            </a:r>
          </a:p>
          <a:p>
            <a:pPr marL="809625" lvl="2" indent="-266700">
              <a:buFont typeface="+mj-lt"/>
              <a:buAutoNum type="alphaLcPeriod"/>
            </a:pPr>
            <a:r>
              <a:rPr lang="pl-PL" dirty="0">
                <a:latin typeface="+mn-lt"/>
              </a:rPr>
              <a:t>czy projekt jest realizowany na rzecz pracowników określonego we wniosku o dofinansowanie pracodawcy w zakresie zgodnym z jego zdiagnozowanymi potrzebami, tj.:</a:t>
            </a:r>
          </a:p>
          <a:p>
            <a:pPr marL="809625" lvl="2" indent="0">
              <a:buNone/>
            </a:pPr>
            <a:r>
              <a:rPr lang="pl-PL" dirty="0">
                <a:latin typeface="+mn-lt"/>
              </a:rPr>
              <a:t>czy wnioskodawcą jest pracodawca, którego pracownicy stanowią grupę docelową projektu?</a:t>
            </a:r>
          </a:p>
          <a:p>
            <a:pPr marL="809625" lvl="2" indent="0">
              <a:buNone/>
            </a:pPr>
            <a:r>
              <a:rPr lang="pl-PL" dirty="0">
                <a:latin typeface="+mn-lt"/>
              </a:rPr>
              <a:t>albo</a:t>
            </a:r>
          </a:p>
          <a:p>
            <a:pPr marL="809625" lvl="2" indent="0">
              <a:buNone/>
            </a:pPr>
            <a:r>
              <a:rPr lang="pl-PL" dirty="0">
                <a:latin typeface="+mn-lt"/>
              </a:rPr>
              <a:t>czy we wniosku o dofinansowanie wskazano konkretnego pracodawcę/pracodawców, którego/których pracownicy stanowią grupę docelową projektu?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648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60582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formalne (2/2)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970923"/>
            <a:ext cx="9144727" cy="4609114"/>
          </a:xfrm>
        </p:spPr>
        <p:txBody>
          <a:bodyPr>
            <a:noAutofit/>
          </a:bodyPr>
          <a:lstStyle/>
          <a:p>
            <a:pPr marL="266700" lvl="1" indent="-250825"/>
            <a:r>
              <a:rPr lang="pl-PL" b="1" dirty="0"/>
              <a:t>Kryteria zgodności z FEP 2021-2027 i dokumentami programowymi </a:t>
            </a:r>
            <a:r>
              <a:rPr lang="pl-PL" b="1" dirty="0">
                <a:solidFill>
                  <a:srgbClr val="C00000"/>
                </a:solidFill>
              </a:rPr>
              <a:t>– specyficzne</a:t>
            </a:r>
          </a:p>
          <a:p>
            <a:pPr marL="542925" lvl="2" indent="-276225"/>
            <a:r>
              <a:rPr lang="pl-PL" sz="1600" b="1" dirty="0"/>
              <a:t>Zgodność ze szczegółowymi uwarunkowaniami określonymi dla naboru</a:t>
            </a:r>
            <a:br>
              <a:rPr lang="pl-PL" sz="1600" b="1" dirty="0"/>
            </a:br>
            <a:endParaRPr lang="pl-PL" sz="1600" b="1" dirty="0"/>
          </a:p>
          <a:p>
            <a:pPr marL="809625" lvl="2" indent="-276225">
              <a:buFont typeface="+mj-lt"/>
              <a:buAutoNum type="alphaLcPeriod" startAt="4"/>
            </a:pPr>
            <a:r>
              <a:rPr lang="pl-PL" dirty="0">
                <a:latin typeface="+mn-lt"/>
              </a:rPr>
              <a:t>czy projekt obejmuje działania dla pracowników w zakresie poszerzania wiedzy na temat zdrowotnych czynników ryzyka w miejscu pracy oraz działania prewencyjne lub naprawcze w zakresie czynników szkodliwych lub uciążliwych występujących w miejscu pracy? </a:t>
            </a:r>
          </a:p>
          <a:p>
            <a:pPr marL="809625" lvl="2" indent="-276225">
              <a:buFont typeface="+mj-lt"/>
              <a:buAutoNum type="alphaLcPeriod" startAt="4"/>
            </a:pPr>
            <a:r>
              <a:rPr lang="pl-PL" dirty="0">
                <a:latin typeface="+mn-lt"/>
              </a:rPr>
              <a:t>czy projekt obejmuje działania z zakresu profilaktyki chorób związanych z miejscem pracy  lub wsparcia pracowników w powrotach do pracy po długotrwałych zwolnieniach lekarskich i osób ponownie wracających na rynek pracy po długotrwałej niezdolności do pracy lub działania z zakresu zapobiegania długotrwałej niezdolności do pracy ? </a:t>
            </a:r>
          </a:p>
          <a:p>
            <a:pPr marL="9525" lvl="2" indent="0">
              <a:buNone/>
            </a:pPr>
            <a:r>
              <a:rPr lang="pl-PL" dirty="0">
                <a:latin typeface="+mn-lt"/>
              </a:rPr>
              <a:t>Kryterium uważa się za spełnione, jeśli projekt spełnił wszystkie powyższe warunki.</a:t>
            </a:r>
          </a:p>
          <a:p>
            <a:pPr marL="9525" lvl="2" indent="0">
              <a:buNone/>
            </a:pPr>
            <a:r>
              <a:rPr lang="pl-PL" b="1" dirty="0">
                <a:latin typeface="+mn-lt"/>
              </a:rPr>
              <a:t>Kryterium podlega uzupełnieniu lub poprawie na wezwanie IZ FEP.</a:t>
            </a:r>
            <a:endParaRPr lang="pl-PL" dirty="0">
              <a:latin typeface="+mn-lt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9111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(1/3)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539" y="990670"/>
            <a:ext cx="9311966" cy="6244191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</a:p>
          <a:p>
            <a:pPr marL="542925" lvl="1" indent="-276225"/>
            <a:r>
              <a:rPr lang="pl-PL" b="1" dirty="0"/>
              <a:t>Obszar C: Wartość dodana projektu</a:t>
            </a:r>
          </a:p>
          <a:p>
            <a:pPr marL="809625" lvl="2" indent="-250825"/>
            <a:r>
              <a:rPr lang="pl-PL" b="1" dirty="0"/>
              <a:t>Partnerstwo międzysektorowe</a:t>
            </a:r>
          </a:p>
          <a:p>
            <a:pPr marL="542925" lvl="2" indent="0">
              <a:buNone/>
            </a:pPr>
            <a:r>
              <a:rPr lang="pl-PL" sz="1500" dirty="0"/>
              <a:t>Ocenie podlega stopień, w jakim partnerstwo realizowane jest w formule międzysektorowej, tj.:</a:t>
            </a:r>
          </a:p>
          <a:p>
            <a:pPr marL="542925" lvl="2" indent="0">
              <a:buNone/>
            </a:pPr>
            <a:r>
              <a:rPr lang="pl-PL" sz="1500" b="1" dirty="0"/>
              <a:t>0 pkt </a:t>
            </a:r>
            <a:r>
              <a:rPr lang="pl-PL" sz="1500" dirty="0"/>
              <a:t>– projekt nie jest realizowany w partnerstwie albo partnerstwie międzysektorowym rozumianym jako partnerstwo pomiędzy pracodawcami i/lub organizacjami pozarządowymi i/lub podmiotami leczniczymi i/lub instytucjami naukowymi.</a:t>
            </a:r>
          </a:p>
          <a:p>
            <a:pPr marL="542925" lvl="2" indent="0">
              <a:buNone/>
            </a:pPr>
            <a:r>
              <a:rPr lang="pl-PL" sz="1500" b="1" dirty="0"/>
              <a:t>1 pkt</a:t>
            </a:r>
            <a:r>
              <a:rPr lang="pl-PL" sz="1500" dirty="0"/>
              <a:t> – projekt realizowany jest w partnerstwie pracodawcy z podmiotem będącym:</a:t>
            </a:r>
          </a:p>
          <a:p>
            <a:pPr marL="828675" lvl="2" indent="-285750">
              <a:buFont typeface="Calibri" panose="020F0502020204030204" pitchFamily="34" charset="0"/>
              <a:buChar char="-"/>
            </a:pPr>
            <a:r>
              <a:rPr lang="pl-PL" sz="1500" dirty="0"/>
              <a:t>organizacją pozarządową</a:t>
            </a:r>
          </a:p>
          <a:p>
            <a:pPr marL="542925" lvl="2" indent="0">
              <a:buNone/>
            </a:pPr>
            <a:r>
              <a:rPr lang="pl-PL" sz="1500" dirty="0"/>
              <a:t>albo</a:t>
            </a:r>
          </a:p>
          <a:p>
            <a:pPr marL="828675" lvl="2" indent="-285750">
              <a:buFont typeface="Calibri" panose="020F0502020204030204" pitchFamily="34" charset="0"/>
              <a:buChar char="-"/>
            </a:pPr>
            <a:r>
              <a:rPr lang="pl-PL" sz="1500" dirty="0"/>
              <a:t>podmiotem leczniczym</a:t>
            </a:r>
          </a:p>
          <a:p>
            <a:pPr marL="542925" lvl="2" indent="0">
              <a:buNone/>
            </a:pPr>
            <a:r>
              <a:rPr lang="pl-PL" sz="1500" dirty="0"/>
              <a:t>albo</a:t>
            </a:r>
          </a:p>
          <a:p>
            <a:pPr marL="828675" lvl="2" indent="-285750">
              <a:buFont typeface="Calibri" panose="020F0502020204030204" pitchFamily="34" charset="0"/>
              <a:buChar char="-"/>
            </a:pPr>
            <a:r>
              <a:rPr lang="pl-PL" sz="1500" dirty="0"/>
              <a:t>instytucją naukową.</a:t>
            </a:r>
          </a:p>
          <a:p>
            <a:pPr marL="542925" lvl="2" indent="0">
              <a:buNone/>
            </a:pPr>
            <a:r>
              <a:rPr lang="pl-PL" sz="1500" b="1" dirty="0"/>
              <a:t>2 pkt </a:t>
            </a:r>
            <a:r>
              <a:rPr lang="pl-PL" sz="1500" dirty="0"/>
              <a:t>– projekt realizowany jest w partnerstwie pracodawcy z co najmniej trzema podmiotami z których jeden jest organizacją pozarządową, drugi podmiotem leczniczym a trzeci instytucją naukową.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6031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(2/3)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539" y="990670"/>
            <a:ext cx="9311966" cy="3221215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</a:p>
          <a:p>
            <a:pPr marL="542925" lvl="1" indent="-276225"/>
            <a:r>
              <a:rPr lang="pl-PL" b="1" dirty="0"/>
              <a:t>Obszar D: Specyficzne ukierunkowanie projektu</a:t>
            </a:r>
          </a:p>
          <a:p>
            <a:pPr marL="809625" lvl="2" indent="-266700"/>
            <a:r>
              <a:rPr lang="pl-PL" b="1" dirty="0"/>
              <a:t>Współpraca ze służbami medycyny pracy</a:t>
            </a:r>
          </a:p>
          <a:p>
            <a:pPr marL="542925" lvl="2" indent="0">
              <a:buNone/>
            </a:pPr>
            <a:r>
              <a:rPr lang="pl-PL" sz="1600" dirty="0"/>
              <a:t>Ocenie podlega, czy w ramach projektu przewiduje się współpracę z profesjonalistami służby medycyny pracy  w zakresie merytorycznym projektu.</a:t>
            </a:r>
          </a:p>
          <a:p>
            <a:pPr marL="542925" lvl="2" indent="0">
              <a:buNone/>
            </a:pPr>
            <a:r>
              <a:rPr lang="pl-PL" sz="1600" b="1" dirty="0"/>
              <a:t>0 pkt </a:t>
            </a:r>
            <a:r>
              <a:rPr lang="pl-PL" sz="1600" dirty="0"/>
              <a:t>– projekt nie przewiduje współpracy z profesjonalistami służby medycyny pracy w zakresie merytorycznym projektu.</a:t>
            </a:r>
          </a:p>
          <a:p>
            <a:pPr marL="542925" lvl="2" indent="0">
              <a:buNone/>
            </a:pPr>
            <a:r>
              <a:rPr lang="pl-PL" sz="1600" b="1" dirty="0"/>
              <a:t>1 pkt </a:t>
            </a:r>
            <a:r>
              <a:rPr lang="pl-PL" sz="1600" dirty="0"/>
              <a:t>– projekt przewiduje współpracę z profesjonalistami służby medycyny pracy w zakresie merytorycznym projektu.</a:t>
            </a:r>
            <a:r>
              <a:rPr lang="pl-PL" dirty="0"/>
              <a:t>	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8875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(3/3)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539" y="990670"/>
            <a:ext cx="9311966" cy="6244191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</a:p>
          <a:p>
            <a:pPr marL="542925" lvl="1" indent="-276225"/>
            <a:r>
              <a:rPr lang="pl-PL" b="1" dirty="0"/>
              <a:t>Obszar D: Specyficzne ukierunkowanie projektu</a:t>
            </a:r>
          </a:p>
          <a:p>
            <a:pPr marL="809625" lvl="2" indent="-250825"/>
            <a:r>
              <a:rPr lang="pl-PL" b="1" dirty="0"/>
              <a:t>Doświadczenie w działaniach na rzecz zdrowia pracowników</a:t>
            </a:r>
          </a:p>
          <a:p>
            <a:pPr marL="542925" lvl="2" indent="0">
              <a:buNone/>
            </a:pPr>
            <a:r>
              <a:rPr lang="pl-PL" sz="1600" dirty="0"/>
              <a:t>Ocenie podlega doświadczenie wnioskodawcy/partnera w projektach/działaniach na rzecz zdrowia pracowników, tj.:</a:t>
            </a:r>
          </a:p>
          <a:p>
            <a:pPr marL="542925" lvl="2" indent="0">
              <a:buNone/>
            </a:pPr>
            <a:r>
              <a:rPr lang="pl-PL" sz="1600" b="1" dirty="0"/>
              <a:t>0 pkt </a:t>
            </a:r>
            <a:r>
              <a:rPr lang="pl-PL" sz="1600" dirty="0"/>
              <a:t>– wnioskodawca/partner nie jest podmiotem mającym doświadczenie w realizacji </a:t>
            </a:r>
            <a:r>
              <a:rPr lang="pl-PL" sz="1600" dirty="0">
                <a:solidFill>
                  <a:srgbClr val="FF0000"/>
                </a:solidFill>
              </a:rPr>
              <a:t>jakiegokolwiek z poniższych działań</a:t>
            </a:r>
            <a:r>
              <a:rPr lang="pl-PL" sz="1600" dirty="0"/>
              <a:t>:</a:t>
            </a:r>
          </a:p>
          <a:p>
            <a:pPr marL="828675" lvl="2" indent="-285750">
              <a:buFont typeface="Calibri" panose="020F0502020204030204" pitchFamily="34" charset="0"/>
              <a:buChar char="-"/>
            </a:pPr>
            <a:r>
              <a:rPr lang="pl-PL" sz="1600" dirty="0"/>
              <a:t>projektów z zakresu wzmacniania potencjału zdrowia osób pracujących lub</a:t>
            </a:r>
          </a:p>
          <a:p>
            <a:pPr marL="828675" lvl="2" indent="-285750">
              <a:buFont typeface="Calibri" panose="020F0502020204030204" pitchFamily="34" charset="0"/>
              <a:buChar char="-"/>
            </a:pPr>
            <a:r>
              <a:rPr lang="pl-PL" sz="1600" dirty="0"/>
              <a:t>działaniach profilaktycznych skierowanych do pracowników lub</a:t>
            </a:r>
          </a:p>
          <a:p>
            <a:pPr marL="828675" lvl="2" indent="-285750">
              <a:buFont typeface="Calibri" panose="020F0502020204030204" pitchFamily="34" charset="0"/>
              <a:buChar char="-"/>
            </a:pPr>
            <a:r>
              <a:rPr lang="pl-PL" sz="1600" dirty="0"/>
              <a:t>projektów realizowanych przez pracodawców/ przedsiębiorców we współpracy z jednostką służby medycyny pracy.</a:t>
            </a:r>
          </a:p>
          <a:p>
            <a:pPr marL="542925" lvl="2" indent="0">
              <a:buNone/>
            </a:pPr>
            <a:r>
              <a:rPr lang="pl-PL" sz="1600" b="1" dirty="0"/>
              <a:t>1 pkt </a:t>
            </a:r>
            <a:r>
              <a:rPr lang="pl-PL" sz="1600" dirty="0"/>
              <a:t>– wnioskodawca/partner jest podmiotem mającym doświadczenie w realizacji:</a:t>
            </a:r>
          </a:p>
          <a:p>
            <a:pPr marL="828675" lvl="2" indent="-285750">
              <a:buFont typeface="Calibri" panose="020F0502020204030204" pitchFamily="34" charset="0"/>
              <a:buChar char="-"/>
            </a:pPr>
            <a:r>
              <a:rPr lang="pl-PL" sz="1600" dirty="0"/>
              <a:t>projektów z zakresu wzmacniania potencjału zdrowia osób pracujących lub</a:t>
            </a:r>
          </a:p>
          <a:p>
            <a:pPr marL="828675" lvl="2" indent="-285750">
              <a:buFont typeface="Calibri" panose="020F0502020204030204" pitchFamily="34" charset="0"/>
              <a:buChar char="-"/>
            </a:pPr>
            <a:r>
              <a:rPr lang="pl-PL" sz="1600" dirty="0"/>
              <a:t>działaniach profilaktycznych skierowanych do pracowników lub</a:t>
            </a:r>
          </a:p>
          <a:p>
            <a:pPr marL="828675" lvl="2" indent="-285750">
              <a:buFont typeface="Calibri" panose="020F0502020204030204" pitchFamily="34" charset="0"/>
              <a:buChar char="-"/>
            </a:pPr>
            <a:r>
              <a:rPr lang="pl-PL" sz="1600" dirty="0"/>
              <a:t>projektów realizowanych przez pracodawców/ przedsiębiorców we współpracy z jednostką służby medycyny pracy.</a:t>
            </a:r>
            <a:endParaRPr lang="pl-PL" b="1" dirty="0"/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lvl="1"/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2499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092" y="352377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</a:t>
            </a:r>
            <a:r>
              <a:rPr lang="pl-PL"/>
              <a:t>tabela punktów</a:t>
            </a:r>
            <a:endParaRPr lang="pl-PL" dirty="0"/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68A56523-F479-4A62-B53F-41C2D98C15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902605"/>
              </p:ext>
            </p:extLst>
          </p:nvPr>
        </p:nvGraphicFramePr>
        <p:xfrm>
          <a:off x="798726" y="826362"/>
          <a:ext cx="9371717" cy="591121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24231">
                  <a:extLst>
                    <a:ext uri="{9D8B030D-6E8A-4147-A177-3AD203B41FA5}">
                      <a16:colId xmlns:a16="http://schemas.microsoft.com/office/drawing/2014/main" val="2530761542"/>
                    </a:ext>
                  </a:extLst>
                </a:gridCol>
                <a:gridCol w="780995">
                  <a:extLst>
                    <a:ext uri="{9D8B030D-6E8A-4147-A177-3AD203B41FA5}">
                      <a16:colId xmlns:a16="http://schemas.microsoft.com/office/drawing/2014/main" val="230803823"/>
                    </a:ext>
                  </a:extLst>
                </a:gridCol>
                <a:gridCol w="1483889">
                  <a:extLst>
                    <a:ext uri="{9D8B030D-6E8A-4147-A177-3AD203B41FA5}">
                      <a16:colId xmlns:a16="http://schemas.microsoft.com/office/drawing/2014/main" val="1255221287"/>
                    </a:ext>
                  </a:extLst>
                </a:gridCol>
                <a:gridCol w="859094">
                  <a:extLst>
                    <a:ext uri="{9D8B030D-6E8A-4147-A177-3AD203B41FA5}">
                      <a16:colId xmlns:a16="http://schemas.microsoft.com/office/drawing/2014/main" val="603256576"/>
                    </a:ext>
                  </a:extLst>
                </a:gridCol>
                <a:gridCol w="623508">
                  <a:extLst>
                    <a:ext uri="{9D8B030D-6E8A-4147-A177-3AD203B41FA5}">
                      <a16:colId xmlns:a16="http://schemas.microsoft.com/office/drawing/2014/main" val="738828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Nazwa kryterium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Waga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Maksymalna liczba punktów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Udział %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*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876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Profil projektu (1-2)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2,5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4%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17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66700" indent="-171450"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Potrzeba realizacji projektu:</a:t>
                      </a:r>
                    </a:p>
                    <a:p>
                      <a:pPr marL="266700" indent="-171450" algn="l" fontAlgn="b">
                        <a:buFontTx/>
                        <a:buChar char="-"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Specyfika grupy docelowej (0-1-2)</a:t>
                      </a:r>
                    </a:p>
                    <a:p>
                      <a:pPr marL="266700" indent="-171450" algn="l" fontAlgn="b">
                        <a:buFontTx/>
                        <a:buChar char="-"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Problemy grupy docelowej (0-1-3)</a:t>
                      </a:r>
                    </a:p>
                    <a:p>
                      <a:pPr marL="266700" indent="-171450" algn="l" fontAlgn="b">
                        <a:buFontTx/>
                        <a:buChar char="-"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Sposób rekrutacji (0-1-3)</a:t>
                      </a:r>
                    </a:p>
                    <a:p>
                      <a:pPr marL="266700" indent="-171450" algn="l" fontAlgn="b">
                        <a:buFontTx/>
                        <a:buChar char="-"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Dane i ich źródła (0-1-2)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50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/>
                        <a:t>45%</a:t>
                      </a:r>
                      <a:endParaRPr lang="pl-PL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R1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576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66700" indent="-161925"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Kompleksowość projektu:</a:t>
                      </a:r>
                    </a:p>
                    <a:p>
                      <a:pPr marL="266700" indent="-161925" algn="l" fontAlgn="b">
                        <a:buFontTx/>
                        <a:buChar char="-"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Zakres zadań w kontekście problemów (0-1-3)</a:t>
                      </a:r>
                    </a:p>
                    <a:p>
                      <a:pPr marL="266700" indent="-161925" algn="l" fontAlgn="b">
                        <a:buFontTx/>
                        <a:buChar char="-"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Jakość zadań (0-1-3)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30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/>
                        <a:t>27%</a:t>
                      </a:r>
                      <a:endParaRPr lang="pl-PL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R3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630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Komplementarność projektu (0-2)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2,5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4%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4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5725" indent="0" algn="l" fontAlgn="b">
                        <a:tabLst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Doświadczenie wnioskodawcy/Partnera (0-1-2)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9%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R2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060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Partnerstwo międzysektorowe (0-1-2)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4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8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7%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253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Współpraca ze służbami medycyny pracy (0-1)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2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2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2%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608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Doświadczenie w działaniach na rzecz zdrowia pracowników (0-1)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2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2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/>
                        <a:t>2%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28114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85725" indent="0" algn="r" fontAlgn="b"/>
                      <a:r>
                        <a:rPr lang="pl-PL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112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100%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750934"/>
                  </a:ext>
                </a:extLst>
              </a:tr>
            </a:tbl>
          </a:graphicData>
        </a:graphic>
      </p:graphicFrame>
      <p:sp>
        <p:nvSpPr>
          <p:cNvPr id="3" name="Prostokąt 2">
            <a:extLst>
              <a:ext uri="{FF2B5EF4-FFF2-40B4-BE49-F238E27FC236}">
                <a16:creationId xmlns:a16="http://schemas.microsoft.com/office/drawing/2014/main" id="{E5F4F77B-0093-46C2-B92F-A48FF81D9749}"/>
              </a:ext>
            </a:extLst>
          </p:cNvPr>
          <p:cNvSpPr/>
          <p:nvPr/>
        </p:nvSpPr>
        <p:spPr>
          <a:xfrm>
            <a:off x="798725" y="6704964"/>
            <a:ext cx="93717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* W przypadku uzyskania przez więcej niż jeden projekt takiej samej łącznej liczby punktów, o kolejności projektów na liście decydować będzie wynik oceny w kryteriach rozstrzygających zgodnie z ich kolejnością. 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021952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7674" y="3635821"/>
            <a:ext cx="6048318" cy="709610"/>
          </a:xfrm>
        </p:spPr>
        <p:txBody>
          <a:bodyPr>
            <a:normAutofit/>
          </a:bodyPr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771527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1111</TotalTime>
  <Words>877</Words>
  <Application>Microsoft Office PowerPoint</Application>
  <PresentationFormat>Niestandardowy</PresentationFormat>
  <Paragraphs>129</Paragraphs>
  <Slides>9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Open Sans</vt:lpstr>
      <vt:lpstr>Motyw pakietu Office</vt:lpstr>
      <vt:lpstr>Kryteria wyboru projektów  dla Działania 5.5. Aktywne i zdrowe starzenie się w zakresie eliminowania zdrowotnych czynników ryzyka  w miejscu pracy </vt:lpstr>
      <vt:lpstr>Działanie 5.5. Aktywne i zdrowe starzenie się</vt:lpstr>
      <vt:lpstr>Kryteria wyboru projektów – formalne (1/2)</vt:lpstr>
      <vt:lpstr>Kryteria wyboru projektów – formalne (2/2)</vt:lpstr>
      <vt:lpstr>Kryteria wyboru projektów – merytoryczne (1/3)</vt:lpstr>
      <vt:lpstr>Kryteria wyboru projektów – merytoryczne (2/3)</vt:lpstr>
      <vt:lpstr>Kryteria wyboru projektów – merytoryczne (3/3)</vt:lpstr>
      <vt:lpstr>Kryteria wyboru projektów – tabela punktów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umwp</cp:lastModifiedBy>
  <cp:revision>132</cp:revision>
  <cp:lastPrinted>2023-07-18T06:40:47Z</cp:lastPrinted>
  <dcterms:created xsi:type="dcterms:W3CDTF">2022-06-22T09:40:44Z</dcterms:created>
  <dcterms:modified xsi:type="dcterms:W3CDTF">2023-11-29T10:12:25Z</dcterms:modified>
</cp:coreProperties>
</file>