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1"/>
  </p:notesMasterIdLst>
  <p:sldIdLst>
    <p:sldId id="295" r:id="rId2"/>
    <p:sldId id="314" r:id="rId3"/>
    <p:sldId id="307" r:id="rId4"/>
    <p:sldId id="309" r:id="rId5"/>
    <p:sldId id="297" r:id="rId6"/>
    <p:sldId id="302" r:id="rId7"/>
    <p:sldId id="313" r:id="rId8"/>
    <p:sldId id="310" r:id="rId9"/>
    <p:sldId id="296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Wyjaśnienie kryteriów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45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3275781"/>
            <a:ext cx="8496944" cy="1008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5.3. Modernizacja instytucji rynku pracy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897" y="33200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904971"/>
            <a:ext cx="9499947" cy="6340751"/>
          </a:xfrm>
        </p:spPr>
        <p:txBody>
          <a:bodyPr>
            <a:noAutofit/>
          </a:bodyPr>
          <a:lstStyle/>
          <a:p>
            <a:r>
              <a:rPr lang="pl-PL" b="1" dirty="0"/>
              <a:t>Kryteria administracyjne</a:t>
            </a:r>
          </a:p>
          <a:p>
            <a:pPr lvl="1"/>
            <a:r>
              <a:rPr lang="pl-PL" dirty="0"/>
              <a:t>Poprawność złożenia wniosku o dofinansowanie</a:t>
            </a:r>
          </a:p>
          <a:p>
            <a:pPr lvl="1"/>
            <a:r>
              <a:rPr lang="pl-PL" dirty="0"/>
              <a:t>Kompletność wniosku o dofinansowanie</a:t>
            </a:r>
          </a:p>
          <a:p>
            <a:r>
              <a:rPr lang="pl-PL" b="1" dirty="0"/>
              <a:t>Kryteria zgodności z FEP 2021-2027 i dokumentami programowymi</a:t>
            </a:r>
          </a:p>
          <a:p>
            <a:pPr lvl="1"/>
            <a:r>
              <a:rPr lang="pl-PL" b="1" dirty="0"/>
              <a:t>Kryteria zgodności z FEP 2021-2027 i dokumentami programowymi – podstawowe</a:t>
            </a:r>
          </a:p>
          <a:p>
            <a:pPr lvl="2"/>
            <a:r>
              <a:rPr lang="pl-PL" dirty="0"/>
              <a:t>Kwalifikowalność wnioskodawcy/partnerów</a:t>
            </a:r>
          </a:p>
          <a:p>
            <a:pPr lvl="2"/>
            <a:r>
              <a:rPr lang="pl-PL" dirty="0"/>
              <a:t>Zgodność z celami i logiką wsparcia w Działaniu</a:t>
            </a:r>
          </a:p>
          <a:p>
            <a:pPr lvl="1"/>
            <a:r>
              <a:rPr lang="pl-PL" b="1" dirty="0">
                <a:solidFill>
                  <a:srgbClr val="C00000"/>
                </a:solidFill>
              </a:rPr>
              <a:t>Kryteria zgodności z FEP 2021-2027 i dokumentami programowymi – specyficzne</a:t>
            </a:r>
          </a:p>
          <a:p>
            <a:pPr lvl="2"/>
            <a:r>
              <a:rPr lang="pl-PL" dirty="0">
                <a:solidFill>
                  <a:srgbClr val="C00000"/>
                </a:solidFill>
              </a:rPr>
              <a:t>Zgodność ze szczegółowymi uwarunkowaniami określonymi dla Działania</a:t>
            </a:r>
          </a:p>
          <a:p>
            <a:pPr lvl="2"/>
            <a:r>
              <a:rPr lang="pl-PL" dirty="0">
                <a:solidFill>
                  <a:srgbClr val="C00000"/>
                </a:solidFill>
              </a:rPr>
              <a:t>Zgodność ze szczegółowymi uwarunkowaniami określonymi dla naboru</a:t>
            </a:r>
          </a:p>
          <a:p>
            <a:pPr lvl="1"/>
            <a:r>
              <a:rPr lang="pl-PL" b="1" dirty="0">
                <a:solidFill>
                  <a:srgbClr val="C00000"/>
                </a:solidFill>
              </a:rPr>
              <a:t>Kryteria zgodności z FEP 2021-2027 i dokumentami programowymi – uzupełniające</a:t>
            </a:r>
          </a:p>
          <a:p>
            <a:pPr lvl="2"/>
            <a:r>
              <a:rPr lang="pl-PL" dirty="0"/>
              <a:t>Kwalifikowalność partnerstwa</a:t>
            </a:r>
          </a:p>
          <a:p>
            <a:pPr lvl="2"/>
            <a:r>
              <a:rPr lang="pl-PL" dirty="0"/>
              <a:t>Kwalifikowalność wartości projektu</a:t>
            </a:r>
          </a:p>
          <a:p>
            <a:pPr lvl="2"/>
            <a:r>
              <a:rPr lang="pl-PL" dirty="0">
                <a:solidFill>
                  <a:srgbClr val="C00000"/>
                </a:solidFill>
              </a:rPr>
              <a:t>Zgodność z przedsięwzięciem strategicznym; ze strategią ZIT; z programem rewitalizacji (jeśli dotyczy)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63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95461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043533"/>
            <a:ext cx="9311966" cy="5976304"/>
          </a:xfrm>
        </p:spPr>
        <p:txBody>
          <a:bodyPr>
            <a:noAutofit/>
          </a:bodyPr>
          <a:lstStyle/>
          <a:p>
            <a:r>
              <a:rPr lang="pl-PL" b="1" dirty="0"/>
              <a:t>Kryteria wykonalności</a:t>
            </a:r>
          </a:p>
          <a:p>
            <a:pPr lvl="1"/>
            <a:r>
              <a:rPr lang="pl-PL" b="1" dirty="0"/>
              <a:t>Kryteria wykonalności rzeczowej</a:t>
            </a:r>
          </a:p>
          <a:p>
            <a:pPr lvl="2"/>
            <a:r>
              <a:rPr lang="pl-PL" dirty="0"/>
              <a:t>Zakres rzeczowy projektu</a:t>
            </a:r>
          </a:p>
          <a:p>
            <a:pPr lvl="1"/>
            <a:r>
              <a:rPr lang="pl-PL" b="1" dirty="0"/>
              <a:t>Kryteria wykonalności instytucjonalnej</a:t>
            </a:r>
          </a:p>
          <a:p>
            <a:pPr lvl="2"/>
            <a:r>
              <a:rPr lang="pl-PL" dirty="0"/>
              <a:t>Potencjał wnioskodawcy/partnerów</a:t>
            </a:r>
          </a:p>
          <a:p>
            <a:pPr lvl="2"/>
            <a:r>
              <a:rPr lang="pl-PL" dirty="0"/>
              <a:t>Sposób zarządzania projektem</a:t>
            </a:r>
          </a:p>
          <a:p>
            <a:pPr lvl="1"/>
            <a:r>
              <a:rPr lang="pl-PL" b="1" dirty="0"/>
              <a:t>Kryteria wykonalności finansowej</a:t>
            </a:r>
          </a:p>
          <a:p>
            <a:pPr lvl="2"/>
            <a:r>
              <a:rPr lang="pl-PL" dirty="0"/>
              <a:t>Budżet projektu</a:t>
            </a:r>
          </a:p>
          <a:p>
            <a:r>
              <a:rPr lang="pl-PL" b="1" dirty="0"/>
              <a:t>Kryteria zgodności z zasadami horyzontalnymi</a:t>
            </a:r>
          </a:p>
          <a:p>
            <a:pPr lvl="1"/>
            <a:r>
              <a:rPr lang="pl-PL" dirty="0"/>
              <a:t>Zasada równości szans i niedyskryminacji, w tym dostępności dla osób </a:t>
            </a:r>
            <a:br>
              <a:rPr lang="pl-PL" dirty="0"/>
            </a:br>
            <a:r>
              <a:rPr lang="pl-PL" dirty="0"/>
              <a:t>z niepełnosprawnościami</a:t>
            </a:r>
          </a:p>
          <a:p>
            <a:pPr lvl="1"/>
            <a:r>
              <a:rPr lang="pl-PL" dirty="0"/>
              <a:t>Karta Praw Podstawowych UE</a:t>
            </a:r>
          </a:p>
          <a:p>
            <a:pPr lvl="1"/>
            <a:r>
              <a:rPr lang="pl-PL" dirty="0"/>
              <a:t>Konwencja o Prawach Osób Niepełnosprawnych</a:t>
            </a:r>
          </a:p>
          <a:p>
            <a:pPr lvl="1"/>
            <a:r>
              <a:rPr lang="pl-PL" dirty="0"/>
              <a:t>Zasada równości kobiet i mężczyzn</a:t>
            </a:r>
          </a:p>
          <a:p>
            <a:pPr lvl="1"/>
            <a:r>
              <a:rPr lang="pl-PL" dirty="0"/>
              <a:t>Zasada zrównoważonego rozwoju, w tym zasada DNSH</a:t>
            </a:r>
          </a:p>
          <a:p>
            <a:pPr marL="1007943" lvl="2" indent="0">
              <a:buNone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69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92" y="489909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259557"/>
            <a:ext cx="9311966" cy="5040560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Kryteria strategiczne</a:t>
            </a:r>
          </a:p>
          <a:p>
            <a:pPr lvl="1"/>
            <a:r>
              <a:rPr lang="pl-PL" b="1" dirty="0"/>
              <a:t>Obszar A: Zgodność z logiką interwencji Programu</a:t>
            </a:r>
          </a:p>
          <a:p>
            <a:pPr lvl="2"/>
            <a:r>
              <a:rPr lang="pl-PL" dirty="0"/>
              <a:t>Profil projektu</a:t>
            </a:r>
          </a:p>
          <a:p>
            <a:pPr lvl="2"/>
            <a:r>
              <a:rPr lang="pl-PL" dirty="0"/>
              <a:t>Potrzeba realizacji projektu (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Specyfika grupy docelowej; Problemy grupy docelowej; Sposób rekrutacji; Dane i ich źródła)</a:t>
            </a:r>
            <a:endParaRPr lang="pl-PL" dirty="0"/>
          </a:p>
          <a:p>
            <a:pPr lvl="1"/>
            <a:r>
              <a:rPr lang="pl-PL" b="1" dirty="0"/>
              <a:t>Obszar B: Oddziaływanie projektu</a:t>
            </a:r>
          </a:p>
          <a:p>
            <a:pPr lvl="2"/>
            <a:r>
              <a:rPr lang="pl-PL" dirty="0"/>
              <a:t>Kompleksowość projektu (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Zakres zadań w kontekście problemów; Jakość zadań)</a:t>
            </a:r>
          </a:p>
          <a:p>
            <a:pPr lvl="2"/>
            <a:r>
              <a:rPr lang="pl-PL" dirty="0"/>
              <a:t>Komplementarność projektu</a:t>
            </a:r>
          </a:p>
          <a:p>
            <a:pPr lvl="2"/>
            <a:r>
              <a:rPr lang="pl-PL" dirty="0"/>
              <a:t>Doświadczenie wnioskodawcy/partnera</a:t>
            </a:r>
          </a:p>
          <a:p>
            <a:pPr lvl="1"/>
            <a:r>
              <a:rPr lang="pl-PL" b="1" dirty="0">
                <a:solidFill>
                  <a:srgbClr val="C00000"/>
                </a:solidFill>
              </a:rPr>
              <a:t>Obszar C: Wartość dodana projektu</a:t>
            </a:r>
          </a:p>
          <a:p>
            <a:pPr lvl="1"/>
            <a:r>
              <a:rPr lang="pl-PL" b="1" dirty="0">
                <a:solidFill>
                  <a:srgbClr val="C00000"/>
                </a:solidFill>
              </a:rPr>
              <a:t>Obszar D: Specyficzne ukierunkowanie projektu</a:t>
            </a:r>
          </a:p>
          <a:p>
            <a:pPr lvl="1"/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023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5.3. Modernizacja instytucji rynku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88" y="1403573"/>
            <a:ext cx="9001000" cy="40324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pl-PL" dirty="0"/>
              <a:t>Alokacja UE: </a:t>
            </a:r>
            <a:r>
              <a:rPr lang="pl-PL" b="1" dirty="0"/>
              <a:t>3 027 511 EUR </a:t>
            </a:r>
          </a:p>
          <a:p>
            <a:pPr>
              <a:spcBef>
                <a:spcPts val="1200"/>
              </a:spcBef>
            </a:pPr>
            <a:r>
              <a:rPr lang="pl-PL" dirty="0"/>
              <a:t>Typy projektów:</a:t>
            </a:r>
          </a:p>
          <a:p>
            <a:pPr marL="846871" lvl="1" indent="-342900">
              <a:spcBef>
                <a:spcPts val="1200"/>
              </a:spcBef>
              <a:buFont typeface="+mj-lt"/>
              <a:buAutoNum type="arabicPeriod"/>
            </a:pPr>
            <a:r>
              <a:rPr lang="pl-PL" dirty="0"/>
              <a:t>Wzmocnienie potencjału pracowników urzędów pracy i partnerów wynikającego z potrzeb regionalnego/lokalnego rynku pracy, w tym rozwój kompetencji pracowników PSZ.</a:t>
            </a:r>
          </a:p>
          <a:p>
            <a:pPr marL="846871" lvl="1" indent="-342900">
              <a:spcBef>
                <a:spcPts val="1200"/>
              </a:spcBef>
              <a:buFont typeface="+mj-lt"/>
              <a:buAutoNum type="arabicPeriod"/>
            </a:pPr>
            <a:r>
              <a:rPr lang="pl-PL" dirty="0"/>
              <a:t>Realizacja interwencji w zakresie rozwijania regionalnego systemu monitorowania gospodarki, rynku pracy i turystyki.</a:t>
            </a:r>
          </a:p>
          <a:p>
            <a:pPr marL="266700" lvl="1" indent="0">
              <a:spcBef>
                <a:spcPts val="1200"/>
              </a:spcBef>
              <a:buNone/>
            </a:pPr>
            <a:r>
              <a:rPr lang="pl-PL" b="1" dirty="0"/>
              <a:t>Przedsięwzięcia realizowane będą przez Samorząd Województwa Pomorskiego (SWP).</a:t>
            </a:r>
          </a:p>
          <a:p>
            <a:pPr>
              <a:spcBef>
                <a:spcPts val="1200"/>
              </a:spcBef>
            </a:pPr>
            <a:r>
              <a:rPr lang="pl-PL" b="1" dirty="0"/>
              <a:t>Niekonkurencyjny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156925"/>
            <a:ext cx="9144727" cy="3703032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Działania</a:t>
            </a:r>
            <a:endParaRPr lang="pl-PL" sz="1600" b="1" dirty="0">
              <a:latin typeface="+mn-lt"/>
            </a:endParaRPr>
          </a:p>
          <a:p>
            <a:pPr marL="542925" lvl="2" indent="0">
              <a:buNone/>
            </a:pPr>
            <a:r>
              <a:rPr lang="pl-PL" dirty="0">
                <a:latin typeface="+mn-lt"/>
              </a:rPr>
              <a:t>Ocenie podlega zgodność projektu ze szczegółowymi uwarunkowaniami określonymi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opisie celu szczegółowego (b) w FEP 2021-2027 oraz w opisie Działania 5.3. w SZOP, tj.: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czy w ramach projektu założono realizację wskaźnika rezultatu bezpośredniego Liczba osób, które uzyskały kwalifikacje po opuszczeniu programu na poziomie co najmniej </a:t>
            </a:r>
            <a:r>
              <a:rPr lang="pl-PL" b="1" dirty="0">
                <a:latin typeface="+mn-lt"/>
              </a:rPr>
              <a:t>90%</a:t>
            </a:r>
            <a:r>
              <a:rPr lang="pl-PL" dirty="0">
                <a:latin typeface="+mn-lt"/>
              </a:rPr>
              <a:t> wartości wskaźnika produktu Liczba osób pracujących, łącznie z prowadzącymi działalność na własny rachunek, objętych wsparciem w programie?</a:t>
            </a:r>
          </a:p>
          <a:p>
            <a:pPr marL="542925" lvl="2" indent="0">
              <a:buNone/>
            </a:pPr>
            <a:r>
              <a:rPr lang="pl-PL" dirty="0">
                <a:latin typeface="+mn-lt"/>
              </a:rPr>
              <a:t>Kryterium uważa się za spełnione, jeśli projekt spełnił powyższy warunek.</a:t>
            </a:r>
          </a:p>
          <a:p>
            <a:pPr marL="542925" lvl="2" indent="0">
              <a:buNone/>
            </a:pPr>
            <a:r>
              <a:rPr lang="pl-PL" b="1" dirty="0">
                <a:latin typeface="+mn-lt"/>
              </a:rPr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903" y="1008654"/>
            <a:ext cx="9365563" cy="3995319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uzupełniające</a:t>
            </a:r>
          </a:p>
          <a:p>
            <a:pPr marL="542925" lvl="2" indent="-276225"/>
            <a:r>
              <a:rPr lang="pl-PL" sz="1600" b="1" dirty="0"/>
              <a:t>Zgodność  z przedsięwzięciem strategicznym</a:t>
            </a:r>
          </a:p>
          <a:p>
            <a:pPr marL="542925" lvl="2" indent="0">
              <a:buNone/>
            </a:pPr>
            <a:r>
              <a:rPr lang="pl-PL" sz="1600" dirty="0"/>
              <a:t>Ocenie podlega,  czy zakres projektu jest zgodny z ramami przedsięwzięcia strategicznego „Pomorskie Obserwatorium Gospodarcze” wskazanego w Regionalnym Programie Strategicznym w zakresie gospodarki, rynku pracy, oferty turystycznej i czasu wolnego?</a:t>
            </a:r>
          </a:p>
          <a:p>
            <a:pPr marL="542925" lvl="2" indent="0">
              <a:buNone/>
            </a:pPr>
            <a:r>
              <a:rPr lang="pl-PL" sz="1600" b="1" dirty="0"/>
              <a:t>Kryterium dotyczy projektu w zakresie rozwijania regionalnego systemu monitorowania gospodarki, rynku pracy i turystyki. </a:t>
            </a:r>
          </a:p>
          <a:p>
            <a:pPr marL="542925" lvl="2" indent="0">
              <a:buNone/>
            </a:pPr>
            <a:r>
              <a:rPr lang="pl-PL" sz="1600" dirty="0"/>
              <a:t>Kryterium uważa się za spełnione, jeśli projekt spełnił powyższy warunek.</a:t>
            </a:r>
          </a:p>
          <a:p>
            <a:pPr marL="542925" lvl="2" indent="0">
              <a:buNone/>
            </a:pPr>
            <a:r>
              <a:rPr lang="pl-PL" sz="1600" b="1" dirty="0"/>
              <a:t>Ocena dokonywana jest na podstawie opinii Kierownika Regionalnego Programu Strategicznego w zakresie gospodarki, rynku pracy, oferty turystycznej i czasu wolnego.</a:t>
            </a:r>
          </a:p>
          <a:p>
            <a:pPr marL="542925" lvl="2" indent="0">
              <a:buNone/>
            </a:pPr>
            <a:r>
              <a:rPr lang="pl-PL" sz="1600" b="1" dirty="0"/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11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1243054"/>
            <a:ext cx="9311966" cy="2573143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558800" lvl="2" indent="0">
              <a:buNone/>
            </a:pPr>
            <a:r>
              <a:rPr lang="pl-PL" sz="1600" dirty="0"/>
              <a:t>Nie dotyczy.</a:t>
            </a:r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542925" lvl="2" indent="0">
              <a:buNone/>
            </a:pPr>
            <a:r>
              <a:rPr lang="pl-PL" sz="1600" dirty="0"/>
              <a:t>Nie dotyczy.</a:t>
            </a:r>
            <a:endParaRPr lang="pl-PL" sz="2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698" y="3779837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1120</TotalTime>
  <Words>629</Words>
  <Application>Microsoft Office PowerPoint</Application>
  <PresentationFormat>Niestandardowy</PresentationFormat>
  <Paragraphs>88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Open Sans</vt:lpstr>
      <vt:lpstr>Motyw pakietu Office</vt:lpstr>
      <vt:lpstr>Kryteria wyboru projektów  dla Działania 5.3. Modernizacja instytucji rynku pracy</vt:lpstr>
      <vt:lpstr>Kryteria wyboru projektów – formalne</vt:lpstr>
      <vt:lpstr>Kryteria wyboru projektów – merytoryczne (1/2)</vt:lpstr>
      <vt:lpstr>Kryteria wyboru projektów – merytoryczne (2/2)</vt:lpstr>
      <vt:lpstr>Działanie 5.3. Modernizacja instytucji rynku pracy</vt:lpstr>
      <vt:lpstr>Kryteria wyboru projektów – formalne (1/2)</vt:lpstr>
      <vt:lpstr>Kryteria wyboru projektów – formalne (2/2)</vt:lpstr>
      <vt:lpstr>Kryteria wyboru projektów – merytoryczne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140</cp:revision>
  <cp:lastPrinted>2023-07-18T06:40:47Z</cp:lastPrinted>
  <dcterms:created xsi:type="dcterms:W3CDTF">2022-06-22T09:40:44Z</dcterms:created>
  <dcterms:modified xsi:type="dcterms:W3CDTF">2023-11-29T10:09:09Z</dcterms:modified>
</cp:coreProperties>
</file>