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90" r:id="rId2"/>
    <p:sldId id="281" r:id="rId3"/>
    <p:sldId id="291" r:id="rId4"/>
    <p:sldId id="296" r:id="rId5"/>
    <p:sldId id="326" r:id="rId6"/>
    <p:sldId id="328" r:id="rId7"/>
    <p:sldId id="327" r:id="rId8"/>
    <p:sldId id="292" r:id="rId9"/>
    <p:sldId id="294" r:id="rId10"/>
    <p:sldId id="293" r:id="rId11"/>
    <p:sldId id="329" r:id="rId12"/>
    <p:sldId id="330" r:id="rId13"/>
    <p:sldId id="331" r:id="rId14"/>
    <p:sldId id="322" r:id="rId15"/>
    <p:sldId id="319" r:id="rId16"/>
    <p:sldId id="315" r:id="rId17"/>
    <p:sldId id="316" r:id="rId18"/>
    <p:sldId id="317" r:id="rId19"/>
    <p:sldId id="325" r:id="rId20"/>
    <p:sldId id="318" r:id="rId21"/>
    <p:sldId id="321" r:id="rId22"/>
    <p:sldId id="323" r:id="rId23"/>
    <p:sldId id="324" r:id="rId24"/>
    <p:sldId id="260" r:id="rId2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000" autoAdjust="0"/>
  </p:normalViewPr>
  <p:slideViewPr>
    <p:cSldViewPr snapToGrid="0">
      <p:cViewPr varScale="1">
        <p:scale>
          <a:sx n="58" d="100"/>
          <a:sy n="58" d="100"/>
        </p:scale>
        <p:origin x="15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41906-F7D7-4590-990D-B9D902344738}" type="datetimeFigureOut">
              <a:rPr lang="pl-PL" smtClean="0"/>
              <a:t>2023-07-28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4A4E63-7224-469D-9C03-58FE018829EE}" type="slidenum">
              <a:rPr lang="pl-PL" smtClean="0"/>
              <a:t>‹#›</a:t>
            </a:fld>
            <a:endParaRPr lang="pl-PL"/>
          </a:p>
        </p:txBody>
      </p:sp>
    </p:spTree>
    <p:extLst>
      <p:ext uri="{BB962C8B-B14F-4D97-AF65-F5344CB8AC3E}">
        <p14:creationId xmlns:p14="http://schemas.microsoft.com/office/powerpoint/2010/main" val="3542913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ov.pl/attachment/245704fe-0c29-49fb-b797-ffe4ba8bbe69"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unduszeeuropejskie.gov.pl/strony/o-funduszach/fundusze-europejskie-bez-barier/dostepnosc-plus/poradniki-standardy-wskazowki/standardy/"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Wsparcie dotyczyć będzie infrastruktury służącej prowadzeniu działalności kulturalnej przyczyniającej się do:</a:t>
            </a:r>
          </a:p>
          <a:p>
            <a:r>
              <a:rPr lang="pl-PL" dirty="0"/>
              <a:t>- rozwijania aktywności, wzmacniania włączenia społecznego i rozwoju gospodarczego; </a:t>
            </a:r>
          </a:p>
          <a:p>
            <a:r>
              <a:rPr lang="pl-PL" dirty="0"/>
              <a:t>- integracji społeczności lokalnej;</a:t>
            </a:r>
          </a:p>
          <a:p>
            <a:r>
              <a:rPr lang="pl-PL" dirty="0"/>
              <a:t>- zwiększenia uczestnictwa mieszkańców w kulturze;</a:t>
            </a:r>
          </a:p>
          <a:p>
            <a:r>
              <a:rPr lang="pl-PL" dirty="0"/>
              <a:t>- poprawy jakości oferty kulturalnej.</a:t>
            </a:r>
          </a:p>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72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410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62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07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Obszary koncentracji charakterystycznych dla regionu elementów dziedzictwa kulturowego w ujęciu tematycznym jak i przedmiotowym określone zostały w Planie zagospodarowania przestrzennego województwa pomorskiego 2030 (uchwalonym przez Sejmik Województwa Pomorskiego w 2016 r.).</a:t>
            </a:r>
          </a:p>
          <a:p>
            <a:endParaRPr lang="pl-PL" dirty="0"/>
          </a:p>
          <a:p>
            <a:r>
              <a:rPr lang="pl-PL" dirty="0"/>
              <a:t>Od 2019 r. trwają prace nad Audytem krajobrazowym województwa pomorskiego – nowym narzędziem kształtowania i ochrony krajobrazu na poziomie regionalnym. W ramach tych prac pogłębione zostały analizy dotyczące elementów kulturowych, specyficznych dla regionu Pomorza, które nadal są czytelne w krajobrazie i stanowią jego charakterystyczne wyróżniki. Zidentyfikowano kilka grup obszarów i właściwych dla nich typów obiektów, które wskazują również na istniejące zróżnicowanie wewnątrz wojewódzkie:</a:t>
            </a:r>
          </a:p>
          <a:p>
            <a:endParaRPr lang="pl-PL" dirty="0"/>
          </a:p>
          <a:p>
            <a:r>
              <a:rPr lang="pl-PL" dirty="0"/>
              <a:t> </a:t>
            </a:r>
            <a:r>
              <a:rPr lang="pl-PL" b="1" dirty="0"/>
              <a:t>zabudowa pasa nadmorskiego </a:t>
            </a:r>
            <a:r>
              <a:rPr lang="pl-PL" dirty="0"/>
              <a:t>– wraz z historycznymi wsiami rybackimi i miejscowościami kuracyjnymi, latarniami morskimi i stacjami ratownictwa brzegowego oraz zabytkowymi portami i stoczniami;</a:t>
            </a:r>
          </a:p>
          <a:p>
            <a:r>
              <a:rPr lang="pl-PL" dirty="0"/>
              <a:t> </a:t>
            </a:r>
            <a:r>
              <a:rPr lang="pl-PL" b="1" dirty="0"/>
              <a:t>zabudowa Żuław </a:t>
            </a:r>
            <a:r>
              <a:rPr lang="pl-PL" dirty="0"/>
              <a:t>– wraz z tradycyjnymi obiektami mieszkalnymi i gospodarczymi - w tym domami podcieniowymi, z obiektami związanymi z gospodarką na polderach, w postaci m.in. wiatraków, przepompowni, strażnic wałowych, itp., oraz z gotycką architekturą sakralną;</a:t>
            </a:r>
          </a:p>
          <a:p>
            <a:r>
              <a:rPr lang="pl-PL" dirty="0"/>
              <a:t> </a:t>
            </a:r>
            <a:r>
              <a:rPr lang="pl-PL" b="1" dirty="0"/>
              <a:t>zabudowa Ziemi Słupskiej i tzw. „Krainy w Kratę</a:t>
            </a:r>
            <a:r>
              <a:rPr lang="pl-PL" dirty="0"/>
              <a:t>” – wraz z tradycyjnymi szachulcowymi obiektami mieszkalnymi i gospodarczymi, w postaci m.in. zagród czworobocznych i budynków bramnych oraz pomorskimi dobrami szlacheckimi i wsiami folwarcznymi;</a:t>
            </a:r>
          </a:p>
          <a:p>
            <a:r>
              <a:rPr lang="pl-PL" dirty="0"/>
              <a:t> </a:t>
            </a:r>
            <a:r>
              <a:rPr lang="pl-PL" b="1" dirty="0"/>
              <a:t>zabudowa południowych Kaszub i Kociewia na ich obszarach leśnych </a:t>
            </a:r>
            <a:r>
              <a:rPr lang="pl-PL" dirty="0"/>
              <a:t>– wraz z tradycyjnymi obiektami mieszkalnymi i gospodarczymi, w szczególności w ramach osiedli leśnych;</a:t>
            </a:r>
          </a:p>
          <a:p>
            <a:r>
              <a:rPr lang="pl-PL" dirty="0"/>
              <a:t> </a:t>
            </a:r>
            <a:r>
              <a:rPr lang="pl-PL" b="1" dirty="0"/>
              <a:t>krzyżackie zamki i zespoły zamkowe </a:t>
            </a:r>
            <a:r>
              <a:rPr lang="pl-PL" dirty="0"/>
              <a:t>oraz ich relikty wraz z bezpośrednim otoczeniem.</a:t>
            </a:r>
          </a:p>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533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22 ze 123 gmin ma szansę</a:t>
            </a:r>
          </a:p>
          <a:p>
            <a:endParaRPr lang="pl-PL" dirty="0"/>
          </a:p>
          <a:p>
            <a:r>
              <a:rPr lang="pl-PL" sz="1200" b="0" i="0" u="none" strike="noStrike" kern="1200" baseline="0" dirty="0">
                <a:solidFill>
                  <a:schemeClr val="tx1"/>
                </a:solidFill>
                <a:latin typeface="+mn-lt"/>
                <a:ea typeface="+mn-ea"/>
                <a:cs typeface="+mn-cs"/>
              </a:rPr>
              <a:t>W ramach Celu przewidziano szereg działań na rzecz zapewnienia równości, włączenia społecznego i niedyskryminacji. Wsparcie będzie uwzględniało potrzeby osób dotkniętych </a:t>
            </a:r>
            <a:r>
              <a:rPr lang="pl-PL" sz="1200" b="1" i="0" u="none" strike="noStrike" kern="1200" baseline="0" dirty="0">
                <a:solidFill>
                  <a:schemeClr val="tx1"/>
                </a:solidFill>
                <a:latin typeface="+mn-lt"/>
                <a:ea typeface="+mn-ea"/>
                <a:cs typeface="+mn-cs"/>
              </a:rPr>
              <a:t>największymi barierami w</a:t>
            </a:r>
          </a:p>
          <a:p>
            <a:r>
              <a:rPr lang="pl-PL" sz="1200" b="1" i="0" u="none" strike="noStrike" kern="1200" baseline="0" dirty="0">
                <a:solidFill>
                  <a:schemeClr val="tx1"/>
                </a:solidFill>
                <a:latin typeface="+mn-lt"/>
                <a:ea typeface="+mn-ea"/>
                <a:cs typeface="+mn-cs"/>
              </a:rPr>
              <a:t>dostępie do kultury, w tym mieszkańców małych miast i obszarów wiejskich</a:t>
            </a:r>
            <a:r>
              <a:rPr lang="pl-PL" sz="1200" b="0" i="0" u="none" strike="noStrike" kern="1200" baseline="0" dirty="0">
                <a:solidFill>
                  <a:schemeClr val="tx1"/>
                </a:solidFill>
                <a:latin typeface="+mn-lt"/>
                <a:ea typeface="+mn-ea"/>
                <a:cs typeface="+mn-cs"/>
              </a:rPr>
              <a:t>, co wynika m.in. z ich sytuacji materialnej, braku chęci partycypacji w wydarzeniach kulturalnych, niedoboru infrastruktury i kompetencji kulturowych oraz ograniczonego dostępu do informacji o wydarzeniach kulturalnych.</a:t>
            </a:r>
          </a:p>
          <a:p>
            <a:endParaRPr lang="pl-PL" sz="1200" b="0" i="0" u="none" strike="noStrike" kern="1200" baseline="0" dirty="0">
              <a:solidFill>
                <a:schemeClr val="tx1"/>
              </a:solidFill>
              <a:latin typeface="+mn-lt"/>
              <a:ea typeface="+mn-ea"/>
              <a:cs typeface="+mn-cs"/>
            </a:endParaRPr>
          </a:p>
          <a:p>
            <a:r>
              <a:rPr lang="pl-PL" sz="1200" b="0" i="0" u="none" strike="noStrike" kern="1200" baseline="0" dirty="0">
                <a:solidFill>
                  <a:schemeClr val="tx1"/>
                </a:solidFill>
                <a:latin typeface="+mn-lt"/>
                <a:ea typeface="+mn-ea"/>
                <a:cs typeface="+mn-cs"/>
              </a:rPr>
              <a:t>Kontrakt terytorialny </a:t>
            </a:r>
          </a:p>
          <a:p>
            <a:r>
              <a:rPr lang="pl-PL" sz="1200" b="1" i="1" kern="1200" dirty="0">
                <a:solidFill>
                  <a:schemeClr val="tx1"/>
                </a:solidFill>
                <a:effectLst/>
                <a:latin typeface="+mn-lt"/>
                <a:ea typeface="+mn-ea"/>
                <a:cs typeface="+mn-cs"/>
              </a:rPr>
              <a:t>Art. 9</a:t>
            </a:r>
            <a:endParaRPr lang="pl-PL" sz="1200" kern="1200" dirty="0">
              <a:solidFill>
                <a:schemeClr val="tx1"/>
              </a:solidFill>
              <a:effectLst/>
              <a:latin typeface="+mn-lt"/>
              <a:ea typeface="+mn-ea"/>
              <a:cs typeface="+mn-cs"/>
            </a:endParaRPr>
          </a:p>
          <a:p>
            <a:r>
              <a:rPr lang="pl-PL" sz="1200" b="1" i="1" kern="1200" dirty="0">
                <a:solidFill>
                  <a:schemeClr val="tx1"/>
                </a:solidFill>
                <a:effectLst/>
                <a:latin typeface="+mn-lt"/>
                <a:ea typeface="+mn-ea"/>
                <a:cs typeface="+mn-cs"/>
              </a:rPr>
              <a:t> [Wsparcie OSI o znaczeniu krajowym i OSI o znaczeniu regionalnym]</a:t>
            </a:r>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1. W ramach środków, o których mowa w art. 5 ust. 1, Strona samorządowa zobowiązuje się do zapewnienia ze środków Programu Regionalnego instrumentów wsparcia dla obszarów strategicznej interwencji, zwanymi dalej „OSI”, o znaczeniu krajowym, wskazanych w KSRR:</a:t>
            </a:r>
          </a:p>
          <a:p>
            <a:pPr marL="171450" lvl="0" indent="-171450">
              <a:buFontTx/>
              <a:buChar char="-"/>
            </a:pPr>
            <a:r>
              <a:rPr lang="pl-PL" sz="1200" kern="1200" dirty="0">
                <a:solidFill>
                  <a:schemeClr val="tx1"/>
                </a:solidFill>
                <a:effectLst/>
                <a:latin typeface="+mn-lt"/>
                <a:ea typeface="+mn-ea"/>
                <a:cs typeface="+mn-cs"/>
              </a:rPr>
              <a:t>miast średnich tracących funkcje społeczno-gospodarcze w województwie pomorskim, </a:t>
            </a:r>
            <a:r>
              <a:rPr lang="pl-PL" sz="1200" i="1" kern="1200" dirty="0">
                <a:solidFill>
                  <a:schemeClr val="tx1"/>
                </a:solidFill>
                <a:effectLst/>
                <a:latin typeface="+mn-lt"/>
                <a:ea typeface="+mn-ea"/>
                <a:cs typeface="+mn-cs"/>
              </a:rPr>
              <a:t>Bytów, Chojnice, Lębork, Malbork, Słupsk</a:t>
            </a:r>
            <a:r>
              <a:rPr lang="pl-PL" sz="1200" kern="1200" dirty="0">
                <a:solidFill>
                  <a:schemeClr val="tx1"/>
                </a:solidFill>
                <a:effectLst/>
                <a:latin typeface="+mn-lt"/>
                <a:ea typeface="+mn-ea"/>
                <a:cs typeface="+mn-cs"/>
              </a:rPr>
              <a:t>;</a:t>
            </a:r>
          </a:p>
          <a:p>
            <a:pPr marL="171450" lvl="0" indent="-171450">
              <a:buFontTx/>
              <a:buChar char="-"/>
            </a:pPr>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 - obszarów zagrożonych trwałą marginalizacją w województwie pomorskim, </a:t>
            </a:r>
            <a:r>
              <a:rPr lang="pl-PL" sz="1200" i="1" kern="1200" dirty="0">
                <a:solidFill>
                  <a:schemeClr val="tx1"/>
                </a:solidFill>
                <a:effectLst/>
                <a:latin typeface="+mn-lt"/>
                <a:ea typeface="+mn-ea"/>
                <a:cs typeface="+mn-cs"/>
              </a:rPr>
              <a:t>Czarna Dąbrówka, Czarne, Człuchów, Damnica, Dębnica Kaszubska, Debrzno, Dzierzgoń, Gardeja, Główczyce, Gniew, Karsin, Kępice, Koczała, Kołczygłowy, Konarzyny, Lichnowy, Liniewo, Łęczyce, Miastko, Mikołajki Pomorskie, Morzeszczyn, Osieczna, Potęgowo, Prabuty, Ryjewo, Rzeczenica, Skórcz, Smołdzino, Stara Kiszewa, Stary Dzierzgoń, Stary Targ, Trzebielino, Tuchomie</a:t>
            </a:r>
          </a:p>
          <a:p>
            <a:pPr lvl="0"/>
            <a:endParaRPr lang="pl-PL" sz="1200" kern="1200" dirty="0">
              <a:solidFill>
                <a:schemeClr val="tx1"/>
              </a:solidFill>
              <a:effectLst/>
              <a:latin typeface="+mn-lt"/>
              <a:ea typeface="+mn-ea"/>
              <a:cs typeface="+mn-cs"/>
            </a:endParaRPr>
          </a:p>
          <a:p>
            <a:pPr lvl="0"/>
            <a:r>
              <a:rPr lang="pl-PL" sz="1200" kern="1200" dirty="0">
                <a:solidFill>
                  <a:schemeClr val="tx1"/>
                </a:solidFill>
                <a:effectLst/>
                <a:latin typeface="+mn-lt"/>
                <a:ea typeface="+mn-ea"/>
                <a:cs typeface="+mn-cs"/>
              </a:rPr>
              <a:t>2. Instrumenty wsparcia mogą w szczególności mieć formę: instrumentów terytorialnych lub dedykowanych naborów, lub </a:t>
            </a:r>
            <a:r>
              <a:rPr lang="pl-PL" sz="1200" b="1" kern="1200" dirty="0">
                <a:solidFill>
                  <a:schemeClr val="tx1"/>
                </a:solidFill>
                <a:effectLst/>
                <a:latin typeface="+mn-lt"/>
                <a:ea typeface="+mn-ea"/>
                <a:cs typeface="+mn-cs"/>
              </a:rPr>
              <a:t>preferencji, określonych w Programie Regionalnym</a:t>
            </a:r>
            <a:r>
              <a:rPr lang="pl-PL" sz="1200" kern="1200" dirty="0">
                <a:solidFill>
                  <a:schemeClr val="tx1"/>
                </a:solidFill>
                <a:effectLst/>
                <a:latin typeface="+mn-lt"/>
                <a:ea typeface="+mn-ea"/>
                <a:cs typeface="+mn-cs"/>
              </a:rPr>
              <a:t>.</a:t>
            </a:r>
          </a:p>
          <a:p>
            <a:pPr lvl="0"/>
            <a:r>
              <a:rPr lang="pl-PL" sz="1200" kern="1200" dirty="0">
                <a:solidFill>
                  <a:schemeClr val="tx1"/>
                </a:solidFill>
                <a:effectLst/>
                <a:latin typeface="+mn-lt"/>
                <a:ea typeface="+mn-ea"/>
                <a:cs typeface="+mn-cs"/>
              </a:rPr>
              <a:t>5. Strona samorządowa może objąć przedsięwzięcia wypracowane przez partnerstwa JST </a:t>
            </a:r>
            <a:r>
              <a:rPr lang="pl-PL" sz="1200" b="1" kern="1200" dirty="0">
                <a:solidFill>
                  <a:schemeClr val="tx1"/>
                </a:solidFill>
                <a:effectLst/>
                <a:latin typeface="+mn-lt"/>
                <a:ea typeface="+mn-ea"/>
                <a:cs typeface="+mn-cs"/>
              </a:rPr>
              <a:t>w ramach Centrum Wsparcia Doradczego: </a:t>
            </a:r>
          </a:p>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15</a:t>
            </a:fld>
            <a:endParaRPr lang="pl-PL"/>
          </a:p>
        </p:txBody>
      </p:sp>
    </p:spTree>
    <p:extLst>
      <p:ext uri="{BB962C8B-B14F-4D97-AF65-F5344CB8AC3E}">
        <p14:creationId xmlns:p14="http://schemas.microsoft.com/office/powerpoint/2010/main" val="1494585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 czy wnioskodawca wykazał, że zakres projektu został wypracowany przy aktywnym udziale mieszkańców (np. organizacji pozarządowych) i odpowiada na potrzeby lokalnej społeczności?</a:t>
            </a:r>
          </a:p>
          <a:p>
            <a:r>
              <a:rPr lang="pl-PL" dirty="0"/>
              <a:t>b. w przypadku, gdy projekt dotyczy przebudowy, rozbudowy lub remontu infrastruktury kultury (tj. obejmuje pierwszy typ projektu wymieniony w opisie Działania 6.10.): czy w projekcie przewidziano działania z zakresu edukacji kulturalnej objęte finansowaniem krzyżowym (nowe dla wnioskodawcy/partnera (jeśli występuje))?</a:t>
            </a:r>
          </a:p>
          <a:p>
            <a:r>
              <a:rPr lang="pl-PL" dirty="0"/>
              <a:t>c. w przypadku, gdy projekt dotyczy prac w obrębie obiektów i zespołów zabytkowych wpisanych do rejestru zabytków   (tj. obejmuje drugi typ projektu wymieniony w opisie Działania 6.10.): </a:t>
            </a:r>
          </a:p>
          <a:p>
            <a:r>
              <a:rPr lang="pl-PL" dirty="0"/>
              <a:t>• czy zabytkowy obiekt objęty projektem nie jest/nie będzie przeznaczony na cele administracyjne (np. urzędy gmin, miast)?</a:t>
            </a:r>
          </a:p>
          <a:p>
            <a:r>
              <a:rPr lang="pl-PL" dirty="0"/>
              <a:t>• czy w projekcie przewidziano działania dotyczące promocji zabytku i sposobu zarządzania służącego podniesieniu atrakcyjności i popularyzację historii (budowanie potencjału miejsca)?</a:t>
            </a:r>
          </a:p>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17</a:t>
            </a:fld>
            <a:endParaRPr lang="pl-PL"/>
          </a:p>
        </p:txBody>
      </p:sp>
    </p:spTree>
    <p:extLst>
      <p:ext uri="{BB962C8B-B14F-4D97-AF65-F5344CB8AC3E}">
        <p14:creationId xmlns:p14="http://schemas.microsoft.com/office/powerpoint/2010/main" val="2735812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18</a:t>
            </a:fld>
            <a:endParaRPr lang="pl-PL"/>
          </a:p>
        </p:txBody>
      </p:sp>
    </p:spTree>
    <p:extLst>
      <p:ext uri="{BB962C8B-B14F-4D97-AF65-F5344CB8AC3E}">
        <p14:creationId xmlns:p14="http://schemas.microsoft.com/office/powerpoint/2010/main" val="923636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Karta Praw Podstawowych  w szczególności art. 22 </a:t>
            </a:r>
            <a:r>
              <a:rPr lang="pl-PL" sz="1200" b="1" kern="1200" dirty="0">
                <a:solidFill>
                  <a:schemeClr val="tx1"/>
                </a:solidFill>
                <a:effectLst/>
                <a:latin typeface="+mn-lt"/>
                <a:ea typeface="+mn-ea"/>
                <a:cs typeface="+mn-cs"/>
              </a:rPr>
              <a:t>Unia szanuje różnorodność kulturową, religijną i językową</a:t>
            </a:r>
            <a:r>
              <a:rPr lang="pl-PL" sz="1200" kern="1200" dirty="0">
                <a:solidFill>
                  <a:schemeClr val="tx1"/>
                </a:solidFill>
                <a:effectLst/>
                <a:latin typeface="+mn-lt"/>
                <a:ea typeface="+mn-ea"/>
                <a:cs typeface="+mn-cs"/>
              </a:rPr>
              <a:t>.</a:t>
            </a:r>
          </a:p>
          <a:p>
            <a:endParaRPr lang="pl-PL" sz="1200" kern="1200" dirty="0">
              <a:solidFill>
                <a:schemeClr val="tx1"/>
              </a:solidFill>
              <a:effectLst/>
              <a:latin typeface="+mn-lt"/>
              <a:ea typeface="+mn-ea"/>
              <a:cs typeface="+mn-cs"/>
            </a:endParaRPr>
          </a:p>
          <a:p>
            <a:pPr lvl="0"/>
            <a:r>
              <a:rPr lang="pl-PL" sz="1200" b="1" kern="1200" dirty="0">
                <a:solidFill>
                  <a:schemeClr val="tx1"/>
                </a:solidFill>
                <a:effectLst/>
                <a:latin typeface="+mn-lt"/>
                <a:ea typeface="+mn-ea"/>
                <a:cs typeface="+mn-cs"/>
              </a:rPr>
              <a:t>Dostępność</a:t>
            </a:r>
            <a:r>
              <a:rPr lang="pl-PL" sz="1200" kern="1200" dirty="0">
                <a:solidFill>
                  <a:schemeClr val="tx1"/>
                </a:solidFill>
                <a:effectLst/>
                <a:latin typeface="+mn-lt"/>
                <a:ea typeface="+mn-ea"/>
                <a:cs typeface="+mn-cs"/>
              </a:rPr>
              <a:t> -  czy wszystkie elementy (produkty i usługi) składające się na przedmiot projektu, które nie zostały uznane za neutralne, są dostępne dla wszystkich ich użytkowniczek oraz użytkowników i spełniają standardy: architektoniczny, cyfrowy (jeśli dotyczy) szkoleniowy (jeśli dotyczy) oraz transportowy w zakresie elementów towarzyszących infrastrukturze transportowej (jeśli dotyczy), określone w Załączniku nr 2 do Wytycznych MFiPR dotyczących realizacji zasad równościowych w ramach funduszy unijnych na lata 2021-2027 lub standardy dostępności określone w </a:t>
            </a:r>
            <a:r>
              <a:rPr lang="pl-PL" sz="1200" u="sng" kern="1200" dirty="0">
                <a:solidFill>
                  <a:schemeClr val="tx1"/>
                </a:solidFill>
                <a:effectLst/>
                <a:latin typeface="+mn-lt"/>
                <a:ea typeface="+mn-ea"/>
                <a:cs typeface="+mn-cs"/>
                <a:hlinkClick r:id="rId3"/>
              </a:rPr>
              <a:t>Poradniku dla sektora kultury w zakresie zapewniania dostępności</a:t>
            </a:r>
            <a:r>
              <a:rPr lang="pl-PL" sz="1200" kern="1200" dirty="0">
                <a:solidFill>
                  <a:schemeClr val="tx1"/>
                </a:solidFill>
                <a:effectLst/>
                <a:latin typeface="+mn-lt"/>
                <a:ea typeface="+mn-ea"/>
                <a:cs typeface="+mn-cs"/>
              </a:rPr>
              <a:t> lub w innym, wskazanym przez wnioskodawcę, dokumencie właściwym dla danego typu inwestycji wymienionym na </a:t>
            </a:r>
            <a:r>
              <a:rPr lang="pl-PL" sz="1200" u="sng" kern="1200" dirty="0">
                <a:solidFill>
                  <a:schemeClr val="tx1"/>
                </a:solidFill>
                <a:effectLst/>
                <a:latin typeface="+mn-lt"/>
                <a:ea typeface="+mn-ea"/>
                <a:cs typeface="+mn-cs"/>
                <a:hlinkClick r:id="rId4"/>
              </a:rPr>
              <a:t>stronie internetowej Programu Dostępność Plus</a:t>
            </a:r>
            <a:r>
              <a:rPr lang="pl-PL" sz="1200" kern="1200" dirty="0">
                <a:solidFill>
                  <a:schemeClr val="tx1"/>
                </a:solidFill>
                <a:effectLst/>
                <a:latin typeface="+mn-lt"/>
                <a:ea typeface="+mn-ea"/>
                <a:cs typeface="+mn-cs"/>
              </a:rPr>
              <a:t>?</a:t>
            </a:r>
          </a:p>
          <a:p>
            <a:pPr lvl="0"/>
            <a:r>
              <a:rPr lang="pl-PL" sz="1200" kern="1200" dirty="0">
                <a:solidFill>
                  <a:schemeClr val="tx1"/>
                </a:solidFill>
                <a:effectLst/>
                <a:latin typeface="+mn-lt"/>
                <a:ea typeface="+mn-ea"/>
                <a:cs typeface="+mn-cs"/>
              </a:rPr>
              <a:t>w przypadku, gdy we wniosku o dofinansowanie stwierdzono neutralny charakter produktów i usług składających się na przedmiot projektu: czy neutralny charakter produktów i usług został zidentyfikowany prawidłowo, tj. czy nie mają one swoich bezpośrednich użytkowniczek i użytkowników?</a:t>
            </a:r>
          </a:p>
          <a:p>
            <a:pPr lvl="0"/>
            <a:r>
              <a:rPr lang="pl-PL" sz="1200" kern="1200" dirty="0">
                <a:solidFill>
                  <a:schemeClr val="tx1"/>
                </a:solidFill>
                <a:effectLst/>
                <a:latin typeface="+mn-lt"/>
                <a:ea typeface="+mn-ea"/>
                <a:cs typeface="+mn-cs"/>
              </a:rPr>
              <a:t>czy projekt jest zgodny z warunkami w zakresie równości szans i niedyskryminacji zamieszczonymi w opisie działań na rzecz zapewnienia równości, włączenia społecznego i niedyskryminacji dla celu szczegółowego 4 (vi) FEP 2021-2027?</a:t>
            </a:r>
          </a:p>
          <a:p>
            <a:r>
              <a:rPr lang="pl-PL" sz="1200" u="sng" kern="1200" dirty="0">
                <a:solidFill>
                  <a:schemeClr val="tx1"/>
                </a:solidFill>
                <a:effectLst/>
                <a:latin typeface="+mn-lt"/>
                <a:ea typeface="+mn-ea"/>
                <a:cs typeface="+mn-cs"/>
              </a:rPr>
              <a:t>Z dnia 29 grudnia 2022 r.</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Dostępnym pod adresem: </a:t>
            </a:r>
            <a:r>
              <a:rPr lang="pl-PL" sz="1200" u="sng" kern="1200" dirty="0">
                <a:solidFill>
                  <a:schemeClr val="tx1"/>
                </a:solidFill>
                <a:effectLst/>
                <a:latin typeface="+mn-lt"/>
                <a:ea typeface="+mn-ea"/>
                <a:cs typeface="+mn-cs"/>
                <a:hlinkClick r:id="rId3"/>
              </a:rPr>
              <a:t>https://www.gov.pl/attachment/245704fe-0c29-49fb-b797-ffe4ba8bbe69</a:t>
            </a:r>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W dziale „Standardy i wytyczne”, pod adresem: </a:t>
            </a:r>
            <a:r>
              <a:rPr lang="pl-PL" sz="1200" u="sng" kern="1200" dirty="0">
                <a:solidFill>
                  <a:schemeClr val="tx1"/>
                </a:solidFill>
                <a:effectLst/>
                <a:latin typeface="+mn-lt"/>
                <a:ea typeface="+mn-ea"/>
                <a:cs typeface="+mn-cs"/>
                <a:hlinkClick r:id="rId4"/>
              </a:rPr>
              <a:t>https://www.funduszeeuropejskie.gov.pl/strony/o-funduszach/fundusze-europejskie-bez-barier/dostepnosc-plus/poradniki-standardy-wskazowki/standardy/</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19</a:t>
            </a:fld>
            <a:endParaRPr lang="pl-PL"/>
          </a:p>
        </p:txBody>
      </p:sp>
    </p:spTree>
    <p:extLst>
      <p:ext uri="{BB962C8B-B14F-4D97-AF65-F5344CB8AC3E}">
        <p14:creationId xmlns:p14="http://schemas.microsoft.com/office/powerpoint/2010/main" val="3801603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20</a:t>
            </a:fld>
            <a:endParaRPr lang="pl-PL"/>
          </a:p>
        </p:txBody>
      </p:sp>
    </p:spTree>
    <p:extLst>
      <p:ext uri="{BB962C8B-B14F-4D97-AF65-F5344CB8AC3E}">
        <p14:creationId xmlns:p14="http://schemas.microsoft.com/office/powerpoint/2010/main" val="2325141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21</a:t>
            </a:fld>
            <a:endParaRPr lang="pl-PL"/>
          </a:p>
        </p:txBody>
      </p:sp>
    </p:spTree>
    <p:extLst>
      <p:ext uri="{BB962C8B-B14F-4D97-AF65-F5344CB8AC3E}">
        <p14:creationId xmlns:p14="http://schemas.microsoft.com/office/powerpoint/2010/main" val="396074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2C02B4DB-5212-AD42-B2C1-BD19AC94D45E}" type="slidenum">
              <a:rPr lang="pl-PL" smtClean="0"/>
              <a:t>2</a:t>
            </a:fld>
            <a:endParaRPr lang="pl-PL"/>
          </a:p>
        </p:txBody>
      </p:sp>
    </p:spTree>
    <p:extLst>
      <p:ext uri="{BB962C8B-B14F-4D97-AF65-F5344CB8AC3E}">
        <p14:creationId xmlns:p14="http://schemas.microsoft.com/office/powerpoint/2010/main" val="1190793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22</a:t>
            </a:fld>
            <a:endParaRPr lang="pl-PL"/>
          </a:p>
        </p:txBody>
      </p:sp>
    </p:spTree>
    <p:extLst>
      <p:ext uri="{BB962C8B-B14F-4D97-AF65-F5344CB8AC3E}">
        <p14:creationId xmlns:p14="http://schemas.microsoft.com/office/powerpoint/2010/main" val="2677609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59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a:p>
            <a:endParaRPr lang="pl-PL" dirty="0"/>
          </a:p>
          <a:p>
            <a:r>
              <a:rPr lang="pl-PL" dirty="0"/>
              <a:t>Cel polityki 4 </a:t>
            </a:r>
          </a:p>
          <a:p>
            <a:r>
              <a:rPr lang="pl-PL" dirty="0"/>
              <a:t>Europa o silniejszym wymiarze społecznym bardziej sprzyjająca </a:t>
            </a:r>
            <a:r>
              <a:rPr lang="pl-PL" b="1" dirty="0"/>
              <a:t>włączeniu społecznemu </a:t>
            </a:r>
            <a:r>
              <a:rPr lang="pl-PL" dirty="0"/>
              <a:t>i wdrażająca Europejski Filar praw socjalnych</a:t>
            </a:r>
          </a:p>
          <a:p>
            <a:endParaRPr lang="pl-PL" dirty="0"/>
          </a:p>
          <a:p>
            <a:endParaRPr lang="pl-PL" dirty="0"/>
          </a:p>
          <a:p>
            <a:r>
              <a:rPr lang="pl-PL" dirty="0"/>
              <a:t>CP4.VI - Wzmacnianie roli kultury i zrównoważonej turystyki w rozwoju gospodarczym, </a:t>
            </a:r>
            <a:r>
              <a:rPr lang="pl-PL" b="1" dirty="0"/>
              <a:t>włączeniu społecznym i innowacjach społecznych</a:t>
            </a:r>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46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dirty="0"/>
              <a:t>Ponadto, w ramach ww. typów projektów możliwe będą:</a:t>
            </a:r>
          </a:p>
          <a:p>
            <a:pPr>
              <a:lnSpc>
                <a:spcPct val="150000"/>
              </a:lnSpc>
            </a:pPr>
            <a:r>
              <a:rPr lang="pl-PL" dirty="0"/>
              <a:t>a. zakup trwałego wyposażenia obiektów;</a:t>
            </a:r>
          </a:p>
          <a:p>
            <a:pPr>
              <a:lnSpc>
                <a:spcPct val="150000"/>
              </a:lnSpc>
            </a:pPr>
            <a:r>
              <a:rPr lang="pl-PL" dirty="0"/>
              <a:t>b. tworzenie treści cyfrowych prowadzących do upowszechnienia zasobów kultury, w tym działania dotyczące digitalizacji zasobów, zwiedzanie on-line, itp.;</a:t>
            </a:r>
          </a:p>
          <a:p>
            <a:pPr>
              <a:lnSpc>
                <a:spcPct val="150000"/>
              </a:lnSpc>
            </a:pPr>
            <a:r>
              <a:rPr lang="pl-PL" dirty="0"/>
              <a:t>c. działania służące likwidacji barier architektonicznych, w szczególności w oparciu o projektowanie uniwersalne lub zastosowanie racjonalnego usprawnienia oraz uwzględniające potrzeby osób z niepełnosprawnościami: ruchową, wzrokową, intelektualną, a także kobiet, seniorów, opiekunów osób zależnych;</a:t>
            </a:r>
          </a:p>
          <a:p>
            <a:pPr>
              <a:lnSpc>
                <a:spcPct val="150000"/>
              </a:lnSpc>
            </a:pPr>
            <a:r>
              <a:rPr lang="pl-PL" dirty="0"/>
              <a:t>d. działania w ramach finasowania krzyżowego, przy czym:</a:t>
            </a:r>
          </a:p>
          <a:p>
            <a:pPr>
              <a:lnSpc>
                <a:spcPct val="150000"/>
              </a:lnSpc>
            </a:pPr>
            <a:r>
              <a:rPr lang="pl-PL" dirty="0"/>
              <a:t>- w ramach 1. typu projektu powinny one dotyczyć działań na rzecz rozwijania aktywności, wzmacniania włączenia społecznego i rozwoju gospodarczego lub integracji społeczności lokalnej, prowadzących do powstania nowej oferty kulturalno-edukacyjnej, a także mogą obejmować działania w zakresie budowania kompetencji kadr kultury;</a:t>
            </a:r>
          </a:p>
          <a:p>
            <a:pPr>
              <a:lnSpc>
                <a:spcPct val="150000"/>
              </a:lnSpc>
            </a:pPr>
            <a:r>
              <a:rPr lang="pl-PL" dirty="0"/>
              <a:t>- w ramach 2. i 3. typu projektu powinny być ukierunkowane na promocję zabytków i popularyzację ich historii.</a:t>
            </a:r>
          </a:p>
          <a:p>
            <a:pPr>
              <a:lnSpc>
                <a:spcPct val="150000"/>
              </a:lnSpc>
            </a:pPr>
            <a:r>
              <a:rPr lang="pl-PL" dirty="0"/>
              <a:t>Uzupełniająco możliwe będą również:</a:t>
            </a:r>
          </a:p>
          <a:p>
            <a:pPr>
              <a:lnSpc>
                <a:spcPct val="150000"/>
              </a:lnSpc>
            </a:pPr>
            <a:r>
              <a:rPr lang="pl-PL" dirty="0"/>
              <a:t>e. działania służące zmniejszeniu energochłonności infrastruktury i przyczyniające się do zmniejszenia kosztów jej utrzymania i osiągnięcia neutralności klimatycznej;</a:t>
            </a:r>
          </a:p>
          <a:p>
            <a:pPr>
              <a:lnSpc>
                <a:spcPct val="150000"/>
              </a:lnSpc>
            </a:pPr>
            <a:r>
              <a:rPr lang="pl-PL" dirty="0"/>
              <a:t>f. działania sprzyjające adaptacji do zmian klimatu poprzez zastosowanie błękitno-zielonej infrastruktury, np. zielone dachy, zielone ściany, itp.;</a:t>
            </a:r>
          </a:p>
          <a:p>
            <a:pPr>
              <a:lnSpc>
                <a:spcPct val="150000"/>
              </a:lnSpc>
            </a:pPr>
            <a:r>
              <a:rPr lang="pl-PL" dirty="0"/>
              <a:t>g. zagospodarowanie otoczenia obiektów, w szczególności nasadzenia zieleni, elementy małej architektury;</a:t>
            </a:r>
          </a:p>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1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dirty="0"/>
              <a:t>Ponadto, w ramach ww. typów projektów możliwe będą:</a:t>
            </a:r>
          </a:p>
          <a:p>
            <a:pPr>
              <a:lnSpc>
                <a:spcPct val="150000"/>
              </a:lnSpc>
            </a:pPr>
            <a:r>
              <a:rPr lang="pl-PL" dirty="0"/>
              <a:t>a. zakup trwałego wyposażenia obiektów;</a:t>
            </a:r>
          </a:p>
          <a:p>
            <a:pPr>
              <a:lnSpc>
                <a:spcPct val="150000"/>
              </a:lnSpc>
            </a:pPr>
            <a:r>
              <a:rPr lang="pl-PL" dirty="0"/>
              <a:t>b. tworzenie treści cyfrowych prowadzących do upowszechnienia zasobów kultury, w tym działania dotyczące digitalizacji zasobów, zwiedzanie on-line, itp.;</a:t>
            </a:r>
          </a:p>
          <a:p>
            <a:pPr>
              <a:lnSpc>
                <a:spcPct val="150000"/>
              </a:lnSpc>
            </a:pPr>
            <a:r>
              <a:rPr lang="pl-PL" dirty="0"/>
              <a:t>c. działania służące likwidacji barier architektonicznych, w szczególności w oparciu o projektowanie uniwersalne lub zastosowanie racjonalnego usprawnienia oraz uwzględniające potrzeby osób z niepełnosprawnościami: ruchową, wzrokową, intelektualną, a także kobiet, seniorów, opiekunów osób zależnych;</a:t>
            </a:r>
          </a:p>
          <a:p>
            <a:pPr>
              <a:lnSpc>
                <a:spcPct val="150000"/>
              </a:lnSpc>
            </a:pPr>
            <a:r>
              <a:rPr lang="pl-PL" dirty="0"/>
              <a:t>d. działania w ramach finasowania krzyżowego, przy czym:</a:t>
            </a:r>
          </a:p>
          <a:p>
            <a:pPr>
              <a:lnSpc>
                <a:spcPct val="150000"/>
              </a:lnSpc>
            </a:pPr>
            <a:r>
              <a:rPr lang="pl-PL" dirty="0"/>
              <a:t>- w ramach 1. typu projektu powinny one dotyczyć działań na rzecz rozwijania aktywności, wzmacniania włączenia społecznego i rozwoju gospodarczego lub integracji społeczności lokalnej, prowadzących do powstania nowej oferty kulturalno-edukacyjnej, a także mogą obejmować działania w zakresie budowania kompetencji kadr kultury;</a:t>
            </a:r>
          </a:p>
          <a:p>
            <a:pPr>
              <a:lnSpc>
                <a:spcPct val="150000"/>
              </a:lnSpc>
            </a:pPr>
            <a:r>
              <a:rPr lang="pl-PL" dirty="0"/>
              <a:t>- w ramach 2. i 3. typu projektu powinny być ukierunkowane na promocję zabytków i popularyzację ich historii.</a:t>
            </a:r>
          </a:p>
          <a:p>
            <a:pPr>
              <a:lnSpc>
                <a:spcPct val="150000"/>
              </a:lnSpc>
            </a:pPr>
            <a:r>
              <a:rPr lang="pl-PL" dirty="0"/>
              <a:t>Uzupełniająco możliwe będą również:</a:t>
            </a:r>
          </a:p>
          <a:p>
            <a:pPr>
              <a:lnSpc>
                <a:spcPct val="150000"/>
              </a:lnSpc>
            </a:pPr>
            <a:r>
              <a:rPr lang="pl-PL" dirty="0"/>
              <a:t>e. działania służące zmniejszeniu energochłonności infrastruktury i przyczyniające się do zmniejszenia kosztów jej utrzymania i osiągnięcia neutralności klimatycznej;</a:t>
            </a:r>
          </a:p>
          <a:p>
            <a:pPr>
              <a:lnSpc>
                <a:spcPct val="150000"/>
              </a:lnSpc>
            </a:pPr>
            <a:r>
              <a:rPr lang="pl-PL" dirty="0"/>
              <a:t>f. działania sprzyjające adaptacji do zmian klimatu poprzez zastosowanie błękitno-zielonej infrastruktury, np. zielone dachy, zielone ściany, itp.;</a:t>
            </a:r>
          </a:p>
          <a:p>
            <a:pPr>
              <a:lnSpc>
                <a:spcPct val="150000"/>
              </a:lnSpc>
            </a:pPr>
            <a:r>
              <a:rPr lang="pl-PL" dirty="0"/>
              <a:t>g. zagospodarowanie otoczenia obiektów, w szczególności nasadzenia zieleni, elementy małej architektury;</a:t>
            </a:r>
          </a:p>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027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50000"/>
              </a:lnSpc>
            </a:pPr>
            <a:r>
              <a:rPr lang="pl-PL" dirty="0"/>
              <a:t>Ponadto, w ramach ww. typów projektów możliwe będą:</a:t>
            </a:r>
          </a:p>
          <a:p>
            <a:pPr>
              <a:lnSpc>
                <a:spcPct val="150000"/>
              </a:lnSpc>
            </a:pPr>
            <a:r>
              <a:rPr lang="pl-PL" dirty="0"/>
              <a:t>a. zakup trwałego wyposażenia obiektów;</a:t>
            </a:r>
          </a:p>
          <a:p>
            <a:pPr>
              <a:lnSpc>
                <a:spcPct val="150000"/>
              </a:lnSpc>
            </a:pPr>
            <a:r>
              <a:rPr lang="pl-PL" dirty="0"/>
              <a:t>b. tworzenie treści cyfrowych prowadzących do upowszechnienia zasobów kultury, w tym działania dotyczące digitalizacji zasobów, zwiedzanie on-line, itp.;</a:t>
            </a:r>
          </a:p>
          <a:p>
            <a:pPr>
              <a:lnSpc>
                <a:spcPct val="150000"/>
              </a:lnSpc>
            </a:pPr>
            <a:r>
              <a:rPr lang="pl-PL" dirty="0"/>
              <a:t>c. działania służące likwidacji barier architektonicznych, w szczególności w oparciu o projektowanie uniwersalne lub zastosowanie racjonalnego usprawnienia oraz uwzględniające potrzeby osób z niepełnosprawnościami: ruchową, wzrokową, intelektualną, a także kobiet, seniorów, opiekunów osób zależnych;</a:t>
            </a:r>
          </a:p>
          <a:p>
            <a:pPr>
              <a:lnSpc>
                <a:spcPct val="150000"/>
              </a:lnSpc>
            </a:pPr>
            <a:r>
              <a:rPr lang="pl-PL" dirty="0"/>
              <a:t>d. działania w ramach finasowania krzyżowego, przy czym:</a:t>
            </a:r>
          </a:p>
          <a:p>
            <a:pPr>
              <a:lnSpc>
                <a:spcPct val="150000"/>
              </a:lnSpc>
            </a:pPr>
            <a:r>
              <a:rPr lang="pl-PL" dirty="0"/>
              <a:t>- w ramach 1. typu projektu powinny one dotyczyć działań na rzecz rozwijania aktywności, wzmacniania włączenia społecznego i rozwoju gospodarczego lub integracji społeczności lokalnej, prowadzących do powstania nowej oferty kulturalno-edukacyjnej, a także mogą obejmować działania w zakresie budowania kompetencji kadr kultury;</a:t>
            </a:r>
          </a:p>
          <a:p>
            <a:pPr>
              <a:lnSpc>
                <a:spcPct val="150000"/>
              </a:lnSpc>
            </a:pPr>
            <a:r>
              <a:rPr lang="pl-PL" dirty="0"/>
              <a:t>- w ramach 2. i 3. typu projektu powinny być ukierunkowane na promocję zabytków i popularyzację ich historii.</a:t>
            </a:r>
          </a:p>
          <a:p>
            <a:pPr>
              <a:lnSpc>
                <a:spcPct val="150000"/>
              </a:lnSpc>
            </a:pPr>
            <a:r>
              <a:rPr lang="pl-PL" dirty="0"/>
              <a:t>Uzupełniająco możliwe będą również:</a:t>
            </a:r>
          </a:p>
          <a:p>
            <a:pPr>
              <a:lnSpc>
                <a:spcPct val="150000"/>
              </a:lnSpc>
            </a:pPr>
            <a:r>
              <a:rPr lang="pl-PL" dirty="0"/>
              <a:t>e. działania służące zmniejszeniu energochłonności infrastruktury i przyczyniające się do zmniejszenia kosztów jej utrzymania i osiągnięcia neutralności klimatycznej;</a:t>
            </a:r>
          </a:p>
          <a:p>
            <a:pPr>
              <a:lnSpc>
                <a:spcPct val="150000"/>
              </a:lnSpc>
            </a:pPr>
            <a:r>
              <a:rPr lang="pl-PL" dirty="0"/>
              <a:t>f. działania sprzyjające adaptacji do zmian klimatu poprzez zastosowanie błękitno-zielonej infrastruktury, np. zielone dachy, zielone ściany, itp.;</a:t>
            </a:r>
          </a:p>
          <a:p>
            <a:pPr>
              <a:lnSpc>
                <a:spcPct val="150000"/>
              </a:lnSpc>
            </a:pPr>
            <a:r>
              <a:rPr lang="pl-PL" dirty="0"/>
              <a:t>g. zagospodarowanie otoczenia obiektów, w szczególności nasadzenia zieleni, elementy małej architektury;</a:t>
            </a:r>
          </a:p>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06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67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144A4E63-7224-469D-9C03-58FE018829EE}" type="slidenum">
              <a:rPr lang="pl-PL" smtClean="0"/>
              <a:t>8</a:t>
            </a:fld>
            <a:endParaRPr lang="pl-PL"/>
          </a:p>
        </p:txBody>
      </p:sp>
    </p:spTree>
    <p:extLst>
      <p:ext uri="{BB962C8B-B14F-4D97-AF65-F5344CB8AC3E}">
        <p14:creationId xmlns:p14="http://schemas.microsoft.com/office/powerpoint/2010/main" val="69611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Nowy europejski </a:t>
            </a:r>
            <a:r>
              <a:rPr lang="pl-PL" dirty="0" err="1"/>
              <a:t>Bauhaus</a:t>
            </a:r>
            <a:r>
              <a:rPr lang="pl-PL" dirty="0"/>
              <a:t> to projekt ekologiczno-gospodarczo-kulturalny, który ma łączyć design, ekologię, dostępność społeczną i cenową oraz inwestycje po to, by wesprzeć realizację Europejskiego Zielonego Ładu. Jego najważniejszymi wartościami są więc zrównoważony rozwój, estetyka i włączenie społeczne. </a:t>
            </a:r>
          </a:p>
          <a:p>
            <a:endParaRPr lang="pl-PL" dirty="0"/>
          </a:p>
          <a:p>
            <a:r>
              <a:rPr lang="pl-PL" dirty="0"/>
              <a:t>Jego celem jest wsparcie realizacji Europejskiego Zielonego Ładu poprzez przyspieszenie transformacji różnych sektorów gospodarki, w tym budownictwa, dla poprawy jakości życia - w kierunku wysokiej jakości projektowania dla zrównoważonego rozwoju, w tym dla zmniejszenia emisyjności i wprowadzania gospodarki cyrkularnej.</a:t>
            </a:r>
          </a:p>
          <a:p>
            <a:r>
              <a:rPr lang="pl-PL" dirty="0"/>
              <a:t>Działania NEB upowszechniające zrównoważony styl życia, łączące design, ekologię, dostępność społeczną i cenową oraz inwestycje koncentrują się w 4 głównych osiach tematycznych, w odniesieniu do konkretnych miejsc, środowiska sprzyjającego innowacji oraz perspektyw i sposobu myślenia:</a:t>
            </a:r>
          </a:p>
          <a:p>
            <a:r>
              <a:rPr lang="pl-PL" dirty="0"/>
              <a:t>powrót do natury odzyskanie poczucia przynależności nadanie priorytetu miejscom i osobom, które tego najbardziej potrzebują</a:t>
            </a:r>
          </a:p>
          <a:p>
            <a:r>
              <a:rPr lang="pl-PL" dirty="0"/>
              <a:t>transformacja w stronę długoterminowej wizji, opartej na cyklu życia, odejście od myślenia przemysłowego</a:t>
            </a:r>
          </a:p>
          <a:p>
            <a:endParaRPr lang="pl-PL" dirty="0"/>
          </a:p>
          <a:p>
            <a:r>
              <a:rPr lang="pl-PL" b="1" dirty="0">
                <a:highlight>
                  <a:srgbClr val="FFFF00"/>
                </a:highlight>
              </a:rPr>
              <a:t>Odpowiedź po polsku na BETONOZĘ, PASTELOZĘ, PATODEWELOPERKĘ</a:t>
            </a:r>
          </a:p>
          <a:p>
            <a:endParaRPr lang="pl-PL" dirty="0"/>
          </a:p>
          <a:p>
            <a:pPr fontAlgn="base"/>
            <a:r>
              <a:rPr lang="pl-PL" sz="1200" b="1" i="0" kern="1200" dirty="0">
                <a:solidFill>
                  <a:schemeClr val="tx1"/>
                </a:solidFill>
                <a:effectLst/>
                <a:latin typeface="+mn-lt"/>
                <a:ea typeface="+mn-ea"/>
                <a:cs typeface="+mn-cs"/>
              </a:rPr>
              <a:t>„Davos </a:t>
            </a:r>
            <a:r>
              <a:rPr lang="pl-PL" sz="1200" b="1" i="0" kern="1200" dirty="0" err="1">
                <a:solidFill>
                  <a:schemeClr val="tx1"/>
                </a:solidFill>
                <a:effectLst/>
                <a:latin typeface="+mn-lt"/>
                <a:ea typeface="+mn-ea"/>
                <a:cs typeface="+mn-cs"/>
              </a:rPr>
              <a:t>Quality</a:t>
            </a:r>
            <a:r>
              <a:rPr lang="pl-PL" sz="1200" b="1" i="0" kern="1200" dirty="0">
                <a:solidFill>
                  <a:schemeClr val="tx1"/>
                </a:solidFill>
                <a:effectLst/>
                <a:latin typeface="+mn-lt"/>
                <a:ea typeface="+mn-ea"/>
                <a:cs typeface="+mn-cs"/>
              </a:rPr>
              <a:t> System”</a:t>
            </a:r>
            <a:r>
              <a:rPr lang="pl-PL" sz="1200" b="0" i="0" kern="1200" dirty="0">
                <a:solidFill>
                  <a:schemeClr val="tx1"/>
                </a:solidFill>
                <a:effectLst/>
                <a:latin typeface="+mn-lt"/>
                <a:ea typeface="+mn-ea"/>
                <a:cs typeface="+mn-cs"/>
              </a:rPr>
              <a:t> to zestaw </a:t>
            </a:r>
            <a:r>
              <a:rPr lang="pl-PL" sz="1200" b="1" i="0" kern="1200" dirty="0">
                <a:solidFill>
                  <a:schemeClr val="tx1"/>
                </a:solidFill>
                <a:effectLst/>
                <a:latin typeface="+mn-lt"/>
                <a:ea typeface="+mn-ea"/>
                <a:cs typeface="+mn-cs"/>
              </a:rPr>
              <a:t>8 kryteriów wysokiej jakości architektury  i środowiska</a:t>
            </a:r>
            <a:r>
              <a:rPr lang="pl-PL" sz="1200" b="0" i="0" kern="1200" dirty="0">
                <a:solidFill>
                  <a:schemeClr val="tx1"/>
                </a:solidFill>
                <a:effectLst/>
                <a:latin typeface="+mn-lt"/>
                <a:ea typeface="+mn-ea"/>
                <a:cs typeface="+mn-cs"/>
              </a:rPr>
              <a:t> zbudowanego (do zastosowania także do opracowań urbanistycznych i innych </a:t>
            </a:r>
            <a:r>
              <a:rPr lang="pl-PL" sz="1200" b="0" i="0" kern="1200" dirty="0" err="1">
                <a:solidFill>
                  <a:schemeClr val="tx1"/>
                </a:solidFill>
                <a:effectLst/>
                <a:latin typeface="+mn-lt"/>
                <a:ea typeface="+mn-ea"/>
                <a:cs typeface="+mn-cs"/>
              </a:rPr>
              <a:t>skal</a:t>
            </a:r>
            <a:r>
              <a:rPr lang="pl-PL" sz="1200" b="0" i="0" kern="1200" dirty="0">
                <a:solidFill>
                  <a:schemeClr val="tx1"/>
                </a:solidFill>
                <a:effectLst/>
                <a:latin typeface="+mn-lt"/>
                <a:ea typeface="+mn-ea"/>
                <a:cs typeface="+mn-cs"/>
              </a:rPr>
              <a:t>) zaproponowanych w materiale opracowanym na bazie deklaracji z Davos.</a:t>
            </a:r>
          </a:p>
          <a:p>
            <a:pPr fontAlgn="base"/>
            <a:r>
              <a:rPr lang="pl-PL" sz="1200" b="1" i="0" kern="1200" dirty="0">
                <a:solidFill>
                  <a:schemeClr val="tx1"/>
                </a:solidFill>
                <a:effectLst/>
                <a:latin typeface="+mn-lt"/>
                <a:ea typeface="+mn-ea"/>
                <a:cs typeface="+mn-cs"/>
              </a:rPr>
              <a:t>Wyróżniono następujące kryteria:</a:t>
            </a:r>
            <a:endParaRPr lang="pl-PL" sz="1200" b="0" i="0" kern="1200" dirty="0">
              <a:solidFill>
                <a:schemeClr val="tx1"/>
              </a:solidFill>
              <a:effectLst/>
              <a:latin typeface="+mn-lt"/>
              <a:ea typeface="+mn-ea"/>
              <a:cs typeface="+mn-cs"/>
            </a:endParaRPr>
          </a:p>
          <a:p>
            <a:pPr fontAlgn="base"/>
            <a:r>
              <a:rPr lang="pl-PL" sz="1200" b="1" i="0" kern="1200" dirty="0">
                <a:solidFill>
                  <a:schemeClr val="tx1"/>
                </a:solidFill>
                <a:effectLst/>
                <a:latin typeface="+mn-lt"/>
                <a:ea typeface="+mn-ea"/>
                <a:cs typeface="+mn-cs"/>
              </a:rPr>
              <a:t>zarządzanie </a:t>
            </a:r>
            <a:r>
              <a:rPr lang="pl-PL" sz="1200" b="0" i="0" kern="1200" dirty="0">
                <a:solidFill>
                  <a:schemeClr val="tx1"/>
                </a:solidFill>
                <a:effectLst/>
                <a:latin typeface="+mn-lt"/>
                <a:ea typeface="+mn-ea"/>
                <a:cs typeface="+mn-cs"/>
              </a:rPr>
              <a:t>(w tym m.in. strategia i planowanie, dobre praktyki i eksperci, partycypacja społeczna),</a:t>
            </a:r>
          </a:p>
          <a:p>
            <a:pPr fontAlgn="base"/>
            <a:r>
              <a:rPr lang="pl-PL" sz="1200" b="1" i="0" kern="1200" dirty="0">
                <a:solidFill>
                  <a:schemeClr val="tx1"/>
                </a:solidFill>
                <a:effectLst/>
                <a:latin typeface="+mn-lt"/>
                <a:ea typeface="+mn-ea"/>
                <a:cs typeface="+mn-cs"/>
              </a:rPr>
              <a:t>funkcjonalność </a:t>
            </a:r>
            <a:r>
              <a:rPr lang="pl-PL" sz="1200" b="0" i="0" kern="1200" dirty="0">
                <a:solidFill>
                  <a:schemeClr val="tx1"/>
                </a:solidFill>
                <a:effectLst/>
                <a:latin typeface="+mn-lt"/>
                <a:ea typeface="+mn-ea"/>
                <a:cs typeface="+mn-cs"/>
              </a:rPr>
              <a:t>(w tym m.in. zdrowie, bezpieczeństwo, dostępność)</a:t>
            </a:r>
          </a:p>
          <a:p>
            <a:pPr fontAlgn="base"/>
            <a:r>
              <a:rPr lang="pl-PL" sz="1200" b="1" i="0" kern="1200" dirty="0">
                <a:solidFill>
                  <a:schemeClr val="tx1"/>
                </a:solidFill>
                <a:effectLst/>
                <a:latin typeface="+mn-lt"/>
                <a:ea typeface="+mn-ea"/>
                <a:cs typeface="+mn-cs"/>
              </a:rPr>
              <a:t>środowisko </a:t>
            </a:r>
            <a:r>
              <a:rPr lang="pl-PL" sz="1200" b="0" i="0" kern="1200" dirty="0">
                <a:solidFill>
                  <a:schemeClr val="tx1"/>
                </a:solidFill>
                <a:effectLst/>
                <a:latin typeface="+mn-lt"/>
                <a:ea typeface="+mn-ea"/>
                <a:cs typeface="+mn-cs"/>
              </a:rPr>
              <a:t>(w tym m.in. bioróżnorodność, działania zrównoważone środowiskowo, przeciw skutkom zmian klimatu),</a:t>
            </a:r>
          </a:p>
          <a:p>
            <a:pPr fontAlgn="base"/>
            <a:r>
              <a:rPr lang="pl-PL" sz="1200" b="1" i="0" kern="1200" dirty="0">
                <a:solidFill>
                  <a:schemeClr val="tx1"/>
                </a:solidFill>
                <a:effectLst/>
                <a:latin typeface="+mn-lt"/>
                <a:ea typeface="+mn-ea"/>
                <a:cs typeface="+mn-cs"/>
              </a:rPr>
              <a:t>ekonomia </a:t>
            </a:r>
            <a:r>
              <a:rPr lang="pl-PL" sz="1200" b="0" i="0" kern="1200" dirty="0">
                <a:solidFill>
                  <a:schemeClr val="tx1"/>
                </a:solidFill>
                <a:effectLst/>
                <a:latin typeface="+mn-lt"/>
                <a:ea typeface="+mn-ea"/>
                <a:cs typeface="+mn-cs"/>
              </a:rPr>
              <a:t>(w tym m.in. długoterminowa opłacalność: długi cykl życia obiektu, koszt realizacji vs. koszt utrzymania),</a:t>
            </a:r>
          </a:p>
          <a:p>
            <a:pPr fontAlgn="base"/>
            <a:r>
              <a:rPr lang="pl-PL" sz="1200" b="1" i="0" kern="1200" dirty="0">
                <a:solidFill>
                  <a:schemeClr val="tx1"/>
                </a:solidFill>
                <a:effectLst/>
                <a:latin typeface="+mn-lt"/>
                <a:ea typeface="+mn-ea"/>
                <a:cs typeface="+mn-cs"/>
              </a:rPr>
              <a:t>różnorodność </a:t>
            </a:r>
            <a:r>
              <a:rPr lang="pl-PL" sz="1200" b="0" i="0" kern="1200" dirty="0">
                <a:solidFill>
                  <a:schemeClr val="tx1"/>
                </a:solidFill>
                <a:effectLst/>
                <a:latin typeface="+mn-lt"/>
                <a:ea typeface="+mn-ea"/>
                <a:cs typeface="+mn-cs"/>
              </a:rPr>
              <a:t>(w tym m.in. wielofunkcyjność, integrujące przestrzenie publiczne, zapobieganie </a:t>
            </a:r>
            <a:r>
              <a:rPr lang="pl-PL" sz="1200" b="0" i="0" kern="1200" dirty="0" err="1">
                <a:solidFill>
                  <a:schemeClr val="tx1"/>
                </a:solidFill>
                <a:effectLst/>
                <a:latin typeface="+mn-lt"/>
                <a:ea typeface="+mn-ea"/>
                <a:cs typeface="+mn-cs"/>
              </a:rPr>
              <a:t>gettoizacji</a:t>
            </a:r>
            <a:r>
              <a:rPr lang="pl-PL" sz="1200" b="0" i="0" kern="1200" dirty="0">
                <a:solidFill>
                  <a:schemeClr val="tx1"/>
                </a:solidFill>
                <a:effectLst/>
                <a:latin typeface="+mn-lt"/>
                <a:ea typeface="+mn-ea"/>
                <a:cs typeface="+mn-cs"/>
              </a:rPr>
              <a:t> i gentryfikacji),</a:t>
            </a:r>
          </a:p>
          <a:p>
            <a:pPr fontAlgn="base"/>
            <a:r>
              <a:rPr lang="pl-PL" sz="1200" b="1" i="0" kern="1200" dirty="0">
                <a:solidFill>
                  <a:schemeClr val="tx1"/>
                </a:solidFill>
                <a:effectLst/>
                <a:latin typeface="+mn-lt"/>
                <a:ea typeface="+mn-ea"/>
                <a:cs typeface="+mn-cs"/>
              </a:rPr>
              <a:t>kontekst </a:t>
            </a:r>
            <a:r>
              <a:rPr lang="pl-PL" sz="1200" b="0" i="0" kern="1200" dirty="0">
                <a:solidFill>
                  <a:schemeClr val="tx1"/>
                </a:solidFill>
                <a:effectLst/>
                <a:latin typeface="+mn-lt"/>
                <a:ea typeface="+mn-ea"/>
                <a:cs typeface="+mn-cs"/>
              </a:rPr>
              <a:t>(w tym m.in. dziedzictwo, lokalna specyfika, spójność przestrzenna, powiązanie z krajobrazem),</a:t>
            </a:r>
          </a:p>
          <a:p>
            <a:pPr fontAlgn="base"/>
            <a:r>
              <a:rPr lang="pl-PL" sz="1200" b="1" i="0" kern="1200" dirty="0">
                <a:solidFill>
                  <a:schemeClr val="tx1"/>
                </a:solidFill>
                <a:effectLst/>
                <a:latin typeface="+mn-lt"/>
                <a:ea typeface="+mn-ea"/>
                <a:cs typeface="+mn-cs"/>
              </a:rPr>
              <a:t>tożsamość </a:t>
            </a:r>
            <a:r>
              <a:rPr lang="pl-PL" sz="1200" b="0" i="0" kern="1200" dirty="0">
                <a:solidFill>
                  <a:schemeClr val="tx1"/>
                </a:solidFill>
                <a:effectLst/>
                <a:latin typeface="+mn-lt"/>
                <a:ea typeface="+mn-ea"/>
                <a:cs typeface="+mn-cs"/>
              </a:rPr>
              <a:t>miejsca (w tym m.in. poczucie przywiązania lub przynależności do miejsca i krajobrazu)</a:t>
            </a:r>
          </a:p>
          <a:p>
            <a:pPr fontAlgn="base"/>
            <a:r>
              <a:rPr lang="pl-PL" sz="1200" b="1" i="0" kern="1200" dirty="0">
                <a:solidFill>
                  <a:schemeClr val="tx1"/>
                </a:solidFill>
                <a:effectLst/>
                <a:latin typeface="+mn-lt"/>
                <a:ea typeface="+mn-ea"/>
                <a:cs typeface="+mn-cs"/>
              </a:rPr>
              <a:t>piękno </a:t>
            </a:r>
            <a:r>
              <a:rPr lang="pl-PL" sz="1200" b="0" i="0" kern="1200" dirty="0">
                <a:solidFill>
                  <a:schemeClr val="tx1"/>
                </a:solidFill>
                <a:effectLst/>
                <a:latin typeface="+mn-lt"/>
                <a:ea typeface="+mn-ea"/>
                <a:cs typeface="+mn-cs"/>
              </a:rPr>
              <a:t>(w tym m.in. estetyka, pozytywny odbiór, atmosfera)</a:t>
            </a:r>
          </a:p>
          <a:p>
            <a:pPr fontAlgn="base"/>
            <a:endParaRPr lang="pl-PL" sz="1200" b="0" i="0" kern="1200" dirty="0">
              <a:solidFill>
                <a:schemeClr val="tx1"/>
              </a:solidFill>
              <a:effectLst/>
              <a:latin typeface="+mn-lt"/>
              <a:ea typeface="+mn-ea"/>
              <a:cs typeface="+mn-cs"/>
            </a:endParaRPr>
          </a:p>
          <a:p>
            <a:pPr fontAlgn="base"/>
            <a:r>
              <a:rPr lang="pl-PL" dirty="0"/>
              <a:t>Niniejszy dokument dotyczący zasad jakości powstał w wyniku prac grupy ekspertów powołanej przez Międzynarodową Radę ds. Zabytków i Miejsc Zabytkowych </a:t>
            </a:r>
            <a:r>
              <a:rPr lang="pl-PL" b="1" dirty="0"/>
              <a:t>(ICOMOS), </a:t>
            </a:r>
          </a:p>
          <a:p>
            <a:pPr fontAlgn="base"/>
            <a:r>
              <a:rPr lang="pl-PL" dirty="0"/>
              <a:t>Głównym celem dokumentu </a:t>
            </a:r>
            <a:r>
              <a:rPr lang="pl-PL" b="1" dirty="0"/>
              <a:t>jest dostarczenie wskazówek dotyczących zasad jakości </a:t>
            </a:r>
            <a:r>
              <a:rPr lang="pl-PL" dirty="0"/>
              <a:t>dla wszystkich interesariuszy bezpośrednio lub pośrednio zaangażowanych w interwencje finansowane przez UE, które </a:t>
            </a:r>
            <a:r>
              <a:rPr lang="pl-PL" b="1" dirty="0"/>
              <a:t>mogą mieć wpływ na dziedzictwo kulturowe, głównie dziedzictwo architektoniczne i krajobrazy kulturowe</a:t>
            </a:r>
            <a:r>
              <a:rPr lang="pl-PL" dirty="0"/>
              <a:t>.</a:t>
            </a:r>
          </a:p>
          <a:p>
            <a:pPr fontAlgn="base"/>
            <a:r>
              <a:rPr lang="pl-PL" dirty="0"/>
              <a:t> Zarysowano korzyści środowiskowe, kulturowe, społeczne i ekonomiczne wynikające ze stosowania zasad jakości. Biorąc pod uwagę, że uznanie dziedzictwa kulturowego za wspólne dobro i odpowiedzialność jest warunkiem wstępnym jakości, proponuje się przyjęcie środków jakościowych poprzez podnoszenie świadomości i wzmacnianie wdrażania zasad i standardów konserwatorskich na każdym etapie cyklu, od programowania po ewaluację</a:t>
            </a:r>
          </a:p>
          <a:p>
            <a:pPr fontAlgn="base"/>
            <a:r>
              <a:rPr lang="pl-PL" b="1" dirty="0">
                <a:solidFill>
                  <a:srgbClr val="FF0000"/>
                </a:solidFill>
              </a:rPr>
              <a:t>Balans pomiędzy docenieniem / poszanowaniem wartości dziedzictwa a nowym podejściem (nowoczesnością) – harmonia  w rekonstruowaniu (nie cepelia) w użytkowaniu, kwestie dotyczące kosztów inwestycji, użytkowania, osób które się zajmują</a:t>
            </a:r>
          </a:p>
          <a:p>
            <a:pPr fontAlgn="base"/>
            <a:r>
              <a:rPr lang="pl-PL" b="1" dirty="0">
                <a:solidFill>
                  <a:srgbClr val="FF0000"/>
                </a:solidFill>
              </a:rPr>
              <a:t>Odpowiedź / dopasowanie do potrzeb użytkowników  ale i społeczności </a:t>
            </a:r>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02B4DB-5212-AD42-B2C1-BD19AC94D45E}"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197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8.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70659" y="1790613"/>
            <a:ext cx="9851923" cy="3924814"/>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0827" y="1790612"/>
            <a:ext cx="4514751" cy="653253"/>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681487" y="490243"/>
            <a:ext cx="1231537" cy="979756"/>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2401255" y="490243"/>
            <a:ext cx="1231537" cy="979756"/>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4121023" y="490243"/>
            <a:ext cx="1231537" cy="979756"/>
          </a:xfrm>
          <a:prstGeom prst="rect">
            <a:avLst/>
          </a:prstGeom>
        </p:spPr>
      </p:pic>
      <p:sp>
        <p:nvSpPr>
          <p:cNvPr id="2" name="Title 1"/>
          <p:cNvSpPr>
            <a:spLocks noGrp="1"/>
          </p:cNvSpPr>
          <p:nvPr>
            <p:ph type="ctrTitle"/>
          </p:nvPr>
        </p:nvSpPr>
        <p:spPr>
          <a:xfrm>
            <a:off x="1580332" y="2775173"/>
            <a:ext cx="9031400" cy="1004864"/>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2023-07-28</a:t>
            </a:fld>
            <a:endParaRPr lang="pl-PL" dirty="0"/>
          </a:p>
        </p:txBody>
      </p:sp>
      <p:pic>
        <p:nvPicPr>
          <p:cNvPr id="6" name="Obraz 5">
            <a:extLst>
              <a:ext uri="{FF2B5EF4-FFF2-40B4-BE49-F238E27FC236}">
                <a16:creationId xmlns:a16="http://schemas.microsoft.com/office/drawing/2014/main" id="{3FDB76B9-FC6C-44C1-A4FF-DBB958B8D7F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7048" y="5846001"/>
            <a:ext cx="10097758" cy="751766"/>
          </a:xfrm>
          <a:prstGeom prst="rect">
            <a:avLst/>
          </a:prstGeom>
        </p:spPr>
      </p:pic>
      <p:pic>
        <p:nvPicPr>
          <p:cNvPr id="12" name="Obraz 11" descr="Logo rocznicowe: 25 lat Samorządu Województwa Pomorskiego.">
            <a:extLst>
              <a:ext uri="{FF2B5EF4-FFF2-40B4-BE49-F238E27FC236}">
                <a16:creationId xmlns:a16="http://schemas.microsoft.com/office/drawing/2014/main" id="{EA3EF631-4EC4-4DF9-9F29-F25B4C6AE2E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430326" y="417780"/>
            <a:ext cx="2744050" cy="1062332"/>
          </a:xfrm>
          <a:prstGeom prst="rect">
            <a:avLst/>
          </a:prstGeom>
        </p:spPr>
      </p:pic>
    </p:spTree>
    <p:extLst>
      <p:ext uri="{BB962C8B-B14F-4D97-AF65-F5344CB8AC3E}">
        <p14:creationId xmlns:p14="http://schemas.microsoft.com/office/powerpoint/2010/main" val="2449546921"/>
      </p:ext>
    </p:extLst>
  </p:cSld>
  <p:clrMapOvr>
    <a:masterClrMapping/>
  </p:clrMapOvr>
  <p:extLst mod="1">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0A228201-59AA-470F-B779-D4FECA3DF137}"/>
              </a:ext>
            </a:extLst>
          </p:cNvPr>
          <p:cNvSpPr/>
          <p:nvPr userDrawn="1"/>
        </p:nvSpPr>
        <p:spPr>
          <a:xfrm>
            <a:off x="1169419" y="1799461"/>
            <a:ext cx="9853164" cy="39201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0" name="Prostokąt 9">
            <a:extLst>
              <a:ext uri="{FF2B5EF4-FFF2-40B4-BE49-F238E27FC236}">
                <a16:creationId xmlns:a16="http://schemas.microsoft.com/office/drawing/2014/main" id="{C7D00171-EF30-4814-B375-246769FD4B1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1" name="Obraz 10" descr="Obraz zawierający tekst&#10;&#10;Opis wygenerowany automatycznie">
            <a:extLst>
              <a:ext uri="{FF2B5EF4-FFF2-40B4-BE49-F238E27FC236}">
                <a16:creationId xmlns:a16="http://schemas.microsoft.com/office/drawing/2014/main" id="{2ABF63AC-8150-4C02-BE62-EBE0A0398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14" name="Title 1">
            <a:extLst>
              <a:ext uri="{FF2B5EF4-FFF2-40B4-BE49-F238E27FC236}">
                <a16:creationId xmlns:a16="http://schemas.microsoft.com/office/drawing/2014/main" id="{1629EBDD-5340-4285-A47D-77B29466EFE4}"/>
              </a:ext>
            </a:extLst>
          </p:cNvPr>
          <p:cNvSpPr>
            <a:spLocks noGrp="1"/>
          </p:cNvSpPr>
          <p:nvPr>
            <p:ph type="ctrTitle" hasCustomPrompt="1"/>
          </p:nvPr>
        </p:nvSpPr>
        <p:spPr>
          <a:xfrm>
            <a:off x="1580299" y="3094953"/>
            <a:ext cx="9031400" cy="986800"/>
          </a:xfrm>
        </p:spPr>
        <p:txBody>
          <a:bodyPr anchor="t" anchorCtr="0">
            <a:normAutofit/>
          </a:bodyPr>
          <a:lstStyle>
            <a:lvl1pPr algn="ctr">
              <a:lnSpc>
                <a:spcPts val="3629"/>
              </a:lnSpc>
              <a:defRPr sz="2903"/>
            </a:lvl1pPr>
          </a:lstStyle>
          <a:p>
            <a:br>
              <a:rPr lang="pl-PL" dirty="0"/>
            </a:br>
            <a:r>
              <a:rPr lang="pl-PL" dirty="0"/>
              <a:t>Dziękuję za uwagę.</a:t>
            </a:r>
            <a:endParaRPr lang="en-US" dirty="0"/>
          </a:p>
        </p:txBody>
      </p:sp>
      <p:sp>
        <p:nvSpPr>
          <p:cNvPr id="15" name="Date Placeholder 3">
            <a:extLst>
              <a:ext uri="{FF2B5EF4-FFF2-40B4-BE49-F238E27FC236}">
                <a16:creationId xmlns:a16="http://schemas.microsoft.com/office/drawing/2014/main" id="{E08A69D8-E434-4799-8832-9915F4EB34F4}"/>
              </a:ext>
            </a:extLst>
          </p:cNvPr>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2023-07-28</a:t>
            </a:fld>
            <a:endParaRPr lang="pl-PL" dirty="0"/>
          </a:p>
        </p:txBody>
      </p:sp>
      <p:pic>
        <p:nvPicPr>
          <p:cNvPr id="16" name="Obraz 15">
            <a:extLst>
              <a:ext uri="{FF2B5EF4-FFF2-40B4-BE49-F238E27FC236}">
                <a16:creationId xmlns:a16="http://schemas.microsoft.com/office/drawing/2014/main" id="{E2649279-68AC-4F54-A880-75A79D7385CD}"/>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1C169691-7357-4DDF-8437-CEB5E8C7275F}"/>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8" name="Obraz 17">
            <a:extLst>
              <a:ext uri="{FF2B5EF4-FFF2-40B4-BE49-F238E27FC236}">
                <a16:creationId xmlns:a16="http://schemas.microsoft.com/office/drawing/2014/main" id="{69B9B22B-67E4-4504-8A58-6D72DCD7A2AE}"/>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19" name="Obraz 18">
            <a:extLst>
              <a:ext uri="{FF2B5EF4-FFF2-40B4-BE49-F238E27FC236}">
                <a16:creationId xmlns:a16="http://schemas.microsoft.com/office/drawing/2014/main" id="{0BC155C9-2974-4950-B840-0E7ABDF714B1}"/>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0" name="Obraz 19">
            <a:extLst>
              <a:ext uri="{FF2B5EF4-FFF2-40B4-BE49-F238E27FC236}">
                <a16:creationId xmlns:a16="http://schemas.microsoft.com/office/drawing/2014/main" id="{C1C9A51C-3E9A-43B3-865C-E0B79CE15EF8}"/>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1" name="Obraz 20">
            <a:extLst>
              <a:ext uri="{FF2B5EF4-FFF2-40B4-BE49-F238E27FC236}">
                <a16:creationId xmlns:a16="http://schemas.microsoft.com/office/drawing/2014/main" id="{AE3D26F0-CB23-476D-84AC-833FF583534C}"/>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2" name="Obraz 21">
            <a:extLst>
              <a:ext uri="{FF2B5EF4-FFF2-40B4-BE49-F238E27FC236}">
                <a16:creationId xmlns:a16="http://schemas.microsoft.com/office/drawing/2014/main" id="{02C74DC5-C335-4B67-9BCD-34D60F57C6C6}"/>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3" name="Obraz 22">
            <a:extLst>
              <a:ext uri="{FF2B5EF4-FFF2-40B4-BE49-F238E27FC236}">
                <a16:creationId xmlns:a16="http://schemas.microsoft.com/office/drawing/2014/main" id="{0F174CC1-CE15-4868-A9EE-2844EB32D55C}"/>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24" name="Obraz 23">
            <a:extLst>
              <a:ext uri="{FF2B5EF4-FFF2-40B4-BE49-F238E27FC236}">
                <a16:creationId xmlns:a16="http://schemas.microsoft.com/office/drawing/2014/main" id="{580C7992-BAEE-4176-9AF5-42DA24B7599A}"/>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25" name="Obraz 24">
            <a:extLst>
              <a:ext uri="{FF2B5EF4-FFF2-40B4-BE49-F238E27FC236}">
                <a16:creationId xmlns:a16="http://schemas.microsoft.com/office/drawing/2014/main" id="{BA86516E-B5E1-4DB3-981D-6523926A2A17}"/>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26" name="Obraz 25">
            <a:extLst>
              <a:ext uri="{FF2B5EF4-FFF2-40B4-BE49-F238E27FC236}">
                <a16:creationId xmlns:a16="http://schemas.microsoft.com/office/drawing/2014/main" id="{709B0195-39FE-4DB2-9F58-C6258A41F18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27" name="Obraz 26">
            <a:extLst>
              <a:ext uri="{FF2B5EF4-FFF2-40B4-BE49-F238E27FC236}">
                <a16:creationId xmlns:a16="http://schemas.microsoft.com/office/drawing/2014/main" id="{06B4110B-C953-4485-B94D-302AD469CBD4}"/>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pic>
        <p:nvPicPr>
          <p:cNvPr id="28" name="Obraz 27">
            <a:extLst>
              <a:ext uri="{FF2B5EF4-FFF2-40B4-BE49-F238E27FC236}">
                <a16:creationId xmlns:a16="http://schemas.microsoft.com/office/drawing/2014/main" id="{7E3F8DBC-0D86-4A87-B80E-1209AC8C45A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7048" y="5846001"/>
            <a:ext cx="10097758" cy="751766"/>
          </a:xfrm>
          <a:prstGeom prst="rect">
            <a:avLst/>
          </a:prstGeom>
        </p:spPr>
      </p:pic>
      <p:pic>
        <p:nvPicPr>
          <p:cNvPr id="29" name="Obraz 28" descr="Logo rocznicowe: 25 lat Samorządu Województwa Pomorskiego.">
            <a:extLst>
              <a:ext uri="{FF2B5EF4-FFF2-40B4-BE49-F238E27FC236}">
                <a16:creationId xmlns:a16="http://schemas.microsoft.com/office/drawing/2014/main" id="{81D43660-ADF3-43C6-A90B-7E0A413FEDB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30326" y="417780"/>
            <a:ext cx="2744050" cy="1062332"/>
          </a:xfrm>
          <a:prstGeom prst="rect">
            <a:avLst/>
          </a:prstGeom>
        </p:spPr>
      </p:pic>
    </p:spTree>
    <p:extLst>
      <p:ext uri="{BB962C8B-B14F-4D97-AF65-F5344CB8AC3E}">
        <p14:creationId xmlns:p14="http://schemas.microsoft.com/office/powerpoint/2010/main" val="211643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169419" y="1799461"/>
            <a:ext cx="9853164" cy="3915966"/>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2" y="0"/>
            <a:ext cx="5685979" cy="2443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9419" y="1799460"/>
            <a:ext cx="4514751" cy="653253"/>
          </a:xfrm>
          <a:prstGeom prst="rect">
            <a:avLst/>
          </a:prstGeom>
        </p:spPr>
      </p:pic>
      <p:sp>
        <p:nvSpPr>
          <p:cNvPr id="2" name="Title 1"/>
          <p:cNvSpPr>
            <a:spLocks noGrp="1"/>
          </p:cNvSpPr>
          <p:nvPr>
            <p:ph type="ctrTitle"/>
          </p:nvPr>
        </p:nvSpPr>
        <p:spPr>
          <a:xfrm>
            <a:off x="1580332" y="2785254"/>
            <a:ext cx="9031400" cy="986800"/>
          </a:xfrm>
        </p:spPr>
        <p:txBody>
          <a:bodyPr anchor="t" anchorCtr="0">
            <a:normAutofit/>
          </a:bodyPr>
          <a:lstStyle>
            <a:lvl1pPr algn="l">
              <a:lnSpc>
                <a:spcPts val="3629"/>
              </a:lnSpc>
              <a:defRPr sz="2903"/>
            </a:lvl1pPr>
          </a:lstStyle>
          <a:p>
            <a:r>
              <a:rPr lang="pl-PL"/>
              <a:t>Kliknij, aby edytować styl</a:t>
            </a:r>
            <a:endParaRPr lang="en-US" dirty="0"/>
          </a:p>
        </p:txBody>
      </p:sp>
      <p:sp>
        <p:nvSpPr>
          <p:cNvPr id="3" name="Subtitle 2"/>
          <p:cNvSpPr>
            <a:spLocks noGrp="1"/>
          </p:cNvSpPr>
          <p:nvPr>
            <p:ph type="subTitle" idx="1"/>
          </p:nvPr>
        </p:nvSpPr>
        <p:spPr>
          <a:xfrm>
            <a:off x="1580345" y="4410532"/>
            <a:ext cx="9031311" cy="979756"/>
          </a:xfrm>
        </p:spPr>
        <p:txBody>
          <a:bodyPr>
            <a:normAutofit/>
          </a:bodyPr>
          <a:lstStyle>
            <a:lvl1pPr marL="0" indent="0" algn="l">
              <a:lnSpc>
                <a:spcPts val="3175"/>
              </a:lnSpc>
              <a:buNone/>
              <a:defRPr sz="2540" b="1">
                <a:solidFill>
                  <a:schemeClr val="tx2"/>
                </a:solidFill>
              </a:defRPr>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968958" y="490243"/>
            <a:ext cx="2052383" cy="316710"/>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2023-07-28</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a:alphaModFix amt="55000"/>
            <a:extLst>
              <a:ext uri="{28A0092B-C50C-407E-A947-70E740481C1C}">
                <a14:useLocalDpi xmlns:a14="http://schemas.microsoft.com/office/drawing/2010/main" val="0"/>
              </a:ext>
            </a:extLst>
          </a:blip>
          <a:stretch>
            <a:fillRect/>
          </a:stretch>
        </p:blipFill>
        <p:spPr>
          <a:xfrm>
            <a:off x="744346" y="1128866"/>
            <a:ext cx="434459" cy="345636"/>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a:alphaModFix amt="55000"/>
            <a:extLst>
              <a:ext uri="{28A0092B-C50C-407E-A947-70E740481C1C}">
                <a14:useLocalDpi xmlns:a14="http://schemas.microsoft.com/office/drawing/2010/main" val="0"/>
              </a:ext>
            </a:extLst>
          </a:blip>
          <a:stretch>
            <a:fillRect/>
          </a:stretch>
        </p:blipFill>
        <p:spPr>
          <a:xfrm>
            <a:off x="1556811" y="495200"/>
            <a:ext cx="434459" cy="345636"/>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a:alphaModFix amt="55000"/>
            <a:extLst>
              <a:ext uri="{28A0092B-C50C-407E-A947-70E740481C1C}">
                <a14:useLocalDpi xmlns:a14="http://schemas.microsoft.com/office/drawing/2010/main" val="0"/>
              </a:ext>
            </a:extLst>
          </a:blip>
          <a:stretch>
            <a:fillRect/>
          </a:stretch>
        </p:blipFill>
        <p:spPr>
          <a:xfrm>
            <a:off x="1574213" y="1128866"/>
            <a:ext cx="434459" cy="345636"/>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a:alphaModFix amt="55000"/>
            <a:extLst>
              <a:ext uri="{28A0092B-C50C-407E-A947-70E740481C1C}">
                <a14:useLocalDpi xmlns:a14="http://schemas.microsoft.com/office/drawing/2010/main" val="0"/>
              </a:ext>
            </a:extLst>
          </a:blip>
          <a:stretch>
            <a:fillRect/>
          </a:stretch>
        </p:blipFill>
        <p:spPr>
          <a:xfrm>
            <a:off x="4864326" y="488325"/>
            <a:ext cx="434459" cy="345636"/>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a:alphaModFix amt="55000"/>
            <a:extLst>
              <a:ext uri="{28A0092B-C50C-407E-A947-70E740481C1C}">
                <a14:useLocalDpi xmlns:a14="http://schemas.microsoft.com/office/drawing/2010/main" val="0"/>
              </a:ext>
            </a:extLst>
          </a:blip>
          <a:stretch>
            <a:fillRect/>
          </a:stretch>
        </p:blipFill>
        <p:spPr>
          <a:xfrm>
            <a:off x="734959" y="495200"/>
            <a:ext cx="434459" cy="345636"/>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a:alphaModFix amt="55000"/>
            <a:extLst>
              <a:ext uri="{28A0092B-C50C-407E-A947-70E740481C1C}">
                <a14:useLocalDpi xmlns:a14="http://schemas.microsoft.com/office/drawing/2010/main" val="0"/>
              </a:ext>
            </a:extLst>
          </a:blip>
          <a:stretch>
            <a:fillRect/>
          </a:stretch>
        </p:blipFill>
        <p:spPr>
          <a:xfrm>
            <a:off x="2399550" y="1138358"/>
            <a:ext cx="434459" cy="345636"/>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a:alphaModFix amt="55000"/>
            <a:extLst>
              <a:ext uri="{28A0092B-C50C-407E-A947-70E740481C1C}">
                <a14:useLocalDpi xmlns:a14="http://schemas.microsoft.com/office/drawing/2010/main" val="0"/>
              </a:ext>
            </a:extLst>
          </a:blip>
          <a:stretch>
            <a:fillRect/>
          </a:stretch>
        </p:blipFill>
        <p:spPr>
          <a:xfrm>
            <a:off x="3209564" y="493114"/>
            <a:ext cx="434459" cy="345636"/>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a:alphaModFix amt="55000"/>
            <a:extLst>
              <a:ext uri="{28A0092B-C50C-407E-A947-70E740481C1C}">
                <a14:useLocalDpi xmlns:a14="http://schemas.microsoft.com/office/drawing/2010/main" val="0"/>
              </a:ext>
            </a:extLst>
          </a:blip>
          <a:stretch>
            <a:fillRect/>
          </a:stretch>
        </p:blipFill>
        <p:spPr>
          <a:xfrm>
            <a:off x="4033303" y="485586"/>
            <a:ext cx="434459" cy="345636"/>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a:alphaModFix amt="55000"/>
            <a:extLst>
              <a:ext uri="{28A0092B-C50C-407E-A947-70E740481C1C}">
                <a14:useLocalDpi xmlns:a14="http://schemas.microsoft.com/office/drawing/2010/main" val="0"/>
              </a:ext>
            </a:extLst>
          </a:blip>
          <a:stretch>
            <a:fillRect/>
          </a:stretch>
        </p:blipFill>
        <p:spPr>
          <a:xfrm>
            <a:off x="2385824" y="481800"/>
            <a:ext cx="434459" cy="345636"/>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a:alphaModFix amt="55000"/>
            <a:extLst>
              <a:ext uri="{28A0092B-C50C-407E-A947-70E740481C1C}">
                <a14:useLocalDpi xmlns:a14="http://schemas.microsoft.com/office/drawing/2010/main" val="0"/>
              </a:ext>
            </a:extLst>
          </a:blip>
          <a:stretch>
            <a:fillRect/>
          </a:stretch>
        </p:blipFill>
        <p:spPr>
          <a:xfrm>
            <a:off x="4030776" y="1135780"/>
            <a:ext cx="434459" cy="345636"/>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a:alphaModFix amt="55000"/>
            <a:extLst>
              <a:ext uri="{28A0092B-C50C-407E-A947-70E740481C1C}">
                <a14:useLocalDpi xmlns:a14="http://schemas.microsoft.com/office/drawing/2010/main" val="0"/>
              </a:ext>
            </a:extLst>
          </a:blip>
          <a:stretch>
            <a:fillRect/>
          </a:stretch>
        </p:blipFill>
        <p:spPr>
          <a:xfrm>
            <a:off x="4864129" y="1134476"/>
            <a:ext cx="434459" cy="345636"/>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a:alphaModFix amt="55000"/>
            <a:extLst>
              <a:ext uri="{28A0092B-C50C-407E-A947-70E740481C1C}">
                <a14:useLocalDpi xmlns:a14="http://schemas.microsoft.com/office/drawing/2010/main" val="0"/>
              </a:ext>
            </a:extLst>
          </a:blip>
          <a:stretch>
            <a:fillRect/>
          </a:stretch>
        </p:blipFill>
        <p:spPr>
          <a:xfrm>
            <a:off x="3209564" y="1134476"/>
            <a:ext cx="434459" cy="345636"/>
          </a:xfrm>
          <a:prstGeom prst="rect">
            <a:avLst/>
          </a:prstGeom>
        </p:spPr>
      </p:pic>
      <p:pic>
        <p:nvPicPr>
          <p:cNvPr id="24" name="Obraz 23">
            <a:extLst>
              <a:ext uri="{FF2B5EF4-FFF2-40B4-BE49-F238E27FC236}">
                <a16:creationId xmlns:a16="http://schemas.microsoft.com/office/drawing/2014/main" id="{435F0698-B762-4CA8-B4E7-F5A60425786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7048" y="5846001"/>
            <a:ext cx="10097758" cy="751766"/>
          </a:xfrm>
          <a:prstGeom prst="rect">
            <a:avLst/>
          </a:prstGeom>
        </p:spPr>
      </p:pic>
      <p:pic>
        <p:nvPicPr>
          <p:cNvPr id="26" name="Obraz 25" descr="Logo rocznicowe: 25 lat Samorządu Województwa Pomorskiego.">
            <a:extLst>
              <a:ext uri="{FF2B5EF4-FFF2-40B4-BE49-F238E27FC236}">
                <a16:creationId xmlns:a16="http://schemas.microsoft.com/office/drawing/2014/main" id="{26A9FA7C-9311-4E28-9148-0DF0D28C7CE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430326" y="417780"/>
            <a:ext cx="2744050" cy="1062332"/>
          </a:xfrm>
          <a:prstGeom prst="rect">
            <a:avLst/>
          </a:prstGeom>
        </p:spPr>
      </p:pic>
    </p:spTree>
    <p:extLst>
      <p:ext uri="{BB962C8B-B14F-4D97-AF65-F5344CB8AC3E}">
        <p14:creationId xmlns:p14="http://schemas.microsoft.com/office/powerpoint/2010/main" val="3679300089"/>
      </p:ext>
    </p:extLst>
  </p:cSld>
  <p:clrMapOvr>
    <a:masterClrMapping/>
  </p:clrMapOvr>
  <p:extLst mod="1">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7736987" cy="473665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3222236" y="4082829"/>
            <a:ext cx="7800346" cy="16325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17991" y="5061678"/>
            <a:ext cx="6993665" cy="588349"/>
          </a:xfrm>
        </p:spPr>
        <p:txBody>
          <a:bodyPr anchor="t" anchorCtr="0">
            <a:normAutofit/>
          </a:bodyPr>
          <a:lstStyle>
            <a:lvl1pPr algn="l">
              <a:lnSpc>
                <a:spcPts val="3175"/>
              </a:lnSpc>
              <a:defRPr sz="2540"/>
            </a:lvl1pPr>
          </a:lstStyle>
          <a:p>
            <a:r>
              <a:rPr lang="pl-PL"/>
              <a:t>Kliknij, aby edytować styl</a:t>
            </a:r>
            <a:endParaRPr lang="en-US" dirty="0"/>
          </a:p>
        </p:txBody>
      </p:sp>
      <p:sp>
        <p:nvSpPr>
          <p:cNvPr id="4" name="Date Placeholder 3"/>
          <p:cNvSpPr>
            <a:spLocks noGrp="1"/>
          </p:cNvSpPr>
          <p:nvPr>
            <p:ph type="dt" sz="half" idx="10"/>
          </p:nvPr>
        </p:nvSpPr>
        <p:spPr>
          <a:xfrm>
            <a:off x="8970199" y="489652"/>
            <a:ext cx="2052383" cy="332686"/>
          </a:xfrm>
          <a:prstGeom prst="rect">
            <a:avLst/>
          </a:prstGeom>
        </p:spPr>
        <p:txBody>
          <a:bodyPr lIns="0" tIns="0" rIns="0" bIns="0"/>
          <a:lstStyle>
            <a:lvl1pPr algn="r">
              <a:lnSpc>
                <a:spcPts val="1633"/>
              </a:lnSpc>
              <a:defRPr sz="127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2023-07-28</a:t>
            </a:fld>
            <a:endParaRPr lang="pl-PL" dirty="0"/>
          </a:p>
        </p:txBody>
      </p:sp>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236" y="4082829"/>
            <a:ext cx="4514751" cy="653253"/>
          </a:xfrm>
          <a:prstGeom prst="rect">
            <a:avLst/>
          </a:prstGeom>
        </p:spPr>
      </p:pic>
      <p:pic>
        <p:nvPicPr>
          <p:cNvPr id="11" name="Obraz 10">
            <a:extLst>
              <a:ext uri="{FF2B5EF4-FFF2-40B4-BE49-F238E27FC236}">
                <a16:creationId xmlns:a16="http://schemas.microsoft.com/office/drawing/2014/main" id="{0CF3E933-1DA6-403F-9323-5B318B9943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7048" y="5846001"/>
            <a:ext cx="10097758" cy="751766"/>
          </a:xfrm>
          <a:prstGeom prst="rect">
            <a:avLst/>
          </a:prstGeom>
        </p:spPr>
      </p:pic>
      <p:pic>
        <p:nvPicPr>
          <p:cNvPr id="8" name="Obraz 7" descr="Logo rocznicowe: 25 lat Samorządu Województwa Pomorskiego.">
            <a:extLst>
              <a:ext uri="{FF2B5EF4-FFF2-40B4-BE49-F238E27FC236}">
                <a16:creationId xmlns:a16="http://schemas.microsoft.com/office/drawing/2014/main" id="{47461BC3-2B77-43FB-8BAB-EFD2EBB038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07760" y="952912"/>
            <a:ext cx="2744050" cy="1062332"/>
          </a:xfrm>
          <a:prstGeom prst="rect">
            <a:avLst/>
          </a:prstGeom>
        </p:spPr>
      </p:pic>
    </p:spTree>
    <p:extLst>
      <p:ext uri="{BB962C8B-B14F-4D97-AF65-F5344CB8AC3E}">
        <p14:creationId xmlns:p14="http://schemas.microsoft.com/office/powerpoint/2010/main" val="1443585217"/>
      </p:ext>
    </p:extLst>
  </p:cSld>
  <p:clrMapOvr>
    <a:masterClrMapping/>
  </p:clrMapOvr>
  <p:extLst mod="1">
    <p:ext uri="{DCECCB84-F9BA-43D5-87BE-67443E8EF086}">
      <p15:sldGuideLst xmlns:p15="http://schemas.microsoft.com/office/powerpoint/2012/main">
        <p15:guide id="1" pos="192">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3222235" y="4082829"/>
            <a:ext cx="8205842" cy="195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763924" y="0"/>
            <a:ext cx="7794915" cy="4408303"/>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907"/>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4453203" y="4082828"/>
            <a:ext cx="4105634" cy="326037"/>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6" name="Prostokąt 5">
            <a:extLst>
              <a:ext uri="{FF2B5EF4-FFF2-40B4-BE49-F238E27FC236}">
                <a16:creationId xmlns:a16="http://schemas.microsoft.com/office/drawing/2014/main" id="{03E2C530-5988-0861-50D8-1C7FE1662A60}"/>
              </a:ext>
            </a:extLst>
          </p:cNvPr>
          <p:cNvSpPr/>
          <p:nvPr userDrawn="1"/>
        </p:nvSpPr>
        <p:spPr>
          <a:xfrm>
            <a:off x="3222237" y="4082828"/>
            <a:ext cx="1230967" cy="3254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2" name="Title 1"/>
          <p:cNvSpPr>
            <a:spLocks noGrp="1"/>
          </p:cNvSpPr>
          <p:nvPr>
            <p:ph type="ctrTitle"/>
          </p:nvPr>
        </p:nvSpPr>
        <p:spPr>
          <a:xfrm>
            <a:off x="3633162" y="4713462"/>
            <a:ext cx="7389421" cy="1197862"/>
          </a:xfrm>
        </p:spPr>
        <p:txBody>
          <a:bodyPr anchor="t" anchorCtr="0">
            <a:normAutofit/>
          </a:bodyPr>
          <a:lstStyle>
            <a:lvl1pPr algn="l">
              <a:lnSpc>
                <a:spcPts val="3175"/>
              </a:lnSpc>
              <a:defRPr sz="2540"/>
            </a:lvl1pPr>
          </a:lstStyle>
          <a:p>
            <a:r>
              <a:rPr lang="pl-PL"/>
              <a:t>Kliknij, aby edytować styl</a:t>
            </a:r>
            <a:endParaRPr lang="en-US" dirty="0"/>
          </a:p>
        </p:txBody>
      </p:sp>
      <p:pic>
        <p:nvPicPr>
          <p:cNvPr id="7" name="Obraz 6" descr="Logo rocznicowe: 25 lat Samorządu Województwa Pomorskiego.">
            <a:extLst>
              <a:ext uri="{FF2B5EF4-FFF2-40B4-BE49-F238E27FC236}">
                <a16:creationId xmlns:a16="http://schemas.microsoft.com/office/drawing/2014/main" id="{8DAA9314-721F-4659-8D76-1CB0F3F0F6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4027" y="685377"/>
            <a:ext cx="2744050" cy="1062332"/>
          </a:xfrm>
          <a:prstGeom prst="rect">
            <a:avLst/>
          </a:prstGeom>
        </p:spPr>
      </p:pic>
    </p:spTree>
    <p:extLst>
      <p:ext uri="{BB962C8B-B14F-4D97-AF65-F5344CB8AC3E}">
        <p14:creationId xmlns:p14="http://schemas.microsoft.com/office/powerpoint/2010/main" val="837831297"/>
      </p:ext>
    </p:extLst>
  </p:cSld>
  <p:clrMapOvr>
    <a:masterClrMapping/>
  </p:clrMapOvr>
  <p:extLst mod="1">
    <p:ext uri="{DCECCB84-F9BA-43D5-87BE-67443E8EF086}">
      <p15:sldGuideLst xmlns:p15="http://schemas.microsoft.com/office/powerpoint/2012/main">
        <p15:guide id="1" pos="193">
          <p15:clr>
            <a:srgbClr val="FBAE40"/>
          </p15:clr>
        </p15:guide>
        <p15:guide id="2" orient="horz" pos="113">
          <p15:clr>
            <a:srgbClr val="FBAE40"/>
          </p15:clr>
        </p15:guide>
        <p15:guide id="3" orient="horz" pos="2381">
          <p15:clr>
            <a:srgbClr val="FBAE40"/>
          </p15:clr>
        </p15:guide>
        <p15:guide id="4" orient="horz" pos="340">
          <p15:clr>
            <a:srgbClr val="FBAE40"/>
          </p15:clr>
        </p15:guide>
        <p15:guide id="5" orient="horz" pos="567">
          <p15:clr>
            <a:srgbClr val="FBAE40"/>
          </p15:clr>
        </p15:guide>
        <p15:guide id="6" orient="horz" pos="794">
          <p15:clr>
            <a:srgbClr val="FBAE40"/>
          </p15:clr>
        </p15:guide>
        <p15:guide id="7" orient="horz" pos="1020">
          <p15:clr>
            <a:srgbClr val="FBAE40"/>
          </p15:clr>
        </p15:guide>
        <p15:guide id="8" orient="horz" pos="1247">
          <p15:clr>
            <a:srgbClr val="FBAE40"/>
          </p15:clr>
        </p15:guide>
        <p15:guide id="9" orient="horz" pos="1474">
          <p15:clr>
            <a:srgbClr val="FBAE40"/>
          </p15:clr>
        </p15:guide>
        <p15:guide id="10" orient="horz" pos="1701">
          <p15:clr>
            <a:srgbClr val="FBAE40"/>
          </p15:clr>
        </p15:guide>
        <p15:guide id="11" orient="horz" pos="1927">
          <p15:clr>
            <a:srgbClr val="FBAE40"/>
          </p15:clr>
        </p15:guide>
        <p15:guide id="12" orient="horz" pos="2154">
          <p15:clr>
            <a:srgbClr val="FBAE40"/>
          </p15:clr>
        </p15:guide>
        <p15:guide id="13" orient="horz" pos="2608">
          <p15:clr>
            <a:srgbClr val="FBAE40"/>
          </p15:clr>
        </p15:guide>
        <p15:guide id="14" orient="horz" pos="2835">
          <p15:clr>
            <a:srgbClr val="FBAE40"/>
          </p15:clr>
        </p15:guide>
        <p15:guide id="15" orient="horz" pos="3061">
          <p15:clr>
            <a:srgbClr val="FBAE40"/>
          </p15:clr>
        </p15:guide>
        <p15:guide id="16" orient="horz" pos="3288">
          <p15:clr>
            <a:srgbClr val="FBAE40"/>
          </p15:clr>
        </p15:guide>
        <p15:guide id="17" orient="horz" pos="3515">
          <p15:clr>
            <a:srgbClr val="FBAE40"/>
          </p15:clr>
        </p15:guide>
        <p15:guide id="18" orient="horz" pos="3742">
          <p15:clr>
            <a:srgbClr val="FBAE40"/>
          </p15:clr>
        </p15:guide>
        <p15:guide id="19" orient="horz" pos="3968">
          <p15:clr>
            <a:srgbClr val="FBAE40"/>
          </p15:clr>
        </p15:guide>
        <p15:guide id="20" orient="horz" pos="4195">
          <p15:clr>
            <a:srgbClr val="FBAE40"/>
          </p15:clr>
        </p15:guide>
        <p15:guide id="21" orient="horz" pos="4422">
          <p15:clr>
            <a:srgbClr val="FBAE40"/>
          </p15:clr>
        </p15:guide>
        <p15:guide id="22" orient="horz" pos="4649">
          <p15:clr>
            <a:srgbClr val="FBAE40"/>
          </p15:clr>
        </p15:guide>
        <p15:guide id="23" pos="419">
          <p15:clr>
            <a:srgbClr val="FBAE40"/>
          </p15:clr>
        </p15:guide>
        <p15:guide id="24" pos="646">
          <p15:clr>
            <a:srgbClr val="FBAE40"/>
          </p15:clr>
        </p15:guide>
        <p15:guide id="25" pos="873">
          <p15:clr>
            <a:srgbClr val="FBAE40"/>
          </p15:clr>
        </p15:guide>
        <p15:guide id="26" pos="1100">
          <p15:clr>
            <a:srgbClr val="FBAE40"/>
          </p15:clr>
        </p15:guide>
        <p15:guide id="27" pos="1327">
          <p15:clr>
            <a:srgbClr val="FBAE40"/>
          </p15:clr>
        </p15:guide>
        <p15:guide id="28" pos="1553">
          <p15:clr>
            <a:srgbClr val="FBAE40"/>
          </p15:clr>
        </p15:guide>
        <p15:guide id="29" pos="1780">
          <p15:clr>
            <a:srgbClr val="FBAE40"/>
          </p15:clr>
        </p15:guide>
        <p15:guide id="30" pos="2007">
          <p15:clr>
            <a:srgbClr val="FBAE40"/>
          </p15:clr>
        </p15:guide>
        <p15:guide id="31" pos="2234">
          <p15:clr>
            <a:srgbClr val="FBAE40"/>
          </p15:clr>
        </p15:guide>
        <p15:guide id="32" pos="2460">
          <p15:clr>
            <a:srgbClr val="FBAE40"/>
          </p15:clr>
        </p15:guide>
        <p15:guide id="33" pos="2687">
          <p15:clr>
            <a:srgbClr val="FBAE40"/>
          </p15:clr>
        </p15:guide>
        <p15:guide id="34" pos="2914">
          <p15:clr>
            <a:srgbClr val="FBAE40"/>
          </p15:clr>
        </p15:guide>
        <p15:guide id="35" pos="3141">
          <p15:clr>
            <a:srgbClr val="FBAE40"/>
          </p15:clr>
        </p15:guide>
        <p15:guide id="36" pos="3368">
          <p15:clr>
            <a:srgbClr val="FBAE40"/>
          </p15:clr>
        </p15:guide>
        <p15:guide id="37" pos="3594">
          <p15:clr>
            <a:srgbClr val="FBAE40"/>
          </p15:clr>
        </p15:guide>
        <p15:guide id="38" pos="3821">
          <p15:clr>
            <a:srgbClr val="FBAE40"/>
          </p15:clr>
        </p15:guide>
        <p15:guide id="39" pos="4048">
          <p15:clr>
            <a:srgbClr val="FBAE40"/>
          </p15:clr>
        </p15:guide>
        <p15:guide id="40" pos="4275">
          <p15:clr>
            <a:srgbClr val="FBAE40"/>
          </p15:clr>
        </p15:guide>
        <p15:guide id="41" pos="4501">
          <p15:clr>
            <a:srgbClr val="FBAE40"/>
          </p15:clr>
        </p15:guide>
        <p15:guide id="42" pos="4728">
          <p15:clr>
            <a:srgbClr val="FBAE40"/>
          </p15:clr>
        </p15:guide>
        <p15:guide id="43" pos="4955">
          <p15:clr>
            <a:srgbClr val="FBAE40"/>
          </p15:clr>
        </p15:guide>
        <p15:guide id="44" pos="5182">
          <p15:clr>
            <a:srgbClr val="FBAE40"/>
          </p15:clr>
        </p15:guide>
        <p15:guide id="45" pos="5408">
          <p15:clr>
            <a:srgbClr val="FBAE40"/>
          </p15:clr>
        </p15:guide>
        <p15:guide id="46" pos="5635">
          <p15:clr>
            <a:srgbClr val="FBAE40"/>
          </p15:clr>
        </p15:guide>
        <p15:guide id="47" pos="5862">
          <p15:clr>
            <a:srgbClr val="FBAE40"/>
          </p15:clr>
        </p15:guide>
        <p15:guide id="48" pos="6089">
          <p15:clr>
            <a:srgbClr val="FBAE40"/>
          </p15:clr>
        </p15:guide>
        <p15:guide id="49" pos="6316">
          <p15:clr>
            <a:srgbClr val="FBAE40"/>
          </p15:clr>
        </p15:guide>
        <p15:guide id="50" pos="65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40760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64805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6095999" y="816316"/>
            <a:ext cx="4926147" cy="979757"/>
          </a:xfrm>
        </p:spPr>
        <p:txBody>
          <a:bodyPr/>
          <a:lstStyle/>
          <a:p>
            <a:r>
              <a:rPr lang="pl-PL"/>
              <a:t>Kliknij, aby edytować styl</a:t>
            </a:r>
            <a:endParaRPr lang="en-US" dirty="0"/>
          </a:p>
        </p:txBody>
      </p:sp>
      <p:sp>
        <p:nvSpPr>
          <p:cNvPr id="3" name="Content Placeholder 2"/>
          <p:cNvSpPr>
            <a:spLocks noGrp="1"/>
          </p:cNvSpPr>
          <p:nvPr>
            <p:ph sz="half" idx="1"/>
          </p:nvPr>
        </p:nvSpPr>
        <p:spPr>
          <a:xfrm>
            <a:off x="6096000" y="1796072"/>
            <a:ext cx="4926582" cy="4245613"/>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816566"/>
            <a:ext cx="5685980" cy="5225119"/>
          </a:xfrm>
          <a:solidFill>
            <a:schemeClr val="bg1">
              <a:lumMod val="95000"/>
            </a:schemeClr>
          </a:solidFill>
        </p:spPr>
        <p:txBody>
          <a:bodyPr anchor="ctr" anchorCtr="0"/>
          <a:lstStyle>
            <a:lvl1pPr algn="ctr">
              <a:buFont typeface="Arial" panose="020B0604020202020204" pitchFamily="34" charset="0"/>
              <a:buNone/>
              <a:defRPr sz="907"/>
            </a:lvl1pPr>
          </a:lstStyle>
          <a:p>
            <a:r>
              <a:rPr lang="pl-PL"/>
              <a:t>Kliknij ikonę, aby dodać obraz</a:t>
            </a:r>
            <a:endParaRPr lang="pl-PL" dirty="0"/>
          </a:p>
        </p:txBody>
      </p:sp>
    </p:spTree>
    <p:extLst>
      <p:ext uri="{BB962C8B-B14F-4D97-AF65-F5344CB8AC3E}">
        <p14:creationId xmlns:p14="http://schemas.microsoft.com/office/powerpoint/2010/main" val="3119884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105438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69852" y="1796072"/>
            <a:ext cx="4720891" cy="4245627"/>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6301255" y="1795869"/>
            <a:ext cx="4720891" cy="424581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1496231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9419" y="816316"/>
            <a:ext cx="9852728" cy="979757"/>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169854" y="1796072"/>
            <a:ext cx="9852729" cy="4245613"/>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169812" y="0"/>
            <a:ext cx="1232383" cy="1627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402195" y="0"/>
            <a:ext cx="8619951"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9789804" y="6368269"/>
            <a:ext cx="1231537" cy="163293"/>
          </a:xfrm>
          <a:prstGeom prst="rect">
            <a:avLst/>
          </a:prstGeom>
          <a:noFill/>
        </p:spPr>
        <p:txBody>
          <a:bodyPr vert="horz" lIns="0" tIns="72000" rIns="0" bIns="72000" rtlCol="0" anchor="ctr" anchorCtr="0"/>
          <a:lstStyle>
            <a:lvl1pPr algn="r">
              <a:defRPr sz="907">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9790199" y="6695263"/>
            <a:ext cx="1232383" cy="16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71816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p:txStyles>
    <p:titleStyle>
      <a:lvl1pPr algn="l" defTabSz="914406" rtl="0" eaLnBrk="1" latinLnBrk="0" hangingPunct="1">
        <a:lnSpc>
          <a:spcPts val="3266"/>
        </a:lnSpc>
        <a:spcBef>
          <a:spcPct val="0"/>
        </a:spcBef>
        <a:buNone/>
        <a:defRPr sz="2540" b="1" kern="1200">
          <a:solidFill>
            <a:schemeClr val="tx2"/>
          </a:solidFill>
          <a:latin typeface="Open Sans" pitchFamily="2" charset="0"/>
          <a:ea typeface="Open Sans" pitchFamily="2" charset="0"/>
          <a:cs typeface="Open Sans" pitchFamily="2" charset="0"/>
        </a:defRPr>
      </a:lvl1pPr>
    </p:titleStyle>
    <p:bodyStyle>
      <a:lvl1pPr marL="228602" indent="-228602" algn="l" defTabSz="914406" rtl="0" eaLnBrk="1" latinLnBrk="0" hangingPunct="1">
        <a:lnSpc>
          <a:spcPts val="2177"/>
        </a:lnSpc>
        <a:spcBef>
          <a:spcPts val="1000"/>
        </a:spcBef>
        <a:buClr>
          <a:schemeClr val="accent1"/>
        </a:buClr>
        <a:buFontTx/>
        <a:buBlip>
          <a:blip r:embed="rId12"/>
        </a:buBlip>
        <a:defRPr sz="1633" kern="1200">
          <a:solidFill>
            <a:schemeClr val="tx1"/>
          </a:solidFill>
          <a:latin typeface="Open Sans" pitchFamily="2" charset="0"/>
          <a:ea typeface="Open Sans" pitchFamily="2" charset="0"/>
          <a:cs typeface="Open Sans" pitchFamily="2" charset="0"/>
        </a:defRPr>
      </a:lvl1pPr>
      <a:lvl2pPr marL="685804" indent="-228602" algn="l" defTabSz="914406" rtl="0" eaLnBrk="1" latinLnBrk="0" hangingPunct="1">
        <a:lnSpc>
          <a:spcPts val="2177"/>
        </a:lnSpc>
        <a:spcBef>
          <a:spcPts val="500"/>
        </a:spcBef>
        <a:buFontTx/>
        <a:buBlip>
          <a:blip r:embed="rId13"/>
        </a:buBlip>
        <a:defRPr sz="1633" kern="1200">
          <a:solidFill>
            <a:schemeClr val="tx1"/>
          </a:solidFill>
          <a:latin typeface="Open Sans" pitchFamily="2" charset="0"/>
          <a:ea typeface="Open Sans" pitchFamily="2" charset="0"/>
          <a:cs typeface="Open Sans" pitchFamily="2" charset="0"/>
        </a:defRPr>
      </a:lvl2pPr>
      <a:lvl3pPr marL="1143008" indent="-228602" algn="l" defTabSz="914406" rtl="0" eaLnBrk="1" latinLnBrk="0" hangingPunct="1">
        <a:lnSpc>
          <a:spcPts val="2177"/>
        </a:lnSpc>
        <a:spcBef>
          <a:spcPts val="500"/>
        </a:spcBef>
        <a:buFontTx/>
        <a:buBlip>
          <a:blip r:embed="rId14"/>
        </a:buBlip>
        <a:defRPr sz="1633" kern="1200">
          <a:solidFill>
            <a:schemeClr val="tx1"/>
          </a:solidFill>
          <a:latin typeface="Open Sans" pitchFamily="2" charset="0"/>
          <a:ea typeface="Open Sans" pitchFamily="2" charset="0"/>
          <a:cs typeface="Open Sans" pitchFamily="2" charset="0"/>
        </a:defRPr>
      </a:lvl3pPr>
      <a:lvl4pPr marL="1600210"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4pPr>
      <a:lvl5pPr marL="2057413" indent="-228602" algn="l" defTabSz="914406" rtl="0" eaLnBrk="1" latinLnBrk="0" hangingPunct="1">
        <a:lnSpc>
          <a:spcPts val="2177"/>
        </a:lnSpc>
        <a:spcBef>
          <a:spcPts val="500"/>
        </a:spcBef>
        <a:buFont typeface="Arial" panose="020B0604020202020204" pitchFamily="34" charset="0"/>
        <a:buChar char="•"/>
        <a:defRPr sz="1633" kern="1200">
          <a:solidFill>
            <a:schemeClr val="tx1"/>
          </a:solidFill>
          <a:latin typeface="Open Sans" pitchFamily="2" charset="0"/>
          <a:ea typeface="Open Sans" pitchFamily="2" charset="0"/>
          <a:cs typeface="Open Sans" pitchFamily="2" charset="0"/>
        </a:defRPr>
      </a:lvl5pPr>
      <a:lvl6pPr marL="2514617"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19"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23"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25" indent="-228602" algn="l" defTabSz="91440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6" rtl="0" eaLnBrk="1" latinLnBrk="0" hangingPunct="1">
        <a:defRPr sz="1800" kern="1200">
          <a:solidFill>
            <a:schemeClr val="tx1"/>
          </a:solidFill>
          <a:latin typeface="+mn-lt"/>
          <a:ea typeface="+mn-ea"/>
          <a:cs typeface="+mn-cs"/>
        </a:defRPr>
      </a:lvl1pPr>
      <a:lvl2pPr marL="457203" algn="l" defTabSz="914406" rtl="0" eaLnBrk="1" latinLnBrk="0" hangingPunct="1">
        <a:defRPr sz="1800" kern="1200">
          <a:solidFill>
            <a:schemeClr val="tx1"/>
          </a:solidFill>
          <a:latin typeface="+mn-lt"/>
          <a:ea typeface="+mn-ea"/>
          <a:cs typeface="+mn-cs"/>
        </a:defRPr>
      </a:lvl2pPr>
      <a:lvl3pPr marL="914406" algn="l" defTabSz="914406" rtl="0" eaLnBrk="1" latinLnBrk="0" hangingPunct="1">
        <a:defRPr sz="1800" kern="1200">
          <a:solidFill>
            <a:schemeClr val="tx1"/>
          </a:solidFill>
          <a:latin typeface="+mn-lt"/>
          <a:ea typeface="+mn-ea"/>
          <a:cs typeface="+mn-cs"/>
        </a:defRPr>
      </a:lvl3pPr>
      <a:lvl4pPr marL="1371609" algn="l" defTabSz="914406" rtl="0" eaLnBrk="1" latinLnBrk="0" hangingPunct="1">
        <a:defRPr sz="1800" kern="1200">
          <a:solidFill>
            <a:schemeClr val="tx1"/>
          </a:solidFill>
          <a:latin typeface="+mn-lt"/>
          <a:ea typeface="+mn-ea"/>
          <a:cs typeface="+mn-cs"/>
        </a:defRPr>
      </a:lvl4pPr>
      <a:lvl5pPr marL="1828812" algn="l" defTabSz="914406" rtl="0" eaLnBrk="1" latinLnBrk="0" hangingPunct="1">
        <a:defRPr sz="1800" kern="1200">
          <a:solidFill>
            <a:schemeClr val="tx1"/>
          </a:solidFill>
          <a:latin typeface="+mn-lt"/>
          <a:ea typeface="+mn-ea"/>
          <a:cs typeface="+mn-cs"/>
        </a:defRPr>
      </a:lvl5pPr>
      <a:lvl6pPr marL="2286015" algn="l" defTabSz="914406" rtl="0" eaLnBrk="1" latinLnBrk="0" hangingPunct="1">
        <a:defRPr sz="1800" kern="1200">
          <a:solidFill>
            <a:schemeClr val="tx1"/>
          </a:solidFill>
          <a:latin typeface="+mn-lt"/>
          <a:ea typeface="+mn-ea"/>
          <a:cs typeface="+mn-cs"/>
        </a:defRPr>
      </a:lvl6pPr>
      <a:lvl7pPr marL="2743218" algn="l" defTabSz="914406" rtl="0" eaLnBrk="1" latinLnBrk="0" hangingPunct="1">
        <a:defRPr sz="1800" kern="1200">
          <a:solidFill>
            <a:schemeClr val="tx1"/>
          </a:solidFill>
          <a:latin typeface="+mn-lt"/>
          <a:ea typeface="+mn-ea"/>
          <a:cs typeface="+mn-cs"/>
        </a:defRPr>
      </a:lvl7pPr>
      <a:lvl8pPr marL="3200421" algn="l" defTabSz="914406" rtl="0" eaLnBrk="1" latinLnBrk="0" hangingPunct="1">
        <a:defRPr sz="1800" kern="1200">
          <a:solidFill>
            <a:schemeClr val="tx1"/>
          </a:solidFill>
          <a:latin typeface="+mn-lt"/>
          <a:ea typeface="+mn-ea"/>
          <a:cs typeface="+mn-cs"/>
        </a:defRPr>
      </a:lvl8pPr>
      <a:lvl9pPr marL="3657624" algn="l" defTabSz="9144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p15:clr>
            <a:srgbClr val="F26B43"/>
          </p15:clr>
        </p15:guide>
        <p15:guide id="2" pos="419">
          <p15:clr>
            <a:srgbClr val="F26B43"/>
          </p15:clr>
        </p15:guide>
        <p15:guide id="3" pos="646">
          <p15:clr>
            <a:srgbClr val="F26B43"/>
          </p15:clr>
        </p15:guide>
        <p15:guide id="4" pos="873">
          <p15:clr>
            <a:srgbClr val="F26B43"/>
          </p15:clr>
        </p15:guide>
        <p15:guide id="5" pos="1100">
          <p15:clr>
            <a:srgbClr val="F26B43"/>
          </p15:clr>
        </p15:guide>
        <p15:guide id="6" pos="1327">
          <p15:clr>
            <a:srgbClr val="F26B43"/>
          </p15:clr>
        </p15:guide>
        <p15:guide id="7" pos="1553">
          <p15:clr>
            <a:srgbClr val="F26B43"/>
          </p15:clr>
        </p15:guide>
        <p15:guide id="8" pos="1780">
          <p15:clr>
            <a:srgbClr val="F26B43"/>
          </p15:clr>
        </p15:guide>
        <p15:guide id="9" pos="2007">
          <p15:clr>
            <a:srgbClr val="F26B43"/>
          </p15:clr>
        </p15:guide>
        <p15:guide id="10" pos="2234">
          <p15:clr>
            <a:srgbClr val="F26B43"/>
          </p15:clr>
        </p15:guide>
        <p15:guide id="11" pos="2460">
          <p15:clr>
            <a:srgbClr val="F26B43"/>
          </p15:clr>
        </p15:guide>
        <p15:guide id="12" pos="2687">
          <p15:clr>
            <a:srgbClr val="F26B43"/>
          </p15:clr>
        </p15:guide>
        <p15:guide id="13" pos="2914">
          <p15:clr>
            <a:srgbClr val="F26B43"/>
          </p15:clr>
        </p15:guide>
        <p15:guide id="14" pos="3141">
          <p15:clr>
            <a:srgbClr val="F26B43"/>
          </p15:clr>
        </p15:guide>
        <p15:guide id="15" pos="3368">
          <p15:clr>
            <a:srgbClr val="F26B43"/>
          </p15:clr>
        </p15:guide>
        <p15:guide id="16" pos="3594">
          <p15:clr>
            <a:srgbClr val="F26B43"/>
          </p15:clr>
        </p15:guide>
        <p15:guide id="17" pos="3821">
          <p15:clr>
            <a:srgbClr val="F26B43"/>
          </p15:clr>
        </p15:guide>
        <p15:guide id="18" pos="4048">
          <p15:clr>
            <a:srgbClr val="F26B43"/>
          </p15:clr>
        </p15:guide>
        <p15:guide id="19" pos="4275">
          <p15:clr>
            <a:srgbClr val="F26B43"/>
          </p15:clr>
        </p15:guide>
        <p15:guide id="20" pos="4501">
          <p15:clr>
            <a:srgbClr val="F26B43"/>
          </p15:clr>
        </p15:guide>
        <p15:guide id="21" pos="4728">
          <p15:clr>
            <a:srgbClr val="F26B43"/>
          </p15:clr>
        </p15:guide>
        <p15:guide id="22" pos="4955">
          <p15:clr>
            <a:srgbClr val="F26B43"/>
          </p15:clr>
        </p15:guide>
        <p15:guide id="23" pos="5182">
          <p15:clr>
            <a:srgbClr val="F26B43"/>
          </p15:clr>
        </p15:guide>
        <p15:guide id="24" pos="5408">
          <p15:clr>
            <a:srgbClr val="F26B43"/>
          </p15:clr>
        </p15:guide>
        <p15:guide id="25" pos="5635">
          <p15:clr>
            <a:srgbClr val="F26B43"/>
          </p15:clr>
        </p15:guide>
        <p15:guide id="26" pos="5862">
          <p15:clr>
            <a:srgbClr val="F26B43"/>
          </p15:clr>
        </p15:guide>
        <p15:guide id="27" pos="6089">
          <p15:clr>
            <a:srgbClr val="F26B43"/>
          </p15:clr>
        </p15:guide>
        <p15:guide id="28" pos="6316">
          <p15:clr>
            <a:srgbClr val="F26B43"/>
          </p15:clr>
        </p15:guide>
        <p15:guide id="29" pos="6542">
          <p15:clr>
            <a:srgbClr val="F26B43"/>
          </p15:clr>
        </p15:guide>
        <p15:guide id="30" orient="horz" pos="113">
          <p15:clr>
            <a:srgbClr val="F26B43"/>
          </p15:clr>
        </p15:guide>
        <p15:guide id="31" orient="horz" pos="340">
          <p15:clr>
            <a:srgbClr val="F26B43"/>
          </p15:clr>
        </p15:guide>
        <p15:guide id="32" orient="horz" pos="567">
          <p15:clr>
            <a:srgbClr val="F26B43"/>
          </p15:clr>
        </p15:guide>
        <p15:guide id="33" orient="horz" pos="794">
          <p15:clr>
            <a:srgbClr val="F26B43"/>
          </p15:clr>
        </p15:guide>
        <p15:guide id="34" orient="horz" pos="1020">
          <p15:clr>
            <a:srgbClr val="F26B43"/>
          </p15:clr>
        </p15:guide>
        <p15:guide id="35" orient="horz" pos="1247">
          <p15:clr>
            <a:srgbClr val="F26B43"/>
          </p15:clr>
        </p15:guide>
        <p15:guide id="36" orient="horz" pos="1474">
          <p15:clr>
            <a:srgbClr val="F26B43"/>
          </p15:clr>
        </p15:guide>
        <p15:guide id="37" orient="horz" pos="1701">
          <p15:clr>
            <a:srgbClr val="F26B43"/>
          </p15:clr>
        </p15:guide>
        <p15:guide id="38" orient="horz" pos="1927">
          <p15:clr>
            <a:srgbClr val="F26B43"/>
          </p15:clr>
        </p15:guide>
        <p15:guide id="39" orient="horz" pos="2154">
          <p15:clr>
            <a:srgbClr val="F26B43"/>
          </p15:clr>
        </p15:guide>
        <p15:guide id="40" orient="horz" pos="2381">
          <p15:clr>
            <a:srgbClr val="F26B43"/>
          </p15:clr>
        </p15:guide>
        <p15:guide id="41" orient="horz" pos="2608">
          <p15:clr>
            <a:srgbClr val="F26B43"/>
          </p15:clr>
        </p15:guide>
        <p15:guide id="42" orient="horz" pos="2835">
          <p15:clr>
            <a:srgbClr val="F26B43"/>
          </p15:clr>
        </p15:guide>
        <p15:guide id="43" orient="horz" pos="3061">
          <p15:clr>
            <a:srgbClr val="F26B43"/>
          </p15:clr>
        </p15:guide>
        <p15:guide id="44" orient="horz" pos="3288">
          <p15:clr>
            <a:srgbClr val="F26B43"/>
          </p15:clr>
        </p15:guide>
        <p15:guide id="45" orient="horz" pos="3515">
          <p15:clr>
            <a:srgbClr val="F26B43"/>
          </p15:clr>
        </p15:guide>
        <p15:guide id="46" orient="horz" pos="3742">
          <p15:clr>
            <a:srgbClr val="F26B43"/>
          </p15:clr>
        </p15:guide>
        <p15:guide id="47" orient="horz" pos="3968">
          <p15:clr>
            <a:srgbClr val="F26B43"/>
          </p15:clr>
        </p15:guide>
        <p15:guide id="48" orient="horz" pos="4195">
          <p15:clr>
            <a:srgbClr val="F26B43"/>
          </p15:clr>
        </p15:guide>
        <p15:guide id="49" orient="horz" pos="4422">
          <p15:clr>
            <a:srgbClr val="F26B43"/>
          </p15:clr>
        </p15:guide>
        <p15:guide id="50" orient="horz" pos="464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3568BE-245E-449B-9BA3-0D02E7BF7EC3}"/>
              </a:ext>
            </a:extLst>
          </p:cNvPr>
          <p:cNvSpPr>
            <a:spLocks noGrp="1"/>
          </p:cNvSpPr>
          <p:nvPr>
            <p:ph type="ctrTitle"/>
          </p:nvPr>
        </p:nvSpPr>
        <p:spPr>
          <a:xfrm>
            <a:off x="2320261" y="2549294"/>
            <a:ext cx="7184985" cy="1004864"/>
          </a:xfrm>
        </p:spPr>
        <p:txBody>
          <a:bodyPr>
            <a:noAutofit/>
          </a:bodyPr>
          <a:lstStyle/>
          <a:p>
            <a:r>
              <a:rPr lang="pl-PL" sz="1814" dirty="0"/>
              <a:t>Uwarunkowania wsparcia w Działaniu 6.10 Infrastruktura kultury </a:t>
            </a:r>
            <a:br>
              <a:rPr lang="pl-PL" sz="1814" dirty="0"/>
            </a:br>
            <a:r>
              <a:rPr lang="pl-PL" sz="1814" dirty="0"/>
              <a:t>w ramach programu regionalnego </a:t>
            </a:r>
            <a:br>
              <a:rPr lang="pl-PL" sz="1814" dirty="0"/>
            </a:br>
            <a:r>
              <a:rPr lang="pl-PL" sz="1814" dirty="0"/>
              <a:t>Fundusze Europejskie dla Pomorza 2021-2027 </a:t>
            </a:r>
            <a:br>
              <a:rPr lang="pl-PL" sz="1814" dirty="0"/>
            </a:br>
            <a:endParaRPr lang="pl-PL" sz="1814" dirty="0"/>
          </a:p>
        </p:txBody>
      </p:sp>
      <p:sp>
        <p:nvSpPr>
          <p:cNvPr id="3" name="Tytuł 1">
            <a:extLst>
              <a:ext uri="{FF2B5EF4-FFF2-40B4-BE49-F238E27FC236}">
                <a16:creationId xmlns:a16="http://schemas.microsoft.com/office/drawing/2014/main" id="{C96AA398-3522-410B-85E9-4B36BB6C7778}"/>
              </a:ext>
            </a:extLst>
          </p:cNvPr>
          <p:cNvSpPr txBox="1">
            <a:spLocks/>
          </p:cNvSpPr>
          <p:nvPr/>
        </p:nvSpPr>
        <p:spPr>
          <a:xfrm>
            <a:off x="2986466" y="4478243"/>
            <a:ext cx="7184985" cy="1004864"/>
          </a:xfrm>
          <a:prstGeom prst="rect">
            <a:avLst/>
          </a:prstGeom>
        </p:spPr>
        <p:txBody>
          <a:bodyPr vert="horz" lIns="0" tIns="0" rIns="0" bIns="0" rtlCol="0" anchor="t" anchorCtr="0">
            <a:noAutofit/>
          </a:bodyPr>
          <a:lstStyle>
            <a:lvl1pPr algn="l" defTabSz="914406" rtl="0" eaLnBrk="1" latinLnBrk="0" hangingPunct="1">
              <a:lnSpc>
                <a:spcPts val="3629"/>
              </a:lnSpc>
              <a:spcBef>
                <a:spcPct val="0"/>
              </a:spcBef>
              <a:buNone/>
              <a:defRPr sz="2903" b="1" kern="1200">
                <a:solidFill>
                  <a:schemeClr val="tx2"/>
                </a:solidFill>
                <a:latin typeface="Open Sans" pitchFamily="2" charset="0"/>
                <a:ea typeface="Open Sans" pitchFamily="2" charset="0"/>
                <a:cs typeface="Open Sans" pitchFamily="2" charset="0"/>
              </a:defRPr>
            </a:lvl1pPr>
          </a:lstStyle>
          <a:p>
            <a:endParaRPr lang="pl-PL" sz="1814" dirty="0"/>
          </a:p>
        </p:txBody>
      </p:sp>
      <p:sp>
        <p:nvSpPr>
          <p:cNvPr id="5" name="pole tekstowe 4">
            <a:extLst>
              <a:ext uri="{FF2B5EF4-FFF2-40B4-BE49-F238E27FC236}">
                <a16:creationId xmlns:a16="http://schemas.microsoft.com/office/drawing/2014/main" id="{88BB35F2-EAD9-4908-B665-5BAEB9105554}"/>
              </a:ext>
            </a:extLst>
          </p:cNvPr>
          <p:cNvSpPr txBox="1"/>
          <p:nvPr/>
        </p:nvSpPr>
        <p:spPr>
          <a:xfrm>
            <a:off x="5521233" y="4728754"/>
            <a:ext cx="4467497" cy="523220"/>
          </a:xfrm>
          <a:prstGeom prst="rect">
            <a:avLst/>
          </a:prstGeom>
          <a:noFill/>
        </p:spPr>
        <p:txBody>
          <a:bodyPr wrap="square" rtlCol="0">
            <a:spAutoFit/>
          </a:bodyPr>
          <a:lstStyle/>
          <a:p>
            <a:r>
              <a:rPr lang="pl-PL" sz="1400" b="1" dirty="0">
                <a:solidFill>
                  <a:schemeClr val="tx2"/>
                </a:solidFill>
              </a:rPr>
              <a:t>Spotkanie dla Wnioskodawców</a:t>
            </a:r>
          </a:p>
          <a:p>
            <a:r>
              <a:rPr lang="pl-PL" sz="1400" b="1" dirty="0">
                <a:solidFill>
                  <a:schemeClr val="tx2"/>
                </a:solidFill>
              </a:rPr>
              <a:t>Gdańsk, 28 lipca 2023r.</a:t>
            </a:r>
          </a:p>
        </p:txBody>
      </p:sp>
    </p:spTree>
    <p:extLst>
      <p:ext uri="{BB962C8B-B14F-4D97-AF65-F5344CB8AC3E}">
        <p14:creationId xmlns:p14="http://schemas.microsoft.com/office/powerpoint/2010/main" val="618564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BB3F63-C827-4E1D-BFAA-EE6BBAC90213}"/>
              </a:ext>
            </a:extLst>
          </p:cNvPr>
          <p:cNvSpPr>
            <a:spLocks noGrp="1"/>
          </p:cNvSpPr>
          <p:nvPr>
            <p:ph type="title"/>
          </p:nvPr>
        </p:nvSpPr>
        <p:spPr>
          <a:xfrm>
            <a:off x="1418752" y="260860"/>
            <a:ext cx="7838397" cy="979757"/>
          </a:xfrm>
        </p:spPr>
        <p:txBody>
          <a:bodyPr/>
          <a:lstStyle/>
          <a:p>
            <a:r>
              <a:rPr lang="pl-PL" dirty="0"/>
              <a:t>Działanie 6.10 Infrastruktura kultury</a:t>
            </a:r>
          </a:p>
        </p:txBody>
      </p:sp>
      <p:sp>
        <p:nvSpPr>
          <p:cNvPr id="3" name="Symbol zastępczy zawartości 2">
            <a:extLst>
              <a:ext uri="{FF2B5EF4-FFF2-40B4-BE49-F238E27FC236}">
                <a16:creationId xmlns:a16="http://schemas.microsoft.com/office/drawing/2014/main" id="{0FD612E2-6D84-4658-9D36-139481260AD2}"/>
              </a:ext>
            </a:extLst>
          </p:cNvPr>
          <p:cNvSpPr>
            <a:spLocks noGrp="1"/>
          </p:cNvSpPr>
          <p:nvPr>
            <p:ph idx="1"/>
          </p:nvPr>
        </p:nvSpPr>
        <p:spPr>
          <a:xfrm>
            <a:off x="1224366" y="1077323"/>
            <a:ext cx="9918915" cy="5290946"/>
          </a:xfrm>
        </p:spPr>
        <p:txBody>
          <a:bodyPr>
            <a:noAutofit/>
          </a:bodyPr>
          <a:lstStyle/>
          <a:p>
            <a:pPr indent="-216000">
              <a:lnSpc>
                <a:spcPct val="100000"/>
              </a:lnSpc>
              <a:spcBef>
                <a:spcPts val="500"/>
              </a:spcBef>
              <a:spcAft>
                <a:spcPts val="500"/>
              </a:spcAft>
            </a:pPr>
            <a:r>
              <a:rPr lang="pl-PL" sz="2000" dirty="0"/>
              <a:t>Najważniejsze warunki realizacji projektów:</a:t>
            </a:r>
          </a:p>
          <a:p>
            <a:pPr lvl="1" indent="-216000">
              <a:lnSpc>
                <a:spcPct val="100000"/>
              </a:lnSpc>
              <a:spcAft>
                <a:spcPts val="500"/>
              </a:spcAft>
            </a:pPr>
            <a:r>
              <a:rPr lang="pl-PL" sz="2000" dirty="0"/>
              <a:t>Projekty powinny nawiązywać do koncepcji </a:t>
            </a:r>
            <a:r>
              <a:rPr lang="pl-PL" sz="2000" b="1" dirty="0"/>
              <a:t>Nowego Europejskiego </a:t>
            </a:r>
            <a:r>
              <a:rPr lang="pl-PL" sz="2000" b="1" dirty="0" err="1"/>
              <a:t>Bauhausu</a:t>
            </a:r>
            <a:r>
              <a:rPr lang="pl-PL" sz="2000" b="1" dirty="0"/>
              <a:t>.</a:t>
            </a:r>
          </a:p>
          <a:p>
            <a:pPr lvl="1" indent="-216000">
              <a:lnSpc>
                <a:spcPct val="100000"/>
              </a:lnSpc>
              <a:spcAft>
                <a:spcPts val="500"/>
              </a:spcAft>
            </a:pPr>
            <a:r>
              <a:rPr lang="pl-PL" sz="2000" dirty="0"/>
              <a:t>Projekty dotyczące obiektów i przestrzeni wpisanych do rejestru zabytków powinny uwzględniać zalecenia wynikające z dokumentu „</a:t>
            </a:r>
            <a:r>
              <a:rPr lang="pl-PL" sz="2000" b="1" dirty="0"/>
              <a:t>Europejskie zasady jakości dla finansowanych przez UE interwencji o potencjalnym wpływie na dziedzictwo kulturowe</a:t>
            </a:r>
            <a:r>
              <a:rPr lang="pl-PL" sz="2000" dirty="0"/>
              <a:t>”.</a:t>
            </a:r>
          </a:p>
          <a:p>
            <a:pPr indent="-216000">
              <a:lnSpc>
                <a:spcPct val="100000"/>
              </a:lnSpc>
              <a:spcBef>
                <a:spcPts val="500"/>
              </a:spcBef>
              <a:spcAft>
                <a:spcPts val="500"/>
              </a:spcAft>
            </a:pPr>
            <a:r>
              <a:rPr lang="pl-PL" sz="2000" dirty="0"/>
              <a:t>Preferowane będą projekty:</a:t>
            </a:r>
          </a:p>
          <a:p>
            <a:pPr lvl="1" indent="-216000">
              <a:lnSpc>
                <a:spcPct val="100000"/>
              </a:lnSpc>
              <a:spcAft>
                <a:spcPts val="500"/>
              </a:spcAft>
            </a:pPr>
            <a:r>
              <a:rPr lang="pl-PL" sz="2000" dirty="0"/>
              <a:t>uzgodnione w ramach Zintegrowanych Porozumień Terytorialnych;</a:t>
            </a:r>
          </a:p>
          <a:p>
            <a:pPr lvl="1" indent="-216000">
              <a:lnSpc>
                <a:spcPct val="100000"/>
              </a:lnSpc>
              <a:spcAft>
                <a:spcPts val="500"/>
              </a:spcAft>
            </a:pPr>
            <a:r>
              <a:rPr lang="pl-PL" sz="2000" dirty="0"/>
              <a:t>dotyczące wsparcia istniejącej infrastruktury – pierwszy z typów projektów;</a:t>
            </a:r>
          </a:p>
          <a:p>
            <a:pPr lvl="1" indent="-216000">
              <a:lnSpc>
                <a:spcPct val="100000"/>
              </a:lnSpc>
              <a:spcAft>
                <a:spcPts val="500"/>
              </a:spcAft>
            </a:pPr>
            <a:r>
              <a:rPr lang="pl-PL" sz="2000" dirty="0"/>
              <a:t>realizowane na </a:t>
            </a:r>
            <a:r>
              <a:rPr lang="pl-PL" sz="2000" b="1" dirty="0"/>
              <a:t>obszarach koncentracji charakterystycznych dla regionu elementów dziedzictwa kulturowego</a:t>
            </a:r>
            <a:r>
              <a:rPr lang="pl-PL" sz="2000" dirty="0"/>
              <a:t> – drugi i trzeci z typów projektów;</a:t>
            </a:r>
          </a:p>
          <a:p>
            <a:pPr lvl="1" indent="-216000">
              <a:lnSpc>
                <a:spcPct val="100000"/>
              </a:lnSpc>
              <a:spcAft>
                <a:spcPts val="500"/>
              </a:spcAft>
            </a:pPr>
            <a:r>
              <a:rPr lang="pl-PL" sz="2000" dirty="0"/>
              <a:t>realizowane na </a:t>
            </a:r>
            <a:r>
              <a:rPr lang="pl-PL" sz="2000" b="1" dirty="0"/>
              <a:t>obszarze miast średnich tracących funkcje społeczno-gospodarcze lub gmin zagrożonych trwałą marginalizacją</a:t>
            </a:r>
            <a:r>
              <a:rPr lang="pl-PL" sz="2000" dirty="0"/>
              <a:t> określonych w Kontrakcie Programowym dla Województwa Pomorskiego.</a:t>
            </a:r>
          </a:p>
          <a:p>
            <a:endParaRPr lang="pl-PL" sz="1814" dirty="0"/>
          </a:p>
        </p:txBody>
      </p:sp>
      <p:sp>
        <p:nvSpPr>
          <p:cNvPr id="4" name="Symbol zastępczy numeru slajdu 3">
            <a:extLst>
              <a:ext uri="{FF2B5EF4-FFF2-40B4-BE49-F238E27FC236}">
                <a16:creationId xmlns:a16="http://schemas.microsoft.com/office/drawing/2014/main" id="{4982D4FF-CC92-4FFB-BA37-04CE328576D0}"/>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10</a:t>
            </a:fld>
            <a:endParaRPr lang="pl-PL" dirty="0">
              <a:solidFill>
                <a:srgbClr val="002073"/>
              </a:solidFill>
            </a:endParaRPr>
          </a:p>
        </p:txBody>
      </p:sp>
    </p:spTree>
    <p:extLst>
      <p:ext uri="{BB962C8B-B14F-4D97-AF65-F5344CB8AC3E}">
        <p14:creationId xmlns:p14="http://schemas.microsoft.com/office/powerpoint/2010/main" val="382743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D45123-73E4-476B-A728-685ED8CB66FD}"/>
              </a:ext>
            </a:extLst>
          </p:cNvPr>
          <p:cNvSpPr>
            <a:spLocks noGrp="1"/>
          </p:cNvSpPr>
          <p:nvPr>
            <p:ph type="title"/>
          </p:nvPr>
        </p:nvSpPr>
        <p:spPr>
          <a:xfrm>
            <a:off x="900114" y="337625"/>
            <a:ext cx="9115260" cy="979757"/>
          </a:xfrm>
        </p:spPr>
        <p:txBody>
          <a:bodyPr/>
          <a:lstStyle/>
          <a:p>
            <a:r>
              <a:rPr lang="pl-PL" dirty="0"/>
              <a:t>Działanie 6.10 Infrastruktura kultury</a:t>
            </a:r>
          </a:p>
        </p:txBody>
      </p:sp>
      <p:sp>
        <p:nvSpPr>
          <p:cNvPr id="3" name="Symbol zastępczy zawartości 2">
            <a:extLst>
              <a:ext uri="{FF2B5EF4-FFF2-40B4-BE49-F238E27FC236}">
                <a16:creationId xmlns:a16="http://schemas.microsoft.com/office/drawing/2014/main" id="{BFF0D79D-DC8C-4D2B-B025-FAE4F93C3EA7}"/>
              </a:ext>
            </a:extLst>
          </p:cNvPr>
          <p:cNvSpPr>
            <a:spLocks noGrp="1"/>
          </p:cNvSpPr>
          <p:nvPr>
            <p:ph idx="1"/>
          </p:nvPr>
        </p:nvSpPr>
        <p:spPr>
          <a:xfrm>
            <a:off x="213756" y="827503"/>
            <a:ext cx="11688684" cy="5704059"/>
          </a:xfrm>
        </p:spPr>
        <p:txBody>
          <a:bodyPr>
            <a:normAutofit/>
          </a:bodyPr>
          <a:lstStyle/>
          <a:p>
            <a:pPr>
              <a:lnSpc>
                <a:spcPct val="150000"/>
              </a:lnSpc>
            </a:pPr>
            <a:r>
              <a:rPr lang="pl-PL" sz="1996" dirty="0"/>
              <a:t>Nowy Europejski </a:t>
            </a:r>
            <a:r>
              <a:rPr lang="pl-PL" sz="1996" dirty="0" err="1"/>
              <a:t>Bauhaus</a:t>
            </a:r>
            <a:r>
              <a:rPr lang="pl-PL" sz="1996" dirty="0"/>
              <a:t>:</a:t>
            </a:r>
          </a:p>
          <a:p>
            <a:pPr lvl="1">
              <a:lnSpc>
                <a:spcPct val="150000"/>
              </a:lnSpc>
            </a:pPr>
            <a:r>
              <a:rPr lang="pl-PL" sz="1996" dirty="0"/>
              <a:t>inicjatywa wspierająca realizację </a:t>
            </a:r>
            <a:r>
              <a:rPr lang="pl-PL" sz="1996" b="1" dirty="0"/>
              <a:t>Europejskiego Zielonego Ładu</a:t>
            </a:r>
            <a:r>
              <a:rPr lang="pl-PL" sz="1996" dirty="0"/>
              <a:t>,</a:t>
            </a:r>
          </a:p>
          <a:p>
            <a:pPr lvl="1">
              <a:lnSpc>
                <a:spcPct val="150000"/>
              </a:lnSpc>
            </a:pPr>
            <a:r>
              <a:rPr lang="pl-PL" sz="1996" dirty="0"/>
              <a:t>najważniejsze wartości to:</a:t>
            </a:r>
          </a:p>
          <a:p>
            <a:pPr lvl="2">
              <a:lnSpc>
                <a:spcPct val="100000"/>
              </a:lnSpc>
            </a:pPr>
            <a:r>
              <a:rPr lang="pl-PL" sz="1996" dirty="0"/>
              <a:t>zrównoważony rozwój,</a:t>
            </a:r>
          </a:p>
          <a:p>
            <a:pPr lvl="2">
              <a:lnSpc>
                <a:spcPct val="100000"/>
              </a:lnSpc>
            </a:pPr>
            <a:r>
              <a:rPr lang="pl-PL" sz="1996" dirty="0"/>
              <a:t>estetyka</a:t>
            </a:r>
          </a:p>
          <a:p>
            <a:pPr lvl="2">
              <a:lnSpc>
                <a:spcPct val="100000"/>
              </a:lnSpc>
            </a:pPr>
            <a:r>
              <a:rPr lang="pl-PL" sz="1996" dirty="0"/>
              <a:t>włączenie społeczne,</a:t>
            </a:r>
          </a:p>
          <a:p>
            <a:pPr lvl="1">
              <a:lnSpc>
                <a:spcPct val="150000"/>
              </a:lnSpc>
            </a:pPr>
            <a:r>
              <a:rPr lang="pl-PL" sz="1996" dirty="0"/>
              <a:t>ocena wg kryteriów Davos </a:t>
            </a:r>
            <a:r>
              <a:rPr lang="pl-PL" sz="1996" dirty="0" err="1"/>
              <a:t>Baukultur</a:t>
            </a:r>
            <a:r>
              <a:rPr lang="pl-PL" sz="1996" dirty="0"/>
              <a:t> </a:t>
            </a:r>
            <a:r>
              <a:rPr lang="pl-PL" sz="1996" dirty="0" err="1"/>
              <a:t>Quality</a:t>
            </a:r>
            <a:r>
              <a:rPr lang="pl-PL" sz="1996" dirty="0"/>
              <a:t> System</a:t>
            </a:r>
          </a:p>
          <a:p>
            <a:pPr marL="457202" lvl="1" indent="0">
              <a:lnSpc>
                <a:spcPct val="150000"/>
              </a:lnSpc>
              <a:buNone/>
            </a:pPr>
            <a:endParaRPr lang="pl-PL" sz="1996" dirty="0"/>
          </a:p>
          <a:p>
            <a:pPr lvl="2">
              <a:lnSpc>
                <a:spcPct val="150000"/>
              </a:lnSpc>
            </a:pPr>
            <a:endParaRPr lang="pl-PL" sz="1996" dirty="0"/>
          </a:p>
          <a:p>
            <a:pPr lvl="1">
              <a:lnSpc>
                <a:spcPct val="150000"/>
              </a:lnSpc>
            </a:pPr>
            <a:endParaRPr lang="pl-PL" sz="1996" b="1" dirty="0"/>
          </a:p>
          <a:p>
            <a:endParaRPr lang="pl-PL" dirty="0"/>
          </a:p>
        </p:txBody>
      </p:sp>
      <p:sp>
        <p:nvSpPr>
          <p:cNvPr id="4" name="Symbol zastępczy numeru slajdu 3">
            <a:extLst>
              <a:ext uri="{FF2B5EF4-FFF2-40B4-BE49-F238E27FC236}">
                <a16:creationId xmlns:a16="http://schemas.microsoft.com/office/drawing/2014/main" id="{DE90354D-B7CA-4203-9110-88C2DF9EB887}"/>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11</a:t>
            </a:fld>
            <a:endParaRPr lang="pl-PL" dirty="0">
              <a:solidFill>
                <a:srgbClr val="002073"/>
              </a:solidFill>
            </a:endParaRPr>
          </a:p>
        </p:txBody>
      </p:sp>
      <p:pic>
        <p:nvPicPr>
          <p:cNvPr id="5" name="Obraz 4">
            <a:extLst>
              <a:ext uri="{FF2B5EF4-FFF2-40B4-BE49-F238E27FC236}">
                <a16:creationId xmlns:a16="http://schemas.microsoft.com/office/drawing/2014/main" id="{830DCEA0-3F5E-4E29-9E61-F8B549A8F8B6}"/>
              </a:ext>
            </a:extLst>
          </p:cNvPr>
          <p:cNvPicPr>
            <a:picLocks noChangeAspect="1"/>
          </p:cNvPicPr>
          <p:nvPr/>
        </p:nvPicPr>
        <p:blipFill>
          <a:blip r:embed="rId3"/>
          <a:stretch>
            <a:fillRect/>
          </a:stretch>
        </p:blipFill>
        <p:spPr>
          <a:xfrm>
            <a:off x="6972813" y="1874986"/>
            <a:ext cx="5281596" cy="3609091"/>
          </a:xfrm>
          <a:prstGeom prst="rect">
            <a:avLst/>
          </a:prstGeom>
        </p:spPr>
      </p:pic>
      <p:pic>
        <p:nvPicPr>
          <p:cNvPr id="6" name="Obraz 5">
            <a:extLst>
              <a:ext uri="{FF2B5EF4-FFF2-40B4-BE49-F238E27FC236}">
                <a16:creationId xmlns:a16="http://schemas.microsoft.com/office/drawing/2014/main" id="{F171CB0E-061A-4FCE-AA69-C758CC3FE435}"/>
              </a:ext>
            </a:extLst>
          </p:cNvPr>
          <p:cNvPicPr>
            <a:picLocks noChangeAspect="1"/>
          </p:cNvPicPr>
          <p:nvPr/>
        </p:nvPicPr>
        <p:blipFill>
          <a:blip r:embed="rId4"/>
          <a:stretch>
            <a:fillRect/>
          </a:stretch>
        </p:blipFill>
        <p:spPr>
          <a:xfrm>
            <a:off x="2869767" y="3990776"/>
            <a:ext cx="5175953" cy="2664183"/>
          </a:xfrm>
          <a:prstGeom prst="rect">
            <a:avLst/>
          </a:prstGeom>
        </p:spPr>
      </p:pic>
    </p:spTree>
    <p:extLst>
      <p:ext uri="{BB962C8B-B14F-4D97-AF65-F5344CB8AC3E}">
        <p14:creationId xmlns:p14="http://schemas.microsoft.com/office/powerpoint/2010/main" val="1889373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D45123-73E4-476B-A728-685ED8CB66FD}"/>
              </a:ext>
            </a:extLst>
          </p:cNvPr>
          <p:cNvSpPr>
            <a:spLocks noGrp="1"/>
          </p:cNvSpPr>
          <p:nvPr>
            <p:ph type="title"/>
          </p:nvPr>
        </p:nvSpPr>
        <p:spPr>
          <a:xfrm>
            <a:off x="900114" y="337625"/>
            <a:ext cx="9115260" cy="979757"/>
          </a:xfrm>
        </p:spPr>
        <p:txBody>
          <a:bodyPr/>
          <a:lstStyle/>
          <a:p>
            <a:r>
              <a:rPr lang="pl-PL" dirty="0"/>
              <a:t>Działanie 6.10 Infrastruktura kultury</a:t>
            </a:r>
          </a:p>
        </p:txBody>
      </p:sp>
      <p:sp>
        <p:nvSpPr>
          <p:cNvPr id="3" name="Symbol zastępczy zawartości 2">
            <a:extLst>
              <a:ext uri="{FF2B5EF4-FFF2-40B4-BE49-F238E27FC236}">
                <a16:creationId xmlns:a16="http://schemas.microsoft.com/office/drawing/2014/main" id="{BFF0D79D-DC8C-4D2B-B025-FAE4F93C3EA7}"/>
              </a:ext>
            </a:extLst>
          </p:cNvPr>
          <p:cNvSpPr>
            <a:spLocks noGrp="1"/>
          </p:cNvSpPr>
          <p:nvPr>
            <p:ph idx="1"/>
          </p:nvPr>
        </p:nvSpPr>
        <p:spPr>
          <a:xfrm>
            <a:off x="542926" y="827503"/>
            <a:ext cx="11359514" cy="5704059"/>
          </a:xfrm>
        </p:spPr>
        <p:txBody>
          <a:bodyPr>
            <a:normAutofit/>
          </a:bodyPr>
          <a:lstStyle/>
          <a:p>
            <a:pPr>
              <a:lnSpc>
                <a:spcPct val="150000"/>
              </a:lnSpc>
            </a:pPr>
            <a:r>
              <a:rPr lang="pl-PL" sz="1996" dirty="0"/>
              <a:t>Europejskie zasady jakości dla finansowanych przez UE interwencji o potencjalnym wpływie na dziedzictwo kulturowe (ICOMOS):</a:t>
            </a:r>
          </a:p>
          <a:p>
            <a:pPr lvl="1">
              <a:lnSpc>
                <a:spcPct val="150000"/>
              </a:lnSpc>
            </a:pPr>
            <a:r>
              <a:rPr lang="pl-PL" sz="1996" dirty="0"/>
              <a:t>wskazówki dotyczące </a:t>
            </a:r>
            <a:r>
              <a:rPr lang="pl-PL" sz="1996" b="1" dirty="0"/>
              <a:t>zasad jakości </a:t>
            </a:r>
            <a:r>
              <a:rPr lang="pl-PL" sz="1996" dirty="0"/>
              <a:t>mogą mieć wpływ na </a:t>
            </a:r>
            <a:r>
              <a:rPr lang="pl-PL" sz="1996" b="1" dirty="0"/>
              <a:t>dziedzictwo kulturowe</a:t>
            </a:r>
            <a:r>
              <a:rPr lang="pl-PL" sz="1996" dirty="0"/>
              <a:t>, głównie dziedzictwo architektoniczne i krajobrazy kulturowe,</a:t>
            </a:r>
          </a:p>
          <a:p>
            <a:pPr lvl="1">
              <a:lnSpc>
                <a:spcPct val="150000"/>
              </a:lnSpc>
            </a:pPr>
            <a:r>
              <a:rPr lang="pl-PL" sz="1996" dirty="0"/>
              <a:t>dla różnych interesariuszy na różnych etapach cyklu życia projektu;</a:t>
            </a:r>
          </a:p>
          <a:p>
            <a:pPr lvl="1">
              <a:lnSpc>
                <a:spcPct val="150000"/>
              </a:lnSpc>
            </a:pPr>
            <a:r>
              <a:rPr lang="pl-PL" sz="1996" dirty="0"/>
              <a:t>kryteria:</a:t>
            </a:r>
          </a:p>
          <a:p>
            <a:pPr lvl="2">
              <a:lnSpc>
                <a:spcPct val="150000"/>
              </a:lnSpc>
            </a:pPr>
            <a:r>
              <a:rPr lang="pl-PL" sz="1996" dirty="0"/>
              <a:t>wysoki standard i jakość wykonania,</a:t>
            </a:r>
          </a:p>
          <a:p>
            <a:pPr lvl="2">
              <a:lnSpc>
                <a:spcPct val="150000"/>
              </a:lnSpc>
            </a:pPr>
            <a:r>
              <a:rPr lang="pl-PL" sz="1996" dirty="0"/>
              <a:t>kompatybilność z lokalnym kontekstem przestrzennym, zrównoważony rozwój</a:t>
            </a:r>
          </a:p>
          <a:p>
            <a:pPr lvl="2">
              <a:lnSpc>
                <a:spcPct val="150000"/>
              </a:lnSpc>
            </a:pPr>
            <a:r>
              <a:rPr lang="pl-PL" sz="1996" dirty="0"/>
              <a:t>oparcie na wiedzy,</a:t>
            </a:r>
          </a:p>
          <a:p>
            <a:pPr lvl="2">
              <a:lnSpc>
                <a:spcPct val="150000"/>
              </a:lnSpc>
            </a:pPr>
            <a:r>
              <a:rPr lang="pl-PL" sz="1996" dirty="0"/>
              <a:t>uwzględnienie korzyści publicznych,</a:t>
            </a:r>
          </a:p>
          <a:p>
            <a:pPr lvl="2">
              <a:lnSpc>
                <a:spcPct val="150000"/>
              </a:lnSpc>
            </a:pPr>
            <a:r>
              <a:rPr lang="pl-PL" sz="1996" dirty="0"/>
              <a:t>szkolenia dla kadr, dobre zarządzanie.</a:t>
            </a:r>
          </a:p>
          <a:p>
            <a:pPr marL="457202" lvl="1" indent="0">
              <a:lnSpc>
                <a:spcPct val="150000"/>
              </a:lnSpc>
              <a:buNone/>
            </a:pPr>
            <a:endParaRPr lang="pl-PL" sz="1996" dirty="0"/>
          </a:p>
          <a:p>
            <a:pPr lvl="2">
              <a:lnSpc>
                <a:spcPct val="150000"/>
              </a:lnSpc>
            </a:pPr>
            <a:endParaRPr lang="pl-PL" sz="1996" dirty="0"/>
          </a:p>
          <a:p>
            <a:pPr lvl="1">
              <a:lnSpc>
                <a:spcPct val="150000"/>
              </a:lnSpc>
            </a:pPr>
            <a:endParaRPr lang="pl-PL" sz="1996" b="1" dirty="0"/>
          </a:p>
          <a:p>
            <a:endParaRPr lang="pl-PL" dirty="0"/>
          </a:p>
        </p:txBody>
      </p:sp>
      <p:sp>
        <p:nvSpPr>
          <p:cNvPr id="4" name="Symbol zastępczy numeru slajdu 3">
            <a:extLst>
              <a:ext uri="{FF2B5EF4-FFF2-40B4-BE49-F238E27FC236}">
                <a16:creationId xmlns:a16="http://schemas.microsoft.com/office/drawing/2014/main" id="{DE90354D-B7CA-4203-9110-88C2DF9EB887}"/>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12</a:t>
            </a:fld>
            <a:endParaRPr lang="pl-PL" dirty="0">
              <a:solidFill>
                <a:srgbClr val="002073"/>
              </a:solidFill>
            </a:endParaRPr>
          </a:p>
        </p:txBody>
      </p:sp>
    </p:spTree>
    <p:extLst>
      <p:ext uri="{BB962C8B-B14F-4D97-AF65-F5344CB8AC3E}">
        <p14:creationId xmlns:p14="http://schemas.microsoft.com/office/powerpoint/2010/main" val="133931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D45123-73E4-476B-A728-685ED8CB66FD}"/>
              </a:ext>
            </a:extLst>
          </p:cNvPr>
          <p:cNvSpPr>
            <a:spLocks noGrp="1"/>
          </p:cNvSpPr>
          <p:nvPr>
            <p:ph type="title"/>
          </p:nvPr>
        </p:nvSpPr>
        <p:spPr>
          <a:xfrm>
            <a:off x="900114" y="337625"/>
            <a:ext cx="9115260" cy="979757"/>
          </a:xfrm>
        </p:spPr>
        <p:txBody>
          <a:bodyPr/>
          <a:lstStyle/>
          <a:p>
            <a:r>
              <a:rPr lang="pl-PL" dirty="0"/>
              <a:t>Działanie 6.10 Infrastruktura kultury</a:t>
            </a:r>
          </a:p>
        </p:txBody>
      </p:sp>
      <p:sp>
        <p:nvSpPr>
          <p:cNvPr id="3" name="Symbol zastępczy zawartości 2">
            <a:extLst>
              <a:ext uri="{FF2B5EF4-FFF2-40B4-BE49-F238E27FC236}">
                <a16:creationId xmlns:a16="http://schemas.microsoft.com/office/drawing/2014/main" id="{BFF0D79D-DC8C-4D2B-B025-FAE4F93C3EA7}"/>
              </a:ext>
            </a:extLst>
          </p:cNvPr>
          <p:cNvSpPr>
            <a:spLocks noGrp="1"/>
          </p:cNvSpPr>
          <p:nvPr>
            <p:ph idx="1"/>
          </p:nvPr>
        </p:nvSpPr>
        <p:spPr>
          <a:xfrm>
            <a:off x="542926" y="827503"/>
            <a:ext cx="11359514" cy="5704059"/>
          </a:xfrm>
        </p:spPr>
        <p:txBody>
          <a:bodyPr>
            <a:normAutofit fontScale="92500"/>
          </a:bodyPr>
          <a:lstStyle/>
          <a:p>
            <a:pPr>
              <a:lnSpc>
                <a:spcPct val="150000"/>
              </a:lnSpc>
            </a:pPr>
            <a:r>
              <a:rPr lang="pl-PL" sz="1996" dirty="0"/>
              <a:t>Obszary koncentracji charakterystycznych dla regionu elementów dziedzictwa kulturowego:</a:t>
            </a:r>
          </a:p>
          <a:p>
            <a:pPr lvl="1">
              <a:lnSpc>
                <a:spcPct val="150000"/>
              </a:lnSpc>
            </a:pPr>
            <a:r>
              <a:rPr lang="pl-PL" sz="1996" b="1" dirty="0"/>
              <a:t>zabudowa pasa nadmorskiego </a:t>
            </a:r>
            <a:r>
              <a:rPr lang="pl-PL" sz="1996" dirty="0"/>
              <a:t>– wraz z historycznymi wsiami rybackimi i miejscowościami kuracyjnymi, latarniami morskimi i stacjami ratownictwa brzegowego oraz zabytkowymi portami i stoczniami;</a:t>
            </a:r>
          </a:p>
          <a:p>
            <a:pPr lvl="1">
              <a:lnSpc>
                <a:spcPct val="150000"/>
              </a:lnSpc>
            </a:pPr>
            <a:r>
              <a:rPr lang="pl-PL" sz="1996" b="1" dirty="0"/>
              <a:t>zabudowa Żuław </a:t>
            </a:r>
            <a:r>
              <a:rPr lang="pl-PL" sz="1996" dirty="0"/>
              <a:t>– wraz z tradycyjnymi obiektami mieszkalnymi i gospodarczymi - w tym domami podcieniowymi, z obiektami związanymi z gospodarką na polderach, w postaci m.in. wiatraków, przepompowni, strażnic wałowych, itp., oraz z gotycką architekturą sakralną;</a:t>
            </a:r>
          </a:p>
          <a:p>
            <a:pPr lvl="1">
              <a:lnSpc>
                <a:spcPct val="150000"/>
              </a:lnSpc>
            </a:pPr>
            <a:r>
              <a:rPr lang="pl-PL" sz="1996" b="1" dirty="0"/>
              <a:t>zabudowa Ziemi Słupskiej i tzw. „Krainy w Kratę” </a:t>
            </a:r>
            <a:r>
              <a:rPr lang="pl-PL" sz="1996" dirty="0"/>
              <a:t>– wraz z tradycyjnymi szachulcowymi obiektami mieszkalnymi i gospodarczymi, w postaci m.in. zagród czworobocznych i budynków bramnych oraz pomorskimi dobrami szlacheckimi i wsiami folwarcznymi;</a:t>
            </a:r>
          </a:p>
          <a:p>
            <a:pPr lvl="1">
              <a:lnSpc>
                <a:spcPct val="150000"/>
              </a:lnSpc>
            </a:pPr>
            <a:r>
              <a:rPr lang="pl-PL" sz="1996" b="1" dirty="0"/>
              <a:t>zabudowa południowych Kaszub i Kociewia na ich obszarach leśnych </a:t>
            </a:r>
            <a:r>
              <a:rPr lang="pl-PL" sz="1996" dirty="0"/>
              <a:t>– wraz z tradycyjnymi obiektami mieszkalnymi i gospodarczymi, w szczególności w ramach osiedli leśnych;</a:t>
            </a:r>
          </a:p>
          <a:p>
            <a:pPr lvl="1">
              <a:lnSpc>
                <a:spcPct val="150000"/>
              </a:lnSpc>
            </a:pPr>
            <a:r>
              <a:rPr lang="pl-PL" sz="1996" b="1" dirty="0"/>
              <a:t>krzyżackie zamki i zespoły zamkowe </a:t>
            </a:r>
            <a:r>
              <a:rPr lang="pl-PL" sz="1996" dirty="0"/>
              <a:t>oraz ich relikty wraz z bezpośrednim otoczeniem.</a:t>
            </a:r>
          </a:p>
          <a:p>
            <a:pPr lvl="1">
              <a:lnSpc>
                <a:spcPct val="150000"/>
              </a:lnSpc>
            </a:pPr>
            <a:endParaRPr lang="pl-PL" sz="1996" dirty="0"/>
          </a:p>
          <a:p>
            <a:pPr marL="457202" lvl="1" indent="0">
              <a:lnSpc>
                <a:spcPct val="150000"/>
              </a:lnSpc>
              <a:buNone/>
            </a:pPr>
            <a:endParaRPr lang="pl-PL" sz="1996" dirty="0"/>
          </a:p>
          <a:p>
            <a:pPr lvl="2">
              <a:lnSpc>
                <a:spcPct val="150000"/>
              </a:lnSpc>
            </a:pPr>
            <a:endParaRPr lang="pl-PL" sz="1996" dirty="0"/>
          </a:p>
          <a:p>
            <a:pPr lvl="1">
              <a:lnSpc>
                <a:spcPct val="150000"/>
              </a:lnSpc>
            </a:pPr>
            <a:endParaRPr lang="pl-PL" sz="1996" b="1" dirty="0"/>
          </a:p>
          <a:p>
            <a:endParaRPr lang="pl-PL" dirty="0"/>
          </a:p>
        </p:txBody>
      </p:sp>
      <p:sp>
        <p:nvSpPr>
          <p:cNvPr id="4" name="Symbol zastępczy numeru slajdu 3">
            <a:extLst>
              <a:ext uri="{FF2B5EF4-FFF2-40B4-BE49-F238E27FC236}">
                <a16:creationId xmlns:a16="http://schemas.microsoft.com/office/drawing/2014/main" id="{DE90354D-B7CA-4203-9110-88C2DF9EB887}"/>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13</a:t>
            </a:fld>
            <a:endParaRPr lang="pl-PL" dirty="0">
              <a:solidFill>
                <a:srgbClr val="002073"/>
              </a:solidFill>
            </a:endParaRPr>
          </a:p>
        </p:txBody>
      </p:sp>
    </p:spTree>
    <p:extLst>
      <p:ext uri="{BB962C8B-B14F-4D97-AF65-F5344CB8AC3E}">
        <p14:creationId xmlns:p14="http://schemas.microsoft.com/office/powerpoint/2010/main" val="203098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D6DA31-A589-43DC-8163-DA4FD67B31FB}"/>
              </a:ext>
            </a:extLst>
          </p:cNvPr>
          <p:cNvSpPr>
            <a:spLocks noGrp="1"/>
          </p:cNvSpPr>
          <p:nvPr>
            <p:ph type="title"/>
          </p:nvPr>
        </p:nvSpPr>
        <p:spPr>
          <a:xfrm>
            <a:off x="1414463" y="346857"/>
            <a:ext cx="7838397" cy="979757"/>
          </a:xfrm>
        </p:spPr>
        <p:txBody>
          <a:bodyPr/>
          <a:lstStyle/>
          <a:p>
            <a:r>
              <a:rPr lang="pl-PL" dirty="0"/>
              <a:t>Działanie 6.10 Infrastruktura kultury</a:t>
            </a:r>
          </a:p>
        </p:txBody>
      </p:sp>
      <p:pic>
        <p:nvPicPr>
          <p:cNvPr id="6" name="Symbol zastępczy zawartości 5">
            <a:extLst>
              <a:ext uri="{FF2B5EF4-FFF2-40B4-BE49-F238E27FC236}">
                <a16:creationId xmlns:a16="http://schemas.microsoft.com/office/drawing/2014/main" id="{9BD63A47-9A95-4C9E-9976-A6F5A6A563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4463" y="1142648"/>
            <a:ext cx="8078403" cy="5225620"/>
          </a:xfrm>
        </p:spPr>
      </p:pic>
      <p:sp>
        <p:nvSpPr>
          <p:cNvPr id="4" name="Symbol zastępczy numeru slajdu 3">
            <a:extLst>
              <a:ext uri="{FF2B5EF4-FFF2-40B4-BE49-F238E27FC236}">
                <a16:creationId xmlns:a16="http://schemas.microsoft.com/office/drawing/2014/main" id="{C5F2631F-0688-4220-9373-4C6C24AA4A60}"/>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14</a:t>
            </a:fld>
            <a:endParaRPr lang="pl-PL" dirty="0">
              <a:solidFill>
                <a:srgbClr val="002073"/>
              </a:solidFill>
            </a:endParaRPr>
          </a:p>
        </p:txBody>
      </p:sp>
    </p:spTree>
    <p:extLst>
      <p:ext uri="{BB962C8B-B14F-4D97-AF65-F5344CB8AC3E}">
        <p14:creationId xmlns:p14="http://schemas.microsoft.com/office/powerpoint/2010/main" val="174751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7E66EF-930A-4FC6-B84E-F8DC6596DA6D}"/>
              </a:ext>
            </a:extLst>
          </p:cNvPr>
          <p:cNvSpPr>
            <a:spLocks noGrp="1"/>
          </p:cNvSpPr>
          <p:nvPr>
            <p:ph type="title"/>
          </p:nvPr>
        </p:nvSpPr>
        <p:spPr>
          <a:xfrm>
            <a:off x="2107564" y="239524"/>
            <a:ext cx="7838397" cy="979757"/>
          </a:xfrm>
        </p:spPr>
        <p:txBody>
          <a:bodyPr/>
          <a:lstStyle/>
          <a:p>
            <a:r>
              <a:rPr lang="pl-PL" dirty="0">
                <a:latin typeface="+mn-lt"/>
              </a:rPr>
              <a:t>Działanie 6.10 Infrastruktura kultury </a:t>
            </a:r>
          </a:p>
        </p:txBody>
      </p:sp>
      <p:sp>
        <p:nvSpPr>
          <p:cNvPr id="3" name="Symbol zastępczy zawartości 2">
            <a:extLst>
              <a:ext uri="{FF2B5EF4-FFF2-40B4-BE49-F238E27FC236}">
                <a16:creationId xmlns:a16="http://schemas.microsoft.com/office/drawing/2014/main" id="{3F697866-C39C-4ABB-9404-FD1D7304A377}"/>
              </a:ext>
            </a:extLst>
          </p:cNvPr>
          <p:cNvSpPr>
            <a:spLocks noGrp="1"/>
          </p:cNvSpPr>
          <p:nvPr>
            <p:ph idx="1"/>
          </p:nvPr>
        </p:nvSpPr>
        <p:spPr>
          <a:xfrm>
            <a:off x="821410" y="789054"/>
            <a:ext cx="10569844" cy="5906163"/>
          </a:xfrm>
        </p:spPr>
        <p:txBody>
          <a:bodyPr>
            <a:normAutofit/>
          </a:bodyPr>
          <a:lstStyle/>
          <a:p>
            <a:pPr>
              <a:lnSpc>
                <a:spcPct val="150000"/>
              </a:lnSpc>
            </a:pPr>
            <a:r>
              <a:rPr lang="pl-PL" sz="1996" dirty="0"/>
              <a:t>Obszary funkcjonalne objęte preferencjami w ramach ZPT:</a:t>
            </a:r>
          </a:p>
          <a:p>
            <a:pPr lvl="1">
              <a:lnSpc>
                <a:spcPct val="150000"/>
              </a:lnSpc>
            </a:pPr>
            <a:r>
              <a:rPr lang="pl-PL" sz="1996" dirty="0"/>
              <a:t>OF Rezerwatu Biosfery Bory Tucholskie </a:t>
            </a:r>
          </a:p>
          <a:p>
            <a:pPr lvl="1">
              <a:lnSpc>
                <a:spcPct val="150000"/>
              </a:lnSpc>
            </a:pPr>
            <a:r>
              <a:rPr lang="pl-PL" sz="1996" dirty="0"/>
              <a:t>OF Wschodnie Powiśle</a:t>
            </a:r>
          </a:p>
          <a:p>
            <a:pPr lvl="1">
              <a:lnSpc>
                <a:spcPct val="150000"/>
              </a:lnSpc>
            </a:pPr>
            <a:r>
              <a:rPr lang="pl-PL" sz="1996" dirty="0"/>
              <a:t>OF Żuławy</a:t>
            </a:r>
          </a:p>
          <a:p>
            <a:pPr lvl="1">
              <a:lnSpc>
                <a:spcPct val="150000"/>
              </a:lnSpc>
            </a:pPr>
            <a:r>
              <a:rPr lang="pl-PL" sz="1996" dirty="0"/>
              <a:t>OF Strefa Przybrzeżna</a:t>
            </a:r>
          </a:p>
          <a:p>
            <a:pPr lvl="1">
              <a:lnSpc>
                <a:spcPct val="150000"/>
              </a:lnSpc>
            </a:pPr>
            <a:r>
              <a:rPr lang="pl-PL" sz="1996" dirty="0"/>
              <a:t>OF Środkowe Pomorze</a:t>
            </a:r>
          </a:p>
          <a:p>
            <a:pPr>
              <a:lnSpc>
                <a:spcPct val="150000"/>
              </a:lnSpc>
            </a:pPr>
            <a:r>
              <a:rPr lang="pl-PL" sz="1996" dirty="0"/>
              <a:t>Obszary Strategicznej Interwencji:</a:t>
            </a:r>
          </a:p>
          <a:p>
            <a:pPr lvl="1">
              <a:lnSpc>
                <a:spcPct val="150000"/>
              </a:lnSpc>
            </a:pPr>
            <a:r>
              <a:rPr lang="pl-PL" sz="1996" dirty="0"/>
              <a:t>Miasta średnie tracące funkcje społeczno-gospodarcze,</a:t>
            </a:r>
          </a:p>
          <a:p>
            <a:pPr lvl="1">
              <a:lnSpc>
                <a:spcPct val="150000"/>
              </a:lnSpc>
            </a:pPr>
            <a:r>
              <a:rPr lang="pl-PL" sz="1996" dirty="0"/>
              <a:t>Gminy zagrożone trwałą marginalizacją.</a:t>
            </a:r>
            <a:br>
              <a:rPr lang="pl-PL" sz="1996" dirty="0"/>
            </a:br>
            <a:endParaRPr lang="pl-PL" sz="1996" dirty="0"/>
          </a:p>
          <a:p>
            <a:pPr lvl="2">
              <a:lnSpc>
                <a:spcPct val="150000"/>
              </a:lnSpc>
            </a:pPr>
            <a:endParaRPr lang="pl-PL" sz="1996" dirty="0"/>
          </a:p>
          <a:p>
            <a:pPr lvl="1">
              <a:lnSpc>
                <a:spcPct val="150000"/>
              </a:lnSpc>
            </a:pPr>
            <a:endParaRPr lang="pl-PL" sz="1996" b="1" dirty="0"/>
          </a:p>
          <a:p>
            <a:pPr marL="0" indent="0">
              <a:lnSpc>
                <a:spcPct val="150000"/>
              </a:lnSpc>
              <a:buFontTx/>
              <a:buNone/>
            </a:pPr>
            <a:endParaRPr lang="pl-PL" sz="1996" dirty="0"/>
          </a:p>
          <a:p>
            <a:pPr marL="0" indent="0">
              <a:buNone/>
            </a:pPr>
            <a:endParaRPr lang="pl-PL" dirty="0"/>
          </a:p>
        </p:txBody>
      </p:sp>
      <p:sp>
        <p:nvSpPr>
          <p:cNvPr id="4" name="Symbol zastępczy numeru slajdu 3">
            <a:extLst>
              <a:ext uri="{FF2B5EF4-FFF2-40B4-BE49-F238E27FC236}">
                <a16:creationId xmlns:a16="http://schemas.microsoft.com/office/drawing/2014/main" id="{DB056FE4-AC9B-4CE4-9CF6-DECC93DB84E8}"/>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279788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9ABEB3-C697-453E-8C38-B5586EC92EC2}"/>
              </a:ext>
            </a:extLst>
          </p:cNvPr>
          <p:cNvSpPr>
            <a:spLocks noGrp="1"/>
          </p:cNvSpPr>
          <p:nvPr>
            <p:ph type="title"/>
          </p:nvPr>
        </p:nvSpPr>
        <p:spPr/>
        <p:txBody>
          <a:bodyPr/>
          <a:lstStyle/>
          <a:p>
            <a:r>
              <a:rPr lang="pl-PL" dirty="0"/>
              <a:t>Kryteria wyboru projektów</a:t>
            </a:r>
          </a:p>
        </p:txBody>
      </p:sp>
      <p:sp>
        <p:nvSpPr>
          <p:cNvPr id="3" name="Symbol zastępczy zawartości 2">
            <a:extLst>
              <a:ext uri="{FF2B5EF4-FFF2-40B4-BE49-F238E27FC236}">
                <a16:creationId xmlns:a16="http://schemas.microsoft.com/office/drawing/2014/main" id="{4E03BE97-9DA4-4394-89A3-AA91A892B3DF}"/>
              </a:ext>
            </a:extLst>
          </p:cNvPr>
          <p:cNvSpPr>
            <a:spLocks noGrp="1"/>
          </p:cNvSpPr>
          <p:nvPr>
            <p:ph idx="1"/>
          </p:nvPr>
        </p:nvSpPr>
        <p:spPr>
          <a:xfrm>
            <a:off x="1169854" y="1565330"/>
            <a:ext cx="10360885" cy="4476356"/>
          </a:xfrm>
        </p:spPr>
        <p:txBody>
          <a:bodyPr>
            <a:normAutofit/>
          </a:bodyPr>
          <a:lstStyle/>
          <a:p>
            <a:r>
              <a:rPr lang="pl-PL" sz="2000" dirty="0"/>
              <a:t>sformułowane w oparciu o „Metodykę wyboru projektów w ramach programu regionalnego Fundusze Europejskie dla Pomorza 2021-2027 …” przyjętą 29 marca 2023r.</a:t>
            </a:r>
          </a:p>
          <a:p>
            <a:r>
              <a:rPr lang="pl-PL" sz="2000" dirty="0"/>
              <a:t>zatwierdzone przez KM FEP 2021-2027 uchwałą nr 5/II/23 z dnia 19 czerwca 2023 r.</a:t>
            </a:r>
          </a:p>
          <a:p>
            <a:r>
              <a:rPr lang="pl-PL" sz="2000" dirty="0"/>
              <a:t>Kryteria:</a:t>
            </a:r>
          </a:p>
          <a:p>
            <a:pPr lvl="1"/>
            <a:r>
              <a:rPr lang="pl-PL" sz="2000" dirty="0"/>
              <a:t> formalne, </a:t>
            </a:r>
          </a:p>
          <a:p>
            <a:pPr lvl="1"/>
            <a:r>
              <a:rPr lang="pl-PL" sz="2000" dirty="0"/>
              <a:t>wykonalności, </a:t>
            </a:r>
          </a:p>
          <a:p>
            <a:pPr lvl="1"/>
            <a:r>
              <a:rPr lang="pl-PL" sz="2000" dirty="0"/>
              <a:t>zgodności z zasadami horyzontalnymi, </a:t>
            </a:r>
          </a:p>
          <a:p>
            <a:pPr lvl="1"/>
            <a:r>
              <a:rPr lang="pl-PL" sz="2000" dirty="0"/>
              <a:t>strategiczne.</a:t>
            </a:r>
          </a:p>
          <a:p>
            <a:pPr marL="457202" lvl="1" indent="0">
              <a:buNone/>
            </a:pPr>
            <a:endParaRPr lang="pl-PL" sz="2000" dirty="0"/>
          </a:p>
        </p:txBody>
      </p:sp>
      <p:sp>
        <p:nvSpPr>
          <p:cNvPr id="4" name="Symbol zastępczy numeru slajdu 3">
            <a:extLst>
              <a:ext uri="{FF2B5EF4-FFF2-40B4-BE49-F238E27FC236}">
                <a16:creationId xmlns:a16="http://schemas.microsoft.com/office/drawing/2014/main" id="{A87BAB0F-9A0F-435A-A5FF-97CF94FA0C22}"/>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3099236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017B5-F2EC-4723-BB19-828E9EA06DB0}"/>
              </a:ext>
            </a:extLst>
          </p:cNvPr>
          <p:cNvSpPr>
            <a:spLocks noGrp="1"/>
          </p:cNvSpPr>
          <p:nvPr>
            <p:ph type="title"/>
          </p:nvPr>
        </p:nvSpPr>
        <p:spPr>
          <a:xfrm>
            <a:off x="1168613" y="469138"/>
            <a:ext cx="9852728" cy="979757"/>
          </a:xfrm>
        </p:spPr>
        <p:txBody>
          <a:bodyPr/>
          <a:lstStyle/>
          <a:p>
            <a:r>
              <a:rPr lang="pl-PL" dirty="0"/>
              <a:t>Kryteria wyboru projektów - formalne</a:t>
            </a:r>
          </a:p>
        </p:txBody>
      </p:sp>
      <p:sp>
        <p:nvSpPr>
          <p:cNvPr id="3" name="Symbol zastępczy zawartości 2">
            <a:extLst>
              <a:ext uri="{FF2B5EF4-FFF2-40B4-BE49-F238E27FC236}">
                <a16:creationId xmlns:a16="http://schemas.microsoft.com/office/drawing/2014/main" id="{64027B1D-199F-4820-B8E2-E1698EA76B87}"/>
              </a:ext>
            </a:extLst>
          </p:cNvPr>
          <p:cNvSpPr>
            <a:spLocks noGrp="1"/>
          </p:cNvSpPr>
          <p:nvPr>
            <p:ph idx="1"/>
          </p:nvPr>
        </p:nvSpPr>
        <p:spPr>
          <a:xfrm>
            <a:off x="1069517" y="997565"/>
            <a:ext cx="10050919" cy="5533998"/>
          </a:xfrm>
        </p:spPr>
        <p:txBody>
          <a:bodyPr/>
          <a:lstStyle/>
          <a:p>
            <a:r>
              <a:rPr lang="pl-PL" b="1" dirty="0"/>
              <a:t>Kwalifikowalność wnioskodawcy/partnerów :</a:t>
            </a:r>
          </a:p>
          <a:p>
            <a:pPr lvl="1"/>
            <a:r>
              <a:rPr lang="pl-PL" dirty="0"/>
              <a:t>wyłączenie państwowej instytucji kultury, instytucji kultury współprowadzonej przez administrację rządową z jednostkami samorządu terytorialnego lub państwowej szkoły/uczelni artystycznej;</a:t>
            </a:r>
          </a:p>
          <a:p>
            <a:pPr lvl="1"/>
            <a:r>
              <a:rPr lang="pl-PL" dirty="0"/>
              <a:t>wyłączenie podmiotów podejmujących działania sprzeczne z zasadami niedyskryminacji.</a:t>
            </a:r>
          </a:p>
          <a:p>
            <a:r>
              <a:rPr lang="pl-PL" b="1" dirty="0"/>
              <a:t>Zgodność ze szczegółowymi uwarunkowaniami określonymi dla Działania:</a:t>
            </a:r>
          </a:p>
          <a:p>
            <a:pPr lvl="1"/>
            <a:r>
              <a:rPr lang="pl-PL" dirty="0"/>
              <a:t>czy projektu został wypracowany przy aktywnym udziale mieszkańców (np. organizacji pozarządowych) i odpowiada na potrzeby lokalnej społeczności;</a:t>
            </a:r>
          </a:p>
          <a:p>
            <a:pPr lvl="1"/>
            <a:r>
              <a:rPr lang="pl-PL" dirty="0"/>
              <a:t>czy w projekcie przewidziano działania z zakresu edukacji kulturalnej objęte finansowaniem krzyżowym (dla pierwszego typu projektu obowiązkowe);</a:t>
            </a:r>
          </a:p>
          <a:p>
            <a:pPr lvl="1"/>
            <a:r>
              <a:rPr lang="pl-PL" dirty="0"/>
              <a:t>przeznaczenie obiektu oraz czy przewidziano działania dotyczące promocji zabytku i sposobu zarządzania służącego podniesieniu atrakcyjności i popularyzację historii (drugi i trzeci typ projektu.</a:t>
            </a:r>
          </a:p>
          <a:p>
            <a:r>
              <a:rPr lang="pl-PL" b="1" dirty="0"/>
              <a:t>Kwalifikowalność wartości projektu:</a:t>
            </a:r>
          </a:p>
          <a:p>
            <a:pPr lvl="1"/>
            <a:r>
              <a:rPr lang="pl-PL" dirty="0"/>
              <a:t>Minimalna wartość projektu – 500 tys. zł</a:t>
            </a:r>
          </a:p>
          <a:p>
            <a:pPr lvl="1"/>
            <a:endParaRPr lang="pl-PL" dirty="0"/>
          </a:p>
          <a:p>
            <a:endParaRPr lang="pl-PL" dirty="0"/>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Tree>
    <p:extLst>
      <p:ext uri="{BB962C8B-B14F-4D97-AF65-F5344CB8AC3E}">
        <p14:creationId xmlns:p14="http://schemas.microsoft.com/office/powerpoint/2010/main" val="2237021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017B5-F2EC-4723-BB19-828E9EA06DB0}"/>
              </a:ext>
            </a:extLst>
          </p:cNvPr>
          <p:cNvSpPr>
            <a:spLocks noGrp="1"/>
          </p:cNvSpPr>
          <p:nvPr>
            <p:ph type="title"/>
          </p:nvPr>
        </p:nvSpPr>
        <p:spPr>
          <a:xfrm>
            <a:off x="1168613" y="469138"/>
            <a:ext cx="9852728" cy="979757"/>
          </a:xfrm>
        </p:spPr>
        <p:txBody>
          <a:bodyPr/>
          <a:lstStyle/>
          <a:p>
            <a:r>
              <a:rPr lang="pl-PL" dirty="0"/>
              <a:t>Kryteria wyboru projektów - wykonalności</a:t>
            </a:r>
          </a:p>
        </p:txBody>
      </p:sp>
      <p:sp>
        <p:nvSpPr>
          <p:cNvPr id="3" name="Symbol zastępczy zawartości 2">
            <a:extLst>
              <a:ext uri="{FF2B5EF4-FFF2-40B4-BE49-F238E27FC236}">
                <a16:creationId xmlns:a16="http://schemas.microsoft.com/office/drawing/2014/main" id="{64027B1D-199F-4820-B8E2-E1698EA76B87}"/>
              </a:ext>
            </a:extLst>
          </p:cNvPr>
          <p:cNvSpPr>
            <a:spLocks noGrp="1"/>
          </p:cNvSpPr>
          <p:nvPr>
            <p:ph idx="1"/>
          </p:nvPr>
        </p:nvSpPr>
        <p:spPr>
          <a:xfrm>
            <a:off x="1069517" y="997565"/>
            <a:ext cx="10717671" cy="5533998"/>
          </a:xfrm>
        </p:spPr>
        <p:txBody>
          <a:bodyPr>
            <a:normAutofit/>
          </a:bodyPr>
          <a:lstStyle/>
          <a:p>
            <a:r>
              <a:rPr lang="pl-PL" sz="1800" b="1" dirty="0"/>
              <a:t>Możliwe warianty:</a:t>
            </a:r>
          </a:p>
          <a:p>
            <a:pPr lvl="1"/>
            <a:r>
              <a:rPr lang="pl-PL" sz="1800" dirty="0"/>
              <a:t>czy wariant wybrany do realizacji poprzedzony został analizą popytu i oceną potrzeb w celu ograniczenia ryzyka nieefektywności?</a:t>
            </a:r>
          </a:p>
          <a:p>
            <a:pPr lvl="1"/>
            <a:r>
              <a:rPr lang="pl-PL" sz="1800" dirty="0"/>
              <a:t>czy wariant wybrany do realizacji bierze pod uwagę inne projekty realizowane na sąsiadujących obszarach w celu uniknięcia nakładania się i konkurencji? </a:t>
            </a:r>
          </a:p>
          <a:p>
            <a:pPr lvl="1"/>
            <a:r>
              <a:rPr lang="pl-PL" sz="1800" dirty="0"/>
              <a:t>w przypadku, gdy projekt dotyczy budowy nowej infrastruktury kultury: czy wybór wariantu do realizacji został poprzedzony analizą potrzeb, która potwierdziła, iż zapewnienie infrastruktury stanowiącej przedmiot projektu nie będzie możliwe w inny sposób?</a:t>
            </a:r>
          </a:p>
          <a:p>
            <a:r>
              <a:rPr lang="pl-PL" sz="1800" b="1" dirty="0"/>
              <a:t>Zakres rzeczowy projektu:</a:t>
            </a:r>
          </a:p>
          <a:p>
            <a:pPr lvl="1"/>
            <a:r>
              <a:rPr lang="pl-PL" sz="1800" dirty="0"/>
              <a:t>weryfikacja zakresu pod kątem wyłączeń dróg i parkingów;</a:t>
            </a:r>
          </a:p>
          <a:p>
            <a:pPr lvl="1"/>
            <a:r>
              <a:rPr lang="pl-PL" sz="1800" dirty="0"/>
              <a:t>weryfikacja wymagań dla działań w ramach edukacji kulturalnej;</a:t>
            </a:r>
          </a:p>
          <a:p>
            <a:pPr lvl="1"/>
            <a:r>
              <a:rPr lang="pl-PL" sz="1800" dirty="0"/>
              <a:t>weryfikacja wymagań dotyczących narzędzi w zakresie promocji dziedzictwa historycznego.</a:t>
            </a:r>
          </a:p>
          <a:p>
            <a:r>
              <a:rPr lang="pl-PL" sz="1800" b="1" dirty="0"/>
              <a:t>Analiza finansowa i ekonomiczna </a:t>
            </a:r>
            <a:r>
              <a:rPr lang="pl-PL" sz="1800" dirty="0"/>
              <a:t>(warianty zależne od wartości kosztów kwalifikowalnych)</a:t>
            </a:r>
            <a:r>
              <a:rPr lang="pl-PL" sz="1800" b="1" dirty="0"/>
              <a:t>:</a:t>
            </a:r>
          </a:p>
          <a:p>
            <a:pPr lvl="1"/>
            <a:r>
              <a:rPr lang="pl-PL" sz="1800" dirty="0"/>
              <a:t>czy kalkulacja przychodów i kosztów (…) uwzględnia mechanizmy zapewniające samofinansowanie się wspartych obiektów (w tym np. poprzez zaangażowanie środków prywatnych)?</a:t>
            </a:r>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99715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017B5-F2EC-4723-BB19-828E9EA06DB0}"/>
              </a:ext>
            </a:extLst>
          </p:cNvPr>
          <p:cNvSpPr>
            <a:spLocks noGrp="1"/>
          </p:cNvSpPr>
          <p:nvPr>
            <p:ph type="title"/>
          </p:nvPr>
        </p:nvSpPr>
        <p:spPr>
          <a:xfrm>
            <a:off x="1168613" y="469138"/>
            <a:ext cx="10361400" cy="979757"/>
          </a:xfrm>
        </p:spPr>
        <p:txBody>
          <a:bodyPr/>
          <a:lstStyle/>
          <a:p>
            <a:r>
              <a:rPr lang="pl-PL" dirty="0"/>
              <a:t>Kryteria wyboru projektów - zgodności z zasadami horyzontalnymi</a:t>
            </a:r>
          </a:p>
        </p:txBody>
      </p:sp>
      <p:sp>
        <p:nvSpPr>
          <p:cNvPr id="3" name="Symbol zastępczy zawartości 2">
            <a:extLst>
              <a:ext uri="{FF2B5EF4-FFF2-40B4-BE49-F238E27FC236}">
                <a16:creationId xmlns:a16="http://schemas.microsoft.com/office/drawing/2014/main" id="{64027B1D-199F-4820-B8E2-E1698EA76B87}"/>
              </a:ext>
            </a:extLst>
          </p:cNvPr>
          <p:cNvSpPr>
            <a:spLocks noGrp="1"/>
          </p:cNvSpPr>
          <p:nvPr>
            <p:ph idx="1"/>
          </p:nvPr>
        </p:nvSpPr>
        <p:spPr>
          <a:xfrm>
            <a:off x="1069517" y="997565"/>
            <a:ext cx="10460496" cy="5533998"/>
          </a:xfrm>
        </p:spPr>
        <p:txBody>
          <a:bodyPr>
            <a:normAutofit/>
          </a:bodyPr>
          <a:lstStyle/>
          <a:p>
            <a:r>
              <a:rPr lang="pl-PL" sz="1800" b="1" dirty="0"/>
              <a:t>Zasada równości szans i niedyskryminacji, w tym dostępności dla osób z niepełnosprawnościami:</a:t>
            </a:r>
          </a:p>
          <a:p>
            <a:pPr lvl="1"/>
            <a:r>
              <a:rPr lang="pl-PL" sz="1800" dirty="0"/>
              <a:t>dostępność dla wszystkich  użytkowniczek oraz użytkowników i spełnianie standardów ;</a:t>
            </a:r>
          </a:p>
          <a:p>
            <a:pPr lvl="1"/>
            <a:r>
              <a:rPr lang="pl-PL" sz="1800" dirty="0"/>
              <a:t>zgodność z innymi warunkami zamieszczonymi w opisie działań na rzecz zapewnienia równości, włączenia społecznego i niedyskryminacji dla celu szczegółowego 4 (vi) FEP 2021-2027.</a:t>
            </a:r>
          </a:p>
          <a:p>
            <a:r>
              <a:rPr lang="pl-PL" sz="1800" b="1" dirty="0"/>
              <a:t>Karta Praw Podstawowych Unii Europejskiej:</a:t>
            </a:r>
          </a:p>
          <a:p>
            <a:pPr lvl="1"/>
            <a:r>
              <a:rPr lang="pl-PL" sz="1800" dirty="0"/>
              <a:t>czy zapisy projektu nie stoją w sprzeczności z wymogami Karty Praw Podstawowych </a:t>
            </a:r>
          </a:p>
          <a:p>
            <a:r>
              <a:rPr lang="pl-PL" sz="1800" b="1" dirty="0"/>
              <a:t>Konwencja o Prawach Osób Niepełnosprawnych:</a:t>
            </a:r>
          </a:p>
          <a:p>
            <a:pPr lvl="1"/>
            <a:r>
              <a:rPr lang="pl-PL" sz="1800" dirty="0"/>
              <a:t>czy zapisy wniosku o dofinansowanie dotyczące zakresu i sposobu realizacji projektu oraz wnioskodawcy nie stoją w sprzeczności z wymogami KPON.</a:t>
            </a:r>
          </a:p>
          <a:p>
            <a:r>
              <a:rPr lang="pl-PL" sz="1800" b="1" dirty="0"/>
              <a:t>Zasada równości kobiet i mężczyzn:</a:t>
            </a:r>
          </a:p>
          <a:p>
            <a:pPr lvl="1"/>
            <a:r>
              <a:rPr lang="pl-PL" sz="1800" dirty="0"/>
              <a:t>zgodność projektu z zasadą równości kobiet i mężczyzn.</a:t>
            </a:r>
          </a:p>
          <a:p>
            <a:r>
              <a:rPr lang="pl-PL" sz="1800" b="1" dirty="0"/>
              <a:t>Zasada zrównoważonego rozwoju, w tym zasada DNSH:</a:t>
            </a:r>
          </a:p>
          <a:p>
            <a:pPr lvl="1"/>
            <a:r>
              <a:rPr lang="pl-PL" sz="1800" dirty="0"/>
              <a:t>czy realizacja i funkcjonowanie projektu nie wpłynie negatywnie na trwałość i jakość środowiska;</a:t>
            </a:r>
          </a:p>
          <a:p>
            <a:pPr lvl="1"/>
            <a:r>
              <a:rPr lang="pl-PL" sz="1800" dirty="0"/>
              <a:t>czy projekt „nie czyni poważnych szkód” w odniesieniu do każdego z celów środowiskowych.</a:t>
            </a:r>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168882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2118C9C-56A6-4451-8007-C4E5EE3584FA}"/>
              </a:ext>
            </a:extLst>
          </p:cNvPr>
          <p:cNvSpPr>
            <a:spLocks noGrp="1"/>
          </p:cNvSpPr>
          <p:nvPr>
            <p:ph type="title"/>
          </p:nvPr>
        </p:nvSpPr>
        <p:spPr>
          <a:xfrm>
            <a:off x="1128156" y="341843"/>
            <a:ext cx="7838397" cy="587630"/>
          </a:xfrm>
        </p:spPr>
        <p:txBody>
          <a:bodyPr>
            <a:normAutofit/>
          </a:bodyPr>
          <a:lstStyle/>
          <a:p>
            <a:r>
              <a:rPr lang="pl-PL" dirty="0"/>
              <a:t>Nabór dla Działania 6.10. Infrastruktura kultury</a:t>
            </a:r>
          </a:p>
        </p:txBody>
      </p:sp>
      <p:sp>
        <p:nvSpPr>
          <p:cNvPr id="6" name="Symbol zastępczy zawartości 5">
            <a:extLst>
              <a:ext uri="{FF2B5EF4-FFF2-40B4-BE49-F238E27FC236}">
                <a16:creationId xmlns:a16="http://schemas.microsoft.com/office/drawing/2014/main" id="{2AC9AC38-9DEA-4AE6-A16D-10E49FAEB80E}"/>
              </a:ext>
            </a:extLst>
          </p:cNvPr>
          <p:cNvSpPr>
            <a:spLocks noGrp="1"/>
          </p:cNvSpPr>
          <p:nvPr>
            <p:ph idx="1"/>
          </p:nvPr>
        </p:nvSpPr>
        <p:spPr>
          <a:xfrm>
            <a:off x="1128156" y="1273296"/>
            <a:ext cx="9714015" cy="4834002"/>
          </a:xfrm>
        </p:spPr>
        <p:txBody>
          <a:bodyPr>
            <a:normAutofit/>
          </a:bodyPr>
          <a:lstStyle/>
          <a:p>
            <a:pPr>
              <a:spcAft>
                <a:spcPts val="1089"/>
              </a:spcAft>
              <a:buFont typeface="Wingdings" panose="05000000000000000000" pitchFamily="2" charset="2"/>
              <a:buChar char="§"/>
            </a:pPr>
            <a:r>
              <a:rPr lang="pl-PL" sz="2000" dirty="0"/>
              <a:t>Termin naboru: </a:t>
            </a:r>
            <a:r>
              <a:rPr lang="pl-PL" sz="2000" b="1" dirty="0"/>
              <a:t>25 października 2023 r. </a:t>
            </a:r>
            <a:r>
              <a:rPr lang="pl-PL" sz="2000" dirty="0"/>
              <a:t>- </a:t>
            </a:r>
            <a:r>
              <a:rPr lang="pl-PL" sz="2000" b="1" dirty="0"/>
              <a:t>15 listopada 2023 r. (godz. 23.59)</a:t>
            </a:r>
          </a:p>
          <a:p>
            <a:pPr>
              <a:buFont typeface="Wingdings" panose="05000000000000000000" pitchFamily="2" charset="2"/>
              <a:buChar char="§"/>
            </a:pPr>
            <a:r>
              <a:rPr lang="pl-PL" sz="2000" dirty="0"/>
              <a:t>Alokacja: </a:t>
            </a:r>
            <a:r>
              <a:rPr lang="pl-PL" sz="2000" b="1" dirty="0"/>
              <a:t>112 193 087,30 </a:t>
            </a:r>
            <a:r>
              <a:rPr lang="pl-PL" sz="2000" dirty="0"/>
              <a:t>złotych</a:t>
            </a:r>
          </a:p>
          <a:p>
            <a:pPr marL="1058533" indent="0">
              <a:spcAft>
                <a:spcPts val="1089"/>
              </a:spcAft>
              <a:buNone/>
            </a:pPr>
            <a:r>
              <a:rPr lang="pl-PL" sz="2000" dirty="0"/>
              <a:t>= 25 220 431,00 euro x 4,4485 zł (kurs EBC na lipiec 2023 r.) </a:t>
            </a:r>
          </a:p>
          <a:p>
            <a:pPr marL="259232" lvl="1" indent="-259232">
              <a:spcAft>
                <a:spcPts val="1089"/>
              </a:spcAft>
              <a:buClr>
                <a:schemeClr val="accent1"/>
              </a:buClr>
              <a:buFont typeface="Wingdings" panose="05000000000000000000" pitchFamily="2" charset="2"/>
              <a:buChar char="§"/>
            </a:pPr>
            <a:r>
              <a:rPr lang="pl-PL" sz="2000" dirty="0"/>
              <a:t>ostateczna kwota dofinansowania – określona w oparciu o kurs EBC aktualny na dzień podjęcia decyzji</a:t>
            </a:r>
          </a:p>
          <a:p>
            <a:pPr marL="259232" lvl="1" indent="-259232">
              <a:lnSpc>
                <a:spcPct val="150000"/>
              </a:lnSpc>
              <a:spcAft>
                <a:spcPts val="1089"/>
              </a:spcAft>
              <a:buClr>
                <a:schemeClr val="accent1"/>
              </a:buClr>
              <a:buFont typeface="Wingdings" panose="05000000000000000000" pitchFamily="2" charset="2"/>
              <a:buChar char="§"/>
            </a:pPr>
            <a:r>
              <a:rPr lang="pl-PL" sz="2000" b="1" dirty="0"/>
              <a:t>maksymalny poziom dofinansowania – </a:t>
            </a:r>
            <a:r>
              <a:rPr lang="pl-PL" sz="2000" dirty="0"/>
              <a:t>85%</a:t>
            </a:r>
          </a:p>
          <a:p>
            <a:pPr marL="259232" lvl="1" indent="-259232">
              <a:lnSpc>
                <a:spcPct val="150000"/>
              </a:lnSpc>
              <a:spcAft>
                <a:spcPts val="1089"/>
              </a:spcAft>
              <a:buClr>
                <a:schemeClr val="accent1"/>
              </a:buClr>
              <a:buFont typeface="Wingdings" panose="05000000000000000000" pitchFamily="2" charset="2"/>
              <a:buChar char="§"/>
            </a:pPr>
            <a:r>
              <a:rPr lang="pl-PL" sz="2000" b="1" dirty="0"/>
              <a:t>maksymalna kwota dofinansowania </a:t>
            </a:r>
            <a:r>
              <a:rPr lang="pl-PL" sz="2000" dirty="0"/>
              <a:t>projektu - 15 mln zł</a:t>
            </a:r>
          </a:p>
        </p:txBody>
      </p:sp>
    </p:spTree>
    <p:extLst>
      <p:ext uri="{BB962C8B-B14F-4D97-AF65-F5344CB8AC3E}">
        <p14:creationId xmlns:p14="http://schemas.microsoft.com/office/powerpoint/2010/main" val="2805363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017B5-F2EC-4723-BB19-828E9EA06DB0}"/>
              </a:ext>
            </a:extLst>
          </p:cNvPr>
          <p:cNvSpPr>
            <a:spLocks noGrp="1"/>
          </p:cNvSpPr>
          <p:nvPr>
            <p:ph type="title"/>
          </p:nvPr>
        </p:nvSpPr>
        <p:spPr>
          <a:xfrm>
            <a:off x="1168613" y="469138"/>
            <a:ext cx="9852728" cy="979757"/>
          </a:xfrm>
        </p:spPr>
        <p:txBody>
          <a:bodyPr/>
          <a:lstStyle/>
          <a:p>
            <a:r>
              <a:rPr lang="pl-PL" dirty="0"/>
              <a:t>Kryteria wyboru projektów - strategiczne</a:t>
            </a:r>
          </a:p>
        </p:txBody>
      </p:sp>
      <p:sp>
        <p:nvSpPr>
          <p:cNvPr id="3" name="Symbol zastępczy zawartości 2">
            <a:extLst>
              <a:ext uri="{FF2B5EF4-FFF2-40B4-BE49-F238E27FC236}">
                <a16:creationId xmlns:a16="http://schemas.microsoft.com/office/drawing/2014/main" id="{64027B1D-199F-4820-B8E2-E1698EA76B87}"/>
              </a:ext>
            </a:extLst>
          </p:cNvPr>
          <p:cNvSpPr>
            <a:spLocks noGrp="1"/>
          </p:cNvSpPr>
          <p:nvPr>
            <p:ph idx="1"/>
          </p:nvPr>
        </p:nvSpPr>
        <p:spPr>
          <a:xfrm>
            <a:off x="666561" y="997564"/>
            <a:ext cx="10963464" cy="5533998"/>
          </a:xfrm>
        </p:spPr>
        <p:txBody>
          <a:bodyPr>
            <a:normAutofit/>
          </a:bodyPr>
          <a:lstStyle/>
          <a:p>
            <a:r>
              <a:rPr lang="pl-PL" sz="1800" b="1" dirty="0"/>
              <a:t>Profil projektu:</a:t>
            </a:r>
          </a:p>
          <a:p>
            <a:pPr lvl="1"/>
            <a:r>
              <a:rPr lang="pl-PL" sz="1800" dirty="0"/>
              <a:t>przyczynianie się projektu do wzmacniania roli kultury w procesie zwiększania spójności społecznej województwa, tj.:</a:t>
            </a:r>
          </a:p>
          <a:p>
            <a:pPr marL="1257306" lvl="2" indent="-342900">
              <a:buFont typeface="+mj-lt"/>
              <a:buAutoNum type="alphaLcPeriod"/>
            </a:pPr>
            <a:r>
              <a:rPr lang="pl-PL" sz="1800" dirty="0"/>
              <a:t>rozwijania długofalowej oferty kulturalnej (w szczególności skierowanej do różnych grup wiekowych),</a:t>
            </a:r>
          </a:p>
          <a:p>
            <a:pPr marL="1257306" lvl="2" indent="-342900">
              <a:buFont typeface="+mj-lt"/>
              <a:buAutoNum type="alphaLcPeriod"/>
            </a:pPr>
            <a:r>
              <a:rPr lang="pl-PL" sz="1800" dirty="0"/>
              <a:t>wzmacniania świadomości i tożsamości regionalnej lub narodowej,</a:t>
            </a:r>
          </a:p>
          <a:p>
            <a:pPr marL="1257306" lvl="2" indent="-342900">
              <a:buFont typeface="+mj-lt"/>
              <a:buAutoNum type="alphaLcPeriod"/>
            </a:pPr>
            <a:r>
              <a:rPr lang="pl-PL" sz="1800" dirty="0"/>
              <a:t>wspierania aktywności społecznej lub integracji osób zagrożonych wykluczeniem społecznym,</a:t>
            </a:r>
          </a:p>
          <a:p>
            <a:pPr marL="1257306" lvl="2" indent="-342900">
              <a:buFont typeface="+mj-lt"/>
              <a:buAutoNum type="alphaLcPeriod"/>
            </a:pPr>
            <a:r>
              <a:rPr lang="pl-PL" sz="1800" dirty="0"/>
              <a:t>kształtowania świadomości obywatelskiej lub kapitału społecznego,</a:t>
            </a:r>
          </a:p>
          <a:p>
            <a:pPr marL="1257306" lvl="2" indent="-342900">
              <a:buFont typeface="+mj-lt"/>
              <a:buAutoNum type="alphaLcPeriod"/>
            </a:pPr>
            <a:r>
              <a:rPr lang="pl-PL" sz="1800" dirty="0"/>
              <a:t>tworzenia nowych miejsc pracy,</a:t>
            </a:r>
          </a:p>
          <a:p>
            <a:pPr marL="1257306" lvl="2" indent="-342900">
              <a:buFont typeface="+mj-lt"/>
              <a:buAutoNum type="alphaLcPeriod"/>
            </a:pPr>
            <a:r>
              <a:rPr lang="pl-PL" sz="1800" dirty="0"/>
              <a:t>wdrażania ponadstandardowych rozwiązań w zakresie zwiększania dostępności dla osób ze specjalnymi potrzebami. </a:t>
            </a:r>
          </a:p>
          <a:p>
            <a:r>
              <a:rPr lang="pl-PL" sz="1800" b="1" dirty="0"/>
              <a:t>Potrzeba realizacji projektu:</a:t>
            </a:r>
          </a:p>
          <a:p>
            <a:pPr lvl="1"/>
            <a:r>
              <a:rPr lang="pl-PL" sz="1800" dirty="0"/>
              <a:t>potrzeba i pilność odnośnie zdiagnozowanych braków w ofercie kulturalnej (kwestia dominująca), jak i braków infrastrukturalnych.</a:t>
            </a:r>
            <a:endParaRPr lang="pl-PL" sz="1800" b="1" dirty="0"/>
          </a:p>
          <a:p>
            <a:r>
              <a:rPr lang="pl-PL" sz="1800" b="1" dirty="0"/>
              <a:t>Wkład w zakładane efekty:</a:t>
            </a:r>
          </a:p>
          <a:p>
            <a:pPr lvl="1"/>
            <a:r>
              <a:rPr lang="pl-PL" sz="1800" dirty="0"/>
              <a:t>wkład w osiągnięcie założonych wartości wskaźników.</a:t>
            </a:r>
            <a:endParaRPr lang="pl-PL" sz="1800" b="1" dirty="0"/>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3207669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017B5-F2EC-4723-BB19-828E9EA06DB0}"/>
              </a:ext>
            </a:extLst>
          </p:cNvPr>
          <p:cNvSpPr>
            <a:spLocks noGrp="1"/>
          </p:cNvSpPr>
          <p:nvPr>
            <p:ph type="title"/>
          </p:nvPr>
        </p:nvSpPr>
        <p:spPr>
          <a:xfrm>
            <a:off x="1168613" y="469138"/>
            <a:ext cx="9852728" cy="979757"/>
          </a:xfrm>
        </p:spPr>
        <p:txBody>
          <a:bodyPr/>
          <a:lstStyle/>
          <a:p>
            <a:r>
              <a:rPr lang="pl-PL" dirty="0"/>
              <a:t>Kryteria wyboru projektów - strategiczne</a:t>
            </a:r>
          </a:p>
        </p:txBody>
      </p:sp>
      <p:sp>
        <p:nvSpPr>
          <p:cNvPr id="3" name="Symbol zastępczy zawartości 2">
            <a:extLst>
              <a:ext uri="{FF2B5EF4-FFF2-40B4-BE49-F238E27FC236}">
                <a16:creationId xmlns:a16="http://schemas.microsoft.com/office/drawing/2014/main" id="{64027B1D-199F-4820-B8E2-E1698EA76B87}"/>
              </a:ext>
            </a:extLst>
          </p:cNvPr>
          <p:cNvSpPr>
            <a:spLocks noGrp="1"/>
          </p:cNvSpPr>
          <p:nvPr>
            <p:ph idx="1"/>
          </p:nvPr>
        </p:nvSpPr>
        <p:spPr>
          <a:xfrm>
            <a:off x="666561" y="1309036"/>
            <a:ext cx="10892027" cy="5222526"/>
          </a:xfrm>
        </p:spPr>
        <p:txBody>
          <a:bodyPr>
            <a:normAutofit/>
          </a:bodyPr>
          <a:lstStyle/>
          <a:p>
            <a:r>
              <a:rPr lang="pl-PL" sz="1800" b="1" dirty="0"/>
              <a:t>Kompleksowość projektu:</a:t>
            </a:r>
          </a:p>
          <a:p>
            <a:pPr lvl="1"/>
            <a:r>
              <a:rPr lang="pl-PL" sz="1800"/>
              <a:t>powiązanie </a:t>
            </a:r>
            <a:r>
              <a:rPr lang="pl-PL" sz="1800" dirty="0"/>
              <a:t>działań w ramach finansowania krzyżowego z działaniami infrastrukturalnymi</a:t>
            </a:r>
          </a:p>
          <a:p>
            <a:pPr lvl="1"/>
            <a:r>
              <a:rPr lang="pl-PL" sz="1800" dirty="0"/>
              <a:t>uwzględnienie treści cyfrowych prowadzących do upowszechnienia zasobów kultury.</a:t>
            </a:r>
          </a:p>
          <a:p>
            <a:r>
              <a:rPr lang="pl-PL" sz="1800" b="1" dirty="0"/>
              <a:t>Komplementarność projektu:</a:t>
            </a:r>
          </a:p>
          <a:p>
            <a:pPr lvl="1"/>
            <a:r>
              <a:rPr lang="pl-PL" sz="1800" dirty="0"/>
              <a:t>powiązanie z innymi projektami, w szczególności współfinansowanymi z EFS/EFS+ w obszarach integracji społecznej, usług społecznych, edukacji ogólnej/przedszkolnej lub kształcenia ustawicznego.</a:t>
            </a:r>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1889320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6017B5-F2EC-4723-BB19-828E9EA06DB0}"/>
              </a:ext>
            </a:extLst>
          </p:cNvPr>
          <p:cNvSpPr>
            <a:spLocks noGrp="1"/>
          </p:cNvSpPr>
          <p:nvPr>
            <p:ph type="title"/>
          </p:nvPr>
        </p:nvSpPr>
        <p:spPr>
          <a:xfrm>
            <a:off x="1168613" y="469138"/>
            <a:ext cx="9852728" cy="979757"/>
          </a:xfrm>
        </p:spPr>
        <p:txBody>
          <a:bodyPr/>
          <a:lstStyle/>
          <a:p>
            <a:r>
              <a:rPr lang="pl-PL" dirty="0"/>
              <a:t>Kryteria wyboru projektów - strategiczne</a:t>
            </a:r>
          </a:p>
        </p:txBody>
      </p:sp>
      <p:sp>
        <p:nvSpPr>
          <p:cNvPr id="3" name="Symbol zastępczy zawartości 2">
            <a:extLst>
              <a:ext uri="{FF2B5EF4-FFF2-40B4-BE49-F238E27FC236}">
                <a16:creationId xmlns:a16="http://schemas.microsoft.com/office/drawing/2014/main" id="{64027B1D-199F-4820-B8E2-E1698EA76B87}"/>
              </a:ext>
            </a:extLst>
          </p:cNvPr>
          <p:cNvSpPr>
            <a:spLocks noGrp="1"/>
          </p:cNvSpPr>
          <p:nvPr>
            <p:ph idx="1"/>
          </p:nvPr>
        </p:nvSpPr>
        <p:spPr>
          <a:xfrm>
            <a:off x="685800" y="915917"/>
            <a:ext cx="10701338" cy="5533998"/>
          </a:xfrm>
        </p:spPr>
        <p:txBody>
          <a:bodyPr/>
          <a:lstStyle/>
          <a:p>
            <a:r>
              <a:rPr lang="pl-PL" b="1" dirty="0"/>
              <a:t>Zintegrowane Porozumienia Terytorialne:</a:t>
            </a:r>
          </a:p>
          <a:p>
            <a:pPr lvl="1"/>
            <a:r>
              <a:rPr lang="pl-PL" dirty="0"/>
              <a:t>ujęcie zakresu projektu w ramach Zintegrowanego Porozumienia Terytorialnego dla obszaru funkcjonalnego.</a:t>
            </a:r>
          </a:p>
          <a:p>
            <a:r>
              <a:rPr lang="pl-PL" b="1" dirty="0"/>
              <a:t>Wsparcie istniejącej infrastruktury / Obszary koncentracji elementów dziedzictwa kulturowego:</a:t>
            </a:r>
          </a:p>
          <a:p>
            <a:pPr lvl="1"/>
            <a:r>
              <a:rPr lang="pl-PL" b="1" dirty="0"/>
              <a:t> </a:t>
            </a:r>
            <a:r>
              <a:rPr lang="pl-PL" dirty="0"/>
              <a:t>realizacja projektu w ramach istniejącej infrastruktury / realizacja projektu na obszarach koncentracji charakterystycznych dla regionu elementów dziedzictwa kulturowego.</a:t>
            </a:r>
            <a:endParaRPr lang="pl-PL" b="1" dirty="0"/>
          </a:p>
          <a:p>
            <a:r>
              <a:rPr lang="pl-PL" b="1" dirty="0"/>
              <a:t>Nowy Europejski </a:t>
            </a:r>
            <a:r>
              <a:rPr lang="pl-PL" b="1" dirty="0" err="1"/>
              <a:t>Bauhaus</a:t>
            </a:r>
            <a:r>
              <a:rPr lang="pl-PL" b="1" dirty="0"/>
              <a:t>:</a:t>
            </a:r>
          </a:p>
          <a:p>
            <a:pPr lvl="1"/>
            <a:r>
              <a:rPr lang="pl-PL" dirty="0"/>
              <a:t>wpisywanie się projektu w koncepcję Nowego Europejskiego </a:t>
            </a:r>
            <a:r>
              <a:rPr lang="pl-PL" dirty="0" err="1"/>
              <a:t>Bauhausu</a:t>
            </a:r>
            <a:endParaRPr lang="pl-PL" dirty="0"/>
          </a:p>
          <a:p>
            <a:r>
              <a:rPr lang="pl-PL" b="1" dirty="0"/>
              <a:t>Europejskie zasady jakości:</a:t>
            </a:r>
          </a:p>
          <a:p>
            <a:pPr lvl="1"/>
            <a:r>
              <a:rPr lang="pl-PL" dirty="0"/>
              <a:t>uwzględnienie zaleceń (głównych rekomendacji) wynikające z dokumentu pt. „Europejskie zasady jakości dla finansowanych przez UE interwencji o potencjalnym wpływie na dziedzictwo kulturowe” </a:t>
            </a:r>
          </a:p>
          <a:p>
            <a:r>
              <a:rPr lang="pl-PL" b="1" dirty="0"/>
              <a:t>Zasada DNSH:</a:t>
            </a:r>
          </a:p>
          <a:p>
            <a:pPr lvl="1"/>
            <a:r>
              <a:rPr lang="pl-PL" dirty="0"/>
              <a:t>wpisywanie się w zalecenia związane z realizacją zasady DNSH wskazane w „Analizie spełniania zasady DNSH dla projektu programu Fundusze Europejskie dla Pomorza 2021-2027”</a:t>
            </a:r>
          </a:p>
          <a:p>
            <a:r>
              <a:rPr lang="pl-PL" b="1" dirty="0"/>
              <a:t>Krajowe Obszary Strategicznej Interwencji:</a:t>
            </a:r>
          </a:p>
          <a:p>
            <a:pPr lvl="1"/>
            <a:r>
              <a:rPr lang="pl-PL" dirty="0"/>
              <a:t>realizacja </a:t>
            </a:r>
            <a:r>
              <a:rPr lang="pl-PL" b="1" dirty="0"/>
              <a:t> </a:t>
            </a:r>
            <a:r>
              <a:rPr lang="pl-PL" dirty="0"/>
              <a:t>projektu na obszarze  miast średnich tracących funkcje społeczno-gospodarcze lub gmin zagrożonych trwałą marginalizacją</a:t>
            </a:r>
          </a:p>
        </p:txBody>
      </p:sp>
      <p:sp>
        <p:nvSpPr>
          <p:cNvPr id="4" name="Symbol zastępczy numeru slajdu 3">
            <a:extLst>
              <a:ext uri="{FF2B5EF4-FFF2-40B4-BE49-F238E27FC236}">
                <a16:creationId xmlns:a16="http://schemas.microsoft.com/office/drawing/2014/main" id="{B481FEA5-196E-4BBE-BA88-08AB29B199AC}"/>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644755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FEE3BF-4F71-4B5F-AF1C-1511C7C39452}"/>
              </a:ext>
            </a:extLst>
          </p:cNvPr>
          <p:cNvSpPr>
            <a:spLocks noGrp="1"/>
          </p:cNvSpPr>
          <p:nvPr>
            <p:ph type="title"/>
          </p:nvPr>
        </p:nvSpPr>
        <p:spPr>
          <a:xfrm>
            <a:off x="997969" y="355012"/>
            <a:ext cx="9852728" cy="979757"/>
          </a:xfrm>
        </p:spPr>
        <p:txBody>
          <a:bodyPr/>
          <a:lstStyle/>
          <a:p>
            <a:r>
              <a:rPr lang="pl-PL" dirty="0"/>
              <a:t>Kryteria wyboru projektów - strategiczne</a:t>
            </a:r>
          </a:p>
        </p:txBody>
      </p:sp>
      <p:graphicFrame>
        <p:nvGraphicFramePr>
          <p:cNvPr id="5" name="Symbol zastępczy zawartości 4">
            <a:extLst>
              <a:ext uri="{FF2B5EF4-FFF2-40B4-BE49-F238E27FC236}">
                <a16:creationId xmlns:a16="http://schemas.microsoft.com/office/drawing/2014/main" id="{A77D074F-4C11-4C71-B260-74EC9B6B6CBA}"/>
              </a:ext>
            </a:extLst>
          </p:cNvPr>
          <p:cNvGraphicFramePr>
            <a:graphicFrameLocks noGrp="1"/>
          </p:cNvGraphicFramePr>
          <p:nvPr>
            <p:ph idx="1"/>
            <p:extLst>
              <p:ext uri="{D42A27DB-BD31-4B8C-83A1-F6EECF244321}">
                <p14:modId xmlns:p14="http://schemas.microsoft.com/office/powerpoint/2010/main" val="801299740"/>
              </p:ext>
            </p:extLst>
          </p:nvPr>
        </p:nvGraphicFramePr>
        <p:xfrm>
          <a:off x="787440" y="963294"/>
          <a:ext cx="11114048" cy="5259114"/>
        </p:xfrm>
        <a:graphic>
          <a:graphicData uri="http://schemas.openxmlformats.org/drawingml/2006/table">
            <a:tbl>
              <a:tblPr>
                <a:tableStyleId>{5C22544A-7EE6-4342-B048-85BDC9FD1C3A}</a:tableStyleId>
              </a:tblPr>
              <a:tblGrid>
                <a:gridCol w="6913418">
                  <a:extLst>
                    <a:ext uri="{9D8B030D-6E8A-4147-A177-3AD203B41FA5}">
                      <a16:colId xmlns:a16="http://schemas.microsoft.com/office/drawing/2014/main" val="1591615413"/>
                    </a:ext>
                  </a:extLst>
                </a:gridCol>
                <a:gridCol w="1385799">
                  <a:extLst>
                    <a:ext uri="{9D8B030D-6E8A-4147-A177-3AD203B41FA5}">
                      <a16:colId xmlns:a16="http://schemas.microsoft.com/office/drawing/2014/main" val="3521472419"/>
                    </a:ext>
                  </a:extLst>
                </a:gridCol>
                <a:gridCol w="1510363">
                  <a:extLst>
                    <a:ext uri="{9D8B030D-6E8A-4147-A177-3AD203B41FA5}">
                      <a16:colId xmlns:a16="http://schemas.microsoft.com/office/drawing/2014/main" val="485026658"/>
                    </a:ext>
                  </a:extLst>
                </a:gridCol>
                <a:gridCol w="763987">
                  <a:extLst>
                    <a:ext uri="{9D8B030D-6E8A-4147-A177-3AD203B41FA5}">
                      <a16:colId xmlns:a16="http://schemas.microsoft.com/office/drawing/2014/main" val="265302417"/>
                    </a:ext>
                  </a:extLst>
                </a:gridCol>
                <a:gridCol w="540481">
                  <a:extLst>
                    <a:ext uri="{9D8B030D-6E8A-4147-A177-3AD203B41FA5}">
                      <a16:colId xmlns:a16="http://schemas.microsoft.com/office/drawing/2014/main" val="420633900"/>
                    </a:ext>
                  </a:extLst>
                </a:gridCol>
              </a:tblGrid>
              <a:tr h="541564">
                <a:tc>
                  <a:txBody>
                    <a:bodyPr/>
                    <a:lstStyle/>
                    <a:p>
                      <a:pPr algn="ctr" fontAlgn="b"/>
                      <a:r>
                        <a:rPr lang="pl-PL" sz="1600" b="1" u="none" strike="noStrike" dirty="0">
                          <a:effectLst/>
                        </a:rPr>
                        <a:t>Nazwa kryterium</a:t>
                      </a:r>
                      <a:endParaRPr lang="pl-PL" sz="1600" b="1" i="0" u="none" strike="noStrike" dirty="0">
                        <a:solidFill>
                          <a:srgbClr val="000000"/>
                        </a:solidFill>
                        <a:effectLst/>
                        <a:latin typeface="Calibri" panose="020F0502020204030204" pitchFamily="34" charset="0"/>
                      </a:endParaRPr>
                    </a:p>
                  </a:txBody>
                  <a:tcPr marL="6350" marR="6350" marT="6350" marB="0" anchor="b">
                    <a:solidFill>
                      <a:schemeClr val="accent2">
                        <a:lumMod val="90000"/>
                      </a:schemeClr>
                    </a:solidFill>
                  </a:tcPr>
                </a:tc>
                <a:tc>
                  <a:txBody>
                    <a:bodyPr/>
                    <a:lstStyle/>
                    <a:p>
                      <a:pPr algn="ctr" fontAlgn="b"/>
                      <a:r>
                        <a:rPr lang="pl-PL" sz="1600" b="1" u="none" strike="noStrike" dirty="0">
                          <a:effectLst/>
                        </a:rPr>
                        <a:t>Waga</a:t>
                      </a:r>
                      <a:endParaRPr lang="pl-PL" sz="1600" b="1" i="0" u="none" strike="noStrike" dirty="0">
                        <a:solidFill>
                          <a:srgbClr val="000000"/>
                        </a:solidFill>
                        <a:effectLst/>
                        <a:latin typeface="Calibri" panose="020F0502020204030204" pitchFamily="34" charset="0"/>
                      </a:endParaRPr>
                    </a:p>
                  </a:txBody>
                  <a:tcPr marL="6350" marR="6350" marT="6350" marB="0" anchor="b">
                    <a:solidFill>
                      <a:schemeClr val="accent2">
                        <a:lumMod val="90000"/>
                      </a:schemeClr>
                    </a:solidFill>
                  </a:tcPr>
                </a:tc>
                <a:tc>
                  <a:txBody>
                    <a:bodyPr/>
                    <a:lstStyle/>
                    <a:p>
                      <a:pPr algn="ctr" fontAlgn="b"/>
                      <a:r>
                        <a:rPr lang="pl-PL" sz="1600" b="1" u="none" strike="noStrike" dirty="0">
                          <a:effectLst/>
                        </a:rPr>
                        <a:t>Maksymalna </a:t>
                      </a:r>
                    </a:p>
                    <a:p>
                      <a:pPr algn="ctr" fontAlgn="b"/>
                      <a:r>
                        <a:rPr lang="pl-PL" sz="1600" b="1" u="none" strike="noStrike" dirty="0">
                          <a:effectLst/>
                        </a:rPr>
                        <a:t>liczba pkt</a:t>
                      </a:r>
                      <a:endParaRPr lang="pl-PL" sz="1600" b="1" i="0" u="none" strike="noStrike" dirty="0">
                        <a:solidFill>
                          <a:srgbClr val="000000"/>
                        </a:solidFill>
                        <a:effectLst/>
                        <a:latin typeface="Calibri" panose="020F0502020204030204" pitchFamily="34" charset="0"/>
                      </a:endParaRPr>
                    </a:p>
                  </a:txBody>
                  <a:tcPr marL="6350" marR="6350" marT="6350" marB="0" anchor="b">
                    <a:solidFill>
                      <a:schemeClr val="accent2">
                        <a:lumMod val="90000"/>
                      </a:schemeClr>
                    </a:solidFill>
                  </a:tcPr>
                </a:tc>
                <a:tc>
                  <a:txBody>
                    <a:bodyPr/>
                    <a:lstStyle/>
                    <a:p>
                      <a:pPr algn="ctr" fontAlgn="b"/>
                      <a:r>
                        <a:rPr lang="pl-PL" sz="1600" b="1" u="none" strike="noStrike" dirty="0">
                          <a:effectLst/>
                        </a:rPr>
                        <a:t>udział %</a:t>
                      </a:r>
                      <a:endParaRPr lang="pl-PL" sz="1600" b="1" i="0" u="none" strike="noStrike" dirty="0">
                        <a:solidFill>
                          <a:srgbClr val="000000"/>
                        </a:solidFill>
                        <a:effectLst/>
                        <a:latin typeface="Calibri" panose="020F0502020204030204" pitchFamily="34" charset="0"/>
                      </a:endParaRPr>
                    </a:p>
                  </a:txBody>
                  <a:tcPr marL="6350" marR="6350" marT="6350" marB="0" anchor="b">
                    <a:solidFill>
                      <a:schemeClr val="accent2">
                        <a:lumMod val="90000"/>
                      </a:schemeClr>
                    </a:solidFill>
                  </a:tcPr>
                </a:tc>
                <a:tc>
                  <a:txBody>
                    <a:bodyPr/>
                    <a:lstStyle/>
                    <a:p>
                      <a:pPr algn="ctr"/>
                      <a:endParaRPr lang="pl-PL" b="1"/>
                    </a:p>
                  </a:txBody>
                  <a:tcPr marL="6350" marR="6350" marT="6350" marB="0" anchor="b">
                    <a:solidFill>
                      <a:schemeClr val="accent2">
                        <a:lumMod val="90000"/>
                      </a:schemeClr>
                    </a:solidFill>
                  </a:tcPr>
                </a:tc>
                <a:extLst>
                  <a:ext uri="{0D108BD9-81ED-4DB2-BD59-A6C34878D82A}">
                    <a16:rowId xmlns:a16="http://schemas.microsoft.com/office/drawing/2014/main" val="2601523693"/>
                  </a:ext>
                </a:extLst>
              </a:tr>
              <a:tr h="305813">
                <a:tc>
                  <a:txBody>
                    <a:bodyPr/>
                    <a:lstStyle/>
                    <a:p>
                      <a:pPr algn="l" fontAlgn="b"/>
                      <a:r>
                        <a:rPr lang="pl-PL" sz="2000" b="0" u="none" strike="noStrike" dirty="0">
                          <a:effectLst/>
                        </a:rPr>
                        <a:t>Profil projektu (0-3)</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10</a:t>
                      </a:r>
                      <a:endParaRPr lang="pl-PL" sz="2000" b="0" i="0" u="none" strike="noStrike">
                        <a:solidFill>
                          <a:srgbClr val="FF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30</a:t>
                      </a:r>
                      <a:endParaRPr lang="pl-PL" sz="2000" b="0" i="0" u="none" strike="noStrike">
                        <a:solidFill>
                          <a:srgbClr val="FF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30%</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ctr"/>
                      <a:r>
                        <a:rPr lang="pl-PL" sz="2000" b="1" i="0" u="none" strike="noStrike">
                          <a:solidFill>
                            <a:srgbClr val="000000"/>
                          </a:solidFill>
                          <a:effectLst/>
                          <a:latin typeface="Calibri" panose="020F0502020204030204" pitchFamily="34" charset="0"/>
                        </a:rPr>
                        <a:t>R3</a:t>
                      </a:r>
                      <a:endParaRPr lang="pl-PL" b="1"/>
                    </a:p>
                  </a:txBody>
                  <a:tcPr marL="6350" marR="6350" marT="6350" marB="0" anchor="b">
                    <a:solidFill>
                      <a:schemeClr val="accent5">
                        <a:lumMod val="20000"/>
                        <a:lumOff val="80000"/>
                      </a:schemeClr>
                    </a:solidFill>
                  </a:tcPr>
                </a:tc>
                <a:extLst>
                  <a:ext uri="{0D108BD9-81ED-4DB2-BD59-A6C34878D82A}">
                    <a16:rowId xmlns:a16="http://schemas.microsoft.com/office/drawing/2014/main" val="4138122701"/>
                  </a:ext>
                </a:extLst>
              </a:tr>
              <a:tr h="221768">
                <a:tc>
                  <a:txBody>
                    <a:bodyPr/>
                    <a:lstStyle/>
                    <a:p>
                      <a:pPr algn="l" fontAlgn="b"/>
                      <a:r>
                        <a:rPr lang="pl-PL" sz="2000" b="0" u="none" strike="noStrike" dirty="0">
                          <a:effectLst/>
                        </a:rPr>
                        <a:t>Potrzeba realizacji projektu (0-2)</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7,5</a:t>
                      </a:r>
                      <a:endParaRPr lang="pl-PL" sz="2000" b="0" i="0" u="none" strike="noStrike">
                        <a:solidFill>
                          <a:srgbClr val="FF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15</a:t>
                      </a:r>
                      <a:endParaRPr lang="pl-PL" sz="2000" b="0" i="0" u="none" strike="noStrike">
                        <a:solidFill>
                          <a:srgbClr val="FF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15%</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ctr"/>
                      <a:endParaRPr lang="pl-PL" b="1"/>
                    </a:p>
                  </a:txBody>
                  <a:tcPr marL="6350" marR="6350" marT="6350" marB="0" anchor="b">
                    <a:solidFill>
                      <a:schemeClr val="accent5">
                        <a:lumMod val="20000"/>
                        <a:lumOff val="80000"/>
                      </a:schemeClr>
                    </a:solidFill>
                  </a:tcPr>
                </a:tc>
                <a:extLst>
                  <a:ext uri="{0D108BD9-81ED-4DB2-BD59-A6C34878D82A}">
                    <a16:rowId xmlns:a16="http://schemas.microsoft.com/office/drawing/2014/main" val="1752607320"/>
                  </a:ext>
                </a:extLst>
              </a:tr>
              <a:tr h="305813">
                <a:tc>
                  <a:txBody>
                    <a:bodyPr/>
                    <a:lstStyle/>
                    <a:p>
                      <a:pPr algn="l" fontAlgn="b"/>
                      <a:r>
                        <a:rPr lang="pl-PL" sz="2000" b="0" u="none" strike="noStrike" dirty="0">
                          <a:effectLst/>
                        </a:rPr>
                        <a:t>Wkład w zakładane efekty (0-2)</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2,5</a:t>
                      </a:r>
                      <a:endParaRPr lang="pl-PL" sz="2000" b="0" i="0" u="none" strike="noStrike">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5</a:t>
                      </a:r>
                      <a:endParaRPr lang="pl-PL" sz="2000" b="0" i="0" u="none" strike="noStrike">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5%</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ctr"/>
                      <a:r>
                        <a:rPr lang="pl-PL" sz="2000" b="1" i="0" u="none" strike="noStrike" kern="1200">
                          <a:solidFill>
                            <a:srgbClr val="000000"/>
                          </a:solidFill>
                          <a:effectLst/>
                          <a:latin typeface="Calibri" panose="020F0502020204030204" pitchFamily="34" charset="0"/>
                          <a:ea typeface="+mn-ea"/>
                          <a:cs typeface="+mn-cs"/>
                        </a:rPr>
                        <a:t>R4</a:t>
                      </a:r>
                      <a:endParaRPr lang="pl-PL" b="1"/>
                    </a:p>
                  </a:txBody>
                  <a:tcPr marL="6350" marR="6350" marT="6350" marB="0" anchor="b">
                    <a:solidFill>
                      <a:schemeClr val="accent5">
                        <a:lumMod val="20000"/>
                        <a:lumOff val="80000"/>
                      </a:schemeClr>
                    </a:solidFill>
                  </a:tcPr>
                </a:tc>
                <a:extLst>
                  <a:ext uri="{0D108BD9-81ED-4DB2-BD59-A6C34878D82A}">
                    <a16:rowId xmlns:a16="http://schemas.microsoft.com/office/drawing/2014/main" val="3685344544"/>
                  </a:ext>
                </a:extLst>
              </a:tr>
              <a:tr h="305813">
                <a:tc>
                  <a:txBody>
                    <a:bodyPr/>
                    <a:lstStyle/>
                    <a:p>
                      <a:pPr algn="l" fontAlgn="b"/>
                      <a:r>
                        <a:rPr lang="pl-PL" sz="2000" b="0" u="none" strike="noStrike" dirty="0">
                          <a:effectLst/>
                        </a:rPr>
                        <a:t>Kompleksowość projektu (0-2)</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5</a:t>
                      </a:r>
                      <a:endParaRPr lang="pl-PL" sz="2000" b="0" i="0" u="none" strike="noStrike">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10</a:t>
                      </a:r>
                      <a:endParaRPr lang="pl-PL" sz="2000" b="0" i="0" u="none" strike="noStrike">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10%</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ctr"/>
                      <a:endParaRPr lang="pl-PL" b="1"/>
                    </a:p>
                  </a:txBody>
                  <a:tcPr marL="6350" marR="6350" marT="6350" marB="0" anchor="b">
                    <a:solidFill>
                      <a:schemeClr val="accent5">
                        <a:lumMod val="20000"/>
                        <a:lumOff val="80000"/>
                      </a:schemeClr>
                    </a:solidFill>
                  </a:tcPr>
                </a:tc>
                <a:extLst>
                  <a:ext uri="{0D108BD9-81ED-4DB2-BD59-A6C34878D82A}">
                    <a16:rowId xmlns:a16="http://schemas.microsoft.com/office/drawing/2014/main" val="3340303410"/>
                  </a:ext>
                </a:extLst>
              </a:tr>
              <a:tr h="305813">
                <a:tc>
                  <a:txBody>
                    <a:bodyPr/>
                    <a:lstStyle/>
                    <a:p>
                      <a:pPr algn="l" fontAlgn="b"/>
                      <a:r>
                        <a:rPr lang="pl-PL" sz="2000" b="0" u="none" strike="noStrike" dirty="0">
                          <a:effectLst/>
                        </a:rPr>
                        <a:t>Komplementarność projektu (0-2)</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2,5</a:t>
                      </a:r>
                      <a:endParaRPr lang="pl-PL" sz="2000" b="0" i="0" u="none" strike="noStrike">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5</a:t>
                      </a:r>
                      <a:endParaRPr lang="pl-PL" sz="2000" b="0" i="0" u="none" strike="noStrike">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5%</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ctr"/>
                      <a:endParaRPr lang="pl-PL" b="1"/>
                    </a:p>
                  </a:txBody>
                  <a:tcPr marL="6350" marR="6350" marT="6350" marB="0" anchor="b">
                    <a:solidFill>
                      <a:schemeClr val="accent5">
                        <a:lumMod val="20000"/>
                        <a:lumOff val="80000"/>
                      </a:schemeClr>
                    </a:solidFill>
                  </a:tcPr>
                </a:tc>
                <a:extLst>
                  <a:ext uri="{0D108BD9-81ED-4DB2-BD59-A6C34878D82A}">
                    <a16:rowId xmlns:a16="http://schemas.microsoft.com/office/drawing/2014/main" val="2692748156"/>
                  </a:ext>
                </a:extLst>
              </a:tr>
              <a:tr h="305813">
                <a:tc>
                  <a:txBody>
                    <a:bodyPr/>
                    <a:lstStyle/>
                    <a:p>
                      <a:pPr algn="l" fontAlgn="b"/>
                      <a:r>
                        <a:rPr lang="pl-PL" sz="2000" b="0" u="none" strike="noStrike" dirty="0">
                          <a:effectLst/>
                        </a:rPr>
                        <a:t>Zintegrowane Porozumienia Terytorialne (0-1)</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10</a:t>
                      </a:r>
                      <a:endParaRPr lang="pl-PL" sz="2000" b="0" i="0" u="none" strike="noStrike">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a:effectLst/>
                        </a:rPr>
                        <a:t>10</a:t>
                      </a:r>
                      <a:endParaRPr lang="pl-PL" sz="2000" b="0" i="0" u="none" strike="noStrike">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10%</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ctr"/>
                      <a:r>
                        <a:rPr lang="pl-PL" sz="2000" b="1" i="0" u="none" strike="noStrike">
                          <a:solidFill>
                            <a:srgbClr val="000000"/>
                          </a:solidFill>
                          <a:effectLst/>
                          <a:latin typeface="Calibri" panose="020F0502020204030204" pitchFamily="34" charset="0"/>
                        </a:rPr>
                        <a:t>R2</a:t>
                      </a:r>
                      <a:endParaRPr lang="pl-PL" b="1"/>
                    </a:p>
                  </a:txBody>
                  <a:tcPr marL="6350" marR="6350" marT="6350" marB="0" anchor="b">
                    <a:solidFill>
                      <a:schemeClr val="accent5">
                        <a:lumMod val="20000"/>
                        <a:lumOff val="80000"/>
                      </a:schemeClr>
                    </a:solidFill>
                  </a:tcPr>
                </a:tc>
                <a:extLst>
                  <a:ext uri="{0D108BD9-81ED-4DB2-BD59-A6C34878D82A}">
                    <a16:rowId xmlns:a16="http://schemas.microsoft.com/office/drawing/2014/main" val="1039106618"/>
                  </a:ext>
                </a:extLst>
              </a:tr>
              <a:tr h="958600">
                <a:tc>
                  <a:txBody>
                    <a:bodyPr/>
                    <a:lstStyle/>
                    <a:p>
                      <a:pPr algn="l" fontAlgn="b"/>
                      <a:r>
                        <a:rPr lang="pl-PL" sz="2000" b="0" u="none" strike="noStrike" dirty="0">
                          <a:effectLst/>
                        </a:rPr>
                        <a:t>Wsparcie istniejącej infrastruktury</a:t>
                      </a:r>
                      <a:br>
                        <a:rPr lang="pl-PL" sz="2000" b="0" u="none" strike="noStrike" dirty="0">
                          <a:effectLst/>
                        </a:rPr>
                      </a:br>
                      <a:r>
                        <a:rPr lang="pl-PL" sz="2000" b="0" u="none" strike="noStrike" dirty="0">
                          <a:effectLst/>
                        </a:rPr>
                        <a:t>Obszary koncentracji elementów dziedzictwa kulturowego </a:t>
                      </a:r>
                      <a:br>
                        <a:rPr lang="pl-PL" sz="2000" b="0" u="none" strike="noStrike" dirty="0">
                          <a:effectLst/>
                        </a:rPr>
                      </a:br>
                      <a:r>
                        <a:rPr lang="pl-PL" sz="2000" b="0" u="none" strike="noStrike" dirty="0">
                          <a:effectLst/>
                        </a:rPr>
                        <a:t>(0-1)</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10</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10</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10%</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ctr"/>
                      <a:r>
                        <a:rPr lang="pl-PL" b="1" dirty="0"/>
                        <a:t>R1</a:t>
                      </a:r>
                    </a:p>
                  </a:txBody>
                  <a:tcPr marL="6350" marR="6350" marT="6350" marB="0" anchor="b">
                    <a:solidFill>
                      <a:schemeClr val="accent5">
                        <a:lumMod val="20000"/>
                        <a:lumOff val="80000"/>
                      </a:schemeClr>
                    </a:solidFill>
                  </a:tcPr>
                </a:tc>
                <a:extLst>
                  <a:ext uri="{0D108BD9-81ED-4DB2-BD59-A6C34878D82A}">
                    <a16:rowId xmlns:a16="http://schemas.microsoft.com/office/drawing/2014/main" val="4180112404"/>
                  </a:ext>
                </a:extLst>
              </a:tr>
              <a:tr h="958600">
                <a:tc>
                  <a:txBody>
                    <a:bodyPr/>
                    <a:lstStyle/>
                    <a:p>
                      <a:pPr algn="l" fontAlgn="b"/>
                      <a:r>
                        <a:rPr lang="pl-PL" sz="2000" b="0" u="none" strike="noStrike" dirty="0">
                          <a:effectLst/>
                        </a:rPr>
                        <a:t>Nowy Europejski </a:t>
                      </a:r>
                      <a:r>
                        <a:rPr lang="pl-PL" sz="2000" b="0" u="none" strike="noStrike" dirty="0" err="1">
                          <a:effectLst/>
                        </a:rPr>
                        <a:t>Bauhaus</a:t>
                      </a:r>
                      <a:br>
                        <a:rPr lang="pl-PL" sz="2000" b="0" u="none" strike="noStrike" dirty="0">
                          <a:effectLst/>
                        </a:rPr>
                      </a:br>
                      <a:r>
                        <a:rPr lang="pl-PL" sz="2000" b="0" u="none" strike="noStrike" dirty="0">
                          <a:effectLst/>
                        </a:rPr>
                        <a:t>Nowy Europejski </a:t>
                      </a:r>
                      <a:r>
                        <a:rPr lang="pl-PL" sz="2000" b="0" u="none" strike="noStrike" dirty="0" err="1">
                          <a:effectLst/>
                        </a:rPr>
                        <a:t>Bauhaus</a:t>
                      </a:r>
                      <a:r>
                        <a:rPr lang="pl-PL" sz="2000" b="0" u="none" strike="noStrike" dirty="0">
                          <a:effectLst/>
                        </a:rPr>
                        <a:t> / Europejskie zasady jakości </a:t>
                      </a:r>
                      <a:br>
                        <a:rPr lang="pl-PL" sz="2000" b="0" u="none" strike="noStrike" dirty="0">
                          <a:effectLst/>
                        </a:rPr>
                      </a:br>
                      <a:r>
                        <a:rPr lang="pl-PL" sz="2000" b="0" u="none" strike="noStrike" dirty="0">
                          <a:effectLst/>
                        </a:rPr>
                        <a:t>(0-3)</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2</a:t>
                      </a:r>
                      <a:br>
                        <a:rPr lang="pl-PL" sz="2000" b="0" u="none" strike="noStrike" dirty="0">
                          <a:effectLst/>
                        </a:rPr>
                      </a:br>
                      <a:r>
                        <a:rPr lang="pl-PL" sz="2000" b="0" u="none" strike="noStrike" dirty="0">
                          <a:effectLst/>
                        </a:rPr>
                        <a:t>1/1</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6</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6%</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ctr"/>
                      <a:endParaRPr lang="pl-PL" b="1" dirty="0"/>
                    </a:p>
                  </a:txBody>
                  <a:tcPr marL="6350" marR="6350" marT="6350" marB="0" anchor="b">
                    <a:solidFill>
                      <a:schemeClr val="accent5">
                        <a:lumMod val="20000"/>
                        <a:lumOff val="80000"/>
                      </a:schemeClr>
                    </a:solidFill>
                  </a:tcPr>
                </a:tc>
                <a:extLst>
                  <a:ext uri="{0D108BD9-81ED-4DB2-BD59-A6C34878D82A}">
                    <a16:rowId xmlns:a16="http://schemas.microsoft.com/office/drawing/2014/main" val="3939735257"/>
                  </a:ext>
                </a:extLst>
              </a:tr>
              <a:tr h="305813">
                <a:tc>
                  <a:txBody>
                    <a:bodyPr/>
                    <a:lstStyle/>
                    <a:p>
                      <a:pPr algn="l" fontAlgn="b"/>
                      <a:r>
                        <a:rPr lang="pl-PL" sz="2000" b="0" u="none" strike="noStrike" dirty="0">
                          <a:effectLst/>
                        </a:rPr>
                        <a:t>Zasada DNSH (0-5)</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1</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5</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5%</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ctr"/>
                      <a:r>
                        <a:rPr lang="pl-PL" b="1" dirty="0"/>
                        <a:t>R5</a:t>
                      </a:r>
                    </a:p>
                  </a:txBody>
                  <a:tcPr marL="6350" marR="6350" marT="6350" marB="0" anchor="b">
                    <a:solidFill>
                      <a:schemeClr val="accent5">
                        <a:lumMod val="20000"/>
                        <a:lumOff val="80000"/>
                      </a:schemeClr>
                    </a:solidFill>
                  </a:tcPr>
                </a:tc>
                <a:extLst>
                  <a:ext uri="{0D108BD9-81ED-4DB2-BD59-A6C34878D82A}">
                    <a16:rowId xmlns:a16="http://schemas.microsoft.com/office/drawing/2014/main" val="609424690"/>
                  </a:ext>
                </a:extLst>
              </a:tr>
              <a:tr h="305813">
                <a:tc>
                  <a:txBody>
                    <a:bodyPr/>
                    <a:lstStyle/>
                    <a:p>
                      <a:pPr algn="l" fontAlgn="b"/>
                      <a:r>
                        <a:rPr lang="pl-PL" sz="2000" b="0" u="none" strike="noStrike">
                          <a:effectLst/>
                        </a:rPr>
                        <a:t>Krajowe Obszary Strategicznej Interwencji (0-2)</a:t>
                      </a:r>
                      <a:endParaRPr lang="pl-PL" sz="2000" b="0" i="0" u="none" strike="noStrike">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2</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4</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0" u="none" strike="noStrike" dirty="0">
                          <a:effectLst/>
                        </a:rPr>
                        <a:t>4%</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ctr"/>
                      <a:r>
                        <a:rPr lang="pl-PL" b="1" dirty="0"/>
                        <a:t>R6</a:t>
                      </a:r>
                    </a:p>
                  </a:txBody>
                  <a:tcPr marL="6350" marR="6350" marT="6350" marB="0" anchor="b">
                    <a:solidFill>
                      <a:schemeClr val="accent5">
                        <a:lumMod val="20000"/>
                        <a:lumOff val="80000"/>
                      </a:schemeClr>
                    </a:solidFill>
                  </a:tcPr>
                </a:tc>
                <a:extLst>
                  <a:ext uri="{0D108BD9-81ED-4DB2-BD59-A6C34878D82A}">
                    <a16:rowId xmlns:a16="http://schemas.microsoft.com/office/drawing/2014/main" val="3014234561"/>
                  </a:ext>
                </a:extLst>
              </a:tr>
              <a:tr h="305813">
                <a:tc>
                  <a:txBody>
                    <a:bodyPr/>
                    <a:lstStyle/>
                    <a:p>
                      <a:pPr algn="l" fontAlgn="b"/>
                      <a:r>
                        <a:rPr lang="pl-PL" sz="2000" b="0" u="none" strike="noStrike" dirty="0">
                          <a:effectLst/>
                        </a:rPr>
                        <a:t> </a:t>
                      </a:r>
                      <a:endParaRPr lang="pl-PL" sz="2000" b="0"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1" u="none" strike="noStrike" dirty="0">
                          <a:effectLst/>
                        </a:rPr>
                        <a:t>Suma</a:t>
                      </a:r>
                      <a:endParaRPr lang="pl-PL" sz="2000" b="1"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1" u="none" strike="noStrike" dirty="0">
                          <a:effectLst/>
                        </a:rPr>
                        <a:t>100</a:t>
                      </a:r>
                      <a:endParaRPr lang="pl-PL" sz="2000" b="1" i="0" u="none" strike="noStrike" dirty="0">
                        <a:solidFill>
                          <a:srgbClr val="FF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r>
                        <a:rPr lang="pl-PL" sz="2000" b="1" u="none" strike="noStrike" dirty="0">
                          <a:effectLst/>
                        </a:rPr>
                        <a:t>100%</a:t>
                      </a:r>
                      <a:endParaRPr lang="pl-PL" sz="2000" b="1"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tc>
                  <a:txBody>
                    <a:bodyPr/>
                    <a:lstStyle/>
                    <a:p>
                      <a:pPr algn="r" fontAlgn="b"/>
                      <a:endParaRPr lang="pl-PL" sz="2000" b="1" i="0" u="none" strike="noStrike" dirty="0">
                        <a:solidFill>
                          <a:srgbClr val="000000"/>
                        </a:solidFill>
                        <a:effectLst/>
                        <a:latin typeface="Calibri" panose="020F0502020204030204" pitchFamily="34" charset="0"/>
                      </a:endParaRPr>
                    </a:p>
                  </a:txBody>
                  <a:tcPr marL="6350" marR="6350" marT="6350" marB="0" anchor="b">
                    <a:solidFill>
                      <a:schemeClr val="accent5">
                        <a:lumMod val="20000"/>
                        <a:lumOff val="80000"/>
                      </a:schemeClr>
                    </a:solidFill>
                  </a:tcPr>
                </a:tc>
                <a:extLst>
                  <a:ext uri="{0D108BD9-81ED-4DB2-BD59-A6C34878D82A}">
                    <a16:rowId xmlns:a16="http://schemas.microsoft.com/office/drawing/2014/main" val="36125965"/>
                  </a:ext>
                </a:extLst>
              </a:tr>
            </a:tbl>
          </a:graphicData>
        </a:graphic>
      </p:graphicFrame>
    </p:spTree>
    <p:extLst>
      <p:ext uri="{BB962C8B-B14F-4D97-AF65-F5344CB8AC3E}">
        <p14:creationId xmlns:p14="http://schemas.microsoft.com/office/powerpoint/2010/main" val="3011494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5">
            <a:extLst>
              <a:ext uri="{FF2B5EF4-FFF2-40B4-BE49-F238E27FC236}">
                <a16:creationId xmlns:a16="http://schemas.microsoft.com/office/drawing/2014/main" id="{80683CB0-5D83-43DD-B3FD-D0C64C3A6DDD}"/>
              </a:ext>
            </a:extLst>
          </p:cNvPr>
          <p:cNvSpPr>
            <a:spLocks noGrp="1"/>
          </p:cNvSpPr>
          <p:nvPr>
            <p:ph type="ctrTitle"/>
          </p:nvPr>
        </p:nvSpPr>
        <p:spPr>
          <a:xfrm>
            <a:off x="1246291" y="2383810"/>
            <a:ext cx="9602680" cy="2808947"/>
          </a:xfrm>
        </p:spPr>
        <p:txBody>
          <a:bodyPr>
            <a:normAutofit/>
          </a:bodyPr>
          <a:lstStyle/>
          <a:p>
            <a:pPr>
              <a:lnSpc>
                <a:spcPct val="150000"/>
              </a:lnSpc>
            </a:pPr>
            <a:br>
              <a:rPr lang="pl-PL" sz="3629" dirty="0">
                <a:latin typeface="Arial" panose="020B0604020202020204" pitchFamily="34" charset="0"/>
                <a:cs typeface="Arial" panose="020B0604020202020204" pitchFamily="34" charset="0"/>
              </a:rPr>
            </a:br>
            <a:r>
              <a:rPr lang="pl-PL" sz="3629" dirty="0"/>
              <a:t>Dziękuję za uwagę</a:t>
            </a:r>
            <a:br>
              <a:rPr lang="pl-PL" sz="3629" dirty="0">
                <a:latin typeface="Arial" panose="020B0604020202020204" pitchFamily="34" charset="0"/>
                <a:cs typeface="Arial" panose="020B0604020202020204" pitchFamily="34" charset="0"/>
              </a:rPr>
            </a:br>
            <a:endParaRPr lang="pl-PL" sz="362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99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D45123-73E4-476B-A728-685ED8CB66FD}"/>
              </a:ext>
            </a:extLst>
          </p:cNvPr>
          <p:cNvSpPr>
            <a:spLocks noGrp="1"/>
          </p:cNvSpPr>
          <p:nvPr>
            <p:ph type="title"/>
          </p:nvPr>
        </p:nvSpPr>
        <p:spPr>
          <a:xfrm>
            <a:off x="1010194" y="337625"/>
            <a:ext cx="9005179" cy="979757"/>
          </a:xfrm>
        </p:spPr>
        <p:txBody>
          <a:bodyPr/>
          <a:lstStyle/>
          <a:p>
            <a:r>
              <a:rPr lang="pl-PL" dirty="0"/>
              <a:t>Działanie 6.10 Infrastruktura kultury</a:t>
            </a:r>
          </a:p>
        </p:txBody>
      </p:sp>
      <p:sp>
        <p:nvSpPr>
          <p:cNvPr id="3" name="Symbol zastępczy zawartości 2">
            <a:extLst>
              <a:ext uri="{FF2B5EF4-FFF2-40B4-BE49-F238E27FC236}">
                <a16:creationId xmlns:a16="http://schemas.microsoft.com/office/drawing/2014/main" id="{BFF0D79D-DC8C-4D2B-B025-FAE4F93C3EA7}"/>
              </a:ext>
            </a:extLst>
          </p:cNvPr>
          <p:cNvSpPr>
            <a:spLocks noGrp="1"/>
          </p:cNvSpPr>
          <p:nvPr>
            <p:ph idx="1"/>
          </p:nvPr>
        </p:nvSpPr>
        <p:spPr>
          <a:xfrm>
            <a:off x="1010194" y="1077323"/>
            <a:ext cx="10011147" cy="4964651"/>
          </a:xfrm>
        </p:spPr>
        <p:txBody>
          <a:bodyPr>
            <a:normAutofit/>
          </a:bodyPr>
          <a:lstStyle/>
          <a:p>
            <a:r>
              <a:rPr lang="pl-PL" sz="1996" dirty="0"/>
              <a:t>Główne cele:</a:t>
            </a:r>
          </a:p>
          <a:p>
            <a:pPr marL="685806" lvl="2">
              <a:spcBef>
                <a:spcPts val="1000"/>
              </a:spcBef>
              <a:buClr>
                <a:schemeClr val="accent1"/>
              </a:buClr>
              <a:buBlip>
                <a:blip r:embed="rId3"/>
              </a:buBlip>
            </a:pPr>
            <a:r>
              <a:rPr lang="pl-PL" sz="1996" dirty="0"/>
              <a:t>wzmacnianie</a:t>
            </a:r>
            <a:r>
              <a:rPr lang="pl-PL" sz="1996" b="1" dirty="0"/>
              <a:t> roli kultury </a:t>
            </a:r>
            <a:r>
              <a:rPr lang="pl-PL" sz="1996" dirty="0"/>
              <a:t>w procesie </a:t>
            </a:r>
            <a:r>
              <a:rPr lang="pl-PL" sz="1996" b="1" dirty="0"/>
              <a:t>zwiększania spójności społecznej </a:t>
            </a:r>
            <a:r>
              <a:rPr lang="pl-PL" sz="1996" dirty="0"/>
              <a:t>województwa;</a:t>
            </a:r>
          </a:p>
          <a:p>
            <a:pPr marL="685806" lvl="2">
              <a:spcBef>
                <a:spcPts val="1000"/>
              </a:spcBef>
              <a:buClr>
                <a:schemeClr val="accent1"/>
              </a:buClr>
              <a:buBlip>
                <a:blip r:embed="rId3"/>
              </a:buBlip>
            </a:pPr>
            <a:r>
              <a:rPr lang="pl-PL" sz="1996" dirty="0"/>
              <a:t>prowadzenie działalności kulturalnej przyczyniającej się do:</a:t>
            </a:r>
          </a:p>
          <a:p>
            <a:pPr marL="1143008" lvl="3">
              <a:spcBef>
                <a:spcPts val="1000"/>
              </a:spcBef>
              <a:buClr>
                <a:schemeClr val="accent1"/>
              </a:buClr>
              <a:buBlip>
                <a:blip r:embed="rId3"/>
              </a:buBlip>
            </a:pPr>
            <a:r>
              <a:rPr lang="pl-PL" sz="1996" dirty="0"/>
              <a:t>rozwijania </a:t>
            </a:r>
            <a:r>
              <a:rPr lang="pl-PL" sz="1996" b="1" dirty="0"/>
              <a:t>aktywności</a:t>
            </a:r>
            <a:r>
              <a:rPr lang="pl-PL" sz="1996" dirty="0"/>
              <a:t>, wzmacniania </a:t>
            </a:r>
            <a:r>
              <a:rPr lang="pl-PL" sz="1996" b="1" dirty="0"/>
              <a:t>włączenia społecznego </a:t>
            </a:r>
            <a:r>
              <a:rPr lang="pl-PL" sz="1996" dirty="0"/>
              <a:t>i rozwoju gospodarczego; </a:t>
            </a:r>
          </a:p>
          <a:p>
            <a:pPr marL="1143008" lvl="3">
              <a:spcBef>
                <a:spcPts val="1000"/>
              </a:spcBef>
              <a:buClr>
                <a:schemeClr val="accent1"/>
              </a:buClr>
              <a:buBlip>
                <a:blip r:embed="rId3"/>
              </a:buBlip>
            </a:pPr>
            <a:r>
              <a:rPr lang="pl-PL" sz="1996" b="1" dirty="0"/>
              <a:t>integracji</a:t>
            </a:r>
            <a:r>
              <a:rPr lang="pl-PL" sz="1996" dirty="0"/>
              <a:t> społeczności lokalnej;</a:t>
            </a:r>
          </a:p>
          <a:p>
            <a:pPr marL="1143008" lvl="3">
              <a:spcBef>
                <a:spcPts val="1000"/>
              </a:spcBef>
              <a:buClr>
                <a:schemeClr val="accent1"/>
              </a:buClr>
              <a:buBlip>
                <a:blip r:embed="rId3"/>
              </a:buBlip>
            </a:pPr>
            <a:r>
              <a:rPr lang="pl-PL" sz="1996" dirty="0"/>
              <a:t>zwiększenia </a:t>
            </a:r>
            <a:r>
              <a:rPr lang="pl-PL" sz="1996" b="1" dirty="0"/>
              <a:t>uczestnictwa</a:t>
            </a:r>
            <a:r>
              <a:rPr lang="pl-PL" sz="1996" dirty="0"/>
              <a:t> mieszkańców w kulturze;</a:t>
            </a:r>
          </a:p>
          <a:p>
            <a:pPr marL="1143008" lvl="3">
              <a:spcBef>
                <a:spcPts val="1000"/>
              </a:spcBef>
              <a:buClr>
                <a:schemeClr val="accent1"/>
              </a:buClr>
              <a:buBlip>
                <a:blip r:embed="rId3"/>
              </a:buBlip>
            </a:pPr>
            <a:r>
              <a:rPr lang="pl-PL" sz="1996" dirty="0"/>
              <a:t>poprawy </a:t>
            </a:r>
            <a:r>
              <a:rPr lang="pl-PL" sz="1996" b="1" dirty="0"/>
              <a:t>jakości</a:t>
            </a:r>
            <a:r>
              <a:rPr lang="pl-PL" sz="1996" dirty="0"/>
              <a:t> oferty kulturalnej.</a:t>
            </a:r>
          </a:p>
          <a:p>
            <a:pPr marL="914406" lvl="3" indent="0">
              <a:spcBef>
                <a:spcPts val="1000"/>
              </a:spcBef>
              <a:buClr>
                <a:schemeClr val="accent1"/>
              </a:buClr>
              <a:buNone/>
            </a:pPr>
            <a:endParaRPr lang="pl-PL" sz="1996" dirty="0"/>
          </a:p>
        </p:txBody>
      </p:sp>
      <p:sp>
        <p:nvSpPr>
          <p:cNvPr id="4" name="Symbol zastępczy numeru slajdu 3">
            <a:extLst>
              <a:ext uri="{FF2B5EF4-FFF2-40B4-BE49-F238E27FC236}">
                <a16:creationId xmlns:a16="http://schemas.microsoft.com/office/drawing/2014/main" id="{DE90354D-B7CA-4203-9110-88C2DF9EB887}"/>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3</a:t>
            </a:fld>
            <a:endParaRPr lang="pl-PL" dirty="0">
              <a:solidFill>
                <a:srgbClr val="002073"/>
              </a:solidFill>
            </a:endParaRPr>
          </a:p>
        </p:txBody>
      </p:sp>
    </p:spTree>
    <p:extLst>
      <p:ext uri="{BB962C8B-B14F-4D97-AF65-F5344CB8AC3E}">
        <p14:creationId xmlns:p14="http://schemas.microsoft.com/office/powerpoint/2010/main" val="10447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D45123-73E4-476B-A728-685ED8CB66FD}"/>
              </a:ext>
            </a:extLst>
          </p:cNvPr>
          <p:cNvSpPr>
            <a:spLocks noGrp="1"/>
          </p:cNvSpPr>
          <p:nvPr>
            <p:ph type="title"/>
          </p:nvPr>
        </p:nvSpPr>
        <p:spPr>
          <a:xfrm>
            <a:off x="900114" y="337625"/>
            <a:ext cx="9115260" cy="979757"/>
          </a:xfrm>
        </p:spPr>
        <p:txBody>
          <a:bodyPr/>
          <a:lstStyle/>
          <a:p>
            <a:r>
              <a:rPr lang="pl-PL" dirty="0"/>
              <a:t>Działanie 6.10 Infrastruktura kultury</a:t>
            </a:r>
          </a:p>
        </p:txBody>
      </p:sp>
      <p:sp>
        <p:nvSpPr>
          <p:cNvPr id="3" name="Symbol zastępczy zawartości 2">
            <a:extLst>
              <a:ext uri="{FF2B5EF4-FFF2-40B4-BE49-F238E27FC236}">
                <a16:creationId xmlns:a16="http://schemas.microsoft.com/office/drawing/2014/main" id="{BFF0D79D-DC8C-4D2B-B025-FAE4F93C3EA7}"/>
              </a:ext>
            </a:extLst>
          </p:cNvPr>
          <p:cNvSpPr>
            <a:spLocks noGrp="1"/>
          </p:cNvSpPr>
          <p:nvPr>
            <p:ph idx="1"/>
          </p:nvPr>
        </p:nvSpPr>
        <p:spPr>
          <a:xfrm>
            <a:off x="542926" y="827503"/>
            <a:ext cx="11201400" cy="5704059"/>
          </a:xfrm>
        </p:spPr>
        <p:txBody>
          <a:bodyPr>
            <a:normAutofit/>
          </a:bodyPr>
          <a:lstStyle/>
          <a:p>
            <a:pPr>
              <a:lnSpc>
                <a:spcPct val="150000"/>
              </a:lnSpc>
            </a:pPr>
            <a:r>
              <a:rPr lang="pl-PL" sz="1996" dirty="0"/>
              <a:t>Typy projektów: </a:t>
            </a:r>
          </a:p>
          <a:p>
            <a:pPr lvl="1">
              <a:lnSpc>
                <a:spcPct val="150000"/>
              </a:lnSpc>
            </a:pPr>
            <a:r>
              <a:rPr lang="pl-PL" sz="1996" dirty="0"/>
              <a:t> Budowa (wyłącznie w wyjątkowych i uzasadnionych przypadkach), przebudowa, rozbudowa lub remont</a:t>
            </a:r>
            <a:r>
              <a:rPr lang="pl-PL" sz="1996" b="1" dirty="0"/>
              <a:t> infrastruktury kultury służącej prowadzeniu działalności kulturalnej </a:t>
            </a:r>
            <a:r>
              <a:rPr lang="pl-PL" sz="1996" dirty="0"/>
              <a:t>wraz z obowiązkowymi działaniami w zakresie </a:t>
            </a:r>
            <a:r>
              <a:rPr lang="pl-PL" sz="1996" b="1" dirty="0"/>
              <a:t>edukacji kulturalnej.</a:t>
            </a:r>
          </a:p>
          <a:p>
            <a:pPr lvl="1">
              <a:lnSpc>
                <a:spcPct val="150000"/>
              </a:lnSpc>
            </a:pPr>
            <a:r>
              <a:rPr lang="pl-PL" sz="1996" dirty="0"/>
              <a:t>Prace budowlane, restauratorskie, konserwatorskie lub adaptacja </a:t>
            </a:r>
            <a:r>
              <a:rPr lang="pl-PL" sz="1996" b="1" dirty="0"/>
              <a:t>obiektów i zespołów zabytkowych wpisanych do rejestru zabytków oraz nadanie im nowych funkcji lub rozwój funkcji dotychczasowych </a:t>
            </a:r>
            <a:r>
              <a:rPr lang="pl-PL" sz="1996" dirty="0"/>
              <a:t>służących celom społecznym, kulturalnym oraz – uzupełniająco – turystycznym i gospodarczym.</a:t>
            </a:r>
          </a:p>
          <a:p>
            <a:pPr lvl="1">
              <a:lnSpc>
                <a:spcPct val="150000"/>
              </a:lnSpc>
            </a:pPr>
            <a:r>
              <a:rPr lang="pl-PL" sz="1996" dirty="0"/>
              <a:t>Kompleksowe zagospodarowanie </a:t>
            </a:r>
            <a:r>
              <a:rPr lang="pl-PL" sz="1996" b="1" dirty="0"/>
              <a:t>obszarów zabytkowych i przestrzeni publicznych służących integracji społeczności lokalnej </a:t>
            </a:r>
            <a:r>
              <a:rPr lang="pl-PL" sz="1996" dirty="0"/>
              <a:t>wraz z małą architekturą i infrastrukturą towarzyszącą w ramach układów urbanistycznych i ruralistycznych wpisanych do rejestru zabytków.</a:t>
            </a:r>
          </a:p>
          <a:p>
            <a:endParaRPr lang="pl-PL" dirty="0"/>
          </a:p>
        </p:txBody>
      </p:sp>
      <p:sp>
        <p:nvSpPr>
          <p:cNvPr id="4" name="Symbol zastępczy numeru slajdu 3">
            <a:extLst>
              <a:ext uri="{FF2B5EF4-FFF2-40B4-BE49-F238E27FC236}">
                <a16:creationId xmlns:a16="http://schemas.microsoft.com/office/drawing/2014/main" id="{DE90354D-B7CA-4203-9110-88C2DF9EB887}"/>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4</a:t>
            </a:fld>
            <a:endParaRPr lang="pl-PL" dirty="0">
              <a:solidFill>
                <a:srgbClr val="002073"/>
              </a:solidFill>
            </a:endParaRPr>
          </a:p>
        </p:txBody>
      </p:sp>
    </p:spTree>
    <p:extLst>
      <p:ext uri="{BB962C8B-B14F-4D97-AF65-F5344CB8AC3E}">
        <p14:creationId xmlns:p14="http://schemas.microsoft.com/office/powerpoint/2010/main" val="216209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D45123-73E4-476B-A728-685ED8CB66FD}"/>
              </a:ext>
            </a:extLst>
          </p:cNvPr>
          <p:cNvSpPr>
            <a:spLocks noGrp="1"/>
          </p:cNvSpPr>
          <p:nvPr>
            <p:ph type="title"/>
          </p:nvPr>
        </p:nvSpPr>
        <p:spPr>
          <a:xfrm>
            <a:off x="900114" y="337625"/>
            <a:ext cx="9115260" cy="979757"/>
          </a:xfrm>
        </p:spPr>
        <p:txBody>
          <a:bodyPr/>
          <a:lstStyle/>
          <a:p>
            <a:r>
              <a:rPr lang="pl-PL" dirty="0"/>
              <a:t>Działanie 6.10 Infrastruktura kultury</a:t>
            </a:r>
          </a:p>
        </p:txBody>
      </p:sp>
      <p:sp>
        <p:nvSpPr>
          <p:cNvPr id="3" name="Symbol zastępczy zawartości 2">
            <a:extLst>
              <a:ext uri="{FF2B5EF4-FFF2-40B4-BE49-F238E27FC236}">
                <a16:creationId xmlns:a16="http://schemas.microsoft.com/office/drawing/2014/main" id="{BFF0D79D-DC8C-4D2B-B025-FAE4F93C3EA7}"/>
              </a:ext>
            </a:extLst>
          </p:cNvPr>
          <p:cNvSpPr>
            <a:spLocks noGrp="1"/>
          </p:cNvSpPr>
          <p:nvPr>
            <p:ph idx="1"/>
          </p:nvPr>
        </p:nvSpPr>
        <p:spPr>
          <a:xfrm>
            <a:off x="542926" y="827503"/>
            <a:ext cx="11359514" cy="5704059"/>
          </a:xfrm>
        </p:spPr>
        <p:txBody>
          <a:bodyPr>
            <a:normAutofit/>
          </a:bodyPr>
          <a:lstStyle/>
          <a:p>
            <a:pPr>
              <a:lnSpc>
                <a:spcPct val="150000"/>
              </a:lnSpc>
            </a:pPr>
            <a:r>
              <a:rPr lang="pl-PL" sz="1996" dirty="0"/>
              <a:t>W ramach typów projektów możliwe będą ponadto: </a:t>
            </a:r>
          </a:p>
          <a:p>
            <a:pPr lvl="1">
              <a:lnSpc>
                <a:spcPct val="150000"/>
              </a:lnSpc>
            </a:pPr>
            <a:r>
              <a:rPr lang="pl-PL" sz="1996" dirty="0"/>
              <a:t> zakup trwałego </a:t>
            </a:r>
            <a:r>
              <a:rPr lang="pl-PL" sz="1996" b="1" dirty="0"/>
              <a:t>wyposażenia</a:t>
            </a:r>
            <a:r>
              <a:rPr lang="pl-PL" sz="1996" dirty="0"/>
              <a:t> obiektów;</a:t>
            </a:r>
          </a:p>
          <a:p>
            <a:pPr lvl="1">
              <a:lnSpc>
                <a:spcPct val="150000"/>
              </a:lnSpc>
            </a:pPr>
            <a:r>
              <a:rPr lang="pl-PL" sz="1996" dirty="0"/>
              <a:t>tworzenie </a:t>
            </a:r>
            <a:r>
              <a:rPr lang="pl-PL" sz="1996" b="1" dirty="0"/>
              <a:t>treści cyfrowych</a:t>
            </a:r>
            <a:r>
              <a:rPr lang="pl-PL" sz="1996" dirty="0"/>
              <a:t> prowadzących do upowszechnienia zasobów kultury, w tym działania dotyczące digitalizacji zasobów, zwiedzanie on-line itp.;</a:t>
            </a:r>
          </a:p>
          <a:p>
            <a:pPr lvl="1">
              <a:lnSpc>
                <a:spcPct val="150000"/>
              </a:lnSpc>
            </a:pPr>
            <a:r>
              <a:rPr lang="pl-PL" sz="1996" dirty="0"/>
              <a:t>działania służące </a:t>
            </a:r>
            <a:r>
              <a:rPr lang="pl-PL" sz="1996" b="1" dirty="0"/>
              <a:t>likwidacji barier architektonicznych</a:t>
            </a:r>
            <a:r>
              <a:rPr lang="pl-PL" sz="1996" dirty="0"/>
              <a:t>, w szczególności w oparciu o projektowanie uniwersalne lub zastosowanie racjonalnego usprawnienia oraz uwzględniające potrzeby osób z niepełnosprawnościami: ruchową, wzrokową, intelektualną, a także kobiet, seniorów, opiekunów osób zależnych;</a:t>
            </a:r>
          </a:p>
          <a:p>
            <a:pPr lvl="1">
              <a:lnSpc>
                <a:spcPct val="150000"/>
              </a:lnSpc>
            </a:pPr>
            <a:r>
              <a:rPr lang="pl-PL" sz="1996" dirty="0"/>
              <a:t>działania w ramach </a:t>
            </a:r>
            <a:r>
              <a:rPr lang="pl-PL" sz="1996" b="1" dirty="0"/>
              <a:t>finansowania krzyżowego</a:t>
            </a:r>
            <a:r>
              <a:rPr lang="pl-PL" sz="1996" dirty="0"/>
              <a:t>.</a:t>
            </a:r>
          </a:p>
          <a:p>
            <a:pPr marL="457202" lvl="1" indent="0">
              <a:lnSpc>
                <a:spcPct val="150000"/>
              </a:lnSpc>
              <a:buNone/>
            </a:pPr>
            <a:endParaRPr lang="pl-PL" sz="1996" dirty="0"/>
          </a:p>
          <a:p>
            <a:pPr lvl="2">
              <a:lnSpc>
                <a:spcPct val="150000"/>
              </a:lnSpc>
            </a:pPr>
            <a:endParaRPr lang="pl-PL" sz="1996" dirty="0"/>
          </a:p>
          <a:p>
            <a:pPr lvl="1">
              <a:lnSpc>
                <a:spcPct val="150000"/>
              </a:lnSpc>
            </a:pPr>
            <a:endParaRPr lang="pl-PL" sz="1996" b="1" dirty="0"/>
          </a:p>
          <a:p>
            <a:endParaRPr lang="pl-PL" dirty="0"/>
          </a:p>
        </p:txBody>
      </p:sp>
      <p:sp>
        <p:nvSpPr>
          <p:cNvPr id="4" name="Symbol zastępczy numeru slajdu 3">
            <a:extLst>
              <a:ext uri="{FF2B5EF4-FFF2-40B4-BE49-F238E27FC236}">
                <a16:creationId xmlns:a16="http://schemas.microsoft.com/office/drawing/2014/main" id="{DE90354D-B7CA-4203-9110-88C2DF9EB887}"/>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5</a:t>
            </a:fld>
            <a:endParaRPr lang="pl-PL" dirty="0">
              <a:solidFill>
                <a:srgbClr val="002073"/>
              </a:solidFill>
            </a:endParaRPr>
          </a:p>
        </p:txBody>
      </p:sp>
    </p:spTree>
    <p:extLst>
      <p:ext uri="{BB962C8B-B14F-4D97-AF65-F5344CB8AC3E}">
        <p14:creationId xmlns:p14="http://schemas.microsoft.com/office/powerpoint/2010/main" val="786516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D45123-73E4-476B-A728-685ED8CB66FD}"/>
              </a:ext>
            </a:extLst>
          </p:cNvPr>
          <p:cNvSpPr>
            <a:spLocks noGrp="1"/>
          </p:cNvSpPr>
          <p:nvPr>
            <p:ph type="title"/>
          </p:nvPr>
        </p:nvSpPr>
        <p:spPr>
          <a:xfrm>
            <a:off x="900114" y="337625"/>
            <a:ext cx="9115260" cy="979757"/>
          </a:xfrm>
        </p:spPr>
        <p:txBody>
          <a:bodyPr/>
          <a:lstStyle/>
          <a:p>
            <a:r>
              <a:rPr lang="pl-PL" dirty="0"/>
              <a:t>Działanie 6.10 Infrastruktura kultury</a:t>
            </a:r>
          </a:p>
        </p:txBody>
      </p:sp>
      <p:sp>
        <p:nvSpPr>
          <p:cNvPr id="3" name="Symbol zastępczy zawartości 2">
            <a:extLst>
              <a:ext uri="{FF2B5EF4-FFF2-40B4-BE49-F238E27FC236}">
                <a16:creationId xmlns:a16="http://schemas.microsoft.com/office/drawing/2014/main" id="{BFF0D79D-DC8C-4D2B-B025-FAE4F93C3EA7}"/>
              </a:ext>
            </a:extLst>
          </p:cNvPr>
          <p:cNvSpPr>
            <a:spLocks noGrp="1"/>
          </p:cNvSpPr>
          <p:nvPr>
            <p:ph idx="1"/>
          </p:nvPr>
        </p:nvSpPr>
        <p:spPr>
          <a:xfrm>
            <a:off x="542926" y="827503"/>
            <a:ext cx="11359514" cy="5704059"/>
          </a:xfrm>
        </p:spPr>
        <p:txBody>
          <a:bodyPr>
            <a:normAutofit/>
          </a:bodyPr>
          <a:lstStyle/>
          <a:p>
            <a:pPr>
              <a:lnSpc>
                <a:spcPct val="150000"/>
              </a:lnSpc>
            </a:pPr>
            <a:r>
              <a:rPr lang="pl-PL" sz="1996" dirty="0"/>
              <a:t>Uzupełniająco:</a:t>
            </a:r>
          </a:p>
          <a:p>
            <a:pPr lvl="1">
              <a:lnSpc>
                <a:spcPct val="150000"/>
              </a:lnSpc>
            </a:pPr>
            <a:r>
              <a:rPr lang="pl-PL" sz="1996" dirty="0"/>
              <a:t>działania służące </a:t>
            </a:r>
            <a:r>
              <a:rPr lang="pl-PL" sz="1996" b="1" dirty="0"/>
              <a:t>zmniejszeniu energochłonności </a:t>
            </a:r>
            <a:r>
              <a:rPr lang="pl-PL" sz="1996" dirty="0"/>
              <a:t>infrastruktury i przyczyniające się do zmniejszenia kosztów jej utrzymania i osiągnięcia neutralności klimatycznej,</a:t>
            </a:r>
          </a:p>
          <a:p>
            <a:pPr lvl="1">
              <a:lnSpc>
                <a:spcPct val="150000"/>
              </a:lnSpc>
            </a:pPr>
            <a:r>
              <a:rPr lang="pl-PL" sz="1996" dirty="0"/>
              <a:t>działania sprzyjające </a:t>
            </a:r>
            <a:r>
              <a:rPr lang="pl-PL" sz="1996" b="1" dirty="0"/>
              <a:t>adaptacji do zmian klimatu </a:t>
            </a:r>
            <a:r>
              <a:rPr lang="pl-PL" sz="1996" dirty="0"/>
              <a:t>poprzez zastosowanie błękitno-zielonej infrastruktury, np. zielone dachy, zielone ściany itp.,</a:t>
            </a:r>
          </a:p>
          <a:p>
            <a:pPr lvl="1">
              <a:lnSpc>
                <a:spcPct val="150000"/>
              </a:lnSpc>
            </a:pPr>
            <a:r>
              <a:rPr lang="pl-PL" sz="1996" b="1" dirty="0"/>
              <a:t>zagospodarowanie otoczenia </a:t>
            </a:r>
            <a:r>
              <a:rPr lang="pl-PL" sz="1996" dirty="0"/>
              <a:t>obiektów, w szczególności nasadzenia zieleni, elementy małej architektury.</a:t>
            </a:r>
          </a:p>
          <a:p>
            <a:pPr lvl="1">
              <a:lnSpc>
                <a:spcPct val="150000"/>
              </a:lnSpc>
            </a:pPr>
            <a:endParaRPr lang="pl-PL" sz="1996" dirty="0"/>
          </a:p>
          <a:p>
            <a:pPr lvl="2">
              <a:lnSpc>
                <a:spcPct val="150000"/>
              </a:lnSpc>
            </a:pPr>
            <a:endParaRPr lang="pl-PL" sz="1996" dirty="0"/>
          </a:p>
          <a:p>
            <a:pPr lvl="1">
              <a:lnSpc>
                <a:spcPct val="150000"/>
              </a:lnSpc>
            </a:pPr>
            <a:endParaRPr lang="pl-PL" sz="1996" b="1" dirty="0"/>
          </a:p>
          <a:p>
            <a:endParaRPr lang="pl-PL" dirty="0"/>
          </a:p>
        </p:txBody>
      </p:sp>
      <p:sp>
        <p:nvSpPr>
          <p:cNvPr id="4" name="Symbol zastępczy numeru slajdu 3">
            <a:extLst>
              <a:ext uri="{FF2B5EF4-FFF2-40B4-BE49-F238E27FC236}">
                <a16:creationId xmlns:a16="http://schemas.microsoft.com/office/drawing/2014/main" id="{DE90354D-B7CA-4203-9110-88C2DF9EB887}"/>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6</a:t>
            </a:fld>
            <a:endParaRPr lang="pl-PL" dirty="0">
              <a:solidFill>
                <a:srgbClr val="002073"/>
              </a:solidFill>
            </a:endParaRPr>
          </a:p>
        </p:txBody>
      </p:sp>
    </p:spTree>
    <p:extLst>
      <p:ext uri="{BB962C8B-B14F-4D97-AF65-F5344CB8AC3E}">
        <p14:creationId xmlns:p14="http://schemas.microsoft.com/office/powerpoint/2010/main" val="382946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D45123-73E4-476B-A728-685ED8CB66FD}"/>
              </a:ext>
            </a:extLst>
          </p:cNvPr>
          <p:cNvSpPr>
            <a:spLocks noGrp="1"/>
          </p:cNvSpPr>
          <p:nvPr>
            <p:ph type="title"/>
          </p:nvPr>
        </p:nvSpPr>
        <p:spPr>
          <a:xfrm>
            <a:off x="900114" y="337625"/>
            <a:ext cx="9115260" cy="979757"/>
          </a:xfrm>
        </p:spPr>
        <p:txBody>
          <a:bodyPr/>
          <a:lstStyle/>
          <a:p>
            <a:r>
              <a:rPr lang="pl-PL" dirty="0"/>
              <a:t>Działanie 6.10 Infrastruktura kultury</a:t>
            </a:r>
          </a:p>
        </p:txBody>
      </p:sp>
      <p:sp>
        <p:nvSpPr>
          <p:cNvPr id="3" name="Symbol zastępczy zawartości 2">
            <a:extLst>
              <a:ext uri="{FF2B5EF4-FFF2-40B4-BE49-F238E27FC236}">
                <a16:creationId xmlns:a16="http://schemas.microsoft.com/office/drawing/2014/main" id="{BFF0D79D-DC8C-4D2B-B025-FAE4F93C3EA7}"/>
              </a:ext>
            </a:extLst>
          </p:cNvPr>
          <p:cNvSpPr>
            <a:spLocks noGrp="1"/>
          </p:cNvSpPr>
          <p:nvPr>
            <p:ph idx="1"/>
          </p:nvPr>
        </p:nvSpPr>
        <p:spPr>
          <a:xfrm>
            <a:off x="542926" y="827503"/>
            <a:ext cx="11359514" cy="5704059"/>
          </a:xfrm>
        </p:spPr>
        <p:txBody>
          <a:bodyPr>
            <a:normAutofit/>
          </a:bodyPr>
          <a:lstStyle/>
          <a:p>
            <a:pPr>
              <a:lnSpc>
                <a:spcPct val="150000"/>
              </a:lnSpc>
            </a:pPr>
            <a:r>
              <a:rPr lang="pl-PL" sz="1996" dirty="0"/>
              <a:t>Typy wnioskodawców:</a:t>
            </a:r>
          </a:p>
          <a:p>
            <a:pPr lvl="1">
              <a:lnSpc>
                <a:spcPct val="150000"/>
              </a:lnSpc>
            </a:pPr>
            <a:r>
              <a:rPr lang="pl-PL" sz="1996" dirty="0"/>
              <a:t>organizacje pozarządowe,</a:t>
            </a:r>
          </a:p>
          <a:p>
            <a:pPr lvl="1">
              <a:lnSpc>
                <a:spcPct val="150000"/>
              </a:lnSpc>
            </a:pPr>
            <a:r>
              <a:rPr lang="pl-PL" sz="1996" dirty="0"/>
              <a:t>instytucje kultury,</a:t>
            </a:r>
          </a:p>
          <a:p>
            <a:pPr lvl="1">
              <a:lnSpc>
                <a:spcPct val="150000"/>
              </a:lnSpc>
            </a:pPr>
            <a:r>
              <a:rPr lang="pl-PL" sz="1996" dirty="0"/>
              <a:t>kościoły i związki wyznaniowe,</a:t>
            </a:r>
          </a:p>
          <a:p>
            <a:pPr lvl="1">
              <a:lnSpc>
                <a:spcPct val="150000"/>
              </a:lnSpc>
            </a:pPr>
            <a:r>
              <a:rPr lang="pl-PL" sz="1996" dirty="0"/>
              <a:t>jednostki samorządu terytorialnego,</a:t>
            </a:r>
          </a:p>
          <a:p>
            <a:pPr lvl="1">
              <a:lnSpc>
                <a:spcPct val="150000"/>
              </a:lnSpc>
            </a:pPr>
            <a:r>
              <a:rPr lang="pl-PL" sz="1996" dirty="0"/>
              <a:t>jednostki organizacyjne działające w imieniu jednostek samorządu terytorialnego</a:t>
            </a:r>
          </a:p>
          <a:p>
            <a:pPr lvl="1">
              <a:lnSpc>
                <a:spcPct val="150000"/>
              </a:lnSpc>
            </a:pPr>
            <a:endParaRPr lang="pl-PL" sz="1996" dirty="0"/>
          </a:p>
          <a:p>
            <a:pPr lvl="2">
              <a:lnSpc>
                <a:spcPct val="150000"/>
              </a:lnSpc>
            </a:pPr>
            <a:endParaRPr lang="pl-PL" sz="1996" dirty="0"/>
          </a:p>
          <a:p>
            <a:pPr lvl="1">
              <a:lnSpc>
                <a:spcPct val="150000"/>
              </a:lnSpc>
            </a:pPr>
            <a:endParaRPr lang="pl-PL" sz="1996" b="1" dirty="0"/>
          </a:p>
          <a:p>
            <a:endParaRPr lang="pl-PL" dirty="0"/>
          </a:p>
        </p:txBody>
      </p:sp>
      <p:sp>
        <p:nvSpPr>
          <p:cNvPr id="4" name="Symbol zastępczy numeru slajdu 3">
            <a:extLst>
              <a:ext uri="{FF2B5EF4-FFF2-40B4-BE49-F238E27FC236}">
                <a16:creationId xmlns:a16="http://schemas.microsoft.com/office/drawing/2014/main" id="{DE90354D-B7CA-4203-9110-88C2DF9EB887}"/>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7</a:t>
            </a:fld>
            <a:endParaRPr lang="pl-PL" dirty="0">
              <a:solidFill>
                <a:srgbClr val="002073"/>
              </a:solidFill>
            </a:endParaRPr>
          </a:p>
        </p:txBody>
      </p:sp>
    </p:spTree>
    <p:extLst>
      <p:ext uri="{BB962C8B-B14F-4D97-AF65-F5344CB8AC3E}">
        <p14:creationId xmlns:p14="http://schemas.microsoft.com/office/powerpoint/2010/main" val="212825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BB3F63-C827-4E1D-BFAA-EE6BBAC90213}"/>
              </a:ext>
            </a:extLst>
          </p:cNvPr>
          <p:cNvSpPr>
            <a:spLocks noGrp="1"/>
          </p:cNvSpPr>
          <p:nvPr>
            <p:ph type="title"/>
          </p:nvPr>
        </p:nvSpPr>
        <p:spPr>
          <a:xfrm>
            <a:off x="971551" y="489732"/>
            <a:ext cx="9042836" cy="979757"/>
          </a:xfrm>
        </p:spPr>
        <p:txBody>
          <a:bodyPr/>
          <a:lstStyle/>
          <a:p>
            <a:r>
              <a:rPr lang="pl-PL" dirty="0"/>
              <a:t>Działanie 6.10 Infrastruktura kultury</a:t>
            </a:r>
          </a:p>
        </p:txBody>
      </p:sp>
      <p:sp>
        <p:nvSpPr>
          <p:cNvPr id="3" name="Symbol zastępczy zawartości 2">
            <a:extLst>
              <a:ext uri="{FF2B5EF4-FFF2-40B4-BE49-F238E27FC236}">
                <a16:creationId xmlns:a16="http://schemas.microsoft.com/office/drawing/2014/main" id="{0FD612E2-6D84-4658-9D36-139481260AD2}"/>
              </a:ext>
            </a:extLst>
          </p:cNvPr>
          <p:cNvSpPr>
            <a:spLocks noGrp="1"/>
          </p:cNvSpPr>
          <p:nvPr>
            <p:ph idx="1"/>
          </p:nvPr>
        </p:nvSpPr>
        <p:spPr>
          <a:xfrm>
            <a:off x="600075" y="1077322"/>
            <a:ext cx="10915650" cy="5454239"/>
          </a:xfrm>
        </p:spPr>
        <p:txBody>
          <a:bodyPr>
            <a:noAutofit/>
          </a:bodyPr>
          <a:lstStyle/>
          <a:p>
            <a:r>
              <a:rPr lang="pl-PL" sz="2000" dirty="0"/>
              <a:t>Najważniejsze warunki realizacji projektów:</a:t>
            </a:r>
          </a:p>
          <a:p>
            <a:pPr lvl="1">
              <a:lnSpc>
                <a:spcPct val="100000"/>
              </a:lnSpc>
              <a:spcAft>
                <a:spcPts val="500"/>
              </a:spcAft>
            </a:pPr>
            <a:r>
              <a:rPr lang="pl-PL" sz="2000" dirty="0"/>
              <a:t>Ze wsparcia wykluczone będą projekty realizowane </a:t>
            </a:r>
            <a:r>
              <a:rPr lang="pl-PL" sz="2000" b="1" dirty="0"/>
              <a:t>przez państwowe instytucje kultury, instytucje kultury współprowadzone przez administrację rządową</a:t>
            </a:r>
            <a:r>
              <a:rPr lang="pl-PL" sz="2000" dirty="0"/>
              <a:t> z jednostkami samorządu terytorialnego, państwowe szkoły i uczelnie artystyczne.</a:t>
            </a:r>
          </a:p>
          <a:p>
            <a:pPr lvl="1">
              <a:lnSpc>
                <a:spcPct val="100000"/>
              </a:lnSpc>
              <a:spcAft>
                <a:spcPts val="500"/>
              </a:spcAft>
            </a:pPr>
            <a:r>
              <a:rPr lang="pl-PL" sz="2000" dirty="0"/>
              <a:t> Wsparcie uzyskać mogą </a:t>
            </a:r>
            <a:r>
              <a:rPr lang="pl-PL" sz="2000" b="1" dirty="0"/>
              <a:t>wyłącznie projekty </a:t>
            </a:r>
            <a:r>
              <a:rPr lang="pl-PL" sz="2000" dirty="0"/>
              <a:t>które:</a:t>
            </a:r>
          </a:p>
          <a:p>
            <a:pPr lvl="2">
              <a:lnSpc>
                <a:spcPct val="100000"/>
              </a:lnSpc>
              <a:spcAft>
                <a:spcPts val="500"/>
              </a:spcAft>
            </a:pPr>
            <a:r>
              <a:rPr lang="pl-PL" sz="2000" dirty="0"/>
              <a:t>poprzedzone zostały analizą popytu i oceną potrzeb w celu ograniczenia ryzyka nieefektywności;</a:t>
            </a:r>
          </a:p>
          <a:p>
            <a:pPr lvl="2">
              <a:lnSpc>
                <a:spcPct val="100000"/>
              </a:lnSpc>
              <a:spcAft>
                <a:spcPts val="500"/>
              </a:spcAft>
            </a:pPr>
            <a:r>
              <a:rPr lang="pl-PL" sz="2000" dirty="0"/>
              <a:t>są skoordynowane z projektami realizowanymi na sąsiadujących obszarach, unikając nakładania się i konkurencji;</a:t>
            </a:r>
          </a:p>
          <a:p>
            <a:pPr lvl="2">
              <a:lnSpc>
                <a:spcPct val="100000"/>
              </a:lnSpc>
              <a:spcAft>
                <a:spcPts val="500"/>
              </a:spcAft>
            </a:pPr>
            <a:r>
              <a:rPr lang="pl-PL" sz="2000" dirty="0"/>
              <a:t>mają wpływ na szerokie stymulowanie aktywności kulturalnej, jak również są trwałe i będą utrzymywane po ich zakończeniu;</a:t>
            </a:r>
          </a:p>
          <a:p>
            <a:pPr lvl="2">
              <a:lnSpc>
                <a:spcPct val="100000"/>
              </a:lnSpc>
              <a:spcAft>
                <a:spcPts val="500"/>
              </a:spcAft>
            </a:pPr>
            <a:r>
              <a:rPr lang="pl-PL" sz="2000" dirty="0"/>
              <a:t>wypracowane przy aktywnym udziale mieszkańców  i uwzględniające potrzeby lokalnych odbiorców.</a:t>
            </a:r>
          </a:p>
          <a:p>
            <a:pPr lvl="1">
              <a:lnSpc>
                <a:spcPct val="100000"/>
              </a:lnSpc>
              <a:spcAft>
                <a:spcPts val="500"/>
              </a:spcAft>
            </a:pPr>
            <a:r>
              <a:rPr lang="pl-PL" sz="2000" dirty="0"/>
              <a:t>Projekty powinny zawierać </a:t>
            </a:r>
            <a:r>
              <a:rPr lang="pl-PL" sz="2000" b="1" dirty="0"/>
              <a:t>mechanizmy zapewniające samofinansowanie </a:t>
            </a:r>
            <a:r>
              <a:rPr lang="pl-PL" sz="2000" dirty="0"/>
              <a:t>się wspartych obiektów (np. poprzez zaangażowanie środków prywatnych).</a:t>
            </a:r>
          </a:p>
          <a:p>
            <a:endParaRPr lang="pl-PL" sz="1814" dirty="0"/>
          </a:p>
        </p:txBody>
      </p:sp>
      <p:sp>
        <p:nvSpPr>
          <p:cNvPr id="4" name="Symbol zastępczy numeru slajdu 3">
            <a:extLst>
              <a:ext uri="{FF2B5EF4-FFF2-40B4-BE49-F238E27FC236}">
                <a16:creationId xmlns:a16="http://schemas.microsoft.com/office/drawing/2014/main" id="{4982D4FF-CC92-4FFB-BA37-04CE328576D0}"/>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8</a:t>
            </a:fld>
            <a:endParaRPr lang="pl-PL" dirty="0">
              <a:solidFill>
                <a:srgbClr val="002073"/>
              </a:solidFill>
            </a:endParaRPr>
          </a:p>
        </p:txBody>
      </p:sp>
    </p:spTree>
    <p:extLst>
      <p:ext uri="{BB962C8B-B14F-4D97-AF65-F5344CB8AC3E}">
        <p14:creationId xmlns:p14="http://schemas.microsoft.com/office/powerpoint/2010/main" val="420867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BB3F63-C827-4E1D-BFAA-EE6BBAC90213}"/>
              </a:ext>
            </a:extLst>
          </p:cNvPr>
          <p:cNvSpPr>
            <a:spLocks noGrp="1"/>
          </p:cNvSpPr>
          <p:nvPr>
            <p:ph type="title"/>
          </p:nvPr>
        </p:nvSpPr>
        <p:spPr>
          <a:xfrm>
            <a:off x="2175989" y="489732"/>
            <a:ext cx="7838397" cy="979757"/>
          </a:xfrm>
        </p:spPr>
        <p:txBody>
          <a:bodyPr/>
          <a:lstStyle/>
          <a:p>
            <a:r>
              <a:rPr lang="pl-PL" dirty="0"/>
              <a:t>Działanie 06.10 Infrastruktura kultury</a:t>
            </a:r>
          </a:p>
        </p:txBody>
      </p:sp>
      <p:sp>
        <p:nvSpPr>
          <p:cNvPr id="3" name="Symbol zastępczy zawartości 2">
            <a:extLst>
              <a:ext uri="{FF2B5EF4-FFF2-40B4-BE49-F238E27FC236}">
                <a16:creationId xmlns:a16="http://schemas.microsoft.com/office/drawing/2014/main" id="{0FD612E2-6D84-4658-9D36-139481260AD2}"/>
              </a:ext>
            </a:extLst>
          </p:cNvPr>
          <p:cNvSpPr>
            <a:spLocks noGrp="1"/>
          </p:cNvSpPr>
          <p:nvPr>
            <p:ph idx="1"/>
          </p:nvPr>
        </p:nvSpPr>
        <p:spPr>
          <a:xfrm>
            <a:off x="1193368" y="1077323"/>
            <a:ext cx="10480076" cy="4964362"/>
          </a:xfrm>
        </p:spPr>
        <p:txBody>
          <a:bodyPr>
            <a:noAutofit/>
          </a:bodyPr>
          <a:lstStyle/>
          <a:p>
            <a:pPr>
              <a:spcBef>
                <a:spcPts val="500"/>
              </a:spcBef>
              <a:spcAft>
                <a:spcPts val="500"/>
              </a:spcAft>
            </a:pPr>
            <a:r>
              <a:rPr lang="pl-PL" sz="2000" dirty="0"/>
              <a:t>Najważniejsze warunki realizacji projektów:</a:t>
            </a:r>
          </a:p>
          <a:p>
            <a:pPr lvl="1">
              <a:spcAft>
                <a:spcPts val="500"/>
              </a:spcAft>
            </a:pPr>
            <a:r>
              <a:rPr lang="pl-PL" sz="2000" dirty="0"/>
              <a:t>Budowa nowej infrastruktury kultury będzie możliwa </a:t>
            </a:r>
            <a:r>
              <a:rPr lang="pl-PL" sz="2000" b="1" dirty="0"/>
              <a:t>wyłącznie w wyjątkowych, uzasadnionych okolicznościach </a:t>
            </a:r>
            <a:r>
              <a:rPr lang="pl-PL" sz="2000" dirty="0"/>
              <a:t>potwierdzonych analizą potrzeb, gdy zapewnienie jej nie będzie możliwe w inny sposób.</a:t>
            </a:r>
          </a:p>
          <a:p>
            <a:pPr lvl="1">
              <a:spcAft>
                <a:spcPts val="500"/>
              </a:spcAft>
            </a:pPr>
            <a:r>
              <a:rPr lang="pl-PL" sz="2000" dirty="0"/>
              <a:t>Inwestycje nie mogą przyczyniać się </a:t>
            </a:r>
            <a:r>
              <a:rPr lang="pl-PL" sz="2000" b="1" dirty="0"/>
              <a:t>do zwiększenia natężenia ruchu samochodowego</a:t>
            </a:r>
            <a:r>
              <a:rPr lang="pl-PL" sz="2000" dirty="0"/>
              <a:t>. </a:t>
            </a:r>
          </a:p>
          <a:p>
            <a:pPr lvl="1">
              <a:spcAft>
                <a:spcPts val="500"/>
              </a:spcAft>
            </a:pPr>
            <a:r>
              <a:rPr lang="pl-PL" sz="2000" dirty="0"/>
              <a:t>W przypadku projektów realizowanych w miastach:</a:t>
            </a:r>
          </a:p>
          <a:p>
            <a:pPr lvl="2">
              <a:spcAft>
                <a:spcPts val="500"/>
              </a:spcAft>
            </a:pPr>
            <a:r>
              <a:rPr lang="pl-PL" sz="2000" dirty="0"/>
              <a:t>projekty te </a:t>
            </a:r>
            <a:r>
              <a:rPr lang="pl-PL" sz="2000" b="1" dirty="0"/>
              <a:t>nie mogą obejmować budowy nowych dróg lub parkingów</a:t>
            </a:r>
            <a:r>
              <a:rPr lang="pl-PL" sz="2000" dirty="0"/>
              <a:t> wykorzystywanych przez pojazdy samochodowe ani prowadzić do zwiększenia ich pojemności lub przepustowości; </a:t>
            </a:r>
          </a:p>
          <a:p>
            <a:pPr lvl="2">
              <a:spcAft>
                <a:spcPts val="500"/>
              </a:spcAft>
            </a:pPr>
            <a:r>
              <a:rPr lang="pl-PL" sz="2000" dirty="0"/>
              <a:t>kwalifikowalne będą </a:t>
            </a:r>
            <a:r>
              <a:rPr lang="pl-PL" sz="2000" b="1" dirty="0"/>
              <a:t>wyłącznie</a:t>
            </a:r>
            <a:r>
              <a:rPr lang="pl-PL" sz="2000" dirty="0"/>
              <a:t> niezbędne miejsca postojowe użytkowane przez osoby z niepełnosprawnościami.</a:t>
            </a:r>
          </a:p>
          <a:p>
            <a:pPr lvl="1">
              <a:spcAft>
                <a:spcPts val="500"/>
              </a:spcAft>
            </a:pPr>
            <a:r>
              <a:rPr lang="pl-PL" sz="2000" dirty="0"/>
              <a:t>Projekty powinny być komplementarne z działaniami realizowanymi w ramach EFS / EFS+</a:t>
            </a:r>
          </a:p>
          <a:p>
            <a:pPr marL="0" indent="0">
              <a:buNone/>
            </a:pPr>
            <a:endParaRPr lang="pl-PL" sz="1814" dirty="0"/>
          </a:p>
        </p:txBody>
      </p:sp>
      <p:sp>
        <p:nvSpPr>
          <p:cNvPr id="4" name="Symbol zastępczy numeru slajdu 3">
            <a:extLst>
              <a:ext uri="{FF2B5EF4-FFF2-40B4-BE49-F238E27FC236}">
                <a16:creationId xmlns:a16="http://schemas.microsoft.com/office/drawing/2014/main" id="{4982D4FF-CC92-4FFB-BA37-04CE328576D0}"/>
              </a:ext>
            </a:extLst>
          </p:cNvPr>
          <p:cNvSpPr>
            <a:spLocks noGrp="1"/>
          </p:cNvSpPr>
          <p:nvPr>
            <p:ph type="sldNum" sz="quarter" idx="10"/>
          </p:nvPr>
        </p:nvSpPr>
        <p:spPr/>
        <p:txBody>
          <a:bodyPr/>
          <a:lstStyle/>
          <a:p>
            <a:pPr defTabSz="414772"/>
            <a:fld id="{EB4015AA-59F6-416B-87A6-8E3D940284E2}" type="slidenum">
              <a:rPr lang="pl-PL">
                <a:solidFill>
                  <a:srgbClr val="002073"/>
                </a:solidFill>
              </a:rPr>
              <a:pPr defTabSz="414772"/>
              <a:t>9</a:t>
            </a:fld>
            <a:endParaRPr lang="pl-PL" dirty="0">
              <a:solidFill>
                <a:srgbClr val="002073"/>
              </a:solidFill>
            </a:endParaRPr>
          </a:p>
        </p:txBody>
      </p:sp>
    </p:spTree>
    <p:extLst>
      <p:ext uri="{BB962C8B-B14F-4D97-AF65-F5344CB8AC3E}">
        <p14:creationId xmlns:p14="http://schemas.microsoft.com/office/powerpoint/2010/main" val="1261042008"/>
      </p:ext>
    </p:extLst>
  </p:cSld>
  <p:clrMapOvr>
    <a:masterClrMapping/>
  </p:clrMapOvr>
</p:sld>
</file>

<file path=ppt/theme/theme1.xml><?xml version="1.0" encoding="utf-8"?>
<a:theme xmlns:a="http://schemas.openxmlformats.org/drawingml/2006/main" name="1_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3924</TotalTime>
  <Words>4313</Words>
  <Application>Microsoft Office PowerPoint</Application>
  <PresentationFormat>Panoramiczny</PresentationFormat>
  <Paragraphs>397</Paragraphs>
  <Slides>24</Slides>
  <Notes>21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24</vt:i4>
      </vt:variant>
    </vt:vector>
  </HeadingPairs>
  <TitlesOfParts>
    <vt:vector size="29" baseType="lpstr">
      <vt:lpstr>Arial</vt:lpstr>
      <vt:lpstr>Calibri</vt:lpstr>
      <vt:lpstr>Open Sans</vt:lpstr>
      <vt:lpstr>Wingdings</vt:lpstr>
      <vt:lpstr>1_Motyw pakietu Office</vt:lpstr>
      <vt:lpstr>Uwarunkowania wsparcia w Działaniu 6.10 Infrastruktura kultury  w ramach programu regionalnego  Fundusze Europejskie dla Pomorza 2021-2027  </vt:lpstr>
      <vt:lpstr>Nabór dla Działania 6.10. Infrastruktura kultury</vt:lpstr>
      <vt:lpstr>Działanie 6.10 Infrastruktura kultury</vt:lpstr>
      <vt:lpstr>Działanie 6.10 Infrastruktura kultury</vt:lpstr>
      <vt:lpstr>Działanie 6.10 Infrastruktura kultury</vt:lpstr>
      <vt:lpstr>Działanie 6.10 Infrastruktura kultury</vt:lpstr>
      <vt:lpstr>Działanie 6.10 Infrastruktura kultury</vt:lpstr>
      <vt:lpstr>Działanie 6.10 Infrastruktura kultury</vt:lpstr>
      <vt:lpstr>Działanie 06.10 Infrastruktura kultury</vt:lpstr>
      <vt:lpstr>Działanie 6.10 Infrastruktura kultury</vt:lpstr>
      <vt:lpstr>Działanie 6.10 Infrastruktura kultury</vt:lpstr>
      <vt:lpstr>Działanie 6.10 Infrastruktura kultury</vt:lpstr>
      <vt:lpstr>Działanie 6.10 Infrastruktura kultury</vt:lpstr>
      <vt:lpstr>Działanie 6.10 Infrastruktura kultury</vt:lpstr>
      <vt:lpstr>Działanie 6.10 Infrastruktura kultury </vt:lpstr>
      <vt:lpstr>Kryteria wyboru projektów</vt:lpstr>
      <vt:lpstr>Kryteria wyboru projektów - formalne</vt:lpstr>
      <vt:lpstr>Kryteria wyboru projektów - wykonalności</vt:lpstr>
      <vt:lpstr>Kryteria wyboru projektów - zgodności z zasadami horyzontalnymi</vt:lpstr>
      <vt:lpstr>Kryteria wyboru projektów - strategiczne</vt:lpstr>
      <vt:lpstr>Kryteria wyboru projektów - strategiczne</vt:lpstr>
      <vt:lpstr>Kryteria wyboru projektów - strategiczne</vt:lpstr>
      <vt:lpstr>Kryteria wyboru projektów - strategiczne</vt:lpstr>
      <vt:lpstr> Dziękuję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Kryteria wyboru projektów  dla Działania 6.10. Infrastruktura kultury w ramach programu regionalnego  Fundusze Europejskie dla Pomorza 2021-2027</dc:title>
  <dc:creator>Agnieszka Surudo</dc:creator>
  <cp:lastModifiedBy>Mróz Agata</cp:lastModifiedBy>
  <cp:revision>43</cp:revision>
  <dcterms:created xsi:type="dcterms:W3CDTF">2023-06-16T08:37:31Z</dcterms:created>
  <dcterms:modified xsi:type="dcterms:W3CDTF">2023-07-28T05:58:52Z</dcterms:modified>
</cp:coreProperties>
</file>