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6" r:id="rId3"/>
    <p:sldId id="295" r:id="rId4"/>
    <p:sldId id="307" r:id="rId5"/>
    <p:sldId id="277" r:id="rId6"/>
    <p:sldId id="278" r:id="rId7"/>
    <p:sldId id="309" r:id="rId8"/>
    <p:sldId id="310" r:id="rId9"/>
    <p:sldId id="311" r:id="rId10"/>
    <p:sldId id="312" r:id="rId11"/>
    <p:sldId id="313" r:id="rId12"/>
    <p:sldId id="314" r:id="rId13"/>
    <p:sldId id="308" r:id="rId14"/>
    <p:sldId id="315" r:id="rId15"/>
    <p:sldId id="317" r:id="rId16"/>
    <p:sldId id="316" r:id="rId17"/>
    <p:sldId id="290" r:id="rId18"/>
    <p:sldId id="318" r:id="rId19"/>
    <p:sldId id="292" r:id="rId20"/>
    <p:sldId id="284" r:id="rId21"/>
    <p:sldId id="287" r:id="rId22"/>
    <p:sldId id="288" r:id="rId23"/>
    <p:sldId id="297" r:id="rId24"/>
    <p:sldId id="260" r:id="rId25"/>
  </p:sldIdLst>
  <p:sldSz cx="10691813" cy="7559675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356" y="11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C2745-F83E-44FE-800B-8CED1D4E46E7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080E503-E82E-4603-8052-9DCDD9E09127}">
      <dgm:prSet phldrT="[Tekst]" custT="1"/>
      <dgm:spPr>
        <a:solidFill>
          <a:srgbClr val="00B05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pl-PL" sz="1600" b="1" dirty="0"/>
            <a:t>ŚRODOWISKO</a:t>
          </a:r>
        </a:p>
      </dgm:t>
    </dgm:pt>
    <dgm:pt modelId="{E9932DDE-DC64-47E5-958C-8212A2896A8A}" type="parTrans" cxnId="{B6671BC6-1AC0-4AA9-B44C-55592C5AC26D}">
      <dgm:prSet/>
      <dgm:spPr/>
      <dgm:t>
        <a:bodyPr/>
        <a:lstStyle/>
        <a:p>
          <a:endParaRPr lang="pl-PL"/>
        </a:p>
      </dgm:t>
    </dgm:pt>
    <dgm:pt modelId="{740AD1DF-257D-4DF2-9481-253DE9C6D57E}" type="sibTrans" cxnId="{B6671BC6-1AC0-4AA9-B44C-55592C5AC26D}">
      <dgm:prSet/>
      <dgm:spPr/>
      <dgm:t>
        <a:bodyPr/>
        <a:lstStyle/>
        <a:p>
          <a:endParaRPr lang="pl-PL"/>
        </a:p>
      </dgm:t>
    </dgm:pt>
    <dgm:pt modelId="{EE877069-413D-42AC-9FBE-42CBCD3A0930}">
      <dgm:prSet phldrT="[Tekst]" custT="1"/>
      <dgm:spPr>
        <a:solidFill>
          <a:schemeClr val="accent1">
            <a:lumMod val="50000"/>
          </a:schemeClr>
        </a:solidFill>
        <a:ln w="19050"/>
      </dgm:spPr>
      <dgm:t>
        <a:bodyPr/>
        <a:lstStyle/>
        <a:p>
          <a:r>
            <a:rPr lang="pl-PL" sz="1600" b="1" dirty="0"/>
            <a:t>GOSPODARKA</a:t>
          </a:r>
        </a:p>
      </dgm:t>
    </dgm:pt>
    <dgm:pt modelId="{B3196AA5-6B8E-469B-AEE5-9EE6ED3E20D0}" type="parTrans" cxnId="{1846A015-BF89-41C6-A85C-DEE7C150ED2F}">
      <dgm:prSet/>
      <dgm:spPr/>
      <dgm:t>
        <a:bodyPr/>
        <a:lstStyle/>
        <a:p>
          <a:endParaRPr lang="pl-PL"/>
        </a:p>
      </dgm:t>
    </dgm:pt>
    <dgm:pt modelId="{298F8928-04E9-4E9A-8388-3EFCD1666EA2}" type="sibTrans" cxnId="{1846A015-BF89-41C6-A85C-DEE7C150ED2F}">
      <dgm:prSet/>
      <dgm:spPr/>
      <dgm:t>
        <a:bodyPr/>
        <a:lstStyle/>
        <a:p>
          <a:endParaRPr lang="pl-PL"/>
        </a:p>
      </dgm:t>
    </dgm:pt>
    <dgm:pt modelId="{1E437784-74F6-455F-A907-4ABE4C5636BA}">
      <dgm:prSet phldrT="[Tekst]" custT="1"/>
      <dgm:spPr>
        <a:solidFill>
          <a:srgbClr val="FF9900"/>
        </a:solidFill>
        <a:ln w="19050"/>
      </dgm:spPr>
      <dgm:t>
        <a:bodyPr/>
        <a:lstStyle/>
        <a:p>
          <a:r>
            <a:rPr lang="pl-PL" sz="1400" b="1" dirty="0"/>
            <a:t>SPOŁECZEŃSTWO</a:t>
          </a:r>
        </a:p>
      </dgm:t>
    </dgm:pt>
    <dgm:pt modelId="{146BC35D-336C-43A9-A8A2-74BF02CB5D3E}" type="parTrans" cxnId="{3FE00CC3-6CBC-4B26-B2EB-07ECCBDD2F2B}">
      <dgm:prSet/>
      <dgm:spPr/>
      <dgm:t>
        <a:bodyPr/>
        <a:lstStyle/>
        <a:p>
          <a:endParaRPr lang="pl-PL"/>
        </a:p>
      </dgm:t>
    </dgm:pt>
    <dgm:pt modelId="{B43B0350-8017-43C8-BEEC-30B3343DCD75}" type="sibTrans" cxnId="{3FE00CC3-6CBC-4B26-B2EB-07ECCBDD2F2B}">
      <dgm:prSet/>
      <dgm:spPr/>
      <dgm:t>
        <a:bodyPr/>
        <a:lstStyle/>
        <a:p>
          <a:endParaRPr lang="pl-PL"/>
        </a:p>
      </dgm:t>
    </dgm:pt>
    <dgm:pt modelId="{D56E1CC2-5BE4-4F16-93F8-15AB5A5180A6}" type="pres">
      <dgm:prSet presAssocID="{599C2745-F83E-44FE-800B-8CED1D4E46E7}" presName="compositeShape" presStyleCnt="0">
        <dgm:presLayoutVars>
          <dgm:chMax val="7"/>
          <dgm:dir/>
          <dgm:resizeHandles val="exact"/>
        </dgm:presLayoutVars>
      </dgm:prSet>
      <dgm:spPr/>
    </dgm:pt>
    <dgm:pt modelId="{5DB43201-EB9D-4DA1-A9D8-4BA04831A299}" type="pres">
      <dgm:prSet presAssocID="{599C2745-F83E-44FE-800B-8CED1D4E46E7}" presName="wedge1" presStyleLbl="node1" presStyleIdx="0" presStyleCnt="3" custScaleX="99616" custScaleY="99755" custLinFactNeighborX="-1285" custLinFactNeighborY="-281"/>
      <dgm:spPr/>
    </dgm:pt>
    <dgm:pt modelId="{E12C0C63-261B-45F3-9E28-9B298FC395F3}" type="pres">
      <dgm:prSet presAssocID="{599C2745-F83E-44FE-800B-8CED1D4E46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FD8173B-6368-464A-AF8A-EDAB4B3B45B8}" type="pres">
      <dgm:prSet presAssocID="{599C2745-F83E-44FE-800B-8CED1D4E46E7}" presName="wedge2" presStyleLbl="node1" presStyleIdx="1" presStyleCnt="3"/>
      <dgm:spPr/>
    </dgm:pt>
    <dgm:pt modelId="{5AACB110-67D4-4A9B-AAF4-2E7E961C7E86}" type="pres">
      <dgm:prSet presAssocID="{599C2745-F83E-44FE-800B-8CED1D4E46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7AB0BDC-3C57-4C83-8656-EFB34B05B0F8}" type="pres">
      <dgm:prSet presAssocID="{599C2745-F83E-44FE-800B-8CED1D4E46E7}" presName="wedge3" presStyleLbl="node1" presStyleIdx="2" presStyleCnt="3"/>
      <dgm:spPr/>
    </dgm:pt>
    <dgm:pt modelId="{231CCFB3-8B8C-42EF-A64C-AAEF75C83161}" type="pres">
      <dgm:prSet presAssocID="{599C2745-F83E-44FE-800B-8CED1D4E46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55ADB0E-F6B4-4B55-BA65-9D8E908D7D33}" type="presOf" srcId="{1E437784-74F6-455F-A907-4ABE4C5636BA}" destId="{231CCFB3-8B8C-42EF-A64C-AAEF75C83161}" srcOrd="1" destOrd="0" presId="urn:microsoft.com/office/officeart/2005/8/layout/chart3"/>
    <dgm:cxn modelId="{1846A015-BF89-41C6-A85C-DEE7C150ED2F}" srcId="{599C2745-F83E-44FE-800B-8CED1D4E46E7}" destId="{EE877069-413D-42AC-9FBE-42CBCD3A0930}" srcOrd="1" destOrd="0" parTransId="{B3196AA5-6B8E-469B-AEE5-9EE6ED3E20D0}" sibTransId="{298F8928-04E9-4E9A-8388-3EFCD1666EA2}"/>
    <dgm:cxn modelId="{FA15E71E-3592-4432-AF3A-7FB3F62B25E7}" type="presOf" srcId="{EE877069-413D-42AC-9FBE-42CBCD3A0930}" destId="{DFD8173B-6368-464A-AF8A-EDAB4B3B45B8}" srcOrd="0" destOrd="0" presId="urn:microsoft.com/office/officeart/2005/8/layout/chart3"/>
    <dgm:cxn modelId="{4D55D761-FC85-4B6D-B04E-7DE63B9B83F3}" type="presOf" srcId="{EE877069-413D-42AC-9FBE-42CBCD3A0930}" destId="{5AACB110-67D4-4A9B-AAF4-2E7E961C7E86}" srcOrd="1" destOrd="0" presId="urn:microsoft.com/office/officeart/2005/8/layout/chart3"/>
    <dgm:cxn modelId="{610D8E5A-2AD8-44D8-BA1B-77932D9C92F6}" type="presOf" srcId="{9080E503-E82E-4603-8052-9DCDD9E09127}" destId="{5DB43201-EB9D-4DA1-A9D8-4BA04831A299}" srcOrd="0" destOrd="0" presId="urn:microsoft.com/office/officeart/2005/8/layout/chart3"/>
    <dgm:cxn modelId="{64499882-724B-46DC-9417-1B15A41D27D2}" type="presOf" srcId="{9080E503-E82E-4603-8052-9DCDD9E09127}" destId="{E12C0C63-261B-45F3-9E28-9B298FC395F3}" srcOrd="1" destOrd="0" presId="urn:microsoft.com/office/officeart/2005/8/layout/chart3"/>
    <dgm:cxn modelId="{3FE00CC3-6CBC-4B26-B2EB-07ECCBDD2F2B}" srcId="{599C2745-F83E-44FE-800B-8CED1D4E46E7}" destId="{1E437784-74F6-455F-A907-4ABE4C5636BA}" srcOrd="2" destOrd="0" parTransId="{146BC35D-336C-43A9-A8A2-74BF02CB5D3E}" sibTransId="{B43B0350-8017-43C8-BEEC-30B3343DCD75}"/>
    <dgm:cxn modelId="{B6671BC6-1AC0-4AA9-B44C-55592C5AC26D}" srcId="{599C2745-F83E-44FE-800B-8CED1D4E46E7}" destId="{9080E503-E82E-4603-8052-9DCDD9E09127}" srcOrd="0" destOrd="0" parTransId="{E9932DDE-DC64-47E5-958C-8212A2896A8A}" sibTransId="{740AD1DF-257D-4DF2-9481-253DE9C6D57E}"/>
    <dgm:cxn modelId="{EC5F75D6-B202-485F-89B1-8C4AF9CD2F22}" type="presOf" srcId="{1E437784-74F6-455F-A907-4ABE4C5636BA}" destId="{17AB0BDC-3C57-4C83-8656-EFB34B05B0F8}" srcOrd="0" destOrd="0" presId="urn:microsoft.com/office/officeart/2005/8/layout/chart3"/>
    <dgm:cxn modelId="{FBA7F1D6-6FD7-4133-8D28-CE560F0A8B95}" type="presOf" srcId="{599C2745-F83E-44FE-800B-8CED1D4E46E7}" destId="{D56E1CC2-5BE4-4F16-93F8-15AB5A5180A6}" srcOrd="0" destOrd="0" presId="urn:microsoft.com/office/officeart/2005/8/layout/chart3"/>
    <dgm:cxn modelId="{5DD11CB1-145D-4855-99ED-96B64A7478F5}" type="presParOf" srcId="{D56E1CC2-5BE4-4F16-93F8-15AB5A5180A6}" destId="{5DB43201-EB9D-4DA1-A9D8-4BA04831A299}" srcOrd="0" destOrd="0" presId="urn:microsoft.com/office/officeart/2005/8/layout/chart3"/>
    <dgm:cxn modelId="{7C869396-64FD-4095-BD55-C0B312338853}" type="presParOf" srcId="{D56E1CC2-5BE4-4F16-93F8-15AB5A5180A6}" destId="{E12C0C63-261B-45F3-9E28-9B298FC395F3}" srcOrd="1" destOrd="0" presId="urn:microsoft.com/office/officeart/2005/8/layout/chart3"/>
    <dgm:cxn modelId="{F2EA9EAE-E72B-4056-8707-B24DBDBCBE61}" type="presParOf" srcId="{D56E1CC2-5BE4-4F16-93F8-15AB5A5180A6}" destId="{DFD8173B-6368-464A-AF8A-EDAB4B3B45B8}" srcOrd="2" destOrd="0" presId="urn:microsoft.com/office/officeart/2005/8/layout/chart3"/>
    <dgm:cxn modelId="{1CB19EAE-703E-4307-BF1E-BBBFFF6AF6BA}" type="presParOf" srcId="{D56E1CC2-5BE4-4F16-93F8-15AB5A5180A6}" destId="{5AACB110-67D4-4A9B-AAF4-2E7E961C7E86}" srcOrd="3" destOrd="0" presId="urn:microsoft.com/office/officeart/2005/8/layout/chart3"/>
    <dgm:cxn modelId="{EF2DCF1D-A910-4D54-BCFB-EDA84B03D6E2}" type="presParOf" srcId="{D56E1CC2-5BE4-4F16-93F8-15AB5A5180A6}" destId="{17AB0BDC-3C57-4C83-8656-EFB34B05B0F8}" srcOrd="4" destOrd="0" presId="urn:microsoft.com/office/officeart/2005/8/layout/chart3"/>
    <dgm:cxn modelId="{CC308C67-912F-4163-9A01-E6C42EDB6AAA}" type="presParOf" srcId="{D56E1CC2-5BE4-4F16-93F8-15AB5A5180A6}" destId="{231CCFB3-8B8C-42EF-A64C-AAEF75C8316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4C79E-42B8-4DB4-9134-B65EB50F6EA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B39CEF-4513-4230-8C04-CCD3B98BD617}">
      <dgm:prSet phldrT="[Tekst]" custT="1"/>
      <dgm:spPr/>
      <dgm:t>
        <a:bodyPr/>
        <a:lstStyle/>
        <a:p>
          <a:r>
            <a:rPr lang="pl-PL" sz="1700" dirty="0"/>
            <a:t>ŁAGODZENIE ZMIAN KLIMATU</a:t>
          </a:r>
        </a:p>
      </dgm:t>
    </dgm:pt>
    <dgm:pt modelId="{7439A0F9-88E9-474A-B974-51C404CDAFAF}" type="parTrans" cxnId="{D5B494AE-8398-49A6-8DBA-3DEC20735D77}">
      <dgm:prSet/>
      <dgm:spPr/>
      <dgm:t>
        <a:bodyPr/>
        <a:lstStyle/>
        <a:p>
          <a:endParaRPr lang="pl-PL"/>
        </a:p>
      </dgm:t>
    </dgm:pt>
    <dgm:pt modelId="{F43FD45C-AFD9-496B-B1FA-B6C8FBF1AF5D}" type="sibTrans" cxnId="{D5B494AE-8398-49A6-8DBA-3DEC20735D77}">
      <dgm:prSet/>
      <dgm:spPr/>
      <dgm:t>
        <a:bodyPr/>
        <a:lstStyle/>
        <a:p>
          <a:endParaRPr lang="pl-PL"/>
        </a:p>
      </dgm:t>
    </dgm:pt>
    <dgm:pt modelId="{39C417F2-F1A7-48A6-A170-F327A2267C69}">
      <dgm:prSet phldrT="[Tekst]" custT="1"/>
      <dgm:spPr/>
      <dgm:t>
        <a:bodyPr/>
        <a:lstStyle/>
        <a:p>
          <a:r>
            <a:rPr lang="pl-PL" sz="1700" dirty="0"/>
            <a:t>ADAPTACJA DO ZMIAN KLIMATU</a:t>
          </a:r>
        </a:p>
      </dgm:t>
    </dgm:pt>
    <dgm:pt modelId="{BA7F6A05-BE8F-4D4C-9A0B-D99E42F45880}" type="parTrans" cxnId="{9DDBE280-FA99-46FA-BAC2-D4A44AF5F130}">
      <dgm:prSet/>
      <dgm:spPr/>
      <dgm:t>
        <a:bodyPr/>
        <a:lstStyle/>
        <a:p>
          <a:endParaRPr lang="pl-PL"/>
        </a:p>
      </dgm:t>
    </dgm:pt>
    <dgm:pt modelId="{030A28EC-475F-47D8-B3A7-CA5D493CA3BF}" type="sibTrans" cxnId="{9DDBE280-FA99-46FA-BAC2-D4A44AF5F130}">
      <dgm:prSet/>
      <dgm:spPr/>
      <dgm:t>
        <a:bodyPr/>
        <a:lstStyle/>
        <a:p>
          <a:endParaRPr lang="pl-PL"/>
        </a:p>
      </dgm:t>
    </dgm:pt>
    <dgm:pt modelId="{276F210B-0A01-453E-8946-9EDD330565F7}">
      <dgm:prSet phldrT="[Tekst]" custT="1"/>
      <dgm:spPr/>
      <dgm:t>
        <a:bodyPr/>
        <a:lstStyle/>
        <a:p>
          <a:r>
            <a:rPr lang="pl-PL" sz="1700" dirty="0"/>
            <a:t>ZRÓWNOWAŻONE WYKORZYSTANIE ZASOBÓW WODNYCH </a:t>
          </a:r>
          <a:br>
            <a:rPr lang="pl-PL" sz="1700" dirty="0"/>
          </a:br>
          <a:r>
            <a:rPr lang="pl-PL" sz="1700" dirty="0"/>
            <a:t>I MORSKICH</a:t>
          </a:r>
        </a:p>
      </dgm:t>
    </dgm:pt>
    <dgm:pt modelId="{0417E9A7-8E82-49C8-9F58-1718A55066B5}" type="parTrans" cxnId="{B5B0EFA4-EF80-4DE0-9D78-FBC1AA1D5DAC}">
      <dgm:prSet/>
      <dgm:spPr/>
      <dgm:t>
        <a:bodyPr/>
        <a:lstStyle/>
        <a:p>
          <a:endParaRPr lang="pl-PL"/>
        </a:p>
      </dgm:t>
    </dgm:pt>
    <dgm:pt modelId="{BC860A4F-F555-4EE9-B669-D6FA25958506}" type="sibTrans" cxnId="{B5B0EFA4-EF80-4DE0-9D78-FBC1AA1D5DAC}">
      <dgm:prSet/>
      <dgm:spPr/>
      <dgm:t>
        <a:bodyPr/>
        <a:lstStyle/>
        <a:p>
          <a:endParaRPr lang="pl-PL"/>
        </a:p>
      </dgm:t>
    </dgm:pt>
    <dgm:pt modelId="{2AC2664E-3748-4253-A650-9D630184E260}">
      <dgm:prSet phldrT="[Tekst]" custT="1"/>
      <dgm:spPr/>
      <dgm:t>
        <a:bodyPr/>
        <a:lstStyle/>
        <a:p>
          <a:r>
            <a:rPr lang="pl-PL" sz="1700" dirty="0"/>
            <a:t>PRZEJŚCIE NA GOSPODARKĘ OBIEGU ZAMKNIĘTEGO (GOZ)</a:t>
          </a:r>
        </a:p>
      </dgm:t>
    </dgm:pt>
    <dgm:pt modelId="{078179D2-A610-4F48-ADFB-1FE233FB0DAB}" type="parTrans" cxnId="{878D3757-2B38-4B94-8DF2-12C2CC8EBA54}">
      <dgm:prSet/>
      <dgm:spPr/>
      <dgm:t>
        <a:bodyPr/>
        <a:lstStyle/>
        <a:p>
          <a:endParaRPr lang="pl-PL"/>
        </a:p>
      </dgm:t>
    </dgm:pt>
    <dgm:pt modelId="{91B54243-D76A-4A73-A45F-23F20C610293}" type="sibTrans" cxnId="{878D3757-2B38-4B94-8DF2-12C2CC8EBA54}">
      <dgm:prSet/>
      <dgm:spPr/>
      <dgm:t>
        <a:bodyPr/>
        <a:lstStyle/>
        <a:p>
          <a:endParaRPr lang="pl-PL"/>
        </a:p>
      </dgm:t>
    </dgm:pt>
    <dgm:pt modelId="{C0551A31-8965-4CCE-BAB7-14AC31B737B7}">
      <dgm:prSet phldrT="[Tekst]" custT="1"/>
      <dgm:spPr/>
      <dgm:t>
        <a:bodyPr/>
        <a:lstStyle/>
        <a:p>
          <a:r>
            <a:rPr lang="pl-PL" sz="1700" dirty="0"/>
            <a:t>ZAPOBIEGANIE ZANIECZYSZCZENIU </a:t>
          </a:r>
          <a:br>
            <a:rPr lang="pl-PL" sz="1700" dirty="0"/>
          </a:br>
          <a:r>
            <a:rPr lang="pl-PL" sz="1700" dirty="0"/>
            <a:t>I JEGO KONTROLA</a:t>
          </a:r>
        </a:p>
      </dgm:t>
    </dgm:pt>
    <dgm:pt modelId="{9FCF9D7C-B4A8-4A4A-912E-73E9462513B0}" type="parTrans" cxnId="{363F5117-0C5A-48CB-803E-99FFA67533D4}">
      <dgm:prSet/>
      <dgm:spPr/>
      <dgm:t>
        <a:bodyPr/>
        <a:lstStyle/>
        <a:p>
          <a:endParaRPr lang="pl-PL"/>
        </a:p>
      </dgm:t>
    </dgm:pt>
    <dgm:pt modelId="{FFA0E4CD-7DB6-4526-9FCD-500B0C5326C0}" type="sibTrans" cxnId="{363F5117-0C5A-48CB-803E-99FFA67533D4}">
      <dgm:prSet/>
      <dgm:spPr/>
      <dgm:t>
        <a:bodyPr/>
        <a:lstStyle/>
        <a:p>
          <a:endParaRPr lang="pl-PL"/>
        </a:p>
      </dgm:t>
    </dgm:pt>
    <dgm:pt modelId="{460C2EF3-3DB1-422C-8373-92B19A1CD203}">
      <dgm:prSet custT="1"/>
      <dgm:spPr/>
      <dgm:t>
        <a:bodyPr/>
        <a:lstStyle/>
        <a:p>
          <a:r>
            <a:rPr lang="pl-PL" sz="1700" dirty="0"/>
            <a:t>OCHRONA </a:t>
          </a:r>
          <a:br>
            <a:rPr lang="pl-PL" sz="1700" dirty="0"/>
          </a:br>
          <a:r>
            <a:rPr lang="pl-PL" sz="1700" dirty="0"/>
            <a:t>I ODBUDOWA RÓŻNORODNOŚCI BIOLOGICZNEJ </a:t>
          </a:r>
          <a:br>
            <a:rPr lang="pl-PL" sz="1700" dirty="0"/>
          </a:br>
          <a:r>
            <a:rPr lang="pl-PL" sz="1700" dirty="0"/>
            <a:t>I EKOSYSTEMÓW</a:t>
          </a:r>
        </a:p>
      </dgm:t>
    </dgm:pt>
    <dgm:pt modelId="{273D3ABA-92E3-43F5-BC53-DF651B45CB98}" type="parTrans" cxnId="{96C05B59-9A4F-4B39-A7F2-A80457CD6511}">
      <dgm:prSet/>
      <dgm:spPr/>
      <dgm:t>
        <a:bodyPr/>
        <a:lstStyle/>
        <a:p>
          <a:endParaRPr lang="pl-PL"/>
        </a:p>
      </dgm:t>
    </dgm:pt>
    <dgm:pt modelId="{2DEE00AB-0BEC-4757-9E83-03846590FBDC}" type="sibTrans" cxnId="{96C05B59-9A4F-4B39-A7F2-A80457CD6511}">
      <dgm:prSet/>
      <dgm:spPr/>
      <dgm:t>
        <a:bodyPr/>
        <a:lstStyle/>
        <a:p>
          <a:endParaRPr lang="pl-PL"/>
        </a:p>
      </dgm:t>
    </dgm:pt>
    <dgm:pt modelId="{D2FCB48A-3E27-44EE-94DD-DAE3A27CF56F}" type="pres">
      <dgm:prSet presAssocID="{F664C79E-42B8-4DB4-9134-B65EB50F6EA6}" presName="cycle" presStyleCnt="0">
        <dgm:presLayoutVars>
          <dgm:dir/>
          <dgm:resizeHandles val="exact"/>
        </dgm:presLayoutVars>
      </dgm:prSet>
      <dgm:spPr/>
    </dgm:pt>
    <dgm:pt modelId="{E3AEE3A8-B04D-42B8-8747-A5F3F8AA1ED2}" type="pres">
      <dgm:prSet presAssocID="{99B39CEF-4513-4230-8C04-CCD3B98BD617}" presName="node" presStyleLbl="node1" presStyleIdx="0" presStyleCnt="6" custScaleX="123786" custScaleY="131076">
        <dgm:presLayoutVars>
          <dgm:bulletEnabled val="1"/>
        </dgm:presLayoutVars>
      </dgm:prSet>
      <dgm:spPr/>
    </dgm:pt>
    <dgm:pt modelId="{0BC99254-AB6C-4863-9A17-08FAC0E56791}" type="pres">
      <dgm:prSet presAssocID="{99B39CEF-4513-4230-8C04-CCD3B98BD617}" presName="spNode" presStyleCnt="0"/>
      <dgm:spPr/>
    </dgm:pt>
    <dgm:pt modelId="{E0E0AC5A-6AD1-413C-9877-E7981431DECB}" type="pres">
      <dgm:prSet presAssocID="{F43FD45C-AFD9-496B-B1FA-B6C8FBF1AF5D}" presName="sibTrans" presStyleLbl="sibTrans1D1" presStyleIdx="0" presStyleCnt="6"/>
      <dgm:spPr/>
    </dgm:pt>
    <dgm:pt modelId="{CE871F47-6214-4C75-BBC0-C3C7B7F83BAD}" type="pres">
      <dgm:prSet presAssocID="{39C417F2-F1A7-48A6-A170-F327A2267C69}" presName="node" presStyleLbl="node1" presStyleIdx="1" presStyleCnt="6" custScaleX="118080" custScaleY="152699">
        <dgm:presLayoutVars>
          <dgm:bulletEnabled val="1"/>
        </dgm:presLayoutVars>
      </dgm:prSet>
      <dgm:spPr/>
    </dgm:pt>
    <dgm:pt modelId="{49784E1E-D51E-472B-86B8-8C213CA3101D}" type="pres">
      <dgm:prSet presAssocID="{39C417F2-F1A7-48A6-A170-F327A2267C69}" presName="spNode" presStyleCnt="0"/>
      <dgm:spPr/>
    </dgm:pt>
    <dgm:pt modelId="{6474B716-1AC7-4BA4-A6DC-C07A207423C8}" type="pres">
      <dgm:prSet presAssocID="{030A28EC-475F-47D8-B3A7-CA5D493CA3BF}" presName="sibTrans" presStyleLbl="sibTrans1D1" presStyleIdx="1" presStyleCnt="6"/>
      <dgm:spPr/>
    </dgm:pt>
    <dgm:pt modelId="{BC79724C-9990-44F5-BBF0-C6A48A707D2F}" type="pres">
      <dgm:prSet presAssocID="{276F210B-0A01-453E-8946-9EDD330565F7}" presName="node" presStyleLbl="node1" presStyleIdx="2" presStyleCnt="6" custScaleX="131203" custScaleY="150890">
        <dgm:presLayoutVars>
          <dgm:bulletEnabled val="1"/>
        </dgm:presLayoutVars>
      </dgm:prSet>
      <dgm:spPr/>
    </dgm:pt>
    <dgm:pt modelId="{4FF90D29-B3AF-4D5E-920A-E5400D93B9EC}" type="pres">
      <dgm:prSet presAssocID="{276F210B-0A01-453E-8946-9EDD330565F7}" presName="spNode" presStyleCnt="0"/>
      <dgm:spPr/>
    </dgm:pt>
    <dgm:pt modelId="{D6766247-A61E-468D-B3F9-7BDDB778AAA1}" type="pres">
      <dgm:prSet presAssocID="{BC860A4F-F555-4EE9-B669-D6FA25958506}" presName="sibTrans" presStyleLbl="sibTrans1D1" presStyleIdx="2" presStyleCnt="6"/>
      <dgm:spPr/>
    </dgm:pt>
    <dgm:pt modelId="{57F2BC11-0177-4C7C-B8A2-636F2D69007D}" type="pres">
      <dgm:prSet presAssocID="{2AC2664E-3748-4253-A650-9D630184E260}" presName="node" presStyleLbl="node1" presStyleIdx="3" presStyleCnt="6" custScaleX="122666" custScaleY="144363">
        <dgm:presLayoutVars>
          <dgm:bulletEnabled val="1"/>
        </dgm:presLayoutVars>
      </dgm:prSet>
      <dgm:spPr/>
    </dgm:pt>
    <dgm:pt modelId="{3FF5E9F0-21F2-4DC6-A9D9-6B6A575494F4}" type="pres">
      <dgm:prSet presAssocID="{2AC2664E-3748-4253-A650-9D630184E260}" presName="spNode" presStyleCnt="0"/>
      <dgm:spPr/>
    </dgm:pt>
    <dgm:pt modelId="{210223D5-D7A8-48EA-8D6F-A6D986E48469}" type="pres">
      <dgm:prSet presAssocID="{91B54243-D76A-4A73-A45F-23F20C610293}" presName="sibTrans" presStyleLbl="sibTrans1D1" presStyleIdx="3" presStyleCnt="6"/>
      <dgm:spPr/>
    </dgm:pt>
    <dgm:pt modelId="{3F6BFA5D-37DD-421E-AFEC-6DE5EA2CAC9A}" type="pres">
      <dgm:prSet presAssocID="{C0551A31-8965-4CCE-BAB7-14AC31B737B7}" presName="node" presStyleLbl="node1" presStyleIdx="4" presStyleCnt="6" custScaleX="133487" custScaleY="168460">
        <dgm:presLayoutVars>
          <dgm:bulletEnabled val="1"/>
        </dgm:presLayoutVars>
      </dgm:prSet>
      <dgm:spPr/>
    </dgm:pt>
    <dgm:pt modelId="{E462542D-3935-4E0B-A654-B26F19BFC2CB}" type="pres">
      <dgm:prSet presAssocID="{C0551A31-8965-4CCE-BAB7-14AC31B737B7}" presName="spNode" presStyleCnt="0"/>
      <dgm:spPr/>
    </dgm:pt>
    <dgm:pt modelId="{9F426A6D-CF19-4046-A124-4E11DF68361D}" type="pres">
      <dgm:prSet presAssocID="{FFA0E4CD-7DB6-4526-9FCD-500B0C5326C0}" presName="sibTrans" presStyleLbl="sibTrans1D1" presStyleIdx="4" presStyleCnt="6"/>
      <dgm:spPr/>
    </dgm:pt>
    <dgm:pt modelId="{52A82821-5584-42C3-9CC6-B6A1E0974AE4}" type="pres">
      <dgm:prSet presAssocID="{460C2EF3-3DB1-422C-8373-92B19A1CD203}" presName="node" presStyleLbl="node1" presStyleIdx="5" presStyleCnt="6" custScaleX="124459" custScaleY="154849" custRadScaleRad="98640" custRadScaleInc="-26045">
        <dgm:presLayoutVars>
          <dgm:bulletEnabled val="1"/>
        </dgm:presLayoutVars>
      </dgm:prSet>
      <dgm:spPr/>
    </dgm:pt>
    <dgm:pt modelId="{828D0753-DB43-4BCC-B664-D50A542007A7}" type="pres">
      <dgm:prSet presAssocID="{460C2EF3-3DB1-422C-8373-92B19A1CD203}" presName="spNode" presStyleCnt="0"/>
      <dgm:spPr/>
    </dgm:pt>
    <dgm:pt modelId="{C7D00D9C-1E98-43C8-ABB9-4A7ABEE29ECA}" type="pres">
      <dgm:prSet presAssocID="{2DEE00AB-0BEC-4757-9E83-03846590FBDC}" presName="sibTrans" presStyleLbl="sibTrans1D1" presStyleIdx="5" presStyleCnt="6"/>
      <dgm:spPr/>
    </dgm:pt>
  </dgm:ptLst>
  <dgm:cxnLst>
    <dgm:cxn modelId="{363F5117-0C5A-48CB-803E-99FFA67533D4}" srcId="{F664C79E-42B8-4DB4-9134-B65EB50F6EA6}" destId="{C0551A31-8965-4CCE-BAB7-14AC31B737B7}" srcOrd="4" destOrd="0" parTransId="{9FCF9D7C-B4A8-4A4A-912E-73E9462513B0}" sibTransId="{FFA0E4CD-7DB6-4526-9FCD-500B0C5326C0}"/>
    <dgm:cxn modelId="{AA918634-6C40-4FE9-9CBA-292A9B75B3F4}" type="presOf" srcId="{FFA0E4CD-7DB6-4526-9FCD-500B0C5326C0}" destId="{9F426A6D-CF19-4046-A124-4E11DF68361D}" srcOrd="0" destOrd="0" presId="urn:microsoft.com/office/officeart/2005/8/layout/cycle6"/>
    <dgm:cxn modelId="{9FEC0A41-1ABE-4C25-AAB2-AEA778CAF884}" type="presOf" srcId="{91B54243-D76A-4A73-A45F-23F20C610293}" destId="{210223D5-D7A8-48EA-8D6F-A6D986E48469}" srcOrd="0" destOrd="0" presId="urn:microsoft.com/office/officeart/2005/8/layout/cycle6"/>
    <dgm:cxn modelId="{82DD1363-5E70-4D78-9DCE-1E57A226755E}" type="presOf" srcId="{39C417F2-F1A7-48A6-A170-F327A2267C69}" destId="{CE871F47-6214-4C75-BBC0-C3C7B7F83BAD}" srcOrd="0" destOrd="0" presId="urn:microsoft.com/office/officeart/2005/8/layout/cycle6"/>
    <dgm:cxn modelId="{3F20E14B-3DDE-4849-9B61-7C96B9A4B83F}" type="presOf" srcId="{F43FD45C-AFD9-496B-B1FA-B6C8FBF1AF5D}" destId="{E0E0AC5A-6AD1-413C-9877-E7981431DECB}" srcOrd="0" destOrd="0" presId="urn:microsoft.com/office/officeart/2005/8/layout/cycle6"/>
    <dgm:cxn modelId="{BDDF0D4F-B0B3-4A9A-8D62-4F2FE8C1BB5A}" type="presOf" srcId="{2DEE00AB-0BEC-4757-9E83-03846590FBDC}" destId="{C7D00D9C-1E98-43C8-ABB9-4A7ABEE29ECA}" srcOrd="0" destOrd="0" presId="urn:microsoft.com/office/officeart/2005/8/layout/cycle6"/>
    <dgm:cxn modelId="{226C4F52-D1F7-45F0-B286-6D7371012C39}" type="presOf" srcId="{F664C79E-42B8-4DB4-9134-B65EB50F6EA6}" destId="{D2FCB48A-3E27-44EE-94DD-DAE3A27CF56F}" srcOrd="0" destOrd="0" presId="urn:microsoft.com/office/officeart/2005/8/layout/cycle6"/>
    <dgm:cxn modelId="{878D3757-2B38-4B94-8DF2-12C2CC8EBA54}" srcId="{F664C79E-42B8-4DB4-9134-B65EB50F6EA6}" destId="{2AC2664E-3748-4253-A650-9D630184E260}" srcOrd="3" destOrd="0" parTransId="{078179D2-A610-4F48-ADFB-1FE233FB0DAB}" sibTransId="{91B54243-D76A-4A73-A45F-23F20C610293}"/>
    <dgm:cxn modelId="{96C05B59-9A4F-4B39-A7F2-A80457CD6511}" srcId="{F664C79E-42B8-4DB4-9134-B65EB50F6EA6}" destId="{460C2EF3-3DB1-422C-8373-92B19A1CD203}" srcOrd="5" destOrd="0" parTransId="{273D3ABA-92E3-43F5-BC53-DF651B45CB98}" sibTransId="{2DEE00AB-0BEC-4757-9E83-03846590FBDC}"/>
    <dgm:cxn modelId="{9DDBE280-FA99-46FA-BAC2-D4A44AF5F130}" srcId="{F664C79E-42B8-4DB4-9134-B65EB50F6EA6}" destId="{39C417F2-F1A7-48A6-A170-F327A2267C69}" srcOrd="1" destOrd="0" parTransId="{BA7F6A05-BE8F-4D4C-9A0B-D99E42F45880}" sibTransId="{030A28EC-475F-47D8-B3A7-CA5D493CA3BF}"/>
    <dgm:cxn modelId="{0B57B49C-6F16-4BFC-8FDD-868DA4AEFA83}" type="presOf" srcId="{2AC2664E-3748-4253-A650-9D630184E260}" destId="{57F2BC11-0177-4C7C-B8A2-636F2D69007D}" srcOrd="0" destOrd="0" presId="urn:microsoft.com/office/officeart/2005/8/layout/cycle6"/>
    <dgm:cxn modelId="{70F7399E-057B-4EE7-A98B-EEF97E3166A3}" type="presOf" srcId="{BC860A4F-F555-4EE9-B669-D6FA25958506}" destId="{D6766247-A61E-468D-B3F9-7BDDB778AAA1}" srcOrd="0" destOrd="0" presId="urn:microsoft.com/office/officeart/2005/8/layout/cycle6"/>
    <dgm:cxn modelId="{B5B0EFA4-EF80-4DE0-9D78-FBC1AA1D5DAC}" srcId="{F664C79E-42B8-4DB4-9134-B65EB50F6EA6}" destId="{276F210B-0A01-453E-8946-9EDD330565F7}" srcOrd="2" destOrd="0" parTransId="{0417E9A7-8E82-49C8-9F58-1718A55066B5}" sibTransId="{BC860A4F-F555-4EE9-B669-D6FA25958506}"/>
    <dgm:cxn modelId="{D5B494AE-8398-49A6-8DBA-3DEC20735D77}" srcId="{F664C79E-42B8-4DB4-9134-B65EB50F6EA6}" destId="{99B39CEF-4513-4230-8C04-CCD3B98BD617}" srcOrd="0" destOrd="0" parTransId="{7439A0F9-88E9-474A-B974-51C404CDAFAF}" sibTransId="{F43FD45C-AFD9-496B-B1FA-B6C8FBF1AF5D}"/>
    <dgm:cxn modelId="{4A2B7ACF-5076-4767-BCAC-E32618CF02C4}" type="presOf" srcId="{C0551A31-8965-4CCE-BAB7-14AC31B737B7}" destId="{3F6BFA5D-37DD-421E-AFEC-6DE5EA2CAC9A}" srcOrd="0" destOrd="0" presId="urn:microsoft.com/office/officeart/2005/8/layout/cycle6"/>
    <dgm:cxn modelId="{4261D0DA-14F1-46D2-8717-BE59C1A99B2D}" type="presOf" srcId="{276F210B-0A01-453E-8946-9EDD330565F7}" destId="{BC79724C-9990-44F5-BBF0-C6A48A707D2F}" srcOrd="0" destOrd="0" presId="urn:microsoft.com/office/officeart/2005/8/layout/cycle6"/>
    <dgm:cxn modelId="{820327DB-8928-41F7-A1D9-CB7E470F0BE9}" type="presOf" srcId="{460C2EF3-3DB1-422C-8373-92B19A1CD203}" destId="{52A82821-5584-42C3-9CC6-B6A1E0974AE4}" srcOrd="0" destOrd="0" presId="urn:microsoft.com/office/officeart/2005/8/layout/cycle6"/>
    <dgm:cxn modelId="{3E2685F9-9867-45EB-8949-9C8824AA374B}" type="presOf" srcId="{99B39CEF-4513-4230-8C04-CCD3B98BD617}" destId="{E3AEE3A8-B04D-42B8-8747-A5F3F8AA1ED2}" srcOrd="0" destOrd="0" presId="urn:microsoft.com/office/officeart/2005/8/layout/cycle6"/>
    <dgm:cxn modelId="{01B4CDFC-CA13-423E-AF71-B4B5D83CA159}" type="presOf" srcId="{030A28EC-475F-47D8-B3A7-CA5D493CA3BF}" destId="{6474B716-1AC7-4BA4-A6DC-C07A207423C8}" srcOrd="0" destOrd="0" presId="urn:microsoft.com/office/officeart/2005/8/layout/cycle6"/>
    <dgm:cxn modelId="{20D6A15F-500D-43AA-89EB-320B7E05394F}" type="presParOf" srcId="{D2FCB48A-3E27-44EE-94DD-DAE3A27CF56F}" destId="{E3AEE3A8-B04D-42B8-8747-A5F3F8AA1ED2}" srcOrd="0" destOrd="0" presId="urn:microsoft.com/office/officeart/2005/8/layout/cycle6"/>
    <dgm:cxn modelId="{F9EB190D-927A-44F3-BE4A-2F120EE7B56E}" type="presParOf" srcId="{D2FCB48A-3E27-44EE-94DD-DAE3A27CF56F}" destId="{0BC99254-AB6C-4863-9A17-08FAC0E56791}" srcOrd="1" destOrd="0" presId="urn:microsoft.com/office/officeart/2005/8/layout/cycle6"/>
    <dgm:cxn modelId="{EEB84B2C-CF10-4EC0-9DE3-18CD1B9AF934}" type="presParOf" srcId="{D2FCB48A-3E27-44EE-94DD-DAE3A27CF56F}" destId="{E0E0AC5A-6AD1-413C-9877-E7981431DECB}" srcOrd="2" destOrd="0" presId="urn:microsoft.com/office/officeart/2005/8/layout/cycle6"/>
    <dgm:cxn modelId="{9E14FB67-7FC7-4D7B-A221-0CD037F1B335}" type="presParOf" srcId="{D2FCB48A-3E27-44EE-94DD-DAE3A27CF56F}" destId="{CE871F47-6214-4C75-BBC0-C3C7B7F83BAD}" srcOrd="3" destOrd="0" presId="urn:microsoft.com/office/officeart/2005/8/layout/cycle6"/>
    <dgm:cxn modelId="{64117D0C-EA68-4D77-9D9B-E40FF59B01A0}" type="presParOf" srcId="{D2FCB48A-3E27-44EE-94DD-DAE3A27CF56F}" destId="{49784E1E-D51E-472B-86B8-8C213CA3101D}" srcOrd="4" destOrd="0" presId="urn:microsoft.com/office/officeart/2005/8/layout/cycle6"/>
    <dgm:cxn modelId="{E18BFE4F-0BFC-4382-B2B0-67408C1B5F75}" type="presParOf" srcId="{D2FCB48A-3E27-44EE-94DD-DAE3A27CF56F}" destId="{6474B716-1AC7-4BA4-A6DC-C07A207423C8}" srcOrd="5" destOrd="0" presId="urn:microsoft.com/office/officeart/2005/8/layout/cycle6"/>
    <dgm:cxn modelId="{96951433-2680-4D56-A549-5AD9AB6BAE8C}" type="presParOf" srcId="{D2FCB48A-3E27-44EE-94DD-DAE3A27CF56F}" destId="{BC79724C-9990-44F5-BBF0-C6A48A707D2F}" srcOrd="6" destOrd="0" presId="urn:microsoft.com/office/officeart/2005/8/layout/cycle6"/>
    <dgm:cxn modelId="{CC856F47-A211-4BD5-9990-01524364D721}" type="presParOf" srcId="{D2FCB48A-3E27-44EE-94DD-DAE3A27CF56F}" destId="{4FF90D29-B3AF-4D5E-920A-E5400D93B9EC}" srcOrd="7" destOrd="0" presId="urn:microsoft.com/office/officeart/2005/8/layout/cycle6"/>
    <dgm:cxn modelId="{99B4E3A6-808C-4DBB-A6C5-07F5054190F4}" type="presParOf" srcId="{D2FCB48A-3E27-44EE-94DD-DAE3A27CF56F}" destId="{D6766247-A61E-468D-B3F9-7BDDB778AAA1}" srcOrd="8" destOrd="0" presId="urn:microsoft.com/office/officeart/2005/8/layout/cycle6"/>
    <dgm:cxn modelId="{CBB15A7C-453B-430D-9E36-B105638E5618}" type="presParOf" srcId="{D2FCB48A-3E27-44EE-94DD-DAE3A27CF56F}" destId="{57F2BC11-0177-4C7C-B8A2-636F2D69007D}" srcOrd="9" destOrd="0" presId="urn:microsoft.com/office/officeart/2005/8/layout/cycle6"/>
    <dgm:cxn modelId="{FEFC1537-0EC0-4D5B-8BAE-B6BA5CB8C2CF}" type="presParOf" srcId="{D2FCB48A-3E27-44EE-94DD-DAE3A27CF56F}" destId="{3FF5E9F0-21F2-4DC6-A9D9-6B6A575494F4}" srcOrd="10" destOrd="0" presId="urn:microsoft.com/office/officeart/2005/8/layout/cycle6"/>
    <dgm:cxn modelId="{8FFFABC2-22CE-4182-923F-DF49CFDC1399}" type="presParOf" srcId="{D2FCB48A-3E27-44EE-94DD-DAE3A27CF56F}" destId="{210223D5-D7A8-48EA-8D6F-A6D986E48469}" srcOrd="11" destOrd="0" presId="urn:microsoft.com/office/officeart/2005/8/layout/cycle6"/>
    <dgm:cxn modelId="{A1E7A675-0AFB-4EFD-B2CC-8788232B4071}" type="presParOf" srcId="{D2FCB48A-3E27-44EE-94DD-DAE3A27CF56F}" destId="{3F6BFA5D-37DD-421E-AFEC-6DE5EA2CAC9A}" srcOrd="12" destOrd="0" presId="urn:microsoft.com/office/officeart/2005/8/layout/cycle6"/>
    <dgm:cxn modelId="{D49F6731-E100-498B-90EA-052C4CE9FFCD}" type="presParOf" srcId="{D2FCB48A-3E27-44EE-94DD-DAE3A27CF56F}" destId="{E462542D-3935-4E0B-A654-B26F19BFC2CB}" srcOrd="13" destOrd="0" presId="urn:microsoft.com/office/officeart/2005/8/layout/cycle6"/>
    <dgm:cxn modelId="{6531E750-EFB9-4995-AE25-A15852F4F987}" type="presParOf" srcId="{D2FCB48A-3E27-44EE-94DD-DAE3A27CF56F}" destId="{9F426A6D-CF19-4046-A124-4E11DF68361D}" srcOrd="14" destOrd="0" presId="urn:microsoft.com/office/officeart/2005/8/layout/cycle6"/>
    <dgm:cxn modelId="{DA0416EB-9066-4B9A-883B-DAAA7284066A}" type="presParOf" srcId="{D2FCB48A-3E27-44EE-94DD-DAE3A27CF56F}" destId="{52A82821-5584-42C3-9CC6-B6A1E0974AE4}" srcOrd="15" destOrd="0" presId="urn:microsoft.com/office/officeart/2005/8/layout/cycle6"/>
    <dgm:cxn modelId="{00179781-73BC-4423-ACC7-FC81D83E956B}" type="presParOf" srcId="{D2FCB48A-3E27-44EE-94DD-DAE3A27CF56F}" destId="{828D0753-DB43-4BCC-B664-D50A542007A7}" srcOrd="16" destOrd="0" presId="urn:microsoft.com/office/officeart/2005/8/layout/cycle6"/>
    <dgm:cxn modelId="{762B7900-1EFE-49DE-B8EB-9B903F45BD0E}" type="presParOf" srcId="{D2FCB48A-3E27-44EE-94DD-DAE3A27CF56F}" destId="{C7D00D9C-1E98-43C8-ABB9-4A7ABEE29EC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CE9B5-45C7-4516-ACC6-53A3F2F3CB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44165F-36A3-4836-9E66-C1EBFD518C37}">
      <dgm:prSet phldrT="[Tekst]" custT="1"/>
      <dgm:spPr>
        <a:xfrm>
          <a:off x="3139" y="0"/>
          <a:ext cx="3178830" cy="146502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ŁAGODZENIE ZMIAN KLIMATU</a:t>
          </a:r>
        </a:p>
      </dgm:t>
    </dgm:pt>
    <dgm:pt modelId="{12F5525D-2931-4B41-AB29-A77147248177}" type="parTrans" cxnId="{C838087E-40FB-44BC-8934-25FD41F56665}">
      <dgm:prSet/>
      <dgm:spPr/>
      <dgm:t>
        <a:bodyPr/>
        <a:lstStyle/>
        <a:p>
          <a:endParaRPr lang="pl-PL"/>
        </a:p>
      </dgm:t>
    </dgm:pt>
    <dgm:pt modelId="{B796421A-611A-4110-9087-6CBE98B6FEE3}" type="sibTrans" cxnId="{C838087E-40FB-44BC-8934-25FD41F56665}">
      <dgm:prSet/>
      <dgm:spPr/>
      <dgm:t>
        <a:bodyPr/>
        <a:lstStyle/>
        <a:p>
          <a:endParaRPr lang="pl-PL"/>
        </a:p>
      </dgm:t>
    </dgm:pt>
    <dgm:pt modelId="{8DB71C5C-E776-43A0-91A1-FCC436C00571}">
      <dgm:prSet phldrT="[Tekst]" custT="1"/>
      <dgm:spPr>
        <a:xfrm>
          <a:off x="3155342" y="0"/>
          <a:ext cx="6912619" cy="1465023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gm:spPr>
      <dgm:t>
        <a:bodyPr anchor="ctr"/>
        <a:lstStyle/>
        <a:p>
          <a:pPr>
            <a:buNone/>
          </a:pP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	działalność prowadzi do </a:t>
          </a:r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znaczących emisji gazów cieplarnianych (GHG)</a:t>
          </a:r>
        </a:p>
      </dgm:t>
    </dgm:pt>
    <dgm:pt modelId="{4DB127B8-4201-422D-907A-25EAF6FDDAF6}" type="parTrans" cxnId="{684BEF5C-C68F-491E-9DE4-DCFC92CCF499}">
      <dgm:prSet/>
      <dgm:spPr/>
      <dgm:t>
        <a:bodyPr/>
        <a:lstStyle/>
        <a:p>
          <a:endParaRPr lang="pl-PL"/>
        </a:p>
      </dgm:t>
    </dgm:pt>
    <dgm:pt modelId="{27A7836F-3B7D-4956-B8CB-A3A282555B6B}" type="sibTrans" cxnId="{684BEF5C-C68F-491E-9DE4-DCFC92CCF499}">
      <dgm:prSet/>
      <dgm:spPr/>
      <dgm:t>
        <a:bodyPr/>
        <a:lstStyle/>
        <a:p>
          <a:endParaRPr lang="pl-PL"/>
        </a:p>
      </dgm:t>
    </dgm:pt>
    <dgm:pt modelId="{6EC9D5AE-0638-4220-8AFC-B422BB46254C}" type="pres">
      <dgm:prSet presAssocID="{A58CE9B5-45C7-4516-ACC6-53A3F2F3CBAB}" presName="Name0" presStyleCnt="0">
        <dgm:presLayoutVars>
          <dgm:dir/>
          <dgm:animLvl val="lvl"/>
          <dgm:resizeHandles/>
        </dgm:presLayoutVars>
      </dgm:prSet>
      <dgm:spPr/>
    </dgm:pt>
    <dgm:pt modelId="{CF1F390F-F09F-454B-A37E-423C8D828E7A}" type="pres">
      <dgm:prSet presAssocID="{4844165F-36A3-4836-9E66-C1EBFD518C37}" presName="linNode" presStyleCnt="0"/>
      <dgm:spPr/>
    </dgm:pt>
    <dgm:pt modelId="{46AEBF1B-7E9F-499B-8FFF-2A20A0A35F55}" type="pres">
      <dgm:prSet presAssocID="{4844165F-36A3-4836-9E66-C1EBFD518C37}" presName="parentShp" presStyleLbl="node1" presStyleIdx="0" presStyleCnt="1" custScaleX="114965" custScaleY="85770">
        <dgm:presLayoutVars>
          <dgm:bulletEnabled val="1"/>
        </dgm:presLayoutVars>
      </dgm:prSet>
      <dgm:spPr/>
    </dgm:pt>
    <dgm:pt modelId="{BC0389EC-45A4-4FF1-8D61-C35B5B162C7A}" type="pres">
      <dgm:prSet presAssocID="{4844165F-36A3-4836-9E66-C1EBFD518C37}" presName="childShp" presStyleLbl="bgAccFollowNode1" presStyleIdx="0" presStyleCnt="1" custScaleX="166667" custLinFactNeighborX="-963">
        <dgm:presLayoutVars>
          <dgm:bulletEnabled val="1"/>
        </dgm:presLayoutVars>
      </dgm:prSet>
      <dgm:spPr/>
    </dgm:pt>
  </dgm:ptLst>
  <dgm:cxnLst>
    <dgm:cxn modelId="{684BEF5C-C68F-491E-9DE4-DCFC92CCF499}" srcId="{4844165F-36A3-4836-9E66-C1EBFD518C37}" destId="{8DB71C5C-E776-43A0-91A1-FCC436C00571}" srcOrd="0" destOrd="0" parTransId="{4DB127B8-4201-422D-907A-25EAF6FDDAF6}" sibTransId="{27A7836F-3B7D-4956-B8CB-A3A282555B6B}"/>
    <dgm:cxn modelId="{39B89A4F-2202-42D1-B5A9-383F29BB6C7B}" type="presOf" srcId="{4844165F-36A3-4836-9E66-C1EBFD518C37}" destId="{46AEBF1B-7E9F-499B-8FFF-2A20A0A35F55}" srcOrd="0" destOrd="0" presId="urn:microsoft.com/office/officeart/2005/8/layout/vList6"/>
    <dgm:cxn modelId="{C838087E-40FB-44BC-8934-25FD41F56665}" srcId="{A58CE9B5-45C7-4516-ACC6-53A3F2F3CBAB}" destId="{4844165F-36A3-4836-9E66-C1EBFD518C37}" srcOrd="0" destOrd="0" parTransId="{12F5525D-2931-4B41-AB29-A77147248177}" sibTransId="{B796421A-611A-4110-9087-6CBE98B6FEE3}"/>
    <dgm:cxn modelId="{3ACF6983-E9C4-449D-86AF-19D60BDC5607}" type="presOf" srcId="{8DB71C5C-E776-43A0-91A1-FCC436C00571}" destId="{BC0389EC-45A4-4FF1-8D61-C35B5B162C7A}" srcOrd="0" destOrd="0" presId="urn:microsoft.com/office/officeart/2005/8/layout/vList6"/>
    <dgm:cxn modelId="{C05957E2-5E98-4107-925C-B7822CCF75E3}" type="presOf" srcId="{A58CE9B5-45C7-4516-ACC6-53A3F2F3CBAB}" destId="{6EC9D5AE-0638-4220-8AFC-B422BB46254C}" srcOrd="0" destOrd="0" presId="urn:microsoft.com/office/officeart/2005/8/layout/vList6"/>
    <dgm:cxn modelId="{DDE9FA53-B232-4A23-B4BA-6CA955AEABD1}" type="presParOf" srcId="{6EC9D5AE-0638-4220-8AFC-B422BB46254C}" destId="{CF1F390F-F09F-454B-A37E-423C8D828E7A}" srcOrd="0" destOrd="0" presId="urn:microsoft.com/office/officeart/2005/8/layout/vList6"/>
    <dgm:cxn modelId="{69FDB7E1-2678-4E47-B2B9-2BBC5511BC78}" type="presParOf" srcId="{CF1F390F-F09F-454B-A37E-423C8D828E7A}" destId="{46AEBF1B-7E9F-499B-8FFF-2A20A0A35F55}" srcOrd="0" destOrd="0" presId="urn:microsoft.com/office/officeart/2005/8/layout/vList6"/>
    <dgm:cxn modelId="{7BF0C4C9-6A6E-4AAD-9B0C-813664C512CE}" type="presParOf" srcId="{CF1F390F-F09F-454B-A37E-423C8D828E7A}" destId="{BC0389EC-45A4-4FF1-8D61-C35B5B162C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8CE9B5-45C7-4516-ACC6-53A3F2F3CB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CAE4DC4-D8E6-4054-B157-C70DBE40F67F}">
      <dgm:prSet phldrT="[Tekst]" custT="1"/>
      <dgm:spPr>
        <a:xfrm>
          <a:off x="0" y="1611526"/>
          <a:ext cx="3151827" cy="146502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ADAPTACJA DO ZMIAN KLIMATU</a:t>
          </a:r>
        </a:p>
      </dgm:t>
    </dgm:pt>
    <dgm:pt modelId="{796B0B9C-3DD2-4167-9B94-15AA86661BED}" type="parTrans" cxnId="{8E5F17E2-D145-4F59-BE96-997D89C54892}">
      <dgm:prSet/>
      <dgm:spPr/>
      <dgm:t>
        <a:bodyPr/>
        <a:lstStyle/>
        <a:p>
          <a:endParaRPr lang="pl-PL"/>
        </a:p>
      </dgm:t>
    </dgm:pt>
    <dgm:pt modelId="{9E380A2B-3165-4D43-8D62-389C0009C129}" type="sibTrans" cxnId="{8E5F17E2-D145-4F59-BE96-997D89C54892}">
      <dgm:prSet/>
      <dgm:spPr/>
      <dgm:t>
        <a:bodyPr/>
        <a:lstStyle/>
        <a:p>
          <a:endParaRPr lang="pl-PL"/>
        </a:p>
      </dgm:t>
    </dgm:pt>
    <dgm:pt modelId="{56385E6E-DEED-4BD8-90B3-58F7DE8853EE}">
      <dgm:prSet phldrT="[Tekst]" custT="1"/>
      <dgm:spPr>
        <a:xfrm>
          <a:off x="3160291" y="1611526"/>
          <a:ext cx="6937437" cy="1465023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</a:t>
          </a:r>
        </a:p>
      </dgm:t>
    </dgm:pt>
    <dgm:pt modelId="{DAFEC98E-8618-4FB9-A270-0E11DFD407B0}" type="parTrans" cxnId="{EEAAA84A-94C4-4CE7-8EEC-4AD980D4B5D7}">
      <dgm:prSet/>
      <dgm:spPr/>
      <dgm:t>
        <a:bodyPr/>
        <a:lstStyle/>
        <a:p>
          <a:endParaRPr lang="pl-PL"/>
        </a:p>
      </dgm:t>
    </dgm:pt>
    <dgm:pt modelId="{535D4A06-9B46-48D7-BFE1-11B343B550AB}" type="sibTrans" cxnId="{EEAAA84A-94C4-4CE7-8EEC-4AD980D4B5D7}">
      <dgm:prSet/>
      <dgm:spPr/>
      <dgm:t>
        <a:bodyPr/>
        <a:lstStyle/>
        <a:p>
          <a:endParaRPr lang="pl-PL"/>
        </a:p>
      </dgm:t>
    </dgm:pt>
    <dgm:pt modelId="{C6009CD7-0EFF-40FB-A427-47E7057F98EA}">
      <dgm:prSet phldrT="[Tekst]" custT="1"/>
      <dgm:spPr>
        <a:xfrm>
          <a:off x="3160291" y="1611526"/>
          <a:ext cx="6937437" cy="1465023"/>
        </a:xfrm>
        <a:noFill/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	działalność prowadzi do </a:t>
          </a:r>
          <a:r>
            <a:rPr lang="pl-PL" sz="16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nasilenia niekorzystnych skutków warunków klimatycznych</a:t>
          </a: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(obecnych i przewidywanych w przyszłości), wywieranych na tę działalność lub na ludzi, przyrodę lub aktywa</a:t>
          </a:r>
        </a:p>
      </dgm:t>
    </dgm:pt>
    <dgm:pt modelId="{1370DC71-E3AD-48F6-AC91-63556F129C86}" type="parTrans" cxnId="{61C4FA64-22C1-4A18-9550-2572B9774094}">
      <dgm:prSet/>
      <dgm:spPr/>
      <dgm:t>
        <a:bodyPr/>
        <a:lstStyle/>
        <a:p>
          <a:endParaRPr lang="pl-PL"/>
        </a:p>
      </dgm:t>
    </dgm:pt>
    <dgm:pt modelId="{26833CAA-C54F-4ED6-93A4-D63800796AC4}" type="sibTrans" cxnId="{61C4FA64-22C1-4A18-9550-2572B9774094}">
      <dgm:prSet/>
      <dgm:spPr/>
      <dgm:t>
        <a:bodyPr/>
        <a:lstStyle/>
        <a:p>
          <a:endParaRPr lang="pl-PL"/>
        </a:p>
      </dgm:t>
    </dgm:pt>
    <dgm:pt modelId="{6EC9D5AE-0638-4220-8AFC-B422BB46254C}" type="pres">
      <dgm:prSet presAssocID="{A58CE9B5-45C7-4516-ACC6-53A3F2F3CBAB}" presName="Name0" presStyleCnt="0">
        <dgm:presLayoutVars>
          <dgm:dir/>
          <dgm:animLvl val="lvl"/>
          <dgm:resizeHandles/>
        </dgm:presLayoutVars>
      </dgm:prSet>
      <dgm:spPr/>
    </dgm:pt>
    <dgm:pt modelId="{F4A98324-B97C-44DE-A31D-2BEC77E62C6D}" type="pres">
      <dgm:prSet presAssocID="{4CAE4DC4-D8E6-4054-B157-C70DBE40F67F}" presName="linNode" presStyleCnt="0"/>
      <dgm:spPr/>
    </dgm:pt>
    <dgm:pt modelId="{0CFAC294-E104-4176-99AF-AC8C4D006DC6}" type="pres">
      <dgm:prSet presAssocID="{4CAE4DC4-D8E6-4054-B157-C70DBE40F67F}" presName="parentShp" presStyleLbl="node1" presStyleIdx="0" presStyleCnt="1" custScaleX="80066" custLinFactNeighborX="-9053">
        <dgm:presLayoutVars>
          <dgm:bulletEnabled val="1"/>
        </dgm:presLayoutVars>
      </dgm:prSet>
      <dgm:spPr/>
    </dgm:pt>
    <dgm:pt modelId="{10F7D1E0-B6DB-4861-9844-FF06498FC934}" type="pres">
      <dgm:prSet presAssocID="{4CAE4DC4-D8E6-4054-B157-C70DBE40F67F}" presName="childShp" presStyleLbl="bgAccFollowNode1" presStyleIdx="0" presStyleCnt="1" custScaleX="117488" custScaleY="100098" custLinFactNeighborX="337" custLinFactNeighborY="0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</dgm:pt>
  </dgm:ptLst>
  <dgm:cxnLst>
    <dgm:cxn modelId="{D92FB10C-47E0-4C4A-AC7F-C4DDF2703B8F}" type="presOf" srcId="{4CAE4DC4-D8E6-4054-B157-C70DBE40F67F}" destId="{0CFAC294-E104-4176-99AF-AC8C4D006DC6}" srcOrd="0" destOrd="0" presId="urn:microsoft.com/office/officeart/2005/8/layout/vList6"/>
    <dgm:cxn modelId="{61C4FA64-22C1-4A18-9550-2572B9774094}" srcId="{56385E6E-DEED-4BD8-90B3-58F7DE8853EE}" destId="{C6009CD7-0EFF-40FB-A427-47E7057F98EA}" srcOrd="0" destOrd="0" parTransId="{1370DC71-E3AD-48F6-AC91-63556F129C86}" sibTransId="{26833CAA-C54F-4ED6-93A4-D63800796AC4}"/>
    <dgm:cxn modelId="{EEAAA84A-94C4-4CE7-8EEC-4AD980D4B5D7}" srcId="{4CAE4DC4-D8E6-4054-B157-C70DBE40F67F}" destId="{56385E6E-DEED-4BD8-90B3-58F7DE8853EE}" srcOrd="0" destOrd="0" parTransId="{DAFEC98E-8618-4FB9-A270-0E11DFD407B0}" sibTransId="{535D4A06-9B46-48D7-BFE1-11B343B550AB}"/>
    <dgm:cxn modelId="{A667B973-B222-42B5-847E-D74AA4199FC3}" type="presOf" srcId="{56385E6E-DEED-4BD8-90B3-58F7DE8853EE}" destId="{10F7D1E0-B6DB-4861-9844-FF06498FC934}" srcOrd="0" destOrd="0" presId="urn:microsoft.com/office/officeart/2005/8/layout/vList6"/>
    <dgm:cxn modelId="{8E5F17E2-D145-4F59-BE96-997D89C54892}" srcId="{A58CE9B5-45C7-4516-ACC6-53A3F2F3CBAB}" destId="{4CAE4DC4-D8E6-4054-B157-C70DBE40F67F}" srcOrd="0" destOrd="0" parTransId="{796B0B9C-3DD2-4167-9B94-15AA86661BED}" sibTransId="{9E380A2B-3165-4D43-8D62-389C0009C129}"/>
    <dgm:cxn modelId="{C05957E2-5E98-4107-925C-B7822CCF75E3}" type="presOf" srcId="{A58CE9B5-45C7-4516-ACC6-53A3F2F3CBAB}" destId="{6EC9D5AE-0638-4220-8AFC-B422BB46254C}" srcOrd="0" destOrd="0" presId="urn:microsoft.com/office/officeart/2005/8/layout/vList6"/>
    <dgm:cxn modelId="{BD8D05FE-83A3-41F6-8916-B0A7B201272C}" type="presOf" srcId="{C6009CD7-0EFF-40FB-A427-47E7057F98EA}" destId="{10F7D1E0-B6DB-4861-9844-FF06498FC934}" srcOrd="0" destOrd="1" presId="urn:microsoft.com/office/officeart/2005/8/layout/vList6"/>
    <dgm:cxn modelId="{820B8E00-FCF0-46D4-A8E0-CCF6A359E265}" type="presParOf" srcId="{6EC9D5AE-0638-4220-8AFC-B422BB46254C}" destId="{F4A98324-B97C-44DE-A31D-2BEC77E62C6D}" srcOrd="0" destOrd="0" presId="urn:microsoft.com/office/officeart/2005/8/layout/vList6"/>
    <dgm:cxn modelId="{5D0DBC3A-FAEC-4DC9-8E6E-BBE4AB1840F0}" type="presParOf" srcId="{F4A98324-B97C-44DE-A31D-2BEC77E62C6D}" destId="{0CFAC294-E104-4176-99AF-AC8C4D006DC6}" srcOrd="0" destOrd="0" presId="urn:microsoft.com/office/officeart/2005/8/layout/vList6"/>
    <dgm:cxn modelId="{9D0F3F1C-965C-4684-B45C-78B9A8013585}" type="presParOf" srcId="{F4A98324-B97C-44DE-A31D-2BEC77E62C6D}" destId="{10F7D1E0-B6DB-4861-9844-FF06498FC9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8CE9B5-45C7-4516-ACC6-53A3F2F3CB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C10831C-58D1-4658-89DD-F8198AF26B24}">
      <dgm:prSet custT="1"/>
      <dgm:spPr>
        <a:xfrm>
          <a:off x="0" y="3223052"/>
          <a:ext cx="3226951" cy="146502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ZRÓWNOWAŻONE WYKORZYSTANIE  I OCHRONA  ZASOBÓW WODNYCH </a:t>
          </a:r>
          <a:br>
            <a:rPr lang="pl-PL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 MORSKICH</a:t>
          </a:r>
        </a:p>
      </dgm:t>
    </dgm:pt>
    <dgm:pt modelId="{C06E754E-012C-4644-AA55-1D39D345CC1B}" type="parTrans" cxnId="{7F727651-6436-499B-984A-A595AEA5D9D5}">
      <dgm:prSet/>
      <dgm:spPr/>
      <dgm:t>
        <a:bodyPr/>
        <a:lstStyle/>
        <a:p>
          <a:endParaRPr lang="pl-PL"/>
        </a:p>
      </dgm:t>
    </dgm:pt>
    <dgm:pt modelId="{02720A91-060D-419E-80DB-BDBD20EE9CD3}" type="sibTrans" cxnId="{7F727651-6436-499B-984A-A595AEA5D9D5}">
      <dgm:prSet/>
      <dgm:spPr/>
      <dgm:t>
        <a:bodyPr/>
        <a:lstStyle/>
        <a:p>
          <a:endParaRPr lang="pl-PL"/>
        </a:p>
      </dgm:t>
    </dgm:pt>
    <dgm:pt modelId="{49F0969F-439C-41E8-B871-1BD0E0997680}">
      <dgm:prSet custT="1"/>
      <dgm:spPr>
        <a:xfrm>
          <a:off x="3269220" y="3223052"/>
          <a:ext cx="6766528" cy="146502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działalność </a:t>
          </a:r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szkodzi dobremu stanowi środowiska wód morskich</a:t>
          </a:r>
        </a:p>
      </dgm:t>
    </dgm:pt>
    <dgm:pt modelId="{8A09B9C0-E39F-4C1F-A95B-F713F0FDAFDD}" type="parTrans" cxnId="{FB87D5F2-66A4-4FD2-B0A6-F15FEAD8DAE2}">
      <dgm:prSet/>
      <dgm:spPr/>
      <dgm:t>
        <a:bodyPr/>
        <a:lstStyle/>
        <a:p>
          <a:endParaRPr lang="pl-PL"/>
        </a:p>
      </dgm:t>
    </dgm:pt>
    <dgm:pt modelId="{8096E190-7CCA-4470-B44E-02F5406937AF}" type="sibTrans" cxnId="{FB87D5F2-66A4-4FD2-B0A6-F15FEAD8DAE2}">
      <dgm:prSet/>
      <dgm:spPr/>
      <dgm:t>
        <a:bodyPr/>
        <a:lstStyle/>
        <a:p>
          <a:endParaRPr lang="pl-PL"/>
        </a:p>
      </dgm:t>
    </dgm:pt>
    <dgm:pt modelId="{FD97CC30-9FB5-47B5-B9DC-602A56657DC6}">
      <dgm:prSet custT="1"/>
      <dgm:spPr>
        <a:xfrm>
          <a:off x="3269220" y="3223052"/>
          <a:ext cx="6766528" cy="1465023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działalność </a:t>
          </a:r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szkodzi dobremu stanowi / potencjałowi jednolitych części wód (JCW)</a:t>
          </a: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w tym podziemnych i powierzchniowych</a:t>
          </a:r>
        </a:p>
      </dgm:t>
    </dgm:pt>
    <dgm:pt modelId="{085CA73F-EFDB-4096-9C7D-6D4FE0BF9E07}" type="parTrans" cxnId="{D4C52D23-2457-4913-ACFB-93D50A6EF39C}">
      <dgm:prSet/>
      <dgm:spPr/>
      <dgm:t>
        <a:bodyPr/>
        <a:lstStyle/>
        <a:p>
          <a:endParaRPr lang="pl-PL"/>
        </a:p>
      </dgm:t>
    </dgm:pt>
    <dgm:pt modelId="{6D902BF8-9D2F-4644-9E00-16697266C466}" type="sibTrans" cxnId="{D4C52D23-2457-4913-ACFB-93D50A6EF39C}">
      <dgm:prSet/>
      <dgm:spPr/>
      <dgm:t>
        <a:bodyPr/>
        <a:lstStyle/>
        <a:p>
          <a:endParaRPr lang="pl-PL"/>
        </a:p>
      </dgm:t>
    </dgm:pt>
    <dgm:pt modelId="{6EC9D5AE-0638-4220-8AFC-B422BB46254C}" type="pres">
      <dgm:prSet presAssocID="{A58CE9B5-45C7-4516-ACC6-53A3F2F3CBAB}" presName="Name0" presStyleCnt="0">
        <dgm:presLayoutVars>
          <dgm:dir/>
          <dgm:animLvl val="lvl"/>
          <dgm:resizeHandles/>
        </dgm:presLayoutVars>
      </dgm:prSet>
      <dgm:spPr/>
    </dgm:pt>
    <dgm:pt modelId="{7BEAD18D-C00B-4C35-8E50-C7580D3B8E74}" type="pres">
      <dgm:prSet presAssocID="{9C10831C-58D1-4658-89DD-F8198AF26B24}" presName="linNode" presStyleCnt="0"/>
      <dgm:spPr/>
    </dgm:pt>
    <dgm:pt modelId="{886CF2BD-BFAE-4C99-AC70-9367BC33E582}" type="pres">
      <dgm:prSet presAssocID="{9C10831C-58D1-4658-89DD-F8198AF26B24}" presName="parentShp" presStyleLbl="node1" presStyleIdx="0" presStyleCnt="1" custScaleX="82203" custLinFactNeighborX="-6491" custLinFactNeighborY="671">
        <dgm:presLayoutVars>
          <dgm:bulletEnabled val="1"/>
        </dgm:presLayoutVars>
      </dgm:prSet>
      <dgm:spPr/>
    </dgm:pt>
    <dgm:pt modelId="{AE614885-2AA4-4925-8DC2-93C1DAB2D1CC}" type="pres">
      <dgm:prSet presAssocID="{9C10831C-58D1-4658-89DD-F8198AF26B24}" presName="childShp" presStyleLbl="bgAccFollowNode1" presStyleIdx="0" presStyleCnt="1" custScaleX="111684" custLinFactNeighborX="-244" custLinFactNeighborY="4698">
        <dgm:presLayoutVars>
          <dgm:bulletEnabled val="1"/>
        </dgm:presLayoutVars>
      </dgm:prSet>
      <dgm:spPr/>
    </dgm:pt>
  </dgm:ptLst>
  <dgm:cxnLst>
    <dgm:cxn modelId="{D4C52D23-2457-4913-ACFB-93D50A6EF39C}" srcId="{9C10831C-58D1-4658-89DD-F8198AF26B24}" destId="{FD97CC30-9FB5-47B5-B9DC-602A56657DC6}" srcOrd="0" destOrd="0" parTransId="{085CA73F-EFDB-4096-9C7D-6D4FE0BF9E07}" sibTransId="{6D902BF8-9D2F-4644-9E00-16697266C466}"/>
    <dgm:cxn modelId="{DD52F35E-984D-4B7F-9410-481FB9B26DC0}" type="presOf" srcId="{9C10831C-58D1-4658-89DD-F8198AF26B24}" destId="{886CF2BD-BFAE-4C99-AC70-9367BC33E582}" srcOrd="0" destOrd="0" presId="urn:microsoft.com/office/officeart/2005/8/layout/vList6"/>
    <dgm:cxn modelId="{8014D96E-B11A-42EB-9AB9-83703A90C364}" type="presOf" srcId="{FD97CC30-9FB5-47B5-B9DC-602A56657DC6}" destId="{AE614885-2AA4-4925-8DC2-93C1DAB2D1CC}" srcOrd="0" destOrd="0" presId="urn:microsoft.com/office/officeart/2005/8/layout/vList6"/>
    <dgm:cxn modelId="{7F727651-6436-499B-984A-A595AEA5D9D5}" srcId="{A58CE9B5-45C7-4516-ACC6-53A3F2F3CBAB}" destId="{9C10831C-58D1-4658-89DD-F8198AF26B24}" srcOrd="0" destOrd="0" parTransId="{C06E754E-012C-4644-AA55-1D39D345CC1B}" sibTransId="{02720A91-060D-419E-80DB-BDBD20EE9CD3}"/>
    <dgm:cxn modelId="{6F2B1997-B7D9-45C2-A4FB-9F50D8FE7873}" type="presOf" srcId="{49F0969F-439C-41E8-B871-1BD0E0997680}" destId="{AE614885-2AA4-4925-8DC2-93C1DAB2D1CC}" srcOrd="0" destOrd="1" presId="urn:microsoft.com/office/officeart/2005/8/layout/vList6"/>
    <dgm:cxn modelId="{C05957E2-5E98-4107-925C-B7822CCF75E3}" type="presOf" srcId="{A58CE9B5-45C7-4516-ACC6-53A3F2F3CBAB}" destId="{6EC9D5AE-0638-4220-8AFC-B422BB46254C}" srcOrd="0" destOrd="0" presId="urn:microsoft.com/office/officeart/2005/8/layout/vList6"/>
    <dgm:cxn modelId="{FB87D5F2-66A4-4FD2-B0A6-F15FEAD8DAE2}" srcId="{9C10831C-58D1-4658-89DD-F8198AF26B24}" destId="{49F0969F-439C-41E8-B871-1BD0E0997680}" srcOrd="1" destOrd="0" parTransId="{8A09B9C0-E39F-4C1F-A95B-F713F0FDAFDD}" sibTransId="{8096E190-7CCA-4470-B44E-02F5406937AF}"/>
    <dgm:cxn modelId="{B70D9FCF-F8AE-4D6E-8408-00B07FC32BEC}" type="presParOf" srcId="{6EC9D5AE-0638-4220-8AFC-B422BB46254C}" destId="{7BEAD18D-C00B-4C35-8E50-C7580D3B8E74}" srcOrd="0" destOrd="0" presId="urn:microsoft.com/office/officeart/2005/8/layout/vList6"/>
    <dgm:cxn modelId="{0D9DD6CD-B383-45A6-BF65-B0E08789077E}" type="presParOf" srcId="{7BEAD18D-C00B-4C35-8E50-C7580D3B8E74}" destId="{886CF2BD-BFAE-4C99-AC70-9367BC33E582}" srcOrd="0" destOrd="0" presId="urn:microsoft.com/office/officeart/2005/8/layout/vList6"/>
    <dgm:cxn modelId="{8F4ADC7F-9E1F-46B7-84C7-432E146F5EB9}" type="presParOf" srcId="{7BEAD18D-C00B-4C35-8E50-C7580D3B8E74}" destId="{AE614885-2AA4-4925-8DC2-93C1DAB2D1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8CE9B5-45C7-4516-ACC6-53A3F2F3CB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44165F-36A3-4836-9E66-C1EBFD518C37}">
      <dgm:prSet phldrT="[Tekst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1600" dirty="0">
              <a:solidFill>
                <a:schemeClr val="bg1"/>
              </a:solidFill>
            </a:rPr>
            <a:t>PRZEJŚCIE NA GOSPODARKĘ OBIEGU ZAMKNIĘTEGO</a:t>
          </a:r>
        </a:p>
      </dgm:t>
    </dgm:pt>
    <dgm:pt modelId="{12F5525D-2931-4B41-AB29-A77147248177}" type="parTrans" cxnId="{C838087E-40FB-44BC-8934-25FD41F56665}">
      <dgm:prSet/>
      <dgm:spPr/>
      <dgm:t>
        <a:bodyPr/>
        <a:lstStyle/>
        <a:p>
          <a:endParaRPr lang="pl-PL"/>
        </a:p>
      </dgm:t>
    </dgm:pt>
    <dgm:pt modelId="{B796421A-611A-4110-9087-6CBE98B6FEE3}" type="sibTrans" cxnId="{C838087E-40FB-44BC-8934-25FD41F56665}">
      <dgm:prSet/>
      <dgm:spPr/>
      <dgm:t>
        <a:bodyPr/>
        <a:lstStyle/>
        <a:p>
          <a:endParaRPr lang="pl-PL"/>
        </a:p>
      </dgm:t>
    </dgm:pt>
    <dgm:pt modelId="{8DB71C5C-E776-43A0-91A1-FCC436C00571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ctr"/>
        <a:lstStyle/>
        <a:p>
          <a:r>
            <a:rPr lang="pl-PL" sz="1500" dirty="0"/>
            <a:t>działalność prowadzi do </a:t>
          </a:r>
          <a:r>
            <a:rPr lang="pl-PL" sz="1500" b="1" dirty="0"/>
            <a:t>znaczącego braku efektywności w wykorzystywaniu materiałów</a:t>
          </a:r>
          <a:r>
            <a:rPr lang="pl-PL" sz="1500" dirty="0"/>
            <a:t> lub w bezpośrednim lub pośrednim wykorzystywaniu </a:t>
          </a:r>
          <a:r>
            <a:rPr lang="pl-PL" sz="1500" b="1" dirty="0"/>
            <a:t>zasobów naturalnych </a:t>
          </a:r>
          <a:r>
            <a:rPr lang="pl-PL" sz="1500" dirty="0"/>
            <a:t>(nieodnawialnych źródeł energii, surowców, wody, gruntów) na co najmniej jednym z etapów cyklu życia produktów, w tym pod względem trwałości produktów, ich naprawy, ulepszenia, ponownego użycia, recyklingu;</a:t>
          </a:r>
        </a:p>
      </dgm:t>
    </dgm:pt>
    <dgm:pt modelId="{4DB127B8-4201-422D-907A-25EAF6FDDAF6}" type="parTrans" cxnId="{684BEF5C-C68F-491E-9DE4-DCFC92CCF499}">
      <dgm:prSet/>
      <dgm:spPr/>
      <dgm:t>
        <a:bodyPr/>
        <a:lstStyle/>
        <a:p>
          <a:endParaRPr lang="pl-PL"/>
        </a:p>
      </dgm:t>
    </dgm:pt>
    <dgm:pt modelId="{27A7836F-3B7D-4956-B8CB-A3A282555B6B}" type="sibTrans" cxnId="{684BEF5C-C68F-491E-9DE4-DCFC92CCF499}">
      <dgm:prSet/>
      <dgm:spPr/>
      <dgm:t>
        <a:bodyPr/>
        <a:lstStyle/>
        <a:p>
          <a:endParaRPr lang="pl-PL"/>
        </a:p>
      </dgm:t>
    </dgm:pt>
    <dgm:pt modelId="{E0604BAF-CFE4-4306-809B-475F47F56CC7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ctr"/>
        <a:lstStyle/>
        <a:p>
          <a:r>
            <a:rPr lang="pl-PL" sz="1500" dirty="0"/>
            <a:t>działalność prowadzi do </a:t>
          </a:r>
          <a:r>
            <a:rPr lang="pl-PL" sz="1500" b="1" dirty="0">
              <a:solidFill>
                <a:schemeClr val="tx1"/>
              </a:solidFill>
            </a:rPr>
            <a:t>znacznego zwiększenia wytwarzania, spalania lub unieszkodliwiania odpadów </a:t>
          </a:r>
          <a:r>
            <a:rPr lang="pl-PL" sz="1500" dirty="0"/>
            <a:t>(wyjątek – spalanie odpadów niebezpiecznych nienadających się do recyklingu); </a:t>
          </a:r>
          <a:r>
            <a:rPr lang="pl-PL" sz="1500" b="1" u="none" dirty="0"/>
            <a:t>lub</a:t>
          </a:r>
          <a:endParaRPr lang="pl-PL" sz="1500" u="none" dirty="0"/>
        </a:p>
      </dgm:t>
    </dgm:pt>
    <dgm:pt modelId="{C339E06D-CD92-41D0-89DD-A00235FA99EC}" type="parTrans" cxnId="{0029DF8E-71E5-493A-9CE6-934A1016B233}">
      <dgm:prSet/>
      <dgm:spPr/>
      <dgm:t>
        <a:bodyPr/>
        <a:lstStyle/>
        <a:p>
          <a:endParaRPr lang="pl-PL"/>
        </a:p>
      </dgm:t>
    </dgm:pt>
    <dgm:pt modelId="{50D48DD8-DFD0-45FA-BC6C-945487DFC8F1}" type="sibTrans" cxnId="{0029DF8E-71E5-493A-9CE6-934A1016B233}">
      <dgm:prSet/>
      <dgm:spPr/>
      <dgm:t>
        <a:bodyPr/>
        <a:lstStyle/>
        <a:p>
          <a:endParaRPr lang="pl-PL"/>
        </a:p>
      </dgm:t>
    </dgm:pt>
    <dgm:pt modelId="{C295B671-D911-4BBE-9AA3-967849889852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ctr"/>
        <a:lstStyle/>
        <a:p>
          <a:r>
            <a:rPr lang="pl-PL" sz="1500" b="1" dirty="0"/>
            <a:t>długotrwałe składowanie odpadów </a:t>
          </a:r>
          <a:r>
            <a:rPr lang="pl-PL" sz="1500" dirty="0"/>
            <a:t>może wyrządzać poważne i długoterminowe szkody dla środowiska</a:t>
          </a:r>
        </a:p>
      </dgm:t>
    </dgm:pt>
    <dgm:pt modelId="{DCB6245F-217E-47AC-945F-70CBDA05BBB9}" type="parTrans" cxnId="{A8D8E550-9F0C-45C6-BFC4-35869E8D6D8A}">
      <dgm:prSet/>
      <dgm:spPr/>
      <dgm:t>
        <a:bodyPr/>
        <a:lstStyle/>
        <a:p>
          <a:endParaRPr lang="pl-PL"/>
        </a:p>
      </dgm:t>
    </dgm:pt>
    <dgm:pt modelId="{2119BE81-A13E-49B7-8DB5-5D1C3250B6E2}" type="sibTrans" cxnId="{A8D8E550-9F0C-45C6-BFC4-35869E8D6D8A}">
      <dgm:prSet/>
      <dgm:spPr/>
      <dgm:t>
        <a:bodyPr/>
        <a:lstStyle/>
        <a:p>
          <a:endParaRPr lang="pl-PL"/>
        </a:p>
      </dgm:t>
    </dgm:pt>
    <dgm:pt modelId="{6EC9D5AE-0638-4220-8AFC-B422BB46254C}" type="pres">
      <dgm:prSet presAssocID="{A58CE9B5-45C7-4516-ACC6-53A3F2F3CBAB}" presName="Name0" presStyleCnt="0">
        <dgm:presLayoutVars>
          <dgm:dir/>
          <dgm:animLvl val="lvl"/>
          <dgm:resizeHandles/>
        </dgm:presLayoutVars>
      </dgm:prSet>
      <dgm:spPr/>
    </dgm:pt>
    <dgm:pt modelId="{CF1F390F-F09F-454B-A37E-423C8D828E7A}" type="pres">
      <dgm:prSet presAssocID="{4844165F-36A3-4836-9E66-C1EBFD518C37}" presName="linNode" presStyleCnt="0"/>
      <dgm:spPr/>
    </dgm:pt>
    <dgm:pt modelId="{46AEBF1B-7E9F-499B-8FFF-2A20A0A35F55}" type="pres">
      <dgm:prSet presAssocID="{4844165F-36A3-4836-9E66-C1EBFD518C37}" presName="parentShp" presStyleLbl="node1" presStyleIdx="0" presStyleCnt="1" custScaleX="116444" custScaleY="158796" custLinFactNeighborX="711" custLinFactNeighborY="426">
        <dgm:presLayoutVars>
          <dgm:bulletEnabled val="1"/>
        </dgm:presLayoutVars>
      </dgm:prSet>
      <dgm:spPr/>
    </dgm:pt>
    <dgm:pt modelId="{BC0389EC-45A4-4FF1-8D61-C35B5B162C7A}" type="pres">
      <dgm:prSet presAssocID="{4844165F-36A3-4836-9E66-C1EBFD518C37}" presName="childShp" presStyleLbl="bgAccFollowNode1" presStyleIdx="0" presStyleCnt="1" custScaleX="166667" custScaleY="182414" custLinFactNeighborX="353" custLinFactNeighborY="-59">
        <dgm:presLayoutVars>
          <dgm:bulletEnabled val="1"/>
        </dgm:presLayoutVars>
      </dgm:prSet>
      <dgm:spPr/>
    </dgm:pt>
  </dgm:ptLst>
  <dgm:cxnLst>
    <dgm:cxn modelId="{A71F8918-60E4-43B0-859C-FA3BFC5CFCE6}" type="presOf" srcId="{E0604BAF-CFE4-4306-809B-475F47F56CC7}" destId="{BC0389EC-45A4-4FF1-8D61-C35B5B162C7A}" srcOrd="0" destOrd="1" presId="urn:microsoft.com/office/officeart/2005/8/layout/vList6"/>
    <dgm:cxn modelId="{684BEF5C-C68F-491E-9DE4-DCFC92CCF499}" srcId="{4844165F-36A3-4836-9E66-C1EBFD518C37}" destId="{8DB71C5C-E776-43A0-91A1-FCC436C00571}" srcOrd="0" destOrd="0" parTransId="{4DB127B8-4201-422D-907A-25EAF6FDDAF6}" sibTransId="{27A7836F-3B7D-4956-B8CB-A3A282555B6B}"/>
    <dgm:cxn modelId="{39B89A4F-2202-42D1-B5A9-383F29BB6C7B}" type="presOf" srcId="{4844165F-36A3-4836-9E66-C1EBFD518C37}" destId="{46AEBF1B-7E9F-499B-8FFF-2A20A0A35F55}" srcOrd="0" destOrd="0" presId="urn:microsoft.com/office/officeart/2005/8/layout/vList6"/>
    <dgm:cxn modelId="{A8D8E550-9F0C-45C6-BFC4-35869E8D6D8A}" srcId="{4844165F-36A3-4836-9E66-C1EBFD518C37}" destId="{C295B671-D911-4BBE-9AA3-967849889852}" srcOrd="2" destOrd="0" parTransId="{DCB6245F-217E-47AC-945F-70CBDA05BBB9}" sibTransId="{2119BE81-A13E-49B7-8DB5-5D1C3250B6E2}"/>
    <dgm:cxn modelId="{C838087E-40FB-44BC-8934-25FD41F56665}" srcId="{A58CE9B5-45C7-4516-ACC6-53A3F2F3CBAB}" destId="{4844165F-36A3-4836-9E66-C1EBFD518C37}" srcOrd="0" destOrd="0" parTransId="{12F5525D-2931-4B41-AB29-A77147248177}" sibTransId="{B796421A-611A-4110-9087-6CBE98B6FEE3}"/>
    <dgm:cxn modelId="{3ACF6983-E9C4-449D-86AF-19D60BDC5607}" type="presOf" srcId="{8DB71C5C-E776-43A0-91A1-FCC436C00571}" destId="{BC0389EC-45A4-4FF1-8D61-C35B5B162C7A}" srcOrd="0" destOrd="0" presId="urn:microsoft.com/office/officeart/2005/8/layout/vList6"/>
    <dgm:cxn modelId="{0029DF8E-71E5-493A-9CE6-934A1016B233}" srcId="{4844165F-36A3-4836-9E66-C1EBFD518C37}" destId="{E0604BAF-CFE4-4306-809B-475F47F56CC7}" srcOrd="1" destOrd="0" parTransId="{C339E06D-CD92-41D0-89DD-A00235FA99EC}" sibTransId="{50D48DD8-DFD0-45FA-BC6C-945487DFC8F1}"/>
    <dgm:cxn modelId="{5AD1DFB1-8E51-44A7-B7C2-0D70270C1C6F}" type="presOf" srcId="{C295B671-D911-4BBE-9AA3-967849889852}" destId="{BC0389EC-45A4-4FF1-8D61-C35B5B162C7A}" srcOrd="0" destOrd="2" presId="urn:microsoft.com/office/officeart/2005/8/layout/vList6"/>
    <dgm:cxn modelId="{C05957E2-5E98-4107-925C-B7822CCF75E3}" type="presOf" srcId="{A58CE9B5-45C7-4516-ACC6-53A3F2F3CBAB}" destId="{6EC9D5AE-0638-4220-8AFC-B422BB46254C}" srcOrd="0" destOrd="0" presId="urn:microsoft.com/office/officeart/2005/8/layout/vList6"/>
    <dgm:cxn modelId="{DDE9FA53-B232-4A23-B4BA-6CA955AEABD1}" type="presParOf" srcId="{6EC9D5AE-0638-4220-8AFC-B422BB46254C}" destId="{CF1F390F-F09F-454B-A37E-423C8D828E7A}" srcOrd="0" destOrd="0" presId="urn:microsoft.com/office/officeart/2005/8/layout/vList6"/>
    <dgm:cxn modelId="{69FDB7E1-2678-4E47-B2B9-2BBC5511BC78}" type="presParOf" srcId="{CF1F390F-F09F-454B-A37E-423C8D828E7A}" destId="{46AEBF1B-7E9F-499B-8FFF-2A20A0A35F55}" srcOrd="0" destOrd="0" presId="urn:microsoft.com/office/officeart/2005/8/layout/vList6"/>
    <dgm:cxn modelId="{7BF0C4C9-6A6E-4AAD-9B0C-813664C512CE}" type="presParOf" srcId="{CF1F390F-F09F-454B-A37E-423C8D828E7A}" destId="{BC0389EC-45A4-4FF1-8D61-C35B5B162C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8CE9B5-45C7-4516-ACC6-53A3F2F3CB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F2D5A5D-A7B8-4500-AAD8-D21B54E10AE6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t"/>
        <a:lstStyle/>
        <a:p>
          <a:r>
            <a:rPr lang="pl-PL" sz="1600" dirty="0"/>
            <a:t>działalność prowadzi do </a:t>
          </a:r>
          <a:r>
            <a:rPr lang="pl-PL" sz="1600" b="1" dirty="0"/>
            <a:t>znaczącego wzrostu emisji zanieczyszczeń* </a:t>
          </a:r>
          <a:r>
            <a:rPr lang="pl-PL" sz="1600" dirty="0"/>
            <a:t>do powietrza, wody lub ziemi w porównaniu z sytuacją sprzed rozpoczęcia tej działalności</a:t>
          </a:r>
        </a:p>
      </dgm:t>
    </dgm:pt>
    <dgm:pt modelId="{C59D8F04-0134-4DF2-BF89-7410445510FC}" type="parTrans" cxnId="{E4406629-DF43-48CE-B88F-6F2FA3CCFAD4}">
      <dgm:prSet/>
      <dgm:spPr/>
      <dgm:t>
        <a:bodyPr/>
        <a:lstStyle/>
        <a:p>
          <a:endParaRPr lang="pl-PL"/>
        </a:p>
      </dgm:t>
    </dgm:pt>
    <dgm:pt modelId="{E408A685-5ADC-4604-AB33-F46EE10934BD}" type="sibTrans" cxnId="{E4406629-DF43-48CE-B88F-6F2FA3CCFAD4}">
      <dgm:prSet/>
      <dgm:spPr/>
      <dgm:t>
        <a:bodyPr/>
        <a:lstStyle/>
        <a:p>
          <a:endParaRPr lang="pl-PL"/>
        </a:p>
      </dgm:t>
    </dgm:pt>
    <dgm:pt modelId="{4CAE4DC4-D8E6-4054-B157-C70DBE40F67F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</a:rPr>
            <a:t>ZAPOBIEGANIE ZANIECZYSZCZENIU I JEGO KONTROLA</a:t>
          </a:r>
        </a:p>
      </dgm:t>
    </dgm:pt>
    <dgm:pt modelId="{9E380A2B-3165-4D43-8D62-389C0009C129}" type="sibTrans" cxnId="{8E5F17E2-D145-4F59-BE96-997D89C54892}">
      <dgm:prSet/>
      <dgm:spPr/>
      <dgm:t>
        <a:bodyPr/>
        <a:lstStyle/>
        <a:p>
          <a:endParaRPr lang="pl-PL"/>
        </a:p>
      </dgm:t>
    </dgm:pt>
    <dgm:pt modelId="{796B0B9C-3DD2-4167-9B94-15AA86661BED}" type="parTrans" cxnId="{8E5F17E2-D145-4F59-BE96-997D89C54892}">
      <dgm:prSet/>
      <dgm:spPr/>
      <dgm:t>
        <a:bodyPr/>
        <a:lstStyle/>
        <a:p>
          <a:endParaRPr lang="pl-PL"/>
        </a:p>
      </dgm:t>
    </dgm:pt>
    <dgm:pt modelId="{09553133-0A3B-425E-8AF1-2E01EC773E09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t"/>
        <a:lstStyle/>
        <a:p>
          <a:r>
            <a:rPr lang="pl-PL" sz="1600" dirty="0">
              <a:solidFill>
                <a:srgbClr val="002060"/>
              </a:solidFill>
            </a:rPr>
            <a:t>* </a:t>
          </a:r>
          <a:r>
            <a:rPr lang="pl-PL" sz="1600" dirty="0">
              <a:solidFill>
                <a:schemeClr val="tx1"/>
              </a:solidFill>
            </a:rPr>
            <a:t>Inne niż GHG</a:t>
          </a:r>
          <a:r>
            <a:rPr lang="pl-PL" sz="1600" dirty="0">
              <a:solidFill>
                <a:srgbClr val="002060"/>
              </a:solidFill>
            </a:rPr>
            <a:t> </a:t>
          </a:r>
          <a:r>
            <a:rPr lang="pl-PL" sz="1600" dirty="0">
              <a:solidFill>
                <a:schemeClr val="tx1"/>
              </a:solidFill>
            </a:rPr>
            <a:t>substancje (stałe, ciekłe, gazowe), wibracje, ciepło, hałas, światło, promieniowanie i inne czynniki zanieczyszczające…</a:t>
          </a:r>
          <a:endParaRPr lang="pl-PL" sz="1600" dirty="0"/>
        </a:p>
      </dgm:t>
    </dgm:pt>
    <dgm:pt modelId="{B9D60465-D116-41A1-914A-427867762627}" type="parTrans" cxnId="{2DB69ECC-5A46-456D-AF32-0ACCC604458A}">
      <dgm:prSet/>
      <dgm:spPr/>
      <dgm:t>
        <a:bodyPr/>
        <a:lstStyle/>
        <a:p>
          <a:endParaRPr lang="pl-PL"/>
        </a:p>
      </dgm:t>
    </dgm:pt>
    <dgm:pt modelId="{C91F7668-A553-45B7-8A88-28C6C618C826}" type="sibTrans" cxnId="{2DB69ECC-5A46-456D-AF32-0ACCC604458A}">
      <dgm:prSet/>
      <dgm:spPr/>
      <dgm:t>
        <a:bodyPr/>
        <a:lstStyle/>
        <a:p>
          <a:endParaRPr lang="pl-PL"/>
        </a:p>
      </dgm:t>
    </dgm:pt>
    <dgm:pt modelId="{6EC9D5AE-0638-4220-8AFC-B422BB46254C}" type="pres">
      <dgm:prSet presAssocID="{A58CE9B5-45C7-4516-ACC6-53A3F2F3CBAB}" presName="Name0" presStyleCnt="0">
        <dgm:presLayoutVars>
          <dgm:dir/>
          <dgm:animLvl val="lvl"/>
          <dgm:resizeHandles/>
        </dgm:presLayoutVars>
      </dgm:prSet>
      <dgm:spPr/>
    </dgm:pt>
    <dgm:pt modelId="{F4A98324-B97C-44DE-A31D-2BEC77E62C6D}" type="pres">
      <dgm:prSet presAssocID="{4CAE4DC4-D8E6-4054-B157-C70DBE40F67F}" presName="linNode" presStyleCnt="0"/>
      <dgm:spPr/>
    </dgm:pt>
    <dgm:pt modelId="{0CFAC294-E104-4176-99AF-AC8C4D006DC6}" type="pres">
      <dgm:prSet presAssocID="{4CAE4DC4-D8E6-4054-B157-C70DBE40F67F}" presName="parentShp" presStyleLbl="node1" presStyleIdx="0" presStyleCnt="1" custScaleX="80066" custScaleY="69930" custLinFactNeighborX="-40" custLinFactNeighborY="-8583">
        <dgm:presLayoutVars>
          <dgm:bulletEnabled val="1"/>
        </dgm:presLayoutVars>
      </dgm:prSet>
      <dgm:spPr/>
    </dgm:pt>
    <dgm:pt modelId="{10F7D1E0-B6DB-4861-9844-FF06498FC934}" type="pres">
      <dgm:prSet presAssocID="{4CAE4DC4-D8E6-4054-B157-C70DBE40F67F}" presName="childShp" presStyleLbl="bgAccFollowNode1" presStyleIdx="0" presStyleCnt="1" custScaleX="120161" custScaleY="82936" custLinFactNeighborX="60" custLinFactNeighborY="-11997">
        <dgm:presLayoutVars>
          <dgm:bulletEnabled val="1"/>
        </dgm:presLayoutVars>
      </dgm:prSet>
      <dgm:spPr/>
    </dgm:pt>
  </dgm:ptLst>
  <dgm:cxnLst>
    <dgm:cxn modelId="{D92FB10C-47E0-4C4A-AC7F-C4DDF2703B8F}" type="presOf" srcId="{4CAE4DC4-D8E6-4054-B157-C70DBE40F67F}" destId="{0CFAC294-E104-4176-99AF-AC8C4D006DC6}" srcOrd="0" destOrd="0" presId="urn:microsoft.com/office/officeart/2005/8/layout/vList6"/>
    <dgm:cxn modelId="{E4406629-DF43-48CE-B88F-6F2FA3CCFAD4}" srcId="{4CAE4DC4-D8E6-4054-B157-C70DBE40F67F}" destId="{CF2D5A5D-A7B8-4500-AAD8-D21B54E10AE6}" srcOrd="0" destOrd="0" parTransId="{C59D8F04-0134-4DF2-BF89-7410445510FC}" sibTransId="{E408A685-5ADC-4604-AB33-F46EE10934BD}"/>
    <dgm:cxn modelId="{FBFCCD5A-2791-426D-AB7F-E655AE3FD660}" type="presOf" srcId="{CF2D5A5D-A7B8-4500-AAD8-D21B54E10AE6}" destId="{10F7D1E0-B6DB-4861-9844-FF06498FC934}" srcOrd="0" destOrd="0" presId="urn:microsoft.com/office/officeart/2005/8/layout/vList6"/>
    <dgm:cxn modelId="{04EF7A84-C3D1-4F0C-A9DA-1C70AA56E199}" type="presOf" srcId="{09553133-0A3B-425E-8AF1-2E01EC773E09}" destId="{10F7D1E0-B6DB-4861-9844-FF06498FC934}" srcOrd="0" destOrd="1" presId="urn:microsoft.com/office/officeart/2005/8/layout/vList6"/>
    <dgm:cxn modelId="{2DB69ECC-5A46-456D-AF32-0ACCC604458A}" srcId="{4CAE4DC4-D8E6-4054-B157-C70DBE40F67F}" destId="{09553133-0A3B-425E-8AF1-2E01EC773E09}" srcOrd="1" destOrd="0" parTransId="{B9D60465-D116-41A1-914A-427867762627}" sibTransId="{C91F7668-A553-45B7-8A88-28C6C618C826}"/>
    <dgm:cxn modelId="{8E5F17E2-D145-4F59-BE96-997D89C54892}" srcId="{A58CE9B5-45C7-4516-ACC6-53A3F2F3CBAB}" destId="{4CAE4DC4-D8E6-4054-B157-C70DBE40F67F}" srcOrd="0" destOrd="0" parTransId="{796B0B9C-3DD2-4167-9B94-15AA86661BED}" sibTransId="{9E380A2B-3165-4D43-8D62-389C0009C129}"/>
    <dgm:cxn modelId="{C05957E2-5E98-4107-925C-B7822CCF75E3}" type="presOf" srcId="{A58CE9B5-45C7-4516-ACC6-53A3F2F3CBAB}" destId="{6EC9D5AE-0638-4220-8AFC-B422BB46254C}" srcOrd="0" destOrd="0" presId="urn:microsoft.com/office/officeart/2005/8/layout/vList6"/>
    <dgm:cxn modelId="{820B8E00-FCF0-46D4-A8E0-CCF6A359E265}" type="presParOf" srcId="{6EC9D5AE-0638-4220-8AFC-B422BB46254C}" destId="{F4A98324-B97C-44DE-A31D-2BEC77E62C6D}" srcOrd="0" destOrd="0" presId="urn:microsoft.com/office/officeart/2005/8/layout/vList6"/>
    <dgm:cxn modelId="{5D0DBC3A-FAEC-4DC9-8E6E-BBE4AB1840F0}" type="presParOf" srcId="{F4A98324-B97C-44DE-A31D-2BEC77E62C6D}" destId="{0CFAC294-E104-4176-99AF-AC8C4D006DC6}" srcOrd="0" destOrd="0" presId="urn:microsoft.com/office/officeart/2005/8/layout/vList6"/>
    <dgm:cxn modelId="{9D0F3F1C-965C-4684-B45C-78B9A8013585}" type="presParOf" srcId="{F4A98324-B97C-44DE-A31D-2BEC77E62C6D}" destId="{10F7D1E0-B6DB-4861-9844-FF06498FC9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8CE9B5-45C7-4516-ACC6-53A3F2F3CB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44165F-36A3-4836-9E66-C1EBFD518C37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1600" dirty="0">
              <a:solidFill>
                <a:schemeClr val="bg2"/>
              </a:solidFill>
            </a:rPr>
            <a:t>OCHRONA I ODBUDOWA RÓŻNORODNOŚCI BIOLOGICZNEJ I EKOSYSTEMÓW</a:t>
          </a:r>
        </a:p>
      </dgm:t>
    </dgm:pt>
    <dgm:pt modelId="{12F5525D-2931-4B41-AB29-A77147248177}" type="parTrans" cxnId="{C838087E-40FB-44BC-8934-25FD41F56665}">
      <dgm:prSet/>
      <dgm:spPr/>
      <dgm:t>
        <a:bodyPr/>
        <a:lstStyle/>
        <a:p>
          <a:endParaRPr lang="pl-PL"/>
        </a:p>
      </dgm:t>
    </dgm:pt>
    <dgm:pt modelId="{B796421A-611A-4110-9087-6CBE98B6FEE3}" type="sibTrans" cxnId="{C838087E-40FB-44BC-8934-25FD41F56665}">
      <dgm:prSet/>
      <dgm:spPr/>
      <dgm:t>
        <a:bodyPr/>
        <a:lstStyle/>
        <a:p>
          <a:endParaRPr lang="pl-PL"/>
        </a:p>
      </dgm:t>
    </dgm:pt>
    <dgm:pt modelId="{8DB71C5C-E776-43A0-91A1-FCC436C00571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ctr"/>
        <a:lstStyle/>
        <a:p>
          <a:r>
            <a:rPr lang="pl-PL" sz="1600" dirty="0"/>
            <a:t>działalność </a:t>
          </a:r>
          <a:r>
            <a:rPr lang="pl-PL" sz="1600" b="1" dirty="0"/>
            <a:t>w znacznym stopniu szkodzi dobremu stanowi i odporności ekosystemów</a:t>
          </a:r>
          <a:r>
            <a:rPr lang="pl-PL" sz="1600" dirty="0"/>
            <a:t>; lub</a:t>
          </a:r>
        </a:p>
      </dgm:t>
    </dgm:pt>
    <dgm:pt modelId="{4DB127B8-4201-422D-907A-25EAF6FDDAF6}" type="parTrans" cxnId="{684BEF5C-C68F-491E-9DE4-DCFC92CCF499}">
      <dgm:prSet/>
      <dgm:spPr/>
      <dgm:t>
        <a:bodyPr/>
        <a:lstStyle/>
        <a:p>
          <a:endParaRPr lang="pl-PL"/>
        </a:p>
      </dgm:t>
    </dgm:pt>
    <dgm:pt modelId="{27A7836F-3B7D-4956-B8CB-A3A282555B6B}" type="sibTrans" cxnId="{684BEF5C-C68F-491E-9DE4-DCFC92CCF499}">
      <dgm:prSet/>
      <dgm:spPr/>
      <dgm:t>
        <a:bodyPr/>
        <a:lstStyle/>
        <a:p>
          <a:endParaRPr lang="pl-PL"/>
        </a:p>
      </dgm:t>
    </dgm:pt>
    <dgm:pt modelId="{E0604BAF-CFE4-4306-809B-475F47F56CC7}">
      <dgm:prSet phldrT="[Tekst]" custT="1"/>
      <dgm:spPr>
        <a:solidFill>
          <a:schemeClr val="bg1"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 anchor="ctr"/>
        <a:lstStyle/>
        <a:p>
          <a:r>
            <a:rPr lang="pl-PL" sz="1600" dirty="0"/>
            <a:t>działalność jest </a:t>
          </a:r>
          <a:r>
            <a:rPr lang="pl-PL" sz="1600" b="1" dirty="0"/>
            <a:t>szkodliwa dla stanu zachowania siedlisk i gatunków, </a:t>
          </a:r>
          <a:r>
            <a:rPr lang="pl-PL" sz="1600" dirty="0"/>
            <a:t>w tym siedlisk i gatunków objętych zakresem zainteresowania UE (np. obszary Natura 2000, obszary UNESCO)</a:t>
          </a:r>
        </a:p>
      </dgm:t>
    </dgm:pt>
    <dgm:pt modelId="{C339E06D-CD92-41D0-89DD-A00235FA99EC}" type="parTrans" cxnId="{0029DF8E-71E5-493A-9CE6-934A1016B233}">
      <dgm:prSet/>
      <dgm:spPr/>
      <dgm:t>
        <a:bodyPr/>
        <a:lstStyle/>
        <a:p>
          <a:endParaRPr lang="pl-PL"/>
        </a:p>
      </dgm:t>
    </dgm:pt>
    <dgm:pt modelId="{50D48DD8-DFD0-45FA-BC6C-945487DFC8F1}" type="sibTrans" cxnId="{0029DF8E-71E5-493A-9CE6-934A1016B233}">
      <dgm:prSet/>
      <dgm:spPr/>
      <dgm:t>
        <a:bodyPr/>
        <a:lstStyle/>
        <a:p>
          <a:endParaRPr lang="pl-PL"/>
        </a:p>
      </dgm:t>
    </dgm:pt>
    <dgm:pt modelId="{6EC9D5AE-0638-4220-8AFC-B422BB46254C}" type="pres">
      <dgm:prSet presAssocID="{A58CE9B5-45C7-4516-ACC6-53A3F2F3CBAB}" presName="Name0" presStyleCnt="0">
        <dgm:presLayoutVars>
          <dgm:dir/>
          <dgm:animLvl val="lvl"/>
          <dgm:resizeHandles/>
        </dgm:presLayoutVars>
      </dgm:prSet>
      <dgm:spPr/>
    </dgm:pt>
    <dgm:pt modelId="{CF1F390F-F09F-454B-A37E-423C8D828E7A}" type="pres">
      <dgm:prSet presAssocID="{4844165F-36A3-4836-9E66-C1EBFD518C37}" presName="linNode" presStyleCnt="0"/>
      <dgm:spPr/>
    </dgm:pt>
    <dgm:pt modelId="{46AEBF1B-7E9F-499B-8FFF-2A20A0A35F55}" type="pres">
      <dgm:prSet presAssocID="{4844165F-36A3-4836-9E66-C1EBFD518C37}" presName="parentShp" presStyleLbl="node1" presStyleIdx="0" presStyleCnt="1" custScaleX="114965" custScaleY="75544">
        <dgm:presLayoutVars>
          <dgm:bulletEnabled val="1"/>
        </dgm:presLayoutVars>
      </dgm:prSet>
      <dgm:spPr/>
    </dgm:pt>
    <dgm:pt modelId="{BC0389EC-45A4-4FF1-8D61-C35B5B162C7A}" type="pres">
      <dgm:prSet presAssocID="{4844165F-36A3-4836-9E66-C1EBFD518C37}" presName="childShp" presStyleLbl="bgAccFollowNode1" presStyleIdx="0" presStyleCnt="1" custScaleX="164565" custScaleY="104162" custLinFactNeighborX="-492" custLinFactNeighborY="1322">
        <dgm:presLayoutVars>
          <dgm:bulletEnabled val="1"/>
        </dgm:presLayoutVars>
      </dgm:prSet>
      <dgm:spPr/>
    </dgm:pt>
  </dgm:ptLst>
  <dgm:cxnLst>
    <dgm:cxn modelId="{A71F8918-60E4-43B0-859C-FA3BFC5CFCE6}" type="presOf" srcId="{E0604BAF-CFE4-4306-809B-475F47F56CC7}" destId="{BC0389EC-45A4-4FF1-8D61-C35B5B162C7A}" srcOrd="0" destOrd="1" presId="urn:microsoft.com/office/officeart/2005/8/layout/vList6"/>
    <dgm:cxn modelId="{684BEF5C-C68F-491E-9DE4-DCFC92CCF499}" srcId="{4844165F-36A3-4836-9E66-C1EBFD518C37}" destId="{8DB71C5C-E776-43A0-91A1-FCC436C00571}" srcOrd="0" destOrd="0" parTransId="{4DB127B8-4201-422D-907A-25EAF6FDDAF6}" sibTransId="{27A7836F-3B7D-4956-B8CB-A3A282555B6B}"/>
    <dgm:cxn modelId="{39B89A4F-2202-42D1-B5A9-383F29BB6C7B}" type="presOf" srcId="{4844165F-36A3-4836-9E66-C1EBFD518C37}" destId="{46AEBF1B-7E9F-499B-8FFF-2A20A0A35F55}" srcOrd="0" destOrd="0" presId="urn:microsoft.com/office/officeart/2005/8/layout/vList6"/>
    <dgm:cxn modelId="{C838087E-40FB-44BC-8934-25FD41F56665}" srcId="{A58CE9B5-45C7-4516-ACC6-53A3F2F3CBAB}" destId="{4844165F-36A3-4836-9E66-C1EBFD518C37}" srcOrd="0" destOrd="0" parTransId="{12F5525D-2931-4B41-AB29-A77147248177}" sibTransId="{B796421A-611A-4110-9087-6CBE98B6FEE3}"/>
    <dgm:cxn modelId="{3ACF6983-E9C4-449D-86AF-19D60BDC5607}" type="presOf" srcId="{8DB71C5C-E776-43A0-91A1-FCC436C00571}" destId="{BC0389EC-45A4-4FF1-8D61-C35B5B162C7A}" srcOrd="0" destOrd="0" presId="urn:microsoft.com/office/officeart/2005/8/layout/vList6"/>
    <dgm:cxn modelId="{0029DF8E-71E5-493A-9CE6-934A1016B233}" srcId="{4844165F-36A3-4836-9E66-C1EBFD518C37}" destId="{E0604BAF-CFE4-4306-809B-475F47F56CC7}" srcOrd="1" destOrd="0" parTransId="{C339E06D-CD92-41D0-89DD-A00235FA99EC}" sibTransId="{50D48DD8-DFD0-45FA-BC6C-945487DFC8F1}"/>
    <dgm:cxn modelId="{C05957E2-5E98-4107-925C-B7822CCF75E3}" type="presOf" srcId="{A58CE9B5-45C7-4516-ACC6-53A3F2F3CBAB}" destId="{6EC9D5AE-0638-4220-8AFC-B422BB46254C}" srcOrd="0" destOrd="0" presId="urn:microsoft.com/office/officeart/2005/8/layout/vList6"/>
    <dgm:cxn modelId="{DDE9FA53-B232-4A23-B4BA-6CA955AEABD1}" type="presParOf" srcId="{6EC9D5AE-0638-4220-8AFC-B422BB46254C}" destId="{CF1F390F-F09F-454B-A37E-423C8D828E7A}" srcOrd="0" destOrd="0" presId="urn:microsoft.com/office/officeart/2005/8/layout/vList6"/>
    <dgm:cxn modelId="{69FDB7E1-2678-4E47-B2B9-2BBC5511BC78}" type="presParOf" srcId="{CF1F390F-F09F-454B-A37E-423C8D828E7A}" destId="{46AEBF1B-7E9F-499B-8FFF-2A20A0A35F55}" srcOrd="0" destOrd="0" presId="urn:microsoft.com/office/officeart/2005/8/layout/vList6"/>
    <dgm:cxn modelId="{7BF0C4C9-6A6E-4AAD-9B0C-813664C512CE}" type="presParOf" srcId="{CF1F390F-F09F-454B-A37E-423C8D828E7A}" destId="{BC0389EC-45A4-4FF1-8D61-C35B5B162C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43201-EB9D-4DA1-A9D8-4BA04831A299}">
      <dsp:nvSpPr>
        <dsp:cNvPr id="0" name=""/>
        <dsp:cNvSpPr/>
      </dsp:nvSpPr>
      <dsp:spPr>
        <a:xfrm>
          <a:off x="1175905" y="309999"/>
          <a:ext cx="3951009" cy="3956522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ŚRODOWISKO</a:t>
          </a:r>
        </a:p>
      </dsp:txBody>
      <dsp:txXfrm>
        <a:off x="3324031" y="1040072"/>
        <a:ext cx="1340521" cy="1318840"/>
      </dsp:txXfrm>
    </dsp:sp>
    <dsp:sp modelId="{DFD8173B-6368-464A-AF8A-EDAB4B3B45B8}">
      <dsp:nvSpPr>
        <dsp:cNvPr id="0" name=""/>
        <dsp:cNvSpPr/>
      </dsp:nvSpPr>
      <dsp:spPr>
        <a:xfrm>
          <a:off x="1014806" y="434329"/>
          <a:ext cx="3966239" cy="396623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GOSPODARKA</a:t>
          </a:r>
        </a:p>
      </dsp:txBody>
      <dsp:txXfrm>
        <a:off x="2100800" y="2936837"/>
        <a:ext cx="1794251" cy="1227645"/>
      </dsp:txXfrm>
    </dsp:sp>
    <dsp:sp modelId="{17AB0BDC-3C57-4C83-8656-EFB34B05B0F8}">
      <dsp:nvSpPr>
        <dsp:cNvPr id="0" name=""/>
        <dsp:cNvSpPr/>
      </dsp:nvSpPr>
      <dsp:spPr>
        <a:xfrm>
          <a:off x="1014806" y="434329"/>
          <a:ext cx="3966239" cy="3966239"/>
        </a:xfrm>
        <a:prstGeom prst="pie">
          <a:avLst>
            <a:gd name="adj1" fmla="val 9000000"/>
            <a:gd name="adj2" fmla="val 16200000"/>
          </a:avLst>
        </a:prstGeom>
        <a:solidFill>
          <a:srgbClr val="FF9900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SPOŁECZEŃSTWO</a:t>
          </a:r>
        </a:p>
      </dsp:txBody>
      <dsp:txXfrm>
        <a:off x="1439760" y="1213412"/>
        <a:ext cx="1345688" cy="1322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EE3A8-B04D-42B8-8747-A5F3F8AA1ED2}">
      <dsp:nvSpPr>
        <dsp:cNvPr id="0" name=""/>
        <dsp:cNvSpPr/>
      </dsp:nvSpPr>
      <dsp:spPr>
        <a:xfrm>
          <a:off x="3094240" y="-200107"/>
          <a:ext cx="2039242" cy="1403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ŁAGODZENIE ZMIAN KLIMATU</a:t>
          </a:r>
        </a:p>
      </dsp:txBody>
      <dsp:txXfrm>
        <a:off x="3162757" y="-131590"/>
        <a:ext cx="1902208" cy="1266535"/>
      </dsp:txXfrm>
    </dsp:sp>
    <dsp:sp modelId="{E0E0AC5A-6AD1-413C-9877-E7981431DECB}">
      <dsp:nvSpPr>
        <dsp:cNvPr id="0" name=""/>
        <dsp:cNvSpPr/>
      </dsp:nvSpPr>
      <dsp:spPr>
        <a:xfrm>
          <a:off x="1590768" y="501677"/>
          <a:ext cx="5046186" cy="5046186"/>
        </a:xfrm>
        <a:custGeom>
          <a:avLst/>
          <a:gdLst/>
          <a:ahLst/>
          <a:cxnLst/>
          <a:rect l="0" t="0" r="0" b="0"/>
          <a:pathLst>
            <a:path>
              <a:moveTo>
                <a:pt x="3547006" y="217100"/>
              </a:moveTo>
              <a:arcTo wR="2523093" hR="2523093" stAng="17636538" swAng="6276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71F47-6214-4C75-BBC0-C3C7B7F83BAD}">
      <dsp:nvSpPr>
        <dsp:cNvPr id="0" name=""/>
        <dsp:cNvSpPr/>
      </dsp:nvSpPr>
      <dsp:spPr>
        <a:xfrm>
          <a:off x="5326303" y="945668"/>
          <a:ext cx="1945242" cy="163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ADAPTACJA DO ZMIAN KLIMATU</a:t>
          </a:r>
        </a:p>
      </dsp:txBody>
      <dsp:txXfrm>
        <a:off x="5406122" y="1025487"/>
        <a:ext cx="1785604" cy="1475471"/>
      </dsp:txXfrm>
    </dsp:sp>
    <dsp:sp modelId="{6474B716-1AC7-4BA4-A6DC-C07A207423C8}">
      <dsp:nvSpPr>
        <dsp:cNvPr id="0" name=""/>
        <dsp:cNvSpPr/>
      </dsp:nvSpPr>
      <dsp:spPr>
        <a:xfrm>
          <a:off x="1590768" y="501677"/>
          <a:ext cx="5046186" cy="5046186"/>
        </a:xfrm>
        <a:custGeom>
          <a:avLst/>
          <a:gdLst/>
          <a:ahLst/>
          <a:cxnLst/>
          <a:rect l="0" t="0" r="0" b="0"/>
          <a:pathLst>
            <a:path>
              <a:moveTo>
                <a:pt x="5008378" y="2087941"/>
              </a:moveTo>
              <a:arcTo wR="2523093" hR="2523093" stAng="21004120" swAng="12051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9724C-9990-44F5-BBF0-C6A48A707D2F}">
      <dsp:nvSpPr>
        <dsp:cNvPr id="0" name=""/>
        <dsp:cNvSpPr/>
      </dsp:nvSpPr>
      <dsp:spPr>
        <a:xfrm>
          <a:off x="5218210" y="3478447"/>
          <a:ext cx="2161430" cy="1615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ZRÓWNOWAŻONE WYKORZYSTANIE ZASOBÓW WODNYCH </a:t>
          </a:r>
          <a:br>
            <a:rPr lang="pl-PL" sz="1700" kern="1200" dirty="0"/>
          </a:br>
          <a:r>
            <a:rPr lang="pl-PL" sz="1700" kern="1200" dirty="0"/>
            <a:t>I MORSKICH</a:t>
          </a:r>
        </a:p>
      </dsp:txBody>
      <dsp:txXfrm>
        <a:off x="5297084" y="3557321"/>
        <a:ext cx="2003682" cy="1457991"/>
      </dsp:txXfrm>
    </dsp:sp>
    <dsp:sp modelId="{D6766247-A61E-468D-B3F9-7BDDB778AAA1}">
      <dsp:nvSpPr>
        <dsp:cNvPr id="0" name=""/>
        <dsp:cNvSpPr/>
      </dsp:nvSpPr>
      <dsp:spPr>
        <a:xfrm>
          <a:off x="1590768" y="501677"/>
          <a:ext cx="5046186" cy="5046186"/>
        </a:xfrm>
        <a:custGeom>
          <a:avLst/>
          <a:gdLst/>
          <a:ahLst/>
          <a:cxnLst/>
          <a:rect l="0" t="0" r="0" b="0"/>
          <a:pathLst>
            <a:path>
              <a:moveTo>
                <a:pt x="3962458" y="4595344"/>
              </a:moveTo>
              <a:arcTo wR="2523093" hR="2523093" stAng="3312992" swAng="6638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2BC11-0177-4C7C-B8A2-636F2D69007D}">
      <dsp:nvSpPr>
        <dsp:cNvPr id="0" name=""/>
        <dsp:cNvSpPr/>
      </dsp:nvSpPr>
      <dsp:spPr>
        <a:xfrm>
          <a:off x="3103466" y="4774940"/>
          <a:ext cx="2020792" cy="1545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PRZEJŚCIE NA GOSPODARKĘ OBIEGU ZAMKNIĘTEGO (GOZ)</a:t>
          </a:r>
        </a:p>
      </dsp:txBody>
      <dsp:txXfrm>
        <a:off x="3178928" y="4850402"/>
        <a:ext cx="1869868" cy="1394923"/>
      </dsp:txXfrm>
    </dsp:sp>
    <dsp:sp modelId="{210223D5-D7A8-48EA-8D6F-A6D986E48469}">
      <dsp:nvSpPr>
        <dsp:cNvPr id="0" name=""/>
        <dsp:cNvSpPr/>
      </dsp:nvSpPr>
      <dsp:spPr>
        <a:xfrm>
          <a:off x="1590768" y="501677"/>
          <a:ext cx="5046186" cy="5046186"/>
        </a:xfrm>
        <a:custGeom>
          <a:avLst/>
          <a:gdLst/>
          <a:ahLst/>
          <a:cxnLst/>
          <a:rect l="0" t="0" r="0" b="0"/>
          <a:pathLst>
            <a:path>
              <a:moveTo>
                <a:pt x="1509730" y="4833741"/>
              </a:moveTo>
              <a:arcTo wR="2523093" hR="2523093" stAng="6820826" swAng="4327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BFA5D-37DD-421E-AFEC-6DE5EA2CAC9A}">
      <dsp:nvSpPr>
        <dsp:cNvPr id="0" name=""/>
        <dsp:cNvSpPr/>
      </dsp:nvSpPr>
      <dsp:spPr>
        <a:xfrm>
          <a:off x="829270" y="3384377"/>
          <a:ext cx="2199056" cy="1803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ZAPOBIEGANIE ZANIECZYSZCZENIU </a:t>
          </a:r>
          <a:br>
            <a:rPr lang="pl-PL" sz="1700" kern="1200" dirty="0"/>
          </a:br>
          <a:r>
            <a:rPr lang="pl-PL" sz="1700" kern="1200" dirty="0"/>
            <a:t>I JEGO KONTROLA</a:t>
          </a:r>
        </a:p>
      </dsp:txBody>
      <dsp:txXfrm>
        <a:off x="917328" y="3472435"/>
        <a:ext cx="2022940" cy="1627763"/>
      </dsp:txXfrm>
    </dsp:sp>
    <dsp:sp modelId="{9F426A6D-CF19-4046-A124-4E11DF68361D}">
      <dsp:nvSpPr>
        <dsp:cNvPr id="0" name=""/>
        <dsp:cNvSpPr/>
      </dsp:nvSpPr>
      <dsp:spPr>
        <a:xfrm>
          <a:off x="1607830" y="651984"/>
          <a:ext cx="5046186" cy="5046186"/>
        </a:xfrm>
        <a:custGeom>
          <a:avLst/>
          <a:gdLst/>
          <a:ahLst/>
          <a:cxnLst/>
          <a:rect l="0" t="0" r="0" b="0"/>
          <a:pathLst>
            <a:path>
              <a:moveTo>
                <a:pt x="8226" y="2726668"/>
              </a:moveTo>
              <a:arcTo wR="2523093" hR="2523093" stAng="10522325" swAng="7686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82821-5584-42C3-9CC6-B6A1E0974AE4}">
      <dsp:nvSpPr>
        <dsp:cNvPr id="0" name=""/>
        <dsp:cNvSpPr/>
      </dsp:nvSpPr>
      <dsp:spPr>
        <a:xfrm>
          <a:off x="829275" y="1152135"/>
          <a:ext cx="2050329" cy="1658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OCHRONA </a:t>
          </a:r>
          <a:br>
            <a:rPr lang="pl-PL" sz="1700" kern="1200" dirty="0"/>
          </a:br>
          <a:r>
            <a:rPr lang="pl-PL" sz="1700" kern="1200" dirty="0"/>
            <a:t>I ODBUDOWA RÓŻNORODNOŚCI BIOLOGICZNEJ </a:t>
          </a:r>
          <a:br>
            <a:rPr lang="pl-PL" sz="1700" kern="1200" dirty="0"/>
          </a:br>
          <a:r>
            <a:rPr lang="pl-PL" sz="1700" kern="1200" dirty="0"/>
            <a:t>I EKOSYSTEMÓW</a:t>
          </a:r>
        </a:p>
      </dsp:txBody>
      <dsp:txXfrm>
        <a:off x="910218" y="1233078"/>
        <a:ext cx="1888443" cy="1496246"/>
      </dsp:txXfrm>
    </dsp:sp>
    <dsp:sp modelId="{C7D00D9C-1E98-43C8-ABB9-4A7ABEE29ECA}">
      <dsp:nvSpPr>
        <dsp:cNvPr id="0" name=""/>
        <dsp:cNvSpPr/>
      </dsp:nvSpPr>
      <dsp:spPr>
        <a:xfrm>
          <a:off x="1695127" y="452692"/>
          <a:ext cx="5046186" cy="5046186"/>
        </a:xfrm>
        <a:custGeom>
          <a:avLst/>
          <a:gdLst/>
          <a:ahLst/>
          <a:cxnLst/>
          <a:rect l="0" t="0" r="0" b="0"/>
          <a:pathLst>
            <a:path>
              <a:moveTo>
                <a:pt x="784928" y="694218"/>
              </a:moveTo>
              <a:arcTo wR="2523093" hR="2523093" stAng="13587403" swAng="10150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89EC-45A4-4FF1-8D61-C35B5B162C7A}">
      <dsp:nvSpPr>
        <dsp:cNvPr id="0" name=""/>
        <dsp:cNvSpPr/>
      </dsp:nvSpPr>
      <dsp:spPr>
        <a:xfrm>
          <a:off x="2636689" y="0"/>
          <a:ext cx="5776370" cy="115606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	działalność prowadzi do </a:t>
          </a: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znaczących emisji gazów cieplarnianych (GHG)</a:t>
          </a:r>
        </a:p>
      </dsp:txBody>
      <dsp:txXfrm>
        <a:off x="2636689" y="144508"/>
        <a:ext cx="5342846" cy="867048"/>
      </dsp:txXfrm>
    </dsp:sp>
    <dsp:sp modelId="{46AEBF1B-7E9F-499B-8FFF-2A20A0A35F55}">
      <dsp:nvSpPr>
        <dsp:cNvPr id="0" name=""/>
        <dsp:cNvSpPr/>
      </dsp:nvSpPr>
      <dsp:spPr>
        <a:xfrm>
          <a:off x="2623" y="82253"/>
          <a:ext cx="2656316" cy="99155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ŁAGODZENIE ZMIAN KLIMATU</a:t>
          </a:r>
        </a:p>
      </dsp:txBody>
      <dsp:txXfrm>
        <a:off x="51027" y="130657"/>
        <a:ext cx="2559508" cy="894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7D1E0-B6DB-4861-9844-FF06498FC934}">
      <dsp:nvSpPr>
        <dsp:cNvPr id="0" name=""/>
        <dsp:cNvSpPr/>
      </dsp:nvSpPr>
      <dsp:spPr>
        <a:xfrm>
          <a:off x="3160291" y="597"/>
          <a:ext cx="6937437" cy="1223675"/>
        </a:xfrm>
        <a:prstGeom prst="rightArrow">
          <a:avLst>
            <a:gd name="adj1" fmla="val 75000"/>
            <a:gd name="adj2" fmla="val 50000"/>
          </a:avLst>
        </a:prstGeom>
        <a:noFill/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  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	działalność prowadzi do </a:t>
          </a:r>
          <a:r>
            <a:rPr lang="pl-PL" sz="16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nasilenia niekorzystnych skutków warunków klimatycznych</a:t>
          </a: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(obecnych i przewidywanych w przyszłości), wywieranych na tę działalność lub na ludzi, przyrodę lub aktywa</a:t>
          </a:r>
        </a:p>
      </dsp:txBody>
      <dsp:txXfrm>
        <a:off x="3160291" y="153556"/>
        <a:ext cx="6478559" cy="917757"/>
      </dsp:txXfrm>
    </dsp:sp>
    <dsp:sp modelId="{0CFAC294-E104-4176-99AF-AC8C4D006DC6}">
      <dsp:nvSpPr>
        <dsp:cNvPr id="0" name=""/>
        <dsp:cNvSpPr/>
      </dsp:nvSpPr>
      <dsp:spPr>
        <a:xfrm>
          <a:off x="0" y="1196"/>
          <a:ext cx="3151827" cy="122247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ADAPTACJA DO ZMIAN KLIMATU</a:t>
          </a:r>
        </a:p>
      </dsp:txBody>
      <dsp:txXfrm>
        <a:off x="59676" y="60872"/>
        <a:ext cx="3032475" cy="11031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14885-2AA4-4925-8DC2-93C1DAB2D1CC}">
      <dsp:nvSpPr>
        <dsp:cNvPr id="0" name=""/>
        <dsp:cNvSpPr/>
      </dsp:nvSpPr>
      <dsp:spPr>
        <a:xfrm>
          <a:off x="3315872" y="0"/>
          <a:ext cx="6766528" cy="1087675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działalność </a:t>
          </a: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szkodzi dobremu stanowi / potencjałowi jednolitych części wód (JCW)</a:t>
          </a: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, w tym podziemnych i powierzchniowych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działalność </a:t>
          </a: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szkodzi dobremu stanowi środowiska wód morskich</a:t>
          </a:r>
        </a:p>
      </dsp:txBody>
      <dsp:txXfrm>
        <a:off x="3315872" y="135959"/>
        <a:ext cx="6358650" cy="815757"/>
      </dsp:txXfrm>
    </dsp:sp>
    <dsp:sp modelId="{886CF2BD-BFAE-4C99-AC70-9367BC33E582}">
      <dsp:nvSpPr>
        <dsp:cNvPr id="0" name=""/>
        <dsp:cNvSpPr/>
      </dsp:nvSpPr>
      <dsp:spPr>
        <a:xfrm>
          <a:off x="0" y="0"/>
          <a:ext cx="3320254" cy="108767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ZRÓWNOWAŻONE WYKORZYSTANIE  I OCHRONA  ZASOBÓW WODNYCH </a:t>
          </a:r>
          <a:b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 MORSKICH</a:t>
          </a:r>
        </a:p>
      </dsp:txBody>
      <dsp:txXfrm>
        <a:off x="53096" y="53096"/>
        <a:ext cx="3214062" cy="981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89EC-45A4-4FF1-8D61-C35B5B162C7A}">
      <dsp:nvSpPr>
        <dsp:cNvPr id="0" name=""/>
        <dsp:cNvSpPr/>
      </dsp:nvSpPr>
      <dsp:spPr>
        <a:xfrm>
          <a:off x="3234973" y="0"/>
          <a:ext cx="6926459" cy="3310241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działalność prowadzi do </a:t>
          </a:r>
          <a:r>
            <a:rPr lang="pl-PL" sz="1500" b="1" kern="1200" dirty="0"/>
            <a:t>znaczącego braku efektywności w wykorzystywaniu materiałów</a:t>
          </a:r>
          <a:r>
            <a:rPr lang="pl-PL" sz="1500" kern="1200" dirty="0"/>
            <a:t> lub w bezpośrednim lub pośrednim wykorzystywaniu </a:t>
          </a:r>
          <a:r>
            <a:rPr lang="pl-PL" sz="1500" b="1" kern="1200" dirty="0"/>
            <a:t>zasobów naturalnych </a:t>
          </a:r>
          <a:r>
            <a:rPr lang="pl-PL" sz="1500" kern="1200" dirty="0"/>
            <a:t>(nieodnawialnych źródeł energii, surowców, wody, gruntów) na co najmniej jednym z etapów cyklu życia produktów, w tym pod względem trwałości produktów, ich naprawy, ulepszenia, ponownego użycia, recyklingu;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działalność prowadzi do </a:t>
          </a:r>
          <a:r>
            <a:rPr lang="pl-PL" sz="1500" b="1" kern="1200" dirty="0">
              <a:solidFill>
                <a:schemeClr val="tx1"/>
              </a:solidFill>
            </a:rPr>
            <a:t>znacznego zwiększenia wytwarzania, spalania lub unieszkodliwiania odpadów </a:t>
          </a:r>
          <a:r>
            <a:rPr lang="pl-PL" sz="1500" kern="1200" dirty="0"/>
            <a:t>(wyjątek – spalanie odpadów niebezpiecznych nienadających się do recyklingu); </a:t>
          </a:r>
          <a:r>
            <a:rPr lang="pl-PL" sz="1500" b="1" u="none" kern="1200" dirty="0"/>
            <a:t>lub</a:t>
          </a:r>
          <a:endParaRPr lang="pl-PL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b="1" kern="1200" dirty="0"/>
            <a:t>długotrwałe składowanie odpadów </a:t>
          </a:r>
          <a:r>
            <a:rPr lang="pl-PL" sz="1500" kern="1200" dirty="0"/>
            <a:t>może wyrządzać poważne i długoterminowe szkody dla środowiska</a:t>
          </a:r>
        </a:p>
      </dsp:txBody>
      <dsp:txXfrm>
        <a:off x="3234973" y="413780"/>
        <a:ext cx="5685119" cy="2482681"/>
      </dsp:txXfrm>
    </dsp:sp>
    <dsp:sp modelId="{46AEBF1B-7E9F-499B-8FFF-2A20A0A35F55}">
      <dsp:nvSpPr>
        <dsp:cNvPr id="0" name=""/>
        <dsp:cNvSpPr/>
      </dsp:nvSpPr>
      <dsp:spPr>
        <a:xfrm>
          <a:off x="33948" y="223090"/>
          <a:ext cx="3226172" cy="2881648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PRZEJŚCIE NA GOSPODARKĘ OBIEGU ZAMKNIĘTEGO</a:t>
          </a:r>
        </a:p>
      </dsp:txBody>
      <dsp:txXfrm>
        <a:off x="174618" y="363760"/>
        <a:ext cx="2944832" cy="2600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7D1E0-B6DB-4861-9844-FF06498FC934}">
      <dsp:nvSpPr>
        <dsp:cNvPr id="0" name=""/>
        <dsp:cNvSpPr/>
      </dsp:nvSpPr>
      <dsp:spPr>
        <a:xfrm>
          <a:off x="3109098" y="0"/>
          <a:ext cx="6988630" cy="1851337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działalność prowadzi do </a:t>
          </a:r>
          <a:r>
            <a:rPr lang="pl-PL" sz="1600" b="1" kern="1200" dirty="0"/>
            <a:t>znaczącego wzrostu emisji zanieczyszczeń* </a:t>
          </a:r>
          <a:r>
            <a:rPr lang="pl-PL" sz="1600" kern="1200" dirty="0"/>
            <a:t>do powietrza, wody lub ziemi w porównaniu z sytuacją sprzed rozpoczęcia tej działalności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* </a:t>
          </a:r>
          <a:r>
            <a:rPr lang="pl-PL" sz="1600" kern="1200" dirty="0">
              <a:solidFill>
                <a:schemeClr val="tx1"/>
              </a:solidFill>
            </a:rPr>
            <a:t>Inne niż GHG</a:t>
          </a:r>
          <a:r>
            <a:rPr lang="pl-PL" sz="1600" kern="1200" dirty="0">
              <a:solidFill>
                <a:srgbClr val="002060"/>
              </a:solidFill>
            </a:rPr>
            <a:t> </a:t>
          </a:r>
          <a:r>
            <a:rPr lang="pl-PL" sz="1600" kern="1200" dirty="0">
              <a:solidFill>
                <a:schemeClr val="tx1"/>
              </a:solidFill>
            </a:rPr>
            <a:t>substancje (stałe, ciekłe, gazowe), wibracje, ciepło, hałas, światło, promieniowanie i inne czynniki zanieczyszczające…</a:t>
          </a:r>
          <a:endParaRPr lang="pl-PL" sz="1600" kern="1200" dirty="0"/>
        </a:p>
      </dsp:txBody>
      <dsp:txXfrm>
        <a:off x="3109098" y="231417"/>
        <a:ext cx="6294379" cy="1388503"/>
      </dsp:txXfrm>
    </dsp:sp>
    <dsp:sp modelId="{0CFAC294-E104-4176-99AF-AC8C4D006DC6}">
      <dsp:nvSpPr>
        <dsp:cNvPr id="0" name=""/>
        <dsp:cNvSpPr/>
      </dsp:nvSpPr>
      <dsp:spPr>
        <a:xfrm>
          <a:off x="0" y="144024"/>
          <a:ext cx="3104455" cy="156101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ZAPOBIEGANIE ZANIECZYSZCZENIU I JEGO KONTROLA</a:t>
          </a:r>
        </a:p>
      </dsp:txBody>
      <dsp:txXfrm>
        <a:off x="76202" y="220226"/>
        <a:ext cx="2952051" cy="1408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89EC-45A4-4FF1-8D61-C35B5B162C7A}">
      <dsp:nvSpPr>
        <dsp:cNvPr id="0" name=""/>
        <dsp:cNvSpPr/>
      </dsp:nvSpPr>
      <dsp:spPr>
        <a:xfrm>
          <a:off x="3068025" y="215"/>
          <a:ext cx="6607727" cy="2520064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działalność </a:t>
          </a:r>
          <a:r>
            <a:rPr lang="pl-PL" sz="1600" b="1" kern="1200" dirty="0"/>
            <a:t>w znacznym stopniu szkodzi dobremu stanowi i odporności ekosystemów</a:t>
          </a:r>
          <a:r>
            <a:rPr lang="pl-PL" sz="1600" kern="1200" dirty="0"/>
            <a:t>; lub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działalność jest </a:t>
          </a:r>
          <a:r>
            <a:rPr lang="pl-PL" sz="1600" b="1" kern="1200" dirty="0"/>
            <a:t>szkodliwa dla stanu zachowania siedlisk i gatunków, </a:t>
          </a:r>
          <a:r>
            <a:rPr lang="pl-PL" sz="1600" kern="1200" dirty="0"/>
            <a:t>w tym siedlisk i gatunków objętych zakresem zainteresowania UE (np. obszary Natura 2000, obszary UNESCO)</a:t>
          </a:r>
        </a:p>
      </dsp:txBody>
      <dsp:txXfrm>
        <a:off x="3068025" y="315223"/>
        <a:ext cx="5662703" cy="1890048"/>
      </dsp:txXfrm>
    </dsp:sp>
    <dsp:sp modelId="{46AEBF1B-7E9F-499B-8FFF-2A20A0A35F55}">
      <dsp:nvSpPr>
        <dsp:cNvPr id="0" name=""/>
        <dsp:cNvSpPr/>
      </dsp:nvSpPr>
      <dsp:spPr>
        <a:xfrm>
          <a:off x="3758" y="346295"/>
          <a:ext cx="3077436" cy="1827689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2"/>
              </a:solidFill>
            </a:rPr>
            <a:t>OCHRONA I ODBUDOWA RÓŻNORODNOŚCI BIOLOGICZNEJ I EKOSYSTEMÓW</a:t>
          </a:r>
        </a:p>
      </dsp:txBody>
      <dsp:txXfrm>
        <a:off x="92978" y="435515"/>
        <a:ext cx="2898996" cy="164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EEEFF2B-0721-7148-92D1-1650B5B78E9F}" type="datetimeFigureOut">
              <a:rPr lang="pl-PL" smtClean="0"/>
              <a:t>26.07.2023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26.07.2023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26.07.2023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26.07.2023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26.07.2023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Palac-Kultury-i-Nauki-ma-juz-60-lat-11510?ciekawostka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Palac-Kultury-i-Nauki-ma-juz-60-lat-11510?ciekawostka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Palac-Kultury-i-Nauki-ma-juz-60-lat-11510?ciekawostka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ip.pomorskie.eu/a,67934,w-sprawie-przyjecia-analizy-spelniania-zasady-dnsh-dla-projektu-programu-fundusze-europejskie-dla-po.html" TargetMode="Externa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mag.org/Palac-Kultury-i-Nauki-ma-juz-60-lat-11510?ciekawostka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.skierka@pomorskie.eu" TargetMode="External"/><Relationship Id="rId2" Type="http://schemas.openxmlformats.org/officeDocument/2006/relationships/hyperlink" Target="mailto:k.munska@pomorskie.eu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/>
              <a:t>HORYZONTALNE ZASADY </a:t>
            </a:r>
            <a:br>
              <a:rPr lang="pl-PL" sz="3100" dirty="0"/>
            </a:br>
            <a:r>
              <a:rPr lang="pl-PL" sz="3100" dirty="0"/>
              <a:t>ŚRODOWISKOWE W DZIAŁANIU </a:t>
            </a:r>
            <a:br>
              <a:rPr lang="pl-PL" sz="3100" dirty="0"/>
            </a:br>
            <a:r>
              <a:rPr lang="pl-PL" sz="3100" dirty="0"/>
              <a:t>6.10. INFRASTRUKTURA KULTURY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5724053"/>
            <a:ext cx="7920037" cy="502219"/>
          </a:xfrm>
        </p:spPr>
        <p:txBody>
          <a:bodyPr/>
          <a:lstStyle/>
          <a:p>
            <a:pPr algn="ctr"/>
            <a:r>
              <a:rPr lang="pl-PL" sz="2400" dirty="0"/>
              <a:t>Gdańsk, 28 lipca 2023 r.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665386" y="323453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800" dirty="0">
                <a:latin typeface="+mn-lt"/>
              </a:rPr>
              <a:t>ART. 17. KRYTERIA „WYRZĄDZENIA POWAŻNEJ SZKODY” </a:t>
            </a:r>
            <a:endParaRPr lang="pl-PL" sz="1200" dirty="0"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5000F7-E4D9-4B76-8371-220EA5CC19A5}"/>
              </a:ext>
            </a:extLst>
          </p:cNvPr>
          <p:cNvSpPr txBox="1"/>
          <p:nvPr/>
        </p:nvSpPr>
        <p:spPr>
          <a:xfrm>
            <a:off x="737394" y="3866356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obowiązki prawne w gospodarowaniu odpadami;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stosowane hierarchii postępowania z odpadami;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dobór materiałów i technologii (w tym zgodność z przepisami, normami itp.);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racjonalne i efektywne wykorzystanie materiałów i surowców;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zapewnienie trwałości i dobrego stanu materiałów, rozwiązań;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wykorzystanie mas ziemnych (jeśli będą).</a:t>
            </a:r>
          </a:p>
          <a:p>
            <a:endParaRPr lang="pl-PL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207BA9E-4FB8-447B-947F-BDAEA079EEF4}"/>
              </a:ext>
            </a:extLst>
          </p:cNvPr>
          <p:cNvGraphicFramePr/>
          <p:nvPr>
            <p:extLst/>
          </p:nvPr>
        </p:nvGraphicFramePr>
        <p:xfrm>
          <a:off x="233338" y="683493"/>
          <a:ext cx="1016143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s://www.teraz-srodowisko.pl/images/illustrations/artykul/12099_large.jpg">
            <a:extLst>
              <a:ext uri="{FF2B5EF4-FFF2-40B4-BE49-F238E27FC236}">
                <a16:creationId xmlns:a16="http://schemas.microsoft.com/office/drawing/2014/main" id="{C5CFFB7A-7033-491A-8917-BA8B0D2D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54" y="4499917"/>
            <a:ext cx="4741607" cy="24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FBF950A-6E0B-4C99-A41A-E08E2A4739F0}"/>
              </a:ext>
            </a:extLst>
          </p:cNvPr>
          <p:cNvSpPr/>
          <p:nvPr/>
        </p:nvSpPr>
        <p:spPr>
          <a:xfrm>
            <a:off x="8442250" y="6948189"/>
            <a:ext cx="2047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Źródło: www.terazsrodowisko.pl</a:t>
            </a:r>
          </a:p>
        </p:txBody>
      </p:sp>
    </p:spTree>
    <p:extLst>
      <p:ext uri="{BB962C8B-B14F-4D97-AF65-F5344CB8AC3E}">
        <p14:creationId xmlns:p14="http://schemas.microsoft.com/office/powerpoint/2010/main" val="220610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665386" y="323453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800" dirty="0">
                <a:latin typeface="+mn-lt"/>
              </a:rPr>
              <a:t>ART. 17. KRYTERIA „WYRZĄDZENIA POWAŻNEJ SZKODY” </a:t>
            </a:r>
            <a:endParaRPr lang="pl-PL" sz="1200" dirty="0"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5000F7-E4D9-4B76-8371-220EA5CC19A5}"/>
              </a:ext>
            </a:extLst>
          </p:cNvPr>
          <p:cNvSpPr txBox="1"/>
          <p:nvPr/>
        </p:nvSpPr>
        <p:spPr>
          <a:xfrm>
            <a:off x="449362" y="3059757"/>
            <a:ext cx="45365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emitowane zanieczyszczenia (rodzaj, etap, charakter, skala);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zezwolenia uzyskane / planowane do uzyskania;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rozwiązania zapobiegające, minimalizujące emisje do środowiska;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sposób monitorowania i kontroli zanieczyszczeń;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postępowanie w sytuacji awaryjnej;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stosowanie technologii BAT (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techniques</a:t>
            </a:r>
            <a:r>
              <a:rPr lang="pl-PL" dirty="0"/>
              <a:t>).</a:t>
            </a:r>
          </a:p>
          <a:p>
            <a:r>
              <a:rPr lang="pl-PL" dirty="0"/>
              <a:t>	</a:t>
            </a:r>
          </a:p>
          <a:p>
            <a:endParaRPr lang="pl-PL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207BA9E-4FB8-447B-947F-BDAEA079EEF4}"/>
              </a:ext>
            </a:extLst>
          </p:cNvPr>
          <p:cNvGraphicFramePr/>
          <p:nvPr>
            <p:extLst/>
          </p:nvPr>
        </p:nvGraphicFramePr>
        <p:xfrm>
          <a:off x="305346" y="899517"/>
          <a:ext cx="10097729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F598561-DFBD-4FF9-A556-F39E48A19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9962" y="2699717"/>
            <a:ext cx="2808312" cy="187220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F477806-80D9-463E-8349-1414A92A2185}"/>
              </a:ext>
            </a:extLst>
          </p:cNvPr>
          <p:cNvSpPr/>
          <p:nvPr/>
        </p:nvSpPr>
        <p:spPr>
          <a:xfrm>
            <a:off x="7002090" y="4499917"/>
            <a:ext cx="1675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https://goodaudio.pl/blog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E4A5EA3-4CD2-4E2F-BE1D-006892288D7F}"/>
              </a:ext>
            </a:extLst>
          </p:cNvPr>
          <p:cNvSpPr/>
          <p:nvPr/>
        </p:nvSpPr>
        <p:spPr>
          <a:xfrm>
            <a:off x="7506146" y="6948189"/>
            <a:ext cx="27863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V Królewski Festiwal Światła – Wilanów 2017 </a:t>
            </a:r>
          </a:p>
          <a:p>
            <a:r>
              <a:rPr lang="pl-PL" sz="1100" dirty="0"/>
              <a:t>(źródło: www.youtube.com, Run KING Film)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365A586-3E7A-4331-B877-47B1D2CF9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4018" y="4787949"/>
            <a:ext cx="3809737" cy="21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737394" y="323453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800" dirty="0">
                <a:latin typeface="+mn-lt"/>
              </a:rPr>
              <a:t>ART. 17. KRYTERIA „WYRZĄDZENIA POWAŻNEJ SZKODY” </a:t>
            </a:r>
            <a:endParaRPr lang="pl-PL" sz="1200" dirty="0"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5000F7-E4D9-4B76-8371-220EA5CC19A5}"/>
              </a:ext>
            </a:extLst>
          </p:cNvPr>
          <p:cNvSpPr txBox="1"/>
          <p:nvPr/>
        </p:nvSpPr>
        <p:spPr>
          <a:xfrm>
            <a:off x="377354" y="3347789"/>
            <a:ext cx="56886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lokalizacja względem form ochrony przyrody (obszary Natura 2000 i nie tylko…);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zgodność z dokumentami dla form ochrony przyrody;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stosowanie derogacji z art. 6.4 dyrektywy siedliskowej (dla obszarów Natura 2000);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wpływ na zasoby przyrodnicze (rodzaje, etap, charakter, skala);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racjonalne gospodarowanie przestrzenią;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rozwiązania chroniące środowisko przyrodnicze;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wycinka drzew i krzewów – zasadność, racjonalność, wykonana inwentaryzacja / rozeznanie przyrodnicze, kompensacja przyrodnicza, tworzenie nowych terenów biologicznie czynnych;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określone rodzaje projektów – lokalizacja względem korytarzy ekologicznych, wpływ na ich ciągłość przestrzenną i funkcjonalną.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634AF19-CFD5-424A-BAF2-D4C788A48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748024"/>
              </p:ext>
            </p:extLst>
          </p:nvPr>
        </p:nvGraphicFramePr>
        <p:xfrm>
          <a:off x="593378" y="755502"/>
          <a:ext cx="969268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Jakie imiona otrzymają młode pustułek z Dworu Artusa? Zdecydują internauci  | Komunikaty | Biuro prasowe Muzeum Gdańska">
            <a:extLst>
              <a:ext uri="{FF2B5EF4-FFF2-40B4-BE49-F238E27FC236}">
                <a16:creationId xmlns:a16="http://schemas.microsoft.com/office/drawing/2014/main" id="{397C5A7A-8915-4FFD-B11D-88891211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63" y="3563813"/>
            <a:ext cx="38402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4FBBDCDD-1ECD-4AB7-8FBD-EBCBDA1289D5}"/>
              </a:ext>
            </a:extLst>
          </p:cNvPr>
          <p:cNvSpPr/>
          <p:nvPr/>
        </p:nvSpPr>
        <p:spPr>
          <a:xfrm>
            <a:off x="8370242" y="6444133"/>
            <a:ext cx="21114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https://media.muzeumgdansk.pl/</a:t>
            </a:r>
          </a:p>
        </p:txBody>
      </p:sp>
    </p:spTree>
    <p:extLst>
      <p:ext uri="{BB962C8B-B14F-4D97-AF65-F5344CB8AC3E}">
        <p14:creationId xmlns:p14="http://schemas.microsoft.com/office/powerpoint/2010/main" val="232980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2609602" y="251445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</a:rPr>
              <a:t>ZASADA DNSH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BEF6B0C2-79AF-436A-8390-9B141420F32B}"/>
              </a:ext>
            </a:extLst>
          </p:cNvPr>
          <p:cNvGrpSpPr/>
          <p:nvPr/>
        </p:nvGrpSpPr>
        <p:grpSpPr>
          <a:xfrm>
            <a:off x="3185666" y="5580037"/>
            <a:ext cx="1944216" cy="1224136"/>
            <a:chOff x="5218210" y="3478447"/>
            <a:chExt cx="2161430" cy="1615739"/>
          </a:xfrm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8D5D1EB1-0A14-4CD0-AFBB-34B5D0740319}"/>
                </a:ext>
              </a:extLst>
            </p:cNvPr>
            <p:cNvSpPr/>
            <p:nvPr/>
          </p:nvSpPr>
          <p:spPr>
            <a:xfrm>
              <a:off x="5218210" y="3478447"/>
              <a:ext cx="2161430" cy="16157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: zaokrąglone rogi 4">
              <a:extLst>
                <a:ext uri="{FF2B5EF4-FFF2-40B4-BE49-F238E27FC236}">
                  <a16:creationId xmlns:a16="http://schemas.microsoft.com/office/drawing/2014/main" id="{AE6AF31C-1930-49C0-9C15-7B83CB6890CA}"/>
                </a:ext>
              </a:extLst>
            </p:cNvPr>
            <p:cNvSpPr txBox="1"/>
            <p:nvPr/>
          </p:nvSpPr>
          <p:spPr>
            <a:xfrm>
              <a:off x="5297084" y="3557321"/>
              <a:ext cx="2003682" cy="145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ZRÓWNOWAŻONE WYKORZYSTANIE ZASOBÓW WODNYCH </a:t>
              </a:r>
              <a:br>
                <a:rPr lang="pl-PL" sz="1700" kern="1200" dirty="0"/>
              </a:br>
              <a:r>
                <a:rPr lang="pl-PL" sz="1700" kern="1200" dirty="0"/>
                <a:t>I MORSKICH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1D392697-DF1C-40D5-9DCA-BD241B7DA72E}"/>
              </a:ext>
            </a:extLst>
          </p:cNvPr>
          <p:cNvGrpSpPr/>
          <p:nvPr/>
        </p:nvGrpSpPr>
        <p:grpSpPr>
          <a:xfrm>
            <a:off x="0" y="5580037"/>
            <a:ext cx="1673498" cy="1224136"/>
            <a:chOff x="0" y="2448281"/>
            <a:chExt cx="2039242" cy="1403569"/>
          </a:xfrm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id="{7598934F-EA69-440F-AB71-4AF7D7ABEB7B}"/>
                </a:ext>
              </a:extLst>
            </p:cNvPr>
            <p:cNvSpPr/>
            <p:nvPr/>
          </p:nvSpPr>
          <p:spPr>
            <a:xfrm>
              <a:off x="0" y="2448281"/>
              <a:ext cx="2039242" cy="140356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rostokąt: zaokrąglone rogi 4">
              <a:extLst>
                <a:ext uri="{FF2B5EF4-FFF2-40B4-BE49-F238E27FC236}">
                  <a16:creationId xmlns:a16="http://schemas.microsoft.com/office/drawing/2014/main" id="{6E5253B0-5F88-4F9B-98BC-474DAB24575E}"/>
                </a:ext>
              </a:extLst>
            </p:cNvPr>
            <p:cNvSpPr txBox="1"/>
            <p:nvPr/>
          </p:nvSpPr>
          <p:spPr>
            <a:xfrm>
              <a:off x="68517" y="2516798"/>
              <a:ext cx="1902208" cy="1266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ŁAGODZENIE ZMIAN KLIMATU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69757912-CFFB-42F2-9838-A0ACBE7DB072}"/>
              </a:ext>
            </a:extLst>
          </p:cNvPr>
          <p:cNvGrpSpPr/>
          <p:nvPr/>
        </p:nvGrpSpPr>
        <p:grpSpPr>
          <a:xfrm>
            <a:off x="1673498" y="5580037"/>
            <a:ext cx="1512168" cy="1224136"/>
            <a:chOff x="5326303" y="945668"/>
            <a:chExt cx="1945242" cy="1635109"/>
          </a:xfrm>
        </p:grpSpPr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87EEE097-5626-4EFD-B927-6D808C6A9D9F}"/>
                </a:ext>
              </a:extLst>
            </p:cNvPr>
            <p:cNvSpPr/>
            <p:nvPr/>
          </p:nvSpPr>
          <p:spPr>
            <a:xfrm>
              <a:off x="5326303" y="945668"/>
              <a:ext cx="1945242" cy="16351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ostokąt: zaokrąglone rogi 4">
              <a:extLst>
                <a:ext uri="{FF2B5EF4-FFF2-40B4-BE49-F238E27FC236}">
                  <a16:creationId xmlns:a16="http://schemas.microsoft.com/office/drawing/2014/main" id="{F2DCAE46-2EB8-4096-A282-5B1FFD730A7B}"/>
                </a:ext>
              </a:extLst>
            </p:cNvPr>
            <p:cNvSpPr txBox="1"/>
            <p:nvPr/>
          </p:nvSpPr>
          <p:spPr>
            <a:xfrm>
              <a:off x="5406122" y="1025487"/>
              <a:ext cx="1785604" cy="147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ADAPTACJA DO ZMIAN KLIMATU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2FBF3E65-7ED8-43F2-9EAF-AB22ADD78FF3}"/>
              </a:ext>
            </a:extLst>
          </p:cNvPr>
          <p:cNvGrpSpPr/>
          <p:nvPr/>
        </p:nvGrpSpPr>
        <p:grpSpPr>
          <a:xfrm>
            <a:off x="8946306" y="5580037"/>
            <a:ext cx="1745507" cy="1512168"/>
            <a:chOff x="829275" y="1152135"/>
            <a:chExt cx="2050329" cy="1658132"/>
          </a:xfrm>
        </p:grpSpPr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5305BB07-9F5D-43BC-9068-7173CCCE94E0}"/>
                </a:ext>
              </a:extLst>
            </p:cNvPr>
            <p:cNvSpPr/>
            <p:nvPr/>
          </p:nvSpPr>
          <p:spPr>
            <a:xfrm>
              <a:off x="829275" y="1152135"/>
              <a:ext cx="2050329" cy="165813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rostokąt: zaokrąglone rogi 4">
              <a:extLst>
                <a:ext uri="{FF2B5EF4-FFF2-40B4-BE49-F238E27FC236}">
                  <a16:creationId xmlns:a16="http://schemas.microsoft.com/office/drawing/2014/main" id="{5AE4E26F-C2DC-45F0-9F50-4A22777F27F7}"/>
                </a:ext>
              </a:extLst>
            </p:cNvPr>
            <p:cNvSpPr txBox="1"/>
            <p:nvPr/>
          </p:nvSpPr>
          <p:spPr>
            <a:xfrm>
              <a:off x="910218" y="1233078"/>
              <a:ext cx="1888444" cy="1496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/>
                <a:t>OCHRONA </a:t>
              </a:r>
              <a:br>
                <a:rPr lang="pl-PL" sz="1600" kern="1200" dirty="0"/>
              </a:br>
              <a:r>
                <a:rPr lang="pl-PL" sz="1600" kern="1200" dirty="0"/>
                <a:t>I ODBUDOWA RÓŻNORODNOŚĆI BIOLOGICZNEJ </a:t>
              </a:r>
              <a:br>
                <a:rPr lang="pl-PL" sz="1600" kern="1200" dirty="0"/>
              </a:br>
              <a:r>
                <a:rPr lang="pl-PL" sz="1600" kern="1200" dirty="0"/>
                <a:t>I EKOSYSTEMÓW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F6C09F81-4310-435A-A02C-58B6F9EF0140}"/>
              </a:ext>
            </a:extLst>
          </p:cNvPr>
          <p:cNvGrpSpPr/>
          <p:nvPr/>
        </p:nvGrpSpPr>
        <p:grpSpPr>
          <a:xfrm>
            <a:off x="5129882" y="5580037"/>
            <a:ext cx="1728192" cy="1224136"/>
            <a:chOff x="3103466" y="4774940"/>
            <a:chExt cx="2020792" cy="1545847"/>
          </a:xfrm>
        </p:grpSpPr>
        <p:sp>
          <p:nvSpPr>
            <p:cNvPr id="31" name="Prostokąt: zaokrąglone rogi 30">
              <a:extLst>
                <a:ext uri="{FF2B5EF4-FFF2-40B4-BE49-F238E27FC236}">
                  <a16:creationId xmlns:a16="http://schemas.microsoft.com/office/drawing/2014/main" id="{04551289-4474-40BB-A16A-559D5B9DB4E3}"/>
                </a:ext>
              </a:extLst>
            </p:cNvPr>
            <p:cNvSpPr/>
            <p:nvPr/>
          </p:nvSpPr>
          <p:spPr>
            <a:xfrm>
              <a:off x="3103466" y="4774940"/>
              <a:ext cx="2020792" cy="15458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rostokąt: zaokrąglone rogi 4">
              <a:extLst>
                <a:ext uri="{FF2B5EF4-FFF2-40B4-BE49-F238E27FC236}">
                  <a16:creationId xmlns:a16="http://schemas.microsoft.com/office/drawing/2014/main" id="{22DC83A6-2445-4647-B1D6-5740A515A36A}"/>
                </a:ext>
              </a:extLst>
            </p:cNvPr>
            <p:cNvSpPr txBox="1"/>
            <p:nvPr/>
          </p:nvSpPr>
          <p:spPr>
            <a:xfrm>
              <a:off x="3178928" y="4850402"/>
              <a:ext cx="1869868" cy="1394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PRZEJŚCIE NA GOSPODARKĘ OBIEGU ZAMKNIĘTEGO (GOZ)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176FC9C4-A706-4E85-BFA9-CFFFE1D82268}"/>
              </a:ext>
            </a:extLst>
          </p:cNvPr>
          <p:cNvGrpSpPr/>
          <p:nvPr/>
        </p:nvGrpSpPr>
        <p:grpSpPr>
          <a:xfrm>
            <a:off x="6930082" y="5580037"/>
            <a:ext cx="1944216" cy="1296144"/>
            <a:chOff x="829270" y="3384377"/>
            <a:chExt cx="2199056" cy="1803879"/>
          </a:xfrm>
        </p:grpSpPr>
        <p:sp>
          <p:nvSpPr>
            <p:cNvPr id="34" name="Prostokąt: zaokrąglone rogi 33">
              <a:extLst>
                <a:ext uri="{FF2B5EF4-FFF2-40B4-BE49-F238E27FC236}">
                  <a16:creationId xmlns:a16="http://schemas.microsoft.com/office/drawing/2014/main" id="{D106A931-F662-40B6-974E-E70B58BDADA0}"/>
                </a:ext>
              </a:extLst>
            </p:cNvPr>
            <p:cNvSpPr/>
            <p:nvPr/>
          </p:nvSpPr>
          <p:spPr>
            <a:xfrm>
              <a:off x="829270" y="3384377"/>
              <a:ext cx="2199056" cy="1803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rostokąt: zaokrąglone rogi 4">
              <a:extLst>
                <a:ext uri="{FF2B5EF4-FFF2-40B4-BE49-F238E27FC236}">
                  <a16:creationId xmlns:a16="http://schemas.microsoft.com/office/drawing/2014/main" id="{D044A539-612C-4439-8433-B9C0E3911790}"/>
                </a:ext>
              </a:extLst>
            </p:cNvPr>
            <p:cNvSpPr txBox="1"/>
            <p:nvPr/>
          </p:nvSpPr>
          <p:spPr>
            <a:xfrm>
              <a:off x="917328" y="3472434"/>
              <a:ext cx="2110998" cy="1627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ZAPOBIEGANIE ZANIECZYSZCZENIU </a:t>
              </a:r>
              <a:br>
                <a:rPr lang="pl-PL" sz="1700" kern="1200" dirty="0"/>
              </a:br>
              <a:r>
                <a:rPr lang="pl-PL" sz="1700" kern="1200" dirty="0"/>
                <a:t>I JEGO KONTROLA</a:t>
              </a:r>
            </a:p>
          </p:txBody>
        </p:sp>
      </p:grpSp>
      <p:sp>
        <p:nvSpPr>
          <p:cNvPr id="36" name="Prostokąt 35">
            <a:extLst>
              <a:ext uri="{FF2B5EF4-FFF2-40B4-BE49-F238E27FC236}">
                <a16:creationId xmlns:a16="http://schemas.microsoft.com/office/drawing/2014/main" id="{2DEA232D-84DD-4B11-B2BA-5EE1485745A9}"/>
              </a:ext>
            </a:extLst>
          </p:cNvPr>
          <p:cNvSpPr/>
          <p:nvPr/>
        </p:nvSpPr>
        <p:spPr>
          <a:xfrm>
            <a:off x="305346" y="4139877"/>
            <a:ext cx="10225136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24EAE089-144A-4625-A5CF-3B2183860C5C}"/>
              </a:ext>
            </a:extLst>
          </p:cNvPr>
          <p:cNvSpPr txBox="1"/>
          <p:nvPr/>
        </p:nvSpPr>
        <p:spPr>
          <a:xfrm>
            <a:off x="377354" y="3707829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OBOWIĄZKOWO: „NIE CZYŃ POWAŻNYCH SZKÓD”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185BFD6-3567-4A4F-918F-C56BBCA8A3CC}"/>
              </a:ext>
            </a:extLst>
          </p:cNvPr>
          <p:cNvSpPr txBox="1"/>
          <p:nvPr/>
        </p:nvSpPr>
        <p:spPr>
          <a:xfrm>
            <a:off x="377354" y="1043533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WARTOŚĆ DODANA PROJEKTU </a:t>
            </a:r>
          </a:p>
          <a:p>
            <a:r>
              <a:rPr lang="pl-PL" dirty="0"/>
              <a:t>(rozwiązania wodo-, </a:t>
            </a:r>
            <a:r>
              <a:rPr lang="pl-PL" dirty="0" err="1"/>
              <a:t>energo</a:t>
            </a:r>
            <a:r>
              <a:rPr lang="pl-PL" dirty="0"/>
              <a:t>-, </a:t>
            </a:r>
            <a:r>
              <a:rPr lang="pl-PL" dirty="0" err="1"/>
              <a:t>zasobooszczędne</a:t>
            </a:r>
            <a:r>
              <a:rPr lang="pl-PL" dirty="0"/>
              <a:t>, błękitno – zielona infrastruktura)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8E010B4D-BBA9-4AA0-87BC-E4F9F1660080}"/>
              </a:ext>
            </a:extLst>
          </p:cNvPr>
          <p:cNvSpPr/>
          <p:nvPr/>
        </p:nvSpPr>
        <p:spPr>
          <a:xfrm>
            <a:off x="377354" y="1763613"/>
            <a:ext cx="10225136" cy="216024"/>
          </a:xfrm>
          <a:prstGeom prst="rect">
            <a:avLst/>
          </a:prstGeom>
          <a:solidFill>
            <a:srgbClr val="00B050"/>
          </a:solidFill>
          <a:ln w="19050"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: w górę 39">
            <a:extLst>
              <a:ext uri="{FF2B5EF4-FFF2-40B4-BE49-F238E27FC236}">
                <a16:creationId xmlns:a16="http://schemas.microsoft.com/office/drawing/2014/main" id="{7CFAE7A9-54A5-42F0-9E7C-7BED72E20089}"/>
              </a:ext>
            </a:extLst>
          </p:cNvPr>
          <p:cNvSpPr/>
          <p:nvPr/>
        </p:nvSpPr>
        <p:spPr>
          <a:xfrm>
            <a:off x="665386" y="4355901"/>
            <a:ext cx="504056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: w górę 40">
            <a:extLst>
              <a:ext uri="{FF2B5EF4-FFF2-40B4-BE49-F238E27FC236}">
                <a16:creationId xmlns:a16="http://schemas.microsoft.com/office/drawing/2014/main" id="{046A9BA7-5856-45B7-8A13-05D4AFA7CD90}"/>
              </a:ext>
            </a:extLst>
          </p:cNvPr>
          <p:cNvSpPr/>
          <p:nvPr/>
        </p:nvSpPr>
        <p:spPr>
          <a:xfrm>
            <a:off x="2321570" y="4355901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: w górę 41">
            <a:extLst>
              <a:ext uri="{FF2B5EF4-FFF2-40B4-BE49-F238E27FC236}">
                <a16:creationId xmlns:a16="http://schemas.microsoft.com/office/drawing/2014/main" id="{BA43A711-5302-4CF2-AA40-456C258BADAA}"/>
              </a:ext>
            </a:extLst>
          </p:cNvPr>
          <p:cNvSpPr/>
          <p:nvPr/>
        </p:nvSpPr>
        <p:spPr>
          <a:xfrm>
            <a:off x="3977754" y="4355901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: w górę 42">
            <a:extLst>
              <a:ext uri="{FF2B5EF4-FFF2-40B4-BE49-F238E27FC236}">
                <a16:creationId xmlns:a16="http://schemas.microsoft.com/office/drawing/2014/main" id="{06CA375D-A495-49C6-ABB4-811C26DED308}"/>
              </a:ext>
            </a:extLst>
          </p:cNvPr>
          <p:cNvSpPr/>
          <p:nvPr/>
        </p:nvSpPr>
        <p:spPr>
          <a:xfrm>
            <a:off x="5777954" y="4355901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: w górę 43">
            <a:extLst>
              <a:ext uri="{FF2B5EF4-FFF2-40B4-BE49-F238E27FC236}">
                <a16:creationId xmlns:a16="http://schemas.microsoft.com/office/drawing/2014/main" id="{5629992F-7286-4206-9DDA-1C0F6F7F1BBF}"/>
              </a:ext>
            </a:extLst>
          </p:cNvPr>
          <p:cNvSpPr/>
          <p:nvPr/>
        </p:nvSpPr>
        <p:spPr>
          <a:xfrm>
            <a:off x="7722170" y="4355901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Strzałka: w górę 44">
            <a:extLst>
              <a:ext uri="{FF2B5EF4-FFF2-40B4-BE49-F238E27FC236}">
                <a16:creationId xmlns:a16="http://schemas.microsoft.com/office/drawing/2014/main" id="{668164B3-1FC9-45F2-B748-C673CF228E75}"/>
              </a:ext>
            </a:extLst>
          </p:cNvPr>
          <p:cNvSpPr/>
          <p:nvPr/>
        </p:nvSpPr>
        <p:spPr>
          <a:xfrm>
            <a:off x="9666386" y="4355901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trzałka: w górę 45">
            <a:extLst>
              <a:ext uri="{FF2B5EF4-FFF2-40B4-BE49-F238E27FC236}">
                <a16:creationId xmlns:a16="http://schemas.microsoft.com/office/drawing/2014/main" id="{AE34586F-BE8A-4E00-8B2A-C767B0C541F7}"/>
              </a:ext>
            </a:extLst>
          </p:cNvPr>
          <p:cNvSpPr/>
          <p:nvPr/>
        </p:nvSpPr>
        <p:spPr>
          <a:xfrm>
            <a:off x="5057874" y="2123653"/>
            <a:ext cx="504056" cy="1008112"/>
          </a:xfrm>
          <a:prstGeom prst="upArrow">
            <a:avLst/>
          </a:prstGeom>
          <a:solidFill>
            <a:srgbClr val="00B050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208703D-92C4-498C-B6DE-EEB77A9C4EFD}"/>
              </a:ext>
            </a:extLst>
          </p:cNvPr>
          <p:cNvSpPr txBox="1"/>
          <p:nvPr/>
        </p:nvSpPr>
        <p:spPr>
          <a:xfrm>
            <a:off x="8298234" y="3707829"/>
            <a:ext cx="19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„wszystko albo nic”</a:t>
            </a:r>
          </a:p>
        </p:txBody>
      </p:sp>
    </p:spTree>
    <p:extLst>
      <p:ext uri="{BB962C8B-B14F-4D97-AF65-F5344CB8AC3E}">
        <p14:creationId xmlns:p14="http://schemas.microsoft.com/office/powerpoint/2010/main" val="381012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2105546" y="32345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</a:rPr>
              <a:t>ZASADA DNSH  - poziom projektu (1)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90BDBF-8E72-431D-9B7C-D9BDDEC5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378" y="1547589"/>
            <a:ext cx="3240359" cy="48635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DF4C1D-E879-4A5E-86FB-19B9CC9087C2}"/>
              </a:ext>
            </a:extLst>
          </p:cNvPr>
          <p:cNvSpPr txBox="1"/>
          <p:nvPr/>
        </p:nvSpPr>
        <p:spPr>
          <a:xfrm>
            <a:off x="665386" y="6372125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autor: Nieznany,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0B6EF3-F1DF-4571-BB93-30DFC5EB3C30}"/>
              </a:ext>
            </a:extLst>
          </p:cNvPr>
          <p:cNvSpPr txBox="1"/>
          <p:nvPr/>
        </p:nvSpPr>
        <p:spPr>
          <a:xfrm>
            <a:off x="3977754" y="1187549"/>
            <a:ext cx="64087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Działanie 6.10. FEP - Infrastruktura kultury</a:t>
            </a:r>
          </a:p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budowa (wyjątkowo), przebudowa, rozbudowa, remont infrastruktury kultury służącej prowadzeniu działalności kulturalnej i działania edukacji kulturalnej;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prace budowlane, restauratorskie, konserwatorskie lub adaptacja obiektów i zespołów zabytkowych wpisanych do rejestru zabytków oraz nadanie im nowych funkcji lub rozwój funkcji dotychczasowych służących celom społecznym, kulturalnym oraz – uzupełniająco – turystycznym i gospodarczym;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kompleksowe zagospodarowanie obszarów zabytkowych i przestrzeni publicznych służących integracji społeczności lokalnej wraz z małą architekturą i infrastrukturą towarzyszącą w ramach układów urbanistycznych i ruralistycznych wpisanych do rejestru zabytków;</a:t>
            </a:r>
            <a:endParaRPr lang="pl-PL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zakup trwałego wyposażenia obiektów;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tworzenie treści cyfrowych;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działania służące likwidacji barier architektonicznych;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działania służące zmniejszeniu energochłonności infrastruktury i zmniejszające koszty jej utrzymania,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działania sprzyjające adaptacji do zmian klimatu (błękitno-zielona infrastruktura),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zagospodarowanie otoczenia obiektów, w szczególności nasadzenia zieleni, elementy małej architektury.</a:t>
            </a:r>
          </a:p>
        </p:txBody>
      </p:sp>
    </p:spTree>
    <p:extLst>
      <p:ext uri="{BB962C8B-B14F-4D97-AF65-F5344CB8AC3E}">
        <p14:creationId xmlns:p14="http://schemas.microsoft.com/office/powerpoint/2010/main" val="55465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2033538" y="39546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</a:rPr>
              <a:t>ZASADA DNSH – poziom projektu (2)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90BDBF-8E72-431D-9B7C-D9BDDEC5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394" y="1475581"/>
            <a:ext cx="3240359" cy="48635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DF4C1D-E879-4A5E-86FB-19B9CC9087C2}"/>
              </a:ext>
            </a:extLst>
          </p:cNvPr>
          <p:cNvSpPr txBox="1"/>
          <p:nvPr/>
        </p:nvSpPr>
        <p:spPr>
          <a:xfrm>
            <a:off x="665386" y="6372125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autor: nieznany,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0B6EF3-F1DF-4571-BB93-30DFC5EB3C30}"/>
              </a:ext>
            </a:extLst>
          </p:cNvPr>
          <p:cNvSpPr txBox="1"/>
          <p:nvPr/>
        </p:nvSpPr>
        <p:spPr>
          <a:xfrm>
            <a:off x="4049762" y="1475581"/>
            <a:ext cx="64087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USTAL:</a:t>
            </a:r>
          </a:p>
          <a:p>
            <a:pPr algn="ctr"/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uwarunkowania miejsca realizacji projektu </a:t>
            </a:r>
          </a:p>
          <a:p>
            <a:r>
              <a:rPr lang="pl-PL" dirty="0"/>
              <a:t>	(czy jest tu coś cennego, specyficznego)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przedmiot projektu </a:t>
            </a:r>
          </a:p>
          <a:p>
            <a:r>
              <a:rPr lang="pl-PL" dirty="0"/>
              <a:t>	(co robię, jak to robię)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oddziaływanie na każdy z 6 obszarów analizy </a:t>
            </a:r>
          </a:p>
          <a:p>
            <a:r>
              <a:rPr lang="pl-PL" dirty="0"/>
              <a:t>	(jak oddziałuje, na jakim etapie)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minimalizacja oddziaływania </a:t>
            </a:r>
          </a:p>
          <a:p>
            <a:r>
              <a:rPr lang="pl-PL" dirty="0"/>
              <a:t>	(rozwiązania zapobiegające, minimalizujące, wymagane 	prawem czy moja własna inicjatywa, sposób potwierdzenia  	ich wykonania)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dodatkowe rozwiązania</a:t>
            </a:r>
          </a:p>
        </p:txBody>
      </p:sp>
    </p:spTree>
    <p:extLst>
      <p:ext uri="{BB962C8B-B14F-4D97-AF65-F5344CB8AC3E}">
        <p14:creationId xmlns:p14="http://schemas.microsoft.com/office/powerpoint/2010/main" val="359157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2249562" y="39546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</a:rPr>
              <a:t>ZASADA DNSH - poziom projektu (3)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90BDBF-8E72-431D-9B7C-D9BDDEC5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394" y="1475581"/>
            <a:ext cx="3240359" cy="48635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DF4C1D-E879-4A5E-86FB-19B9CC9087C2}"/>
              </a:ext>
            </a:extLst>
          </p:cNvPr>
          <p:cNvSpPr txBox="1"/>
          <p:nvPr/>
        </p:nvSpPr>
        <p:spPr>
          <a:xfrm>
            <a:off x="665386" y="6372125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autor nieznany autor,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0B6EF3-F1DF-4571-BB93-30DFC5EB3C30}"/>
              </a:ext>
            </a:extLst>
          </p:cNvPr>
          <p:cNvSpPr txBox="1"/>
          <p:nvPr/>
        </p:nvSpPr>
        <p:spPr>
          <a:xfrm>
            <a:off x="4049762" y="1475581"/>
            <a:ext cx="64087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POZNAJ: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wymogi prawne </a:t>
            </a:r>
          </a:p>
          <a:p>
            <a:r>
              <a:rPr lang="pl-PL" b="1" dirty="0"/>
              <a:t>	 </a:t>
            </a:r>
            <a:r>
              <a:rPr lang="pl-PL" dirty="0"/>
              <a:t>(co muszę mieć z mocy prawa)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dokumenty, które już masz </a:t>
            </a:r>
          </a:p>
          <a:p>
            <a:r>
              <a:rPr lang="pl-PL" dirty="0"/>
              <a:t>      (projekt budowlany, zezwolenia, decyzje, zaświadczenie Natura   	2000)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regulamin konkursu </a:t>
            </a:r>
          </a:p>
          <a:p>
            <a:r>
              <a:rPr lang="pl-PL" b="1" dirty="0"/>
              <a:t>	</a:t>
            </a:r>
            <a:r>
              <a:rPr lang="pl-PL" dirty="0"/>
              <a:t>(na co dofinansowanie, jakie warunki, jakie dokumenty)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„Analizę spełniania zasady DNSH dla projektu programu Fundusze Europejskie dla Pomorza 2021 – 2027” </a:t>
            </a:r>
          </a:p>
          <a:p>
            <a:r>
              <a:rPr lang="pl-PL" b="1" dirty="0"/>
              <a:t>      </a:t>
            </a:r>
            <a:r>
              <a:rPr lang="pl-PL" sz="1600" dirty="0"/>
              <a:t>(str. 258 – 266, tab. 82. Lista kontrolna, tab. 83. Ocena merytoryczna)</a:t>
            </a:r>
          </a:p>
          <a:p>
            <a:endParaRPr lang="pl-PL" sz="1600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https://bip.pomorskie.eu/a,67934,w-sprawie-przyjecia-analizy-spelniania-zasady-dnsh-dla-projektu-programu-fundusze-europejskie-dla-po.html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2565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323453"/>
            <a:ext cx="8640381" cy="719761"/>
          </a:xfrm>
        </p:spPr>
        <p:txBody>
          <a:bodyPr/>
          <a:lstStyle/>
          <a:p>
            <a:pPr algn="ctr"/>
            <a:r>
              <a:rPr lang="pl-PL" dirty="0"/>
              <a:t>Analiza dla projektu FEP 2021-2027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88CD4B-25A3-47AD-AF0E-23523EA17A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DAA2E1-264E-4456-A3B8-5108238E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0" y="755501"/>
            <a:ext cx="4653853" cy="6669173"/>
          </a:xfrm>
          <a:prstGeom prst="rect">
            <a:avLst/>
          </a:prstGeom>
        </p:spPr>
      </p:pic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0E37E53E-7D1E-42EE-9D30-25076D5C1B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B3CCBAD-4399-4ED0-8A04-A331F8B0E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890" y="827509"/>
            <a:ext cx="455246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2249562" y="39546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</a:rPr>
              <a:t>ZASADA DNSH - poziom projektu (3)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90BDBF-8E72-431D-9B7C-D9BDDEC5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394" y="1475581"/>
            <a:ext cx="3240359" cy="48635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DF4C1D-E879-4A5E-86FB-19B9CC9087C2}"/>
              </a:ext>
            </a:extLst>
          </p:cNvPr>
          <p:cNvSpPr txBox="1"/>
          <p:nvPr/>
        </p:nvSpPr>
        <p:spPr>
          <a:xfrm>
            <a:off x="665386" y="6372125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Autor nieznany,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E0B6EF3-F1DF-4571-BB93-30DFC5EB3C30}"/>
              </a:ext>
            </a:extLst>
          </p:cNvPr>
          <p:cNvSpPr txBox="1"/>
          <p:nvPr/>
        </p:nvSpPr>
        <p:spPr>
          <a:xfrm>
            <a:off x="4049762" y="1475581"/>
            <a:ext cx="64087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WYPEŁNIJ:</a:t>
            </a:r>
          </a:p>
          <a:p>
            <a:endParaRPr lang="pl-PL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załącznik 2.1. Informacja o wpływie projektu na środowisko</a:t>
            </a:r>
          </a:p>
          <a:p>
            <a:r>
              <a:rPr lang="pl-PL" dirty="0"/>
              <a:t>     (opis niektórych uwarunkowań, oddziaływań i rozwiązań,</a:t>
            </a:r>
          </a:p>
          <a:p>
            <a:r>
              <a:rPr lang="pl-PL" dirty="0">
                <a:solidFill>
                  <a:srgbClr val="FF0000"/>
                </a:solidFill>
              </a:rPr>
              <a:t>     konkretne odpowiedzi na pytania wraz z uzasadnieniem !</a:t>
            </a:r>
            <a:r>
              <a:rPr lang="pl-PL" dirty="0"/>
              <a:t>)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chemeClr val="tx2"/>
                </a:solidFill>
              </a:rPr>
              <a:t>DOŁĄCZ:</a:t>
            </a:r>
          </a:p>
          <a:p>
            <a:pPr algn="ctr"/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wymagane dokumenty</a:t>
            </a:r>
          </a:p>
          <a:p>
            <a:r>
              <a:rPr lang="pl-PL" dirty="0"/>
              <a:t>	(środowiskowe, realizacyjne)</a:t>
            </a: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9017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251445"/>
            <a:ext cx="10009112" cy="576064"/>
          </a:xfrm>
        </p:spPr>
        <p:txBody>
          <a:bodyPr/>
          <a:lstStyle/>
          <a:p>
            <a:pPr algn="ctr"/>
            <a:r>
              <a:rPr lang="pl-PL" dirty="0"/>
              <a:t>Załącznik 2.1 – punkt wyjścia do weryfikacji zasady DNSH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297E567-1145-4C5B-B982-C1CF5CA24D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787"/>
          <a:stretch/>
        </p:blipFill>
        <p:spPr>
          <a:xfrm>
            <a:off x="0" y="1619597"/>
            <a:ext cx="3784006" cy="5141588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42AF6C6-4082-4D4C-8A4B-680CA721F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8557"/>
          <a:stretch/>
        </p:blipFill>
        <p:spPr>
          <a:xfrm>
            <a:off x="6858074" y="1619597"/>
            <a:ext cx="3672408" cy="51672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B4541D-5376-4C60-9E20-6B5CD87AE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89"/>
          <a:stretch/>
        </p:blipFill>
        <p:spPr>
          <a:xfrm>
            <a:off x="3544099" y="1718791"/>
            <a:ext cx="3457991" cy="50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6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" y="323453"/>
            <a:ext cx="10458474" cy="57574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ZASADA ZRÓWNOWAŻONEGO ROZWOJU a DNSH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07445A3-1B7E-4A6F-B67E-1335579F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755501"/>
            <a:ext cx="900052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7200" b="1" dirty="0"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+mn-lt"/>
              </a:rPr>
              <a:t>KRYTERIUM WYBORU PROJEKTÓW: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+mn-lt"/>
              </a:rPr>
              <a:t>„ZASADA ZRÓWNOWAŻONEGO ROZWOJU, W TYM ZASADA DNSH”</a:t>
            </a:r>
            <a:endParaRPr lang="pl-PL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5420EE2-6C3E-4213-9EF6-9F030C032CF8}"/>
              </a:ext>
            </a:extLst>
          </p:cNvPr>
          <p:cNvSpPr txBox="1"/>
          <p:nvPr/>
        </p:nvSpPr>
        <p:spPr>
          <a:xfrm>
            <a:off x="1025426" y="2339677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Zasada zrównoważonego rozwoju (ZZR) </a:t>
            </a:r>
            <a:r>
              <a:rPr lang="pl-PL" dirty="0"/>
              <a:t>= równoważenie aspektów środowiskowych, gospodarczych i społecznych w celu zachowania </a:t>
            </a:r>
            <a:r>
              <a:rPr lang="pl-PL" b="1" dirty="0"/>
              <a:t>trwałości i jakości środowiska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7E83D5-D274-49C0-B14A-58C4189B6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797530"/>
              </p:ext>
            </p:extLst>
          </p:nvPr>
        </p:nvGraphicFramePr>
        <p:xfrm>
          <a:off x="-126702" y="2849896"/>
          <a:ext cx="6192688" cy="472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trzałka: zakrzywiona w górę 10">
            <a:extLst>
              <a:ext uri="{FF2B5EF4-FFF2-40B4-BE49-F238E27FC236}">
                <a16:creationId xmlns:a16="http://schemas.microsoft.com/office/drawing/2014/main" id="{B1CD6FD9-6CE0-4871-97C6-1D87A8C9D45E}"/>
              </a:ext>
            </a:extLst>
          </p:cNvPr>
          <p:cNvSpPr/>
          <p:nvPr/>
        </p:nvSpPr>
        <p:spPr>
          <a:xfrm rot="11411860">
            <a:off x="3977754" y="3203773"/>
            <a:ext cx="2808312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E29F24F-613D-460C-868E-B53B74C86D4F}"/>
              </a:ext>
            </a:extLst>
          </p:cNvPr>
          <p:cNvSpPr txBox="1"/>
          <p:nvPr/>
        </p:nvSpPr>
        <p:spPr>
          <a:xfrm>
            <a:off x="6065986" y="4715941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Zasada „nie czyń poważnych szkód” (DNSH) </a:t>
            </a:r>
          </a:p>
          <a:p>
            <a:r>
              <a:rPr lang="pl-PL" dirty="0"/>
              <a:t>= możliwie dobre, efektywne, ale i racjonalne rozwiązania w obrębie aspektu środowiskowego;</a:t>
            </a:r>
          </a:p>
          <a:p>
            <a:r>
              <a:rPr lang="pl-PL" dirty="0"/>
              <a:t>DNSH stanowi zawężenie ZZR </a:t>
            </a:r>
          </a:p>
        </p:txBody>
      </p:sp>
    </p:spTree>
    <p:extLst>
      <p:ext uri="{BB962C8B-B14F-4D97-AF65-F5344CB8AC3E}">
        <p14:creationId xmlns:p14="http://schemas.microsoft.com/office/powerpoint/2010/main" val="108515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750"/>
            <a:ext cx="8640381" cy="50373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ZASADA DNSH W PROJEKCIE – uwagi praktyczne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547589"/>
            <a:ext cx="8640382" cy="5472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</a:rPr>
              <a:t>rozwiązania dostosowane do </a:t>
            </a:r>
            <a:r>
              <a:rPr lang="pl-PL" dirty="0">
                <a:solidFill>
                  <a:schemeClr val="tx2"/>
                </a:solidFill>
              </a:rPr>
              <a:t>specyfiki, skali, trybu realizacji </a:t>
            </a:r>
            <a:r>
              <a:rPr lang="pl-PL" b="1" dirty="0">
                <a:solidFill>
                  <a:schemeClr val="tx2"/>
                </a:solidFill>
              </a:rPr>
              <a:t>projektu</a:t>
            </a:r>
            <a:r>
              <a:rPr lang="pl-PL" dirty="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</a:rPr>
              <a:t>rozwiązania faktycznie możliwe do zastosowania, racjonalne finansowo;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</a:rPr>
              <a:t>rozwiązania wynikające z przepisów prawa, z decyzji </a:t>
            </a:r>
            <a:r>
              <a:rPr lang="pl-PL" b="1" dirty="0">
                <a:solidFill>
                  <a:schemeClr val="tx2"/>
                </a:solidFill>
              </a:rPr>
              <a:t>– obowiązkowo do spełnienia;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</a:rPr>
              <a:t>rozwiązania opisane w zał. 2.1. – do spełnienia, weryfikacja przy kontroli i płatnościach </a:t>
            </a:r>
            <a:r>
              <a:rPr lang="pl-PL" dirty="0">
                <a:solidFill>
                  <a:schemeClr val="tx2"/>
                </a:solidFill>
              </a:rPr>
              <a:t>przez Instytucję Zarządzającą FEP;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2"/>
                </a:solidFill>
              </a:rPr>
              <a:t>gromadzenie dokumentów potwierdzające zastosowanie rozwiązań;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</a:rPr>
              <a:t>zmiany w projekcie - </a:t>
            </a:r>
            <a:r>
              <a:rPr lang="pl-PL" dirty="0">
                <a:solidFill>
                  <a:schemeClr val="tx2"/>
                </a:solidFill>
              </a:rPr>
              <a:t>zasada DNSH nadal zapewniona.</a:t>
            </a:r>
            <a:r>
              <a:rPr lang="pl-PL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07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618590"/>
            <a:ext cx="8640381" cy="57574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WYKAZANIE SPEŁNIANIA ZASADY DNSH - przykłady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439836"/>
            <a:ext cx="8640382" cy="4680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Przygotowanie dokumentacji do wniosku o dofinansowanie: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audyt energetyczny, audyt efektywności energetycznej,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inwentaryzacja przyrodnicza,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decyzja o środowiskowych uwarunkowaniach,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zgłoszenia / decyzje geologiczne,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zgłoszenia / pozwolenia wodnoprawne.</a:t>
            </a:r>
            <a:endParaRPr lang="pl-PL" strike="sngStrik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l-PL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Ubieganie się o dofinansowanie: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m.in. wyżej wymienione dokumenty,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informacje opisowe w załączniku 2.1 Informacja o wpływie projektu na środowisko (tzw. załącznik środowiskowy).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56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471237"/>
            <a:ext cx="8640381" cy="5037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WYKAZANIE SPEŁNIANIA ZASADY DNSH - przykłady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255790"/>
            <a:ext cx="9217023" cy="504432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Realizacja i wykorzystanie efektów projektu: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dokumentacja przetargowa (stosowanie zielonych zamówień),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karty, świadectwa, deklaracje pochodzenia, jakości, bezpieczeństwa zastosowanych materiałów, urządzeń itp.,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sprawozdania, protokoły z wykonywania warunków decyzji na etapie budowy, np. decyzji na wycinkę drzew i krzewów, decyzji derogacyjnych wydanych na podstawie art. 56 ustawy o ochronie przyrody,  zgłoszeń i decyzji wydanych na podstawie art. 118 i art. 118a ustawy  o ochronie przyrody, decyzji o środowiskowych uwarunkowaniach,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dziennik budowy,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konkluzje BAT (ang. Best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najlepsze dostępne techniki,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zarządzania środowiskowego, raporty z realizacji celów środowiskowych w ramach systemów zarządzania środowiskowego (np. ISO 14001),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83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471237"/>
            <a:ext cx="8640381" cy="5037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WYKAZANIE SPEŁNIANIA ZASADY DNSH - przykłady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255790"/>
            <a:ext cx="9217023" cy="583264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i wykorzystanie efektów projektu: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ewidencja gazów lub pyłów wprowadzanych do powietrza,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ewidencja odpadów (karty przekazania odpadów – KPO, karty ewidencji odpadów – KEO),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ewidencja zużywanej wody, produkowanych ścieków,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protokoły z badań, sprawozdania, przeglądy itp. potwierdzające przestrzeganie warunków,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zezwolenia eksploatacyjne (np. pozwolenie wodnoprawne na usługi wodne, pozwolenie zintegrowane, pozwolenie na wprowadzanie gazów lub pyłów do powietrza, decyzja o środowiskowych uwarunkowaniach, pozwolenia z zakresu gospodarki odpadami).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27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498" y="3203773"/>
            <a:ext cx="7559675" cy="648072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1556014-1F9E-424F-8197-B69D5B419EF1}"/>
              </a:ext>
            </a:extLst>
          </p:cNvPr>
          <p:cNvSpPr txBox="1"/>
          <p:nvPr/>
        </p:nvSpPr>
        <p:spPr>
          <a:xfrm>
            <a:off x="5921970" y="4571925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</a:rPr>
              <a:t>Departament Programów Regionalnych</a:t>
            </a:r>
          </a:p>
          <a:p>
            <a:r>
              <a:rPr lang="pl-PL" sz="1600" dirty="0">
                <a:solidFill>
                  <a:schemeClr val="tx2"/>
                </a:solidFill>
              </a:rPr>
              <a:t>Centrum Kompetencji</a:t>
            </a:r>
          </a:p>
          <a:p>
            <a:r>
              <a:rPr lang="pl-PL" sz="1600" dirty="0">
                <a:solidFill>
                  <a:schemeClr val="tx2"/>
                </a:solidFill>
              </a:rPr>
              <a:t>Kamilla Muńska </a:t>
            </a:r>
          </a:p>
          <a:p>
            <a:r>
              <a:rPr lang="pl-PL" sz="16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k.munska@pomorskie.eu</a:t>
            </a:r>
            <a:r>
              <a:rPr lang="pl-PL" sz="1600" dirty="0">
                <a:solidFill>
                  <a:schemeClr val="tx2"/>
                </a:solidFill>
              </a:rPr>
              <a:t>  tel. 58 326 81 36</a:t>
            </a:r>
          </a:p>
          <a:p>
            <a:r>
              <a:rPr lang="pl-PL" sz="1600" dirty="0">
                <a:solidFill>
                  <a:schemeClr val="tx2"/>
                </a:solidFill>
              </a:rPr>
              <a:t>Joanna Skierka</a:t>
            </a:r>
          </a:p>
          <a:p>
            <a:r>
              <a:rPr lang="pl-PL" sz="16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j.skierka@pomorskie.eu</a:t>
            </a:r>
            <a:r>
              <a:rPr lang="pl-PL" sz="1600" dirty="0">
                <a:solidFill>
                  <a:schemeClr val="tx2"/>
                </a:solidFill>
              </a:rPr>
              <a:t>    tel. 58 326 81 87</a:t>
            </a:r>
          </a:p>
        </p:txBody>
      </p:sp>
    </p:spTree>
    <p:extLst>
      <p:ext uri="{BB962C8B-B14F-4D97-AF65-F5344CB8AC3E}">
        <p14:creationId xmlns:p14="http://schemas.microsoft.com/office/powerpoint/2010/main" val="352234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>
            <a:extLst>
              <a:ext uri="{FF2B5EF4-FFF2-40B4-BE49-F238E27FC236}">
                <a16:creationId xmlns:a16="http://schemas.microsoft.com/office/drawing/2014/main" id="{4C660091-7006-410A-BF7D-A9A5DC1C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435233"/>
            <a:ext cx="8640381" cy="575745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ZASADA ZRÓWNOWAŻONEGO ROZWOJU a DNSH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2BC77CA-D32B-4E78-81B9-78EAFAE0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74" y="1331565"/>
            <a:ext cx="8199831" cy="5633192"/>
          </a:xfrm>
          <a:prstGeom prst="rect">
            <a:avLst/>
          </a:prstGeom>
        </p:spPr>
      </p:pic>
      <p:pic>
        <p:nvPicPr>
          <p:cNvPr id="14" name="Grafika 13" descr="Euro">
            <a:extLst>
              <a:ext uri="{FF2B5EF4-FFF2-40B4-BE49-F238E27FC236}">
                <a16:creationId xmlns:a16="http://schemas.microsoft.com/office/drawing/2014/main" id="{7DC9C79E-EEC6-41D9-A53C-92AC2545D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18" y="4499917"/>
            <a:ext cx="873464" cy="761999"/>
          </a:xfrm>
          <a:prstGeom prst="rect">
            <a:avLst/>
          </a:prstGeom>
        </p:spPr>
      </p:pic>
      <p:pic>
        <p:nvPicPr>
          <p:cNvPr id="15" name="Grafika 14" descr="Euro">
            <a:extLst>
              <a:ext uri="{FF2B5EF4-FFF2-40B4-BE49-F238E27FC236}">
                <a16:creationId xmlns:a16="http://schemas.microsoft.com/office/drawing/2014/main" id="{F0BF0957-687A-4E01-93D5-C222FC0CE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7674" y="4643933"/>
            <a:ext cx="738529" cy="644283"/>
          </a:xfrm>
          <a:prstGeom prst="rect">
            <a:avLst/>
          </a:prstGeom>
        </p:spPr>
      </p:pic>
      <p:pic>
        <p:nvPicPr>
          <p:cNvPr id="16" name="Grafika 15" descr="Zamykać">
            <a:extLst>
              <a:ext uri="{FF2B5EF4-FFF2-40B4-BE49-F238E27FC236}">
                <a16:creationId xmlns:a16="http://schemas.microsoft.com/office/drawing/2014/main" id="{D1B939AC-DCE2-413A-84FA-ACA32C072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7674" y="4571925"/>
            <a:ext cx="873464" cy="8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8640381" cy="575745"/>
          </a:xfrm>
        </p:spPr>
        <p:txBody>
          <a:bodyPr/>
          <a:lstStyle/>
          <a:p>
            <a:pPr algn="ctr"/>
            <a:r>
              <a:rPr lang="pl-PL" dirty="0"/>
              <a:t>CZYM JEST ZASADA DNSH?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07445A3-1B7E-4A6F-B67E-1335579F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000521" cy="568227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l-PL" sz="9600" b="1" dirty="0">
                <a:solidFill>
                  <a:schemeClr val="tx2"/>
                </a:solidFill>
                <a:latin typeface="+mn-lt"/>
              </a:rPr>
              <a:t>DNSH – ang. „do no </a:t>
            </a:r>
            <a:r>
              <a:rPr lang="pl-PL" sz="9600" b="1" dirty="0" err="1">
                <a:solidFill>
                  <a:schemeClr val="tx2"/>
                </a:solidFill>
                <a:latin typeface="+mn-lt"/>
              </a:rPr>
              <a:t>significant</a:t>
            </a:r>
            <a:r>
              <a:rPr lang="pl-PL" sz="9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9600" b="1" dirty="0" err="1">
                <a:solidFill>
                  <a:schemeClr val="tx2"/>
                </a:solidFill>
                <a:latin typeface="+mn-lt"/>
              </a:rPr>
              <a:t>harm</a:t>
            </a:r>
            <a:r>
              <a:rPr lang="pl-PL" sz="9600" b="1" dirty="0">
                <a:solidFill>
                  <a:schemeClr val="tx2"/>
                </a:solidFill>
                <a:latin typeface="+mn-lt"/>
              </a:rPr>
              <a:t>” </a:t>
            </a:r>
          </a:p>
          <a:p>
            <a:pPr marL="0" indent="0" algn="ctr">
              <a:buNone/>
            </a:pPr>
            <a:r>
              <a:rPr lang="pl-PL" sz="9600" b="1" dirty="0">
                <a:solidFill>
                  <a:schemeClr val="tx2"/>
                </a:solidFill>
                <a:latin typeface="+mn-lt"/>
              </a:rPr>
              <a:t>(„nie czyń poważnych szkód”)</a:t>
            </a:r>
          </a:p>
          <a:p>
            <a:pPr marL="0" indent="0">
              <a:buNone/>
            </a:pPr>
            <a:endParaRPr lang="pl-PL" sz="7200" dirty="0">
              <a:solidFill>
                <a:schemeClr val="bg1"/>
              </a:solidFill>
            </a:endParaRPr>
          </a:p>
          <a:p>
            <a:r>
              <a:rPr lang="pl-PL" sz="7200" dirty="0">
                <a:solidFill>
                  <a:srgbClr val="002060"/>
                </a:solidFill>
                <a:latin typeface="+mn-lt"/>
              </a:rPr>
              <a:t>nowa zasada horyzontalna </a:t>
            </a:r>
          </a:p>
          <a:p>
            <a:r>
              <a:rPr lang="pl-PL" sz="7200" dirty="0">
                <a:solidFill>
                  <a:srgbClr val="002060"/>
                </a:solidFill>
                <a:latin typeface="+mn-lt"/>
              </a:rPr>
              <a:t>podejście Unii Europejskiej  - promocja i wspieranie inwestycji zrównoważonych środowiskowo, które są: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+mn-lt"/>
              </a:rPr>
              <a:t>zgodne z dorobkiem prawnym UE (zgodne z prawem),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+mn-lt"/>
              </a:rPr>
              <a:t>nie powodują znaczącego niekorzystnego wpływu na środowisko,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rgbClr val="002060"/>
                </a:solidFill>
                <a:latin typeface="+mn-lt"/>
              </a:rPr>
              <a:t>w miarę możliwości - wnoszą istotny wkład w osiągnięcie dobrego stanu środowiska zdefiniowanego przez 6 celów.</a:t>
            </a:r>
          </a:p>
          <a:p>
            <a:pPr marL="0" indent="0">
              <a:buNone/>
            </a:pPr>
            <a:endParaRPr lang="pl-PL" sz="7200" b="1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pl-PL" sz="7200" b="1" dirty="0">
                <a:solidFill>
                  <a:srgbClr val="002060"/>
                </a:solidFill>
                <a:latin typeface="+mn-lt"/>
              </a:rPr>
              <a:t>Zasada „nie czyń poważnych szkód” </a:t>
            </a:r>
            <a:r>
              <a:rPr lang="pl-PL" sz="7200" b="1" dirty="0">
                <a:solidFill>
                  <a:srgbClr val="FF0000"/>
                </a:solidFill>
                <a:latin typeface="+mn-lt"/>
              </a:rPr>
              <a:t>≠ szkoda w środowisku, poważna awaria </a:t>
            </a:r>
            <a:r>
              <a:rPr lang="pl-PL" sz="7200" b="1" dirty="0">
                <a:solidFill>
                  <a:srgbClr val="002060"/>
                </a:solidFill>
                <a:latin typeface="+mn-lt"/>
              </a:rPr>
              <a:t>w rozumieniu przepisów polskiego prawa.</a:t>
            </a:r>
          </a:p>
          <a:p>
            <a:pPr marL="0" indent="0">
              <a:buNone/>
            </a:pPr>
            <a:r>
              <a:rPr lang="pl-PL" sz="7200" b="1" dirty="0">
                <a:solidFill>
                  <a:srgbClr val="002060"/>
                </a:solidFill>
                <a:latin typeface="+mn-lt"/>
              </a:rPr>
              <a:t>					       </a:t>
            </a:r>
            <a:endParaRPr lang="pl-PL" sz="7200" dirty="0">
              <a:solidFill>
                <a:srgbClr val="002060"/>
              </a:solidFill>
              <a:latin typeface="+mn-lt"/>
            </a:endParaRPr>
          </a:p>
          <a:p>
            <a:endParaRPr lang="pl-PL" sz="7200" dirty="0">
              <a:solidFill>
                <a:srgbClr val="002060"/>
              </a:solidFill>
              <a:latin typeface="+mn-lt"/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12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94" y="611963"/>
            <a:ext cx="8640381" cy="575745"/>
          </a:xfrm>
        </p:spPr>
        <p:txBody>
          <a:bodyPr/>
          <a:lstStyle/>
          <a:p>
            <a:r>
              <a:rPr lang="pl-PL" dirty="0"/>
              <a:t>PODSTAWY PRAWNE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475581"/>
            <a:ext cx="8856887" cy="518425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ROZPORZĄDZENIE 2020 / 852 z 18 czerwca 2020 r.</a:t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>WS. SYSTEMATYKI / TAKSONOMII</a:t>
            </a:r>
            <a:br>
              <a:rPr lang="pl-PL" b="1" dirty="0">
                <a:solidFill>
                  <a:srgbClr val="002060"/>
                </a:solidFill>
              </a:rPr>
            </a:br>
            <a:br>
              <a:rPr lang="pl-PL" b="1" dirty="0">
                <a:solidFill>
                  <a:srgbClr val="002060"/>
                </a:solidFill>
              </a:rPr>
            </a:br>
            <a:r>
              <a:rPr lang="pl-PL" sz="2000" dirty="0">
                <a:solidFill>
                  <a:srgbClr val="002060"/>
                </a:solidFill>
              </a:rPr>
              <a:t>Ustanawia kryteria służące ustaleniu </a:t>
            </a:r>
            <a:r>
              <a:rPr lang="pl-PL" sz="2000" b="1" dirty="0">
                <a:solidFill>
                  <a:srgbClr val="00B050"/>
                </a:solidFill>
              </a:rPr>
              <a:t>czy dana działalność gospodarcza jest zrównoważona środowiskowo </a:t>
            </a:r>
            <a:r>
              <a:rPr lang="pl-PL" sz="2000" dirty="0">
                <a:solidFill>
                  <a:srgbClr val="002060"/>
                </a:solidFill>
              </a:rPr>
              <a:t>i w jakim stopniu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Art. 9 -  określa </a:t>
            </a:r>
            <a:r>
              <a:rPr lang="pl-PL" sz="2000" b="1" dirty="0">
                <a:solidFill>
                  <a:srgbClr val="00B050"/>
                </a:solidFill>
              </a:rPr>
              <a:t>6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>
                <a:solidFill>
                  <a:srgbClr val="002060"/>
                </a:solidFill>
              </a:rPr>
              <a:t>obszarów analizy (</a:t>
            </a:r>
            <a:r>
              <a:rPr lang="pl-PL" sz="2000" b="1" dirty="0">
                <a:solidFill>
                  <a:srgbClr val="00B050"/>
                </a:solidFill>
              </a:rPr>
              <a:t>celów środowiskowych</a:t>
            </a:r>
            <a:r>
              <a:rPr lang="pl-PL" sz="2000" dirty="0">
                <a:solidFill>
                  <a:srgbClr val="002060"/>
                </a:solidFill>
              </a:rPr>
              <a:t>) dla zrównoważonej środowiskowo działalności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Art. 17 - określa </a:t>
            </a:r>
            <a:r>
              <a:rPr lang="pl-PL" sz="2000" b="1" dirty="0">
                <a:solidFill>
                  <a:srgbClr val="00B050"/>
                </a:solidFill>
              </a:rPr>
              <a:t>kryteria</a:t>
            </a:r>
            <a:r>
              <a:rPr lang="pl-PL" sz="2000" dirty="0">
                <a:solidFill>
                  <a:srgbClr val="002060"/>
                </a:solidFill>
              </a:rPr>
              <a:t> uznania, że dochodzi do </a:t>
            </a:r>
            <a:r>
              <a:rPr lang="pl-PL" sz="2000" b="1" dirty="0">
                <a:solidFill>
                  <a:srgbClr val="00B050"/>
                </a:solidFill>
              </a:rPr>
              <a:t>„wyrządzenia poważnej szkody” </a:t>
            </a:r>
            <a:r>
              <a:rPr lang="pl-PL" sz="2000" dirty="0">
                <a:solidFill>
                  <a:srgbClr val="002060"/>
                </a:solidFill>
              </a:rPr>
              <a:t>dla poszczególnych celów środowiskowych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Art. 10 – 16 - określają kryteria uznania, że działalność wnosi istotny wkład dla poszczególnych celów środowiskowych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6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013DBC-4E8C-45FF-8764-EFD89B0DB7A5}"/>
              </a:ext>
            </a:extLst>
          </p:cNvPr>
          <p:cNvSpPr txBox="1"/>
          <p:nvPr/>
        </p:nvSpPr>
        <p:spPr>
          <a:xfrm>
            <a:off x="665386" y="61148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ART. 9.  CELE ŚRODOWISKOWE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EAA08B-E6C1-44F0-AC66-F2EB8B73A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763656"/>
              </p:ext>
            </p:extLst>
          </p:nvPr>
        </p:nvGraphicFramePr>
        <p:xfrm>
          <a:off x="1385466" y="1115541"/>
          <a:ext cx="8208911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0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9" name="Grafika 8" descr="Euro">
            <a:extLst>
              <a:ext uri="{FF2B5EF4-FFF2-40B4-BE49-F238E27FC236}">
                <a16:creationId xmlns:a16="http://schemas.microsoft.com/office/drawing/2014/main" id="{1EB33F61-D561-470F-9922-752F99B3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448" y="4499917"/>
            <a:ext cx="873464" cy="76199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1025426" y="251445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800" dirty="0">
                <a:solidFill>
                  <a:srgbClr val="002060"/>
                </a:solidFill>
                <a:latin typeface="+mn-lt"/>
              </a:rPr>
              <a:t>ART. 17. KRYTERIA „WYRZĄDZENIA POWAŻNEJ SZKODY” 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193E22-0CB3-4C30-8FC1-B9648620F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899794"/>
              </p:ext>
            </p:extLst>
          </p:nvPr>
        </p:nvGraphicFramePr>
        <p:xfrm>
          <a:off x="881410" y="899517"/>
          <a:ext cx="8437934" cy="115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7D0C6983-39D4-45F5-BA53-9D7B258C430B}"/>
              </a:ext>
            </a:extLst>
          </p:cNvPr>
          <p:cNvSpPr txBox="1"/>
          <p:nvPr/>
        </p:nvSpPr>
        <p:spPr>
          <a:xfrm>
            <a:off x="737394" y="2051645"/>
            <a:ext cx="9145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główne źródła, skala i charakter emisji gazów cieplarnianych;</a:t>
            </a:r>
          </a:p>
          <a:p>
            <a:endParaRPr lang="pl-PL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rozwiązania minimalizujące emisje gazów cieplarnianych, w tym energooszczędne.</a:t>
            </a:r>
          </a:p>
          <a:p>
            <a:endParaRPr lang="pl-PL" sz="1600" b="1" dirty="0">
              <a:solidFill>
                <a:schemeClr val="tx2"/>
              </a:solidFill>
            </a:endParaRPr>
          </a:p>
        </p:txBody>
      </p:sp>
      <p:pic>
        <p:nvPicPr>
          <p:cNvPr id="10" name="Picture 6" descr="W niektórych przypadkach wysoką emisję widać gołym okiem">
            <a:extLst>
              <a:ext uri="{FF2B5EF4-FFF2-40B4-BE49-F238E27FC236}">
                <a16:creationId xmlns:a16="http://schemas.microsoft.com/office/drawing/2014/main" id="{82CDB38F-3B58-40FC-B688-1366E37C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86" y="3779837"/>
            <a:ext cx="5727515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4DADD7E-307D-4566-A01B-F95F69599408}"/>
              </a:ext>
            </a:extLst>
          </p:cNvPr>
          <p:cNvSpPr txBox="1"/>
          <p:nvPr/>
        </p:nvSpPr>
        <p:spPr>
          <a:xfrm>
            <a:off x="9090322" y="6876181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Fot. </a:t>
            </a:r>
            <a:r>
              <a:rPr lang="pl-PL" sz="1100" dirty="0" err="1"/>
              <a:t>Autokult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945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35816"/>
            <a:ext cx="8640381" cy="575745"/>
          </a:xfrm>
        </p:spPr>
        <p:txBody>
          <a:bodyPr>
            <a:normAutofit fontScale="90000"/>
          </a:bodyPr>
          <a:lstStyle/>
          <a:p>
            <a:br>
              <a:rPr lang="pl-PL" sz="2400" dirty="0"/>
            </a:br>
            <a:endParaRPr lang="pl-PL" sz="24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9" name="Grafika 8" descr="Euro">
            <a:extLst>
              <a:ext uri="{FF2B5EF4-FFF2-40B4-BE49-F238E27FC236}">
                <a16:creationId xmlns:a16="http://schemas.microsoft.com/office/drawing/2014/main" id="{1EB33F61-D561-470F-9922-752F99B3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448" y="4499917"/>
            <a:ext cx="873464" cy="761999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953418" y="395461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800" dirty="0">
                <a:latin typeface="+mn-lt"/>
              </a:rPr>
              <a:t>ART. 17. KRYTERIA „WYRZĄDZENIA POWAŻNEJ SZKODY” </a:t>
            </a:r>
            <a:endParaRPr lang="pl-PL" sz="1200" dirty="0">
              <a:latin typeface="+mn-lt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1E75F15-31BF-475B-B1D6-73A9086BA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767389"/>
              </p:ext>
            </p:extLst>
          </p:nvPr>
        </p:nvGraphicFramePr>
        <p:xfrm>
          <a:off x="305346" y="1187549"/>
          <a:ext cx="10097729" cy="122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CA8B728-CC02-4D00-96EF-29040A80CC99}"/>
              </a:ext>
            </a:extLst>
          </p:cNvPr>
          <p:cNvSpPr txBox="1"/>
          <p:nvPr/>
        </p:nvSpPr>
        <p:spPr>
          <a:xfrm>
            <a:off x="593378" y="3203773"/>
            <a:ext cx="4032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ekstremalne zjawiska klimatyczne stanowiące zagrożenie dla projektu;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rozwiązania adaptacyjne;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ryzyko wyższego zagrożenia skutkami zmian klimatu dla obszaru realizacji i terenów sąsiednich .</a:t>
            </a:r>
          </a:p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pl-PL" sz="1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Podtopione zabytki czekają na ratunek - rp.pl">
            <a:extLst>
              <a:ext uri="{FF2B5EF4-FFF2-40B4-BE49-F238E27FC236}">
                <a16:creationId xmlns:a16="http://schemas.microsoft.com/office/drawing/2014/main" id="{B4E01C9D-A6FC-455B-8712-0F6DB044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82" y="2987749"/>
            <a:ext cx="4894312" cy="30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67D4F5E-6237-457F-8E0B-52EB58FE0EC6}"/>
              </a:ext>
            </a:extLst>
          </p:cNvPr>
          <p:cNvSpPr/>
          <p:nvPr/>
        </p:nvSpPr>
        <p:spPr>
          <a:xfrm>
            <a:off x="5921970" y="6012085"/>
            <a:ext cx="53435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/>
              <a:t>Fot. </a:t>
            </a:r>
            <a:r>
              <a:rPr lang="pl-PL" sz="1100" dirty="0" err="1"/>
              <a:t>Fotorzepa</a:t>
            </a:r>
            <a:r>
              <a:rPr lang="pl-PL" sz="1100" dirty="0"/>
              <a:t>, Kuba Kamiński (źródło: https://www.rp.pl/kultura/)</a:t>
            </a:r>
          </a:p>
        </p:txBody>
      </p:sp>
    </p:spTree>
    <p:extLst>
      <p:ext uri="{BB962C8B-B14F-4D97-AF65-F5344CB8AC3E}">
        <p14:creationId xmlns:p14="http://schemas.microsoft.com/office/powerpoint/2010/main" val="148918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70242" y="323453"/>
            <a:ext cx="1800225" cy="366713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ADAC6E9-032A-452C-BCC9-864FD8D8FBA5}"/>
              </a:ext>
            </a:extLst>
          </p:cNvPr>
          <p:cNvSpPr txBox="1">
            <a:spLocks/>
          </p:cNvSpPr>
          <p:nvPr/>
        </p:nvSpPr>
        <p:spPr>
          <a:xfrm>
            <a:off x="737394" y="251445"/>
            <a:ext cx="6912768" cy="5757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800" dirty="0">
                <a:latin typeface="+mn-lt"/>
              </a:rPr>
              <a:t>ART. 17. KRYTERIA „WYRZĄDZENIA POWAŻNEJ SZKODY” </a:t>
            </a:r>
            <a:endParaRPr lang="pl-PL" sz="1200" dirty="0"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AFE452E-A804-4DE1-84C3-CC1762820B3E}"/>
              </a:ext>
            </a:extLst>
          </p:cNvPr>
          <p:cNvGraphicFramePr/>
          <p:nvPr>
            <p:extLst/>
          </p:nvPr>
        </p:nvGraphicFramePr>
        <p:xfrm>
          <a:off x="305346" y="1043533"/>
          <a:ext cx="10097729" cy="10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155000F7-E4D9-4B76-8371-220EA5CC19A5}"/>
              </a:ext>
            </a:extLst>
          </p:cNvPr>
          <p:cNvSpPr txBox="1"/>
          <p:nvPr/>
        </p:nvSpPr>
        <p:spPr>
          <a:xfrm>
            <a:off x="593378" y="2555701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informacje o JCW i celach środowiskowych; 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0000"/>
                </a:solidFill>
              </a:rPr>
              <a:t>główne źródła, skala i charakter oddziaływania na wody;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zastosowanie derogacji z art. 4.7 RDW;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rozwiązania dla racjonalnego korzystania z zasobów wodnych i morskich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tym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wodooszczędność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/>
          </a:p>
          <a:p>
            <a:r>
              <a:rPr lang="pl-PL" dirty="0"/>
              <a:t>	</a:t>
            </a:r>
            <a:endParaRPr lang="pl-PL" sz="1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GPWiK Izabelin &quot;Mokre Łąki&quot; Sp. z o.o. | Przerwy w dostawie wody">
            <a:extLst>
              <a:ext uri="{FF2B5EF4-FFF2-40B4-BE49-F238E27FC236}">
                <a16:creationId xmlns:a16="http://schemas.microsoft.com/office/drawing/2014/main" id="{A6610246-1654-4739-B445-86649026B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5177"/>
          <a:stretch/>
        </p:blipFill>
        <p:spPr bwMode="auto">
          <a:xfrm>
            <a:off x="7002090" y="2051645"/>
            <a:ext cx="2126525" cy="19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ielegalne odprowadzanie ścieków to przestępstwo! - Opowiecie.info">
            <a:extLst>
              <a:ext uri="{FF2B5EF4-FFF2-40B4-BE49-F238E27FC236}">
                <a16:creationId xmlns:a16="http://schemas.microsoft.com/office/drawing/2014/main" id="{0D1EA7FC-2909-497A-8DE1-B16CF6C08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2" y="4067869"/>
            <a:ext cx="4058742" cy="30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3CCD890-BF2D-4365-9D83-3A5E4C594708}"/>
              </a:ext>
            </a:extLst>
          </p:cNvPr>
          <p:cNvSpPr/>
          <p:nvPr/>
        </p:nvSpPr>
        <p:spPr>
          <a:xfrm>
            <a:off x="8082210" y="7092205"/>
            <a:ext cx="18646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>
                <a:solidFill>
                  <a:srgbClr val="000000"/>
                </a:solidFill>
              </a:rPr>
              <a:t>Źródło: www.opowiecie.info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9047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985</TotalTime>
  <Words>1912</Words>
  <Application>Microsoft Office PowerPoint</Application>
  <PresentationFormat>Niestandardowy</PresentationFormat>
  <Paragraphs>231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Wingdings</vt:lpstr>
      <vt:lpstr>Motyw pakietu Office</vt:lpstr>
      <vt:lpstr>HORYZONTALNE ZASADY  ŚRODOWISKOWE W DZIAŁANIU  6.10. INFRASTRUKTURA KULTURY </vt:lpstr>
      <vt:lpstr>ZASADA ZRÓWNOWAŻONEGO ROZWOJU a DNSH</vt:lpstr>
      <vt:lpstr>ZASADA ZRÓWNOWAŻONEGO ROZWOJU a DNSH</vt:lpstr>
      <vt:lpstr>CZYM JEST ZASADA DNSH?</vt:lpstr>
      <vt:lpstr>PODSTAWY PRAWNE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 dla projektu FEP 2021-2027</vt:lpstr>
      <vt:lpstr>Prezentacja programu PowerPoint</vt:lpstr>
      <vt:lpstr>Załącznik 2.1 – punkt wyjścia do weryfikacji zasady DNSH </vt:lpstr>
      <vt:lpstr>ZASADA DNSH W PROJEKCIE – uwagi praktyczne</vt:lpstr>
      <vt:lpstr>WYKAZANIE SPEŁNIANIA ZASADY DNSH - przykłady</vt:lpstr>
      <vt:lpstr>WYKAZANIE SPEŁNIANIA ZASADY DNSH - przykłady</vt:lpstr>
      <vt:lpstr>WYKAZANIE SPEŁNIANIA ZASADY DNSH - przykłady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UMWP-JS</cp:lastModifiedBy>
  <cp:revision>70</cp:revision>
  <cp:lastPrinted>2023-05-24T08:52:20Z</cp:lastPrinted>
  <dcterms:created xsi:type="dcterms:W3CDTF">2022-06-22T09:40:44Z</dcterms:created>
  <dcterms:modified xsi:type="dcterms:W3CDTF">2023-07-26T09:11:58Z</dcterms:modified>
</cp:coreProperties>
</file>