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275" r:id="rId3"/>
    <p:sldId id="436" r:id="rId4"/>
    <p:sldId id="334" r:id="rId5"/>
    <p:sldId id="335" r:id="rId6"/>
    <p:sldId id="339" r:id="rId7"/>
    <p:sldId id="336" r:id="rId8"/>
    <p:sldId id="337" r:id="rId9"/>
    <p:sldId id="340" r:id="rId10"/>
    <p:sldId id="315" r:id="rId11"/>
    <p:sldId id="350" r:id="rId12"/>
    <p:sldId id="428" r:id="rId13"/>
    <p:sldId id="429" r:id="rId14"/>
    <p:sldId id="437" r:id="rId15"/>
    <p:sldId id="435" r:id="rId16"/>
    <p:sldId id="320" r:id="rId17"/>
    <p:sldId id="438" r:id="rId18"/>
    <p:sldId id="439" r:id="rId19"/>
    <p:sldId id="341" r:id="rId20"/>
    <p:sldId id="345" r:id="rId21"/>
    <p:sldId id="343" r:id="rId22"/>
    <p:sldId id="294" r:id="rId23"/>
    <p:sldId id="440" r:id="rId24"/>
    <p:sldId id="328" r:id="rId25"/>
    <p:sldId id="325" r:id="rId26"/>
    <p:sldId id="420" r:id="rId27"/>
    <p:sldId id="285" r:id="rId28"/>
    <p:sldId id="441" r:id="rId29"/>
    <p:sldId id="470" r:id="rId30"/>
    <p:sldId id="473" r:id="rId31"/>
    <p:sldId id="469" r:id="rId32"/>
    <p:sldId id="286" r:id="rId33"/>
    <p:sldId id="474" r:id="rId34"/>
    <p:sldId id="447" r:id="rId35"/>
    <p:sldId id="292" r:id="rId36"/>
    <p:sldId id="287" r:id="rId37"/>
    <p:sldId id="291" r:id="rId38"/>
    <p:sldId id="276" r:id="rId39"/>
    <p:sldId id="471" r:id="rId40"/>
    <p:sldId id="296" r:id="rId41"/>
    <p:sldId id="295" r:id="rId42"/>
    <p:sldId id="472" r:id="rId43"/>
    <p:sldId id="333" r:id="rId44"/>
    <p:sldId id="309" r:id="rId45"/>
    <p:sldId id="331" r:id="rId46"/>
    <p:sldId id="332" r:id="rId47"/>
    <p:sldId id="260" r:id="rId4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34"/>
            <p14:sldId id="335"/>
            <p14:sldId id="339"/>
            <p14:sldId id="336"/>
            <p14:sldId id="337"/>
            <p14:sldId id="340"/>
            <p14:sldId id="315"/>
            <p14:sldId id="350"/>
            <p14:sldId id="428"/>
            <p14:sldId id="429"/>
            <p14:sldId id="437"/>
            <p14:sldId id="435"/>
            <p14:sldId id="320"/>
            <p14:sldId id="438"/>
            <p14:sldId id="439"/>
            <p14:sldId id="341"/>
            <p14:sldId id="345"/>
            <p14:sldId id="343"/>
            <p14:sldId id="294"/>
            <p14:sldId id="440"/>
            <p14:sldId id="328"/>
            <p14:sldId id="325"/>
            <p14:sldId id="420"/>
            <p14:sldId id="285"/>
            <p14:sldId id="441"/>
            <p14:sldId id="470"/>
            <p14:sldId id="473"/>
            <p14:sldId id="469"/>
            <p14:sldId id="286"/>
            <p14:sldId id="474"/>
            <p14:sldId id="447"/>
            <p14:sldId id="292"/>
            <p14:sldId id="287"/>
            <p14:sldId id="291"/>
            <p14:sldId id="276"/>
            <p14:sldId id="471"/>
            <p14:sldId id="296"/>
            <p14:sldId id="295"/>
            <p14:sldId id="472"/>
            <p14:sldId id="333"/>
            <p14:sldId id="309"/>
            <p14:sldId id="331"/>
            <p14:sldId id="332"/>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71" autoAdjust="0"/>
  </p:normalViewPr>
  <p:slideViewPr>
    <p:cSldViewPr showGuides="1">
      <p:cViewPr varScale="1">
        <p:scale>
          <a:sx n="57" d="100"/>
          <a:sy n="57" d="100"/>
        </p:scale>
        <p:origin x="461" y="67"/>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28.07.2023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28.07.2023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pic>
        <p:nvPicPr>
          <p:cNvPr id="29" name="Obraz 28" descr="Logo rocznicowe: 25 lat Samorządu Województwa Pomorskiego.">
            <a:extLst>
              <a:ext uri="{FF2B5EF4-FFF2-40B4-BE49-F238E27FC236}">
                <a16:creationId xmlns:a16="http://schemas.microsoft.com/office/drawing/2014/main" id="{81D43660-ADF3-43C6-A90B-7E0A413FED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pic>
        <p:nvPicPr>
          <p:cNvPr id="26" name="Obraz 25" descr="Logo rocznicowe: 25 lat Samorządu Województwa Pomorskiego.">
            <a:extLst>
              <a:ext uri="{FF2B5EF4-FFF2-40B4-BE49-F238E27FC236}">
                <a16:creationId xmlns:a16="http://schemas.microsoft.com/office/drawing/2014/main" id="{26A9FA7C-9311-4E28-9148-0DF0D28C7CE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426" y="3070227"/>
            <a:ext cx="8640959" cy="2221778"/>
          </a:xfrm>
        </p:spPr>
        <p:txBody>
          <a:bodyPr>
            <a:noAutofit/>
          </a:bodyPr>
          <a:lstStyle/>
          <a:p>
            <a:pPr algn="ct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21" y="5436021"/>
            <a:ext cx="7920037" cy="522170"/>
          </a:xfrm>
        </p:spPr>
        <p:txBody>
          <a:bodyPr>
            <a:normAutofit/>
          </a:bodyPr>
          <a:lstStyle/>
          <a:p>
            <a:pPr algn="ctr"/>
            <a:r>
              <a:rPr lang="pl-PL" sz="2400" dirty="0">
                <a:latin typeface="+mn-lt"/>
              </a:rPr>
              <a:t>Gdańsk, 27 lipca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b="1"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i rozwiązania polityczne oby ze szczególnymi potrzebami.</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2" y="2237873"/>
            <a:ext cx="9793088" cy="2874092"/>
          </a:xfrm>
        </p:spPr>
        <p:txBody>
          <a:bodyPr>
            <a:normAutofit/>
          </a:bodyPr>
          <a:lstStyle/>
          <a:p>
            <a:pPr marL="0" indent="0">
              <a:spcAft>
                <a:spcPts val="4200"/>
              </a:spcAft>
              <a:buNone/>
            </a:pPr>
            <a:r>
              <a:rPr lang="pl-PL" b="1" dirty="0"/>
              <a:t>Ocenie podlega </a:t>
            </a:r>
            <a:r>
              <a:rPr lang="pl-PL" dirty="0"/>
              <a:t>zgodność projektu z Kartą Praw Podstawowych Unii Europejskiej, tj. czy zapisy wniosku o dofinansowanie dotyczące zakresu oraz sposobu realizacji projektu nie stoją w sprzeczności z wymogami KPP?</a:t>
            </a:r>
          </a:p>
          <a:p>
            <a:pPr marL="0" indent="0">
              <a:buNone/>
            </a:pPr>
            <a:r>
              <a:rPr lang="pl-PL" dirty="0"/>
              <a:t>Deklaracja – treści wniosku oraz zaplanowane w nim do realizacji działania </a:t>
            </a:r>
            <a:br>
              <a:rPr lang="pl-PL" dirty="0"/>
            </a:br>
            <a:r>
              <a:rPr lang="pl-PL" dirty="0"/>
              <a:t>nie są sprzeczne z KPP.</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663" y="2080907"/>
            <a:ext cx="9252732" cy="3355113"/>
          </a:xfrm>
        </p:spPr>
        <p:txBody>
          <a:bodyPr>
            <a:normAutofit/>
          </a:bodyPr>
          <a:lstStyle/>
          <a:p>
            <a:pPr marL="0" indent="0">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662" y="1835621"/>
            <a:ext cx="9720487" cy="4464496"/>
          </a:xfrm>
        </p:spPr>
        <p:txBody>
          <a:bodyPr>
            <a:normAutofit/>
          </a:bodyPr>
          <a:lstStyle/>
          <a:p>
            <a:pPr marL="0" indent="0">
              <a:spcAft>
                <a:spcPts val="1800"/>
              </a:spcAft>
              <a:buNone/>
            </a:pPr>
            <a:r>
              <a:rPr lang="pl-PL" sz="2600" dirty="0"/>
              <a:t>Ocena zgodności projektów współfinansowanych z EFS+ z zasadą równości kobiet i mężczyzn odbywa się na podstawie standardu minimum, który składa się z 5 kryteriów oceny. </a:t>
            </a:r>
          </a:p>
          <a:p>
            <a:pPr marL="0" indent="0">
              <a:buNone/>
            </a:pPr>
            <a:r>
              <a:rPr lang="pl-PL" sz="2600" dirty="0"/>
              <a:t>Standardu minimum nie stosuje się do oceny projektu, jeżeli w treści wniosku przywołany i uzasadniony został jeden z poniższych wyjątków: </a:t>
            </a:r>
          </a:p>
          <a:p>
            <a:pPr marL="622300" indent="-268288">
              <a:buFont typeface="Wingdings" panose="05000000000000000000" pitchFamily="2" charset="2"/>
              <a:buChar char="Ø"/>
            </a:pPr>
            <a:r>
              <a:rPr lang="pl-PL" sz="2600" dirty="0"/>
              <a:t>profil działalności (np. statut),</a:t>
            </a:r>
          </a:p>
          <a:p>
            <a:pPr marL="622300" indent="-268288">
              <a:buFont typeface="Wingdings" panose="05000000000000000000" pitchFamily="2" charset="2"/>
              <a:buChar char="Ø"/>
            </a:pPr>
            <a:r>
              <a:rPr lang="pl-PL" sz="2600" dirty="0"/>
              <a:t>zamknięta rekrutacja.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spc="250"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t>Kryterium nr 5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907629"/>
            <a:ext cx="9505056" cy="3744416"/>
          </a:xfrm>
        </p:spPr>
        <p:txBody>
          <a:bodyPr>
            <a:normAutofit lnSpcReduction="10000"/>
          </a:bodyPr>
          <a:lstStyle/>
          <a:p>
            <a:pPr marL="0" lvl="0" indent="0">
              <a:spcAft>
                <a:spcPts val="1200"/>
              </a:spcAft>
              <a:buNone/>
            </a:pPr>
            <a:r>
              <a:rPr lang="pl-PL" dirty="0"/>
              <a:t>Analiza grupy docelowej powinna uwzględniać sytuację kobiet i mężczyzn (nie tylko </a:t>
            </a:r>
            <a:r>
              <a:rPr lang="pl-PL" spc="300" dirty="0"/>
              <a:t>osoby</a:t>
            </a:r>
            <a:r>
              <a:rPr lang="pl-PL" dirty="0"/>
              <a:t>, ale kobiety i mężczyźni) w danym obszarze problemowym. </a:t>
            </a:r>
          </a:p>
          <a:p>
            <a:pPr marL="0" lvl="0" indent="0">
              <a:spcAft>
                <a:spcPts val="1200"/>
              </a:spcAft>
              <a:buNone/>
            </a:pPr>
            <a:r>
              <a:rPr lang="pl-PL" dirty="0"/>
              <a:t>W procesie rekrutacji należy pamiętać, aby zachować spójność z opisem grupy docelowej – nacisk na rekrutację tej z płci, która jest w trudniejszej sytuacji w danym obszarze problemowym.</a:t>
            </a:r>
          </a:p>
          <a:p>
            <a:pPr marL="0" lvl="0" indent="0">
              <a:spcAft>
                <a:spcPts val="1200"/>
              </a:spcAft>
              <a:buNone/>
            </a:pPr>
            <a:r>
              <a:rPr lang="pl-PL" dirty="0"/>
              <a:t>Realizacja odpowiednio dobranych zadań, wskaźniki projektowe... </a:t>
            </a:r>
          </a:p>
          <a:p>
            <a:pPr marL="0" lvl="0" indent="0">
              <a:spcAft>
                <a:spcPts val="1200"/>
              </a:spcAft>
              <a:buNone/>
            </a:pPr>
            <a:r>
              <a:rPr lang="pl-PL" dirty="0"/>
              <a:t>Łączny, realny wpływ na sytuację kobiet i mężczyzn w danym obszarze problemowym.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01390" y="1835621"/>
            <a:ext cx="9289031" cy="3384376"/>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KOPN?</a:t>
            </a:r>
          </a:p>
          <a:p>
            <a:pPr marL="0" indent="0">
              <a:spcBef>
                <a:spcPts val="1200"/>
              </a:spcBef>
              <a:buNone/>
            </a:pPr>
            <a:r>
              <a:rPr lang="pl-PL" dirty="0"/>
              <a:t>Deklaracja – treści wniosku oraz zaplanowane w nim do realizacji działania nie są sprzeczne z KPON.</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29</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30</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2123653"/>
            <a:ext cx="8856984" cy="2736304"/>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115541"/>
            <a:ext cx="9397044" cy="5544616"/>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Osoby z niepełnosprawnościami – </a:t>
            </a:r>
            <a:r>
              <a:rPr lang="pl-PL" b="1" dirty="0">
                <a:solidFill>
                  <a:srgbClr val="FF0000"/>
                </a:solidFill>
              </a:rPr>
              <a:t>niewidzialni obywatele</a:t>
            </a:r>
            <a:r>
              <a:rPr lang="pl-PL" dirty="0"/>
              <a:t>.</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2124161"/>
            <a:ext cx="9793088" cy="2376264"/>
          </a:xfrm>
        </p:spPr>
        <p:txBody>
          <a:bodyPr/>
          <a:lstStyle/>
          <a:p>
            <a:pPr>
              <a:spcAft>
                <a:spcPts val="2400"/>
              </a:spcAft>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Ustawa z dnia 4 kwietnia 2019 r. o dostępności cyfrowej stron internetowych i aplikacji mobilnych podmiotów publicznych (t.j. Dz.U. z 2023 r. poz. 82)</a:t>
            </a:r>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6053" y="359838"/>
            <a:ext cx="8640381" cy="1043735"/>
          </a:xfrm>
        </p:spPr>
        <p:txBody>
          <a:bodyPr>
            <a:normAutofit/>
          </a:bodyPr>
          <a:lstStyle/>
          <a:p>
            <a:r>
              <a:rPr lang="pl-PL" dirty="0"/>
              <a:t>Osoby ze szczególnymi potrzebami,</a:t>
            </a:r>
            <a:br>
              <a:rPr lang="pl-PL" dirty="0"/>
            </a:br>
            <a:r>
              <a:rPr lang="pl-PL" dirty="0"/>
              <a:t>w tym osoby z niepełnosprawnościami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665386" y="1691605"/>
            <a:ext cx="9361040" cy="4896544"/>
          </a:xfrm>
        </p:spPr>
        <p:txBody>
          <a:bodyPr>
            <a:normAutofit lnSpcReduction="10000"/>
          </a:bodyPr>
          <a:lstStyle/>
          <a:p>
            <a:pPr marL="0" indent="0">
              <a:spcBef>
                <a:spcPts val="600"/>
              </a:spcBef>
              <a:spcAft>
                <a:spcPts val="1800"/>
              </a:spcAft>
              <a:buNone/>
            </a:pPr>
            <a:r>
              <a:rPr lang="pl-PL" dirty="0"/>
              <a:t>Niepełnosprawność – oznacza trwałą lub okresową niezdolność </a:t>
            </a:r>
            <a:br>
              <a:rPr lang="pl-PL" dirty="0"/>
            </a:br>
            <a:r>
              <a:rPr lang="pl-PL" dirty="0"/>
              <a:t>do wypełniania ról społecznych z powodu stałego lub długotrwałego naruszenia sprawności organizmu, w szczególności powodującą niezdolność do pracy.</a:t>
            </a:r>
          </a:p>
          <a:p>
            <a:pPr marL="0" indent="0">
              <a:spcBef>
                <a:spcPts val="600"/>
              </a:spcBef>
              <a:spcAft>
                <a:spcPts val="1800"/>
              </a:spcAft>
              <a:buNone/>
            </a:pPr>
            <a:r>
              <a:rPr lang="pl-PL" dirty="0"/>
              <a:t>Do osób niepełnosprawnych zalicza się te osoby, które mają długotrwale naruszoną sprawność fizyczną, umysłową, intelektualną lub w zakresie zmysłów co może, </a:t>
            </a:r>
            <a:r>
              <a:rPr lang="pl-PL" b="1" spc="150" dirty="0"/>
              <a:t>w oddziaływaniu z różnymi barierami</a:t>
            </a:r>
            <a:r>
              <a:rPr lang="pl-PL" dirty="0"/>
              <a:t>, utrudniać im pełny i skuteczny udział w życiu społecznym, na zasadzie równości </a:t>
            </a:r>
            <a:br>
              <a:rPr lang="pl-PL" dirty="0"/>
            </a:br>
            <a:r>
              <a:rPr lang="pl-PL" dirty="0"/>
              <a:t>z innymi osobami. </a:t>
            </a:r>
          </a:p>
          <a:p>
            <a:pPr marL="0" indent="0">
              <a:spcBef>
                <a:spcPts val="600"/>
              </a:spcBef>
              <a:spcAft>
                <a:spcPts val="600"/>
              </a:spcAft>
              <a:buNone/>
            </a:pPr>
            <a:r>
              <a:rPr lang="pl-PL" dirty="0"/>
              <a:t>(Ustawa o rehabilitacji zawodowej i społecznej oraz zatrudnianiu osób niepełnosprawnych, Dz. U. 2021, poz. 573)</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34993412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837"/>
            <a:ext cx="9649072" cy="5940000"/>
          </a:xfrm>
        </p:spPr>
        <p:txBody>
          <a:bodyPr>
            <a:normAutofit lnSpcReduction="10000"/>
          </a:bodyPr>
          <a:lstStyle/>
          <a:p>
            <a:pPr marL="0" indent="0">
              <a:spcBef>
                <a:spcPts val="600"/>
              </a:spcBef>
              <a:spcAft>
                <a:spcPts val="600"/>
              </a:spcAft>
              <a:buNone/>
            </a:pPr>
            <a:r>
              <a:rPr lang="pl-PL" sz="2400" dirty="0"/>
              <a:t>Przykłady osób ze szczególnymi potrzebami </a:t>
            </a:r>
            <a:r>
              <a:rPr lang="pl-PL" sz="2400" b="1" dirty="0"/>
              <a:t>to m.in. </a:t>
            </a:r>
            <a:r>
              <a:rPr lang="pl-PL" sz="2400" dirty="0"/>
              <a:t>osoby:</a:t>
            </a:r>
          </a:p>
          <a:p>
            <a:pPr>
              <a:spcBef>
                <a:spcPts val="600"/>
              </a:spcBef>
              <a:spcAft>
                <a:spcPts val="600"/>
              </a:spcAft>
              <a:buFont typeface="Arial" panose="020B0604020202020204" pitchFamily="34" charset="0"/>
              <a:buChar char="•"/>
            </a:pPr>
            <a:r>
              <a:rPr lang="pl-PL" sz="2400" dirty="0"/>
              <a:t>na wózkach inwalidzkich, poruszające się o kulach, o ograniczonej możliwości poruszania się,</a:t>
            </a:r>
          </a:p>
          <a:p>
            <a:pPr>
              <a:spcBef>
                <a:spcPts val="600"/>
              </a:spcBef>
              <a:spcAft>
                <a:spcPts val="600"/>
              </a:spcAft>
              <a:buFont typeface="Arial" panose="020B0604020202020204" pitchFamily="34" charset="0"/>
              <a:buChar char="•"/>
            </a:pPr>
            <a:r>
              <a:rPr lang="pl-PL" sz="2400" dirty="0"/>
              <a:t>niewidome i niedowidzące, </a:t>
            </a:r>
          </a:p>
          <a:p>
            <a:pPr>
              <a:spcBef>
                <a:spcPts val="600"/>
              </a:spcBef>
              <a:spcAft>
                <a:spcPts val="600"/>
              </a:spcAft>
              <a:buFont typeface="Arial" panose="020B0604020202020204" pitchFamily="34" charset="0"/>
              <a:buChar char="•"/>
            </a:pPr>
            <a:r>
              <a:rPr lang="pl-PL" sz="2400" dirty="0"/>
              <a:t>głuche i słabosłyszące, </a:t>
            </a:r>
          </a:p>
          <a:p>
            <a:pPr>
              <a:spcBef>
                <a:spcPts val="600"/>
              </a:spcBef>
              <a:spcAft>
                <a:spcPts val="600"/>
              </a:spcAft>
              <a:buFont typeface="Arial" panose="020B0604020202020204" pitchFamily="34" charset="0"/>
              <a:buChar char="•"/>
            </a:pPr>
            <a:r>
              <a:rPr lang="pl-PL" sz="2400" dirty="0"/>
              <a:t>głuchoniewidome, </a:t>
            </a:r>
          </a:p>
          <a:p>
            <a:pPr>
              <a:spcBef>
                <a:spcPts val="600"/>
              </a:spcBef>
              <a:spcAft>
                <a:spcPts val="600"/>
              </a:spcAft>
              <a:buFont typeface="Arial" panose="020B0604020202020204" pitchFamily="34" charset="0"/>
              <a:buChar char="•"/>
            </a:pPr>
            <a:r>
              <a:rPr lang="pl-PL" sz="2400" dirty="0"/>
              <a:t>z niepełnosprawnością intelektualną i doświadczające choroby psychicznej, </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 (z zakupami, z psem na smyczy),</a:t>
            </a:r>
          </a:p>
          <a:p>
            <a:pPr>
              <a:spcBef>
                <a:spcPts val="600"/>
              </a:spcBef>
              <a:spcAft>
                <a:spcPts val="600"/>
              </a:spcAft>
              <a:buFont typeface="Arial" panose="020B0604020202020204" pitchFamily="34" charset="0"/>
              <a:buChar char="•"/>
            </a:pPr>
            <a:r>
              <a:rPr lang="pl-PL" sz="2400" dirty="0"/>
              <a:t>o nietypowym wzroście (w tym również dzieci),</a:t>
            </a:r>
          </a:p>
          <a:p>
            <a:pPr>
              <a:spcBef>
                <a:spcPts val="600"/>
              </a:spcBef>
              <a:spcAft>
                <a:spcPts val="600"/>
              </a:spcAft>
              <a:buFont typeface="Arial" panose="020B0604020202020204" pitchFamily="34" charset="0"/>
              <a:buChar char="•"/>
            </a:pPr>
            <a:r>
              <a:rPr lang="pl-PL" sz="2400" dirty="0"/>
              <a:t>z ciężkim lub nieporęcznym bagażem, towarem…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665386" y="251445"/>
            <a:ext cx="9433047" cy="1800200"/>
          </a:xfrm>
        </p:spPr>
        <p:txBody>
          <a:bodyPr>
            <a:normAutofit/>
          </a:bodyPr>
          <a:lstStyle/>
          <a:p>
            <a:pPr marL="622300" indent="-622300" algn="ctr">
              <a:lnSpc>
                <a:spcPct val="114000"/>
              </a:lnSpc>
            </a:pPr>
            <a:r>
              <a:rPr lang="pl-PL" dirty="0"/>
              <a:t>Fundusze Europejskie dla Pomorza na lata 2021-2027</a:t>
            </a:r>
            <a:br>
              <a:rPr lang="pl-PL" dirty="0"/>
            </a:br>
            <a:r>
              <a:rPr lang="pl-PL" sz="2400" dirty="0"/>
              <a:t>Program równych szans i niedyskryminacji oraz </a:t>
            </a:r>
            <a:br>
              <a:rPr lang="pl-PL" sz="2400" dirty="0"/>
            </a:br>
            <a:r>
              <a:rPr lang="pl-PL" sz="2400" dirty="0"/>
              <a:t>dostępności dla osób z niepełnosprawnościami</a:t>
            </a: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2051645"/>
            <a:ext cx="10009112" cy="5148192"/>
          </a:xfrm>
        </p:spPr>
        <p:txBody>
          <a:bodyPr>
            <a:normAutofit/>
          </a:bodyPr>
          <a:lstStyle/>
          <a:p>
            <a:pPr marL="457200" indent="-457200">
              <a:spcAft>
                <a:spcPts val="1800"/>
              </a:spcAft>
              <a:buAutoNum type="arabicPeriod"/>
            </a:pPr>
            <a:r>
              <a:rPr lang="pl-PL" dirty="0"/>
              <a:t>Strategia programu: </a:t>
            </a:r>
            <a:br>
              <a:rPr lang="pl-PL" dirty="0"/>
            </a:br>
            <a:r>
              <a:rPr lang="pl-PL" dirty="0"/>
              <a:t>główne wyzwania w zakresie rozwoju i rozwiązania polityczne (str. 4)</a:t>
            </a:r>
          </a:p>
          <a:p>
            <a:pPr marL="0" indent="0">
              <a:spcAft>
                <a:spcPts val="1800"/>
              </a:spcAft>
              <a:buNone/>
            </a:pPr>
            <a:r>
              <a:rPr lang="pl-PL" dirty="0"/>
              <a:t>W każdym z 5 Celów Polityki „wszystkie inwestycje w infrastrukturę i usługi edukacyjne, społeczne i zdrowotne </a:t>
            </a:r>
            <a:r>
              <a:rPr lang="pl-PL" b="1" spc="200" dirty="0">
                <a:solidFill>
                  <a:srgbClr val="C00000"/>
                </a:solidFill>
              </a:rPr>
              <a:t>będą musiały być zgodne </a:t>
            </a:r>
            <a:r>
              <a:rPr lang="pl-PL" dirty="0"/>
              <a:t>z zapisami </a:t>
            </a:r>
            <a:br>
              <a:rPr lang="pl-PL" dirty="0"/>
            </a:br>
            <a:r>
              <a:rPr lang="pl-PL" dirty="0"/>
              <a:t>art. 9 rozporządzenia ogólnego 1060/2021, wymogami Konwencji ONZ </a:t>
            </a:r>
            <a:br>
              <a:rPr lang="pl-PL" dirty="0"/>
            </a:br>
            <a:r>
              <a:rPr lang="pl-PL" dirty="0"/>
              <a:t>o prawach osób niepełnosprawnych (w szczególności art. 19), w tym Komentarzami Ogólnymi 4 i 5 oraz uwagami końcowymi dla Polski Komitetu ONZ ds. Praw Osób Niepełnosprawnych, z należytym poszanowaniem zasad równości, wolności wyboru, prawa do niezależnego życia, dostępności i zakazu wszelkich form segregacji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312696774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72487"/>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7" y="351036"/>
            <a:ext cx="9181019" cy="1151771"/>
          </a:xfrm>
        </p:spPr>
        <p:txBody>
          <a:bodyPr>
            <a:normAutofit/>
          </a:bodyPr>
          <a:lstStyle/>
          <a:p>
            <a:r>
              <a:rPr lang="pl-PL" dirty="0"/>
              <a:t>Ocena kryterium zgodności projektu </a:t>
            </a:r>
            <a:br>
              <a:rPr lang="pl-PL" dirty="0"/>
            </a:br>
            <a:r>
              <a:rPr lang="pl-PL" dirty="0"/>
              <a:t>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763613"/>
            <a:ext cx="9071822" cy="4104456"/>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lvl="1"/>
            <a:r>
              <a:rPr lang="pl-PL" dirty="0"/>
              <a:t>czy zapewnia </a:t>
            </a:r>
            <a:r>
              <a:rPr lang="pl-PL" b="1" dirty="0"/>
              <a:t>dostępność dla wszystkich użytkowników </a:t>
            </a:r>
            <a:br>
              <a:rPr lang="pl-PL" b="1" dirty="0"/>
            </a:br>
            <a:r>
              <a:rPr lang="pl-PL" b="1" dirty="0"/>
              <a:t>bez jakiejkolwiek dyskryminacji</a:t>
            </a:r>
            <a:r>
              <a:rPr lang="pl-PL" dirty="0"/>
              <a:t>, w tym dla osób </a:t>
            </a:r>
            <a:br>
              <a:rPr lang="pl-PL" dirty="0"/>
            </a:br>
            <a:r>
              <a:rPr lang="pl-PL" dirty="0"/>
              <a:t>z niepełnosprawnościami,?</a:t>
            </a:r>
          </a:p>
          <a:p>
            <a:pPr lvl="1"/>
            <a:r>
              <a:rPr lang="pl-PL" b="1" dirty="0"/>
              <a:t>czy wszystkie elementy (produkty i usługi) </a:t>
            </a:r>
            <a:r>
              <a:rPr lang="pl-PL" dirty="0"/>
              <a:t>składające się </a:t>
            </a:r>
            <a:br>
              <a:rPr lang="pl-PL" dirty="0"/>
            </a:br>
            <a:r>
              <a:rPr lang="pl-PL" dirty="0"/>
              <a:t>na przedmiot projektu </a:t>
            </a:r>
            <a:r>
              <a:rPr lang="pl-PL" b="1" dirty="0"/>
              <a:t>spełniają </a:t>
            </a:r>
            <a:r>
              <a:rPr lang="pl-PL" dirty="0"/>
              <a:t>właściwe dla określonego </a:t>
            </a:r>
            <a:br>
              <a:rPr lang="pl-PL" dirty="0"/>
            </a:br>
            <a:r>
              <a:rPr lang="pl-PL" dirty="0"/>
              <a:t>w projekcie rodzaju wsparcia </a:t>
            </a:r>
            <a:r>
              <a:rPr lang="pl-PL" b="1" dirty="0"/>
              <a:t>standardy dostępności.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44</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Zasada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solidarność międzypokoleniowa. </a:t>
            </a:r>
          </a:p>
          <a:p>
            <a:pPr marL="0" indent="0">
              <a:spcAft>
                <a:spcPts val="1200"/>
              </a:spcAft>
              <a:buNone/>
            </a:pPr>
            <a:r>
              <a:rPr lang="pl-PL" dirty="0"/>
              <a:t>Oznacza, że przedsiębiorstwa, organizacje i indywidualne osoby ponoszą odpowiedzialność nie tylko za teraźniejszość, ale także za przyszłość – </a:t>
            </a:r>
            <a:br>
              <a:rPr lang="pl-PL" dirty="0"/>
            </a:br>
            <a:r>
              <a:rPr lang="pl-PL" dirty="0"/>
              <a:t>dla następnych pokoleń.</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593378" y="2411685"/>
            <a:ext cx="9289031" cy="2592288"/>
          </a:xfrm>
        </p:spPr>
        <p:txBody>
          <a:bodyPr>
            <a:normAutofit/>
          </a:bodyPr>
          <a:lstStyle/>
          <a:p>
            <a:pPr marL="0" indent="0">
              <a:buNone/>
            </a:pPr>
            <a:r>
              <a:rPr lang="pl-PL" dirty="0"/>
              <a:t>Czy w projekcie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6 celów środowiskowych i ich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93377" y="1133553"/>
            <a:ext cx="9649071" cy="5796264"/>
          </a:xfrm>
        </p:spPr>
        <p:txBody>
          <a:bodyPr>
            <a:normAutofit lnSpcReduction="10000"/>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6714</TotalTime>
  <Words>2880</Words>
  <Application>Microsoft Office PowerPoint</Application>
  <PresentationFormat>Niestandardowy</PresentationFormat>
  <Paragraphs>255</Paragraphs>
  <Slides>47</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47</vt:i4>
      </vt:variant>
    </vt:vector>
  </HeadingPairs>
  <TitlesOfParts>
    <vt:vector size="52" baseType="lpstr">
      <vt:lpstr>Arial</vt:lpstr>
      <vt:lpstr>Calibri</vt:lpstr>
      <vt:lpstr>Open Sans</vt:lpstr>
      <vt:lpstr>Wingdings</vt:lpstr>
      <vt:lpstr>Motyw pakietu Office</vt:lpstr>
      <vt:lpstr>Polityki horyzontalne  w projektach dofinansowanych z programu  Fundusze Europejskie dla Pomorza  na lata 2021-2027</vt:lpstr>
      <vt:lpstr>Kryteria zgodności z zasadami horyzontalnymi</vt:lpstr>
      <vt:lpstr>Wytyczne dotyczące zasad równościowych – były i są</vt:lpstr>
      <vt:lpstr>Zasada zrównoważonego rozwoju, w tym zasada DNSH</vt:lpstr>
      <vt:lpstr>Zasada zrównoważonego rozwoju </vt:lpstr>
      <vt:lpstr>Zasada zrównoważonego rozwoju  we wniosku o dofinansowanie projektu  </vt:lpstr>
      <vt:lpstr>Czym jest zasada DNSH?</vt:lpstr>
      <vt:lpstr>DNSH – 6 celów środowiskowych i ich analiza</vt:lpstr>
      <vt:lpstr>Karta praw podstawowych  Unii Europejskiej</vt:lpstr>
      <vt:lpstr>Karta Praw Podstawowych UE – artykuł 37</vt:lpstr>
      <vt:lpstr>Struktura i zawartość Karty,  która ma moc równą Traktatom Unijnym</vt:lpstr>
      <vt:lpstr>Fundusze Europejskie dla Pomorza na lata 2021-2027 a prawa człowieka</vt:lpstr>
      <vt:lpstr>Karta Praw Podstawowych UE w projektach EFS+  w FEP 2021-2027</vt:lpstr>
      <vt:lpstr>Ocena kryterium – Karta Praw Podstawowych UE</vt:lpstr>
      <vt:lpstr>Równość kobiet i mężczyzn</vt:lpstr>
      <vt:lpstr>Równości kobiet i mężczyzn w Wytycznych równościowych</vt:lpstr>
      <vt:lpstr>Ocena zasady równości kobiet i mężczyzn</vt:lpstr>
      <vt:lpstr>Kryterium nr 1 standardu minimum</vt:lpstr>
      <vt:lpstr>Kryteria nr 2 i 3 standardu minimum</vt:lpstr>
      <vt:lpstr>Kryterium nr 4 standardu minimum</vt:lpstr>
      <vt:lpstr>Kryterium nr 5 standardu minimum</vt:lpstr>
      <vt:lpstr>Równość płci</vt:lpstr>
      <vt:lpstr>Równość płci a logika projektu</vt:lpstr>
      <vt:lpstr>Różne oblicza równość płci </vt:lpstr>
      <vt:lpstr>Place zabaw – wspólna przestrzeń</vt:lpstr>
      <vt:lpstr>Konwencja ONZ o prawach  osób z niepełnosprawnościami </vt:lpstr>
      <vt:lpstr>Model społeczny, model medyczny</vt:lpstr>
      <vt:lpstr>Kryterium – Konwencja o Prawach Osób Niepełnosprawnych</vt:lpstr>
      <vt:lpstr>Uniwersalne projektowanie </vt:lpstr>
      <vt:lpstr>Uniwersalne projektowanie – definicja </vt:lpstr>
      <vt:lpstr>Racjonalne usprawnienia</vt:lpstr>
      <vt:lpstr>Bariery</vt:lpstr>
      <vt:lpstr>Ustawy wspierające wyrównywanie szans</vt:lpstr>
      <vt:lpstr>Zamówienia publiczne</vt:lpstr>
      <vt:lpstr>Osoby ze szczególnymi potrzebami, w tym osoby z niepełnosprawnościami </vt:lpstr>
      <vt:lpstr>Osoba ze szczególnymi potrzebami</vt:lpstr>
      <vt:lpstr>Osoba ze szczególnymi potrzebami – przykłady </vt:lpstr>
      <vt:lpstr>Fundusze Europejskie dla Pomorza na lata 2021-2027 Program równych szans i niedyskryminacji oraz  dostępności dla osób z niepełnosprawnościami</vt:lpstr>
      <vt:lpstr>Zasada równości szans i niedyskryminacji,   w tym dostępność  dla osób z niepełnosprawnościami</vt:lpstr>
      <vt:lpstr>Ocena kryterium zgodności projektu  z zasadami horyzontalnymi</vt:lpstr>
      <vt:lpstr>Standardy dostępności (1 z 2)</vt:lpstr>
      <vt:lpstr>Standardy dostępności (2 z 2)</vt:lpstr>
      <vt:lpstr>Dostępny projekt, neutralny charakter produktów i usług</vt:lpstr>
      <vt:lpstr>Projekt to zbiór (dostępnych?)  produktów i usług</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Bizub-jechna</dc:creator>
  <cp:keywords>Polityki horyzontalne</cp:keywords>
  <cp:lastModifiedBy>Anna Bizub-Jechna</cp:lastModifiedBy>
  <cp:revision>150</cp:revision>
  <dcterms:created xsi:type="dcterms:W3CDTF">2022-06-22T09:40:44Z</dcterms:created>
  <dcterms:modified xsi:type="dcterms:W3CDTF">2023-07-28T10:03:42Z</dcterms:modified>
</cp:coreProperties>
</file>