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9" r:id="rId3"/>
    <p:sldId id="335" r:id="rId4"/>
    <p:sldId id="343" r:id="rId5"/>
    <p:sldId id="339" r:id="rId6"/>
    <p:sldId id="329" r:id="rId7"/>
    <p:sldId id="342" r:id="rId8"/>
    <p:sldId id="333" r:id="rId9"/>
    <p:sldId id="330" r:id="rId10"/>
    <p:sldId id="331" r:id="rId11"/>
    <p:sldId id="337" r:id="rId12"/>
    <p:sldId id="332" r:id="rId13"/>
    <p:sldId id="334" r:id="rId14"/>
    <p:sldId id="327" r:id="rId15"/>
    <p:sldId id="310" r:id="rId16"/>
    <p:sldId id="311" r:id="rId17"/>
    <p:sldId id="325" r:id="rId18"/>
    <p:sldId id="340" r:id="rId19"/>
    <p:sldId id="260" r:id="rId2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19"/>
            <p14:sldId id="335"/>
            <p14:sldId id="343"/>
            <p14:sldId id="339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11"/>
            <p14:sldId id="325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8655" autoAdjust="0"/>
  </p:normalViewPr>
  <p:slideViewPr>
    <p:cSldViewPr showGuides="1">
      <p:cViewPr varScale="1">
        <p:scale>
          <a:sx n="79" d="100"/>
          <a:sy n="79" d="100"/>
        </p:scale>
        <p:origin x="1626" y="10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27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74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11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03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28.11.2023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28.11.2023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29 listopada 2023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/>
              <a:t>2. Umieszczenie w miejscu realizacji projektu przynajmniej jednego </a:t>
            </a:r>
            <a:r>
              <a:rPr lang="pl-PL" sz="3100" b="1" dirty="0"/>
              <a:t>trwałego plakatu o minimalnym formacie A3</a:t>
            </a:r>
            <a:r>
              <a:rPr lang="pl-PL" sz="3100" dirty="0"/>
              <a:t> </a:t>
            </a:r>
            <a:br>
              <a:rPr lang="pl-PL" sz="3100" dirty="0"/>
            </a:br>
            <a:r>
              <a:rPr lang="pl-PL" sz="3100" dirty="0"/>
              <a:t>lub podobnej wielkości elektronicznego wyświetlacza, podkreślającego fakt otrzymania dofinansowania z UE </a:t>
            </a:r>
            <a:br>
              <a:rPr lang="pl-PL" sz="3100" dirty="0"/>
            </a:br>
            <a:r>
              <a:rPr lang="pl-PL" sz="3100" dirty="0"/>
              <a:t>(jeśli projekt nie wymaga umieszczenia tablicy informacyjnej)</a:t>
            </a:r>
            <a:endParaRPr lang="pl-PL" dirty="0"/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/>
              <a:t>3. Umieszczenie krótkiego opisu projektu na oficjalnej stronie internetowej, jeśli ją posiadasz i </a:t>
            </a:r>
            <a:r>
              <a:rPr lang="pl-PL" sz="3200" b="1" dirty="0"/>
              <a:t>na stronach mediów społecznościowych</a:t>
            </a:r>
            <a:r>
              <a:rPr lang="pl-PL" sz="3200" dirty="0"/>
              <a:t>, </a:t>
            </a:r>
            <a:br>
              <a:rPr lang="pl-PL" sz="3200" dirty="0"/>
            </a:br>
            <a:r>
              <a:rPr lang="pl-PL" sz="3200" dirty="0"/>
              <a:t>(w uwzględnieniu odpowiedniego zestawienia znaków i hasztagów #</a:t>
            </a:r>
            <a:r>
              <a:rPr lang="pl-PL" sz="3200" dirty="0" err="1"/>
              <a:t>FunduszeUE</a:t>
            </a:r>
            <a:r>
              <a:rPr lang="pl-PL" sz="3200" dirty="0"/>
              <a:t> lub #</a:t>
            </a:r>
            <a:r>
              <a:rPr lang="pl-PL" sz="3200" dirty="0" err="1"/>
              <a:t>FunduszeEuropejskie</a:t>
            </a:r>
            <a:r>
              <a:rPr lang="pl-PL" sz="3200" dirty="0"/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informacje w ramach opisu projektu </a:t>
            </a:r>
            <a:br>
              <a:rPr lang="pl-PL" dirty="0"/>
            </a:br>
            <a:r>
              <a:rPr lang="pl-PL" dirty="0"/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a) </a:t>
            </a:r>
            <a:r>
              <a:rPr lang="pl-PL" sz="3300" b="1" dirty="0">
                <a:solidFill>
                  <a:srgbClr val="FF0000"/>
                </a:solidFill>
              </a:rPr>
              <a:t>tytuł Projektu (maks. 150 znaków) - im krótszy i zgrabniejszy, tym łatwej będzie </a:t>
            </a:r>
            <a:br>
              <a:rPr lang="pl-PL" sz="3300" b="1" dirty="0">
                <a:solidFill>
                  <a:srgbClr val="FF0000"/>
                </a:solidFill>
              </a:rPr>
            </a:br>
            <a:r>
              <a:rPr lang="pl-PL" sz="3300" b="1" dirty="0">
                <a:solidFill>
                  <a:srgbClr val="FF0000"/>
                </a:solidFill>
              </a:rPr>
              <a:t>o nim mówić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b) podkreślenie faktu otrzymania wsparcia finansowego z Unii Europejskiej przez zamieszczenie znaku Funduszy Europejskich, barw Rzeczypospolitej Polskiej i znaku Unii Europejskiej,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c) zadania, działania, które będą realizowane w ramach Projektu (opis, co zostanie zrobione, zakupione itp.),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d) grupy docelowe (do kogo skierowany jest Projekt, kto z niego skorzysta),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e) cel lub cele Projektu,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f) efekty, rezultaty Projektu (jeśli opis zadań, działań nie zawiera opisu efektów, rezultatów),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g) wartość Projektu (całkowity koszt Projektu),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h) wysokość wkładu Funduszy Europejskich,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i) hasztagi #</a:t>
            </a:r>
            <a:r>
              <a:rPr lang="pl-PL" sz="3300" dirty="0" err="1"/>
              <a:t>FunduszeUE</a:t>
            </a:r>
            <a:r>
              <a:rPr lang="pl-PL" sz="3300" dirty="0"/>
              <a:t> lub #</a:t>
            </a:r>
            <a:r>
              <a:rPr lang="pl-PL" sz="3300" dirty="0" err="1"/>
              <a:t>FunduszeEuropejskie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4. Projekt o znaczeniu strategicznym lub którego </a:t>
            </a:r>
            <a:r>
              <a:rPr lang="pl-PL" b="1" dirty="0"/>
              <a:t>całkowity koszt przekracza 10 mln euro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obowiązek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zorganizowania wydarzenia lub działania informacyjno-promocyjnego</a:t>
            </a:r>
            <a:r>
              <a:rPr lang="pl-PL" dirty="0"/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5. Projekt, którego </a:t>
            </a:r>
            <a:r>
              <a:rPr lang="pl-PL" b="1" dirty="0"/>
              <a:t>całkowity koszt przekracza 5 mln euro </a:t>
            </a:r>
          </a:p>
          <a:p>
            <a:pPr marL="0" indent="0">
              <a:buNone/>
            </a:pPr>
            <a:r>
              <a:rPr lang="pl-PL" dirty="0"/>
              <a:t>Informacja dla IZ (14 dni przed) o:</a:t>
            </a:r>
          </a:p>
          <a:p>
            <a:pPr marL="0" indent="0">
              <a:buNone/>
            </a:pPr>
            <a:r>
              <a:rPr lang="pl-PL" dirty="0"/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/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/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39478"/>
            <a:ext cx="9865096" cy="6732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Terminowe wprowadzanie aktualnych danych do wyszukiwarki wsparcia        dla potencjalnych beneficjentów i uczestników projektów, dostępnej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Udostępnianie utworów związanych z komunikacją i widocznością </a:t>
            </a:r>
            <a:br>
              <a:rPr lang="pl-PL" dirty="0"/>
            </a:br>
            <a:r>
              <a:rPr lang="pl-PL" dirty="0"/>
              <a:t>(np. zdjęcia, filmy) powstałych w ramach Projektu wraz z nieodpłatną </a:t>
            </a:r>
            <a:br>
              <a:rPr lang="pl-PL" dirty="0"/>
            </a:br>
            <a:r>
              <a:rPr lang="pl-PL" dirty="0"/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Gdzie znajdują się informacje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DD90D2E8-4A77-4F08-B8F4-E874A0BA79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Obraz 13" descr="skan strony rpo.pomorskie.eu ">
            <a:extLst>
              <a:ext uri="{FF2B5EF4-FFF2-40B4-BE49-F238E27FC236}">
                <a16:creationId xmlns:a16="http://schemas.microsoft.com/office/drawing/2014/main" id="{A0C0BDCE-7B93-4A62-9D1E-A8779BFA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6" y="995590"/>
            <a:ext cx="9361905" cy="5885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Fundusze Europejskie </a:t>
            </a:r>
            <a:br>
              <a:rPr lang="pl-PL" dirty="0"/>
            </a:br>
            <a:r>
              <a:rPr lang="pl-PL" dirty="0"/>
              <a:t>dla Pomorza 2021-2027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5" name="Symbol zastępczy zawartości 4" descr="Skan strony rpo.pomorskie.eu">
            <a:extLst>
              <a:ext uri="{FF2B5EF4-FFF2-40B4-BE49-F238E27FC236}">
                <a16:creationId xmlns:a16="http://schemas.microsoft.com/office/drawing/2014/main" id="{34573636-85D5-4F2D-84F7-689F12D8B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21570" y="1259557"/>
            <a:ext cx="5832648" cy="62147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3348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Poznaj zasady promowania projektów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6" name="Obraz 5" descr="Skan strony rpo.pomorskie.eu&#10;">
            <a:extLst>
              <a:ext uri="{FF2B5EF4-FFF2-40B4-BE49-F238E27FC236}">
                <a16:creationId xmlns:a16="http://schemas.microsoft.com/office/drawing/2014/main" id="{553C2D21-28B4-45B5-88D1-53CAD884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57" y="899517"/>
            <a:ext cx="6601106" cy="63948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07405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tytuł Projektu (maks. 150 znaków) - im krótszy </a:t>
            </a:r>
            <a:br>
              <a:rPr lang="pl-PL" sz="2800" dirty="0"/>
            </a:br>
            <a:r>
              <a:rPr lang="pl-PL" sz="2800" dirty="0"/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w formie naklejek oznaczamy produkty, sprzęty,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obowiązkowy profil w mediach społecznościowych.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</a:t>
            </a:r>
            <a:r>
              <a:rPr lang="pl-PL"/>
              <a:t>zasad horyzontalnych.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8B55E455-AA83-4976-A302-EE036401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9360751" cy="683695"/>
          </a:xfrm>
        </p:spPr>
        <p:txBody>
          <a:bodyPr>
            <a:noAutofit/>
          </a:bodyPr>
          <a:lstStyle/>
          <a:p>
            <a:r>
              <a:rPr lang="pl-PL" sz="2400" dirty="0"/>
              <a:t>Polacy są najlepiej poinformowani o Funduszach Europejskich </a:t>
            </a:r>
            <a:br>
              <a:rPr lang="pl-PL" sz="2400" dirty="0"/>
            </a:br>
            <a:r>
              <a:rPr lang="pl-PL" sz="2400" dirty="0"/>
              <a:t>z całej UE i najbardziej dostrzegają korzyści z płynące </a:t>
            </a:r>
            <a:br>
              <a:rPr lang="pl-PL" sz="2400" dirty="0"/>
            </a:br>
            <a:r>
              <a:rPr lang="pl-PL" sz="2400" dirty="0"/>
              <a:t>z projektów unijnych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18300C9-CCA4-4993-914F-5382668B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96" y="1702395"/>
            <a:ext cx="10691813" cy="56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75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Z jakich dokumentów wynikają wymagania związane</a:t>
            </a:r>
            <a:br>
              <a:rPr lang="pl-PL" dirty="0"/>
            </a:br>
            <a:r>
              <a:rPr lang="pl-PL" dirty="0"/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4438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/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dirty="0"/>
              <a:t>Wytyczne dotyczące informacji i promocji Funduszy Europejskich </a:t>
            </a:r>
            <a:br>
              <a:rPr lang="pl-PL" dirty="0"/>
            </a:br>
            <a:r>
              <a:rPr lang="pl-PL" dirty="0"/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dirty="0"/>
              <a:t>Księga Tożsamości Wizualnej marki Fundusze Europejskie 2021-2027,</a:t>
            </a:r>
          </a:p>
          <a:p>
            <a:pPr>
              <a:spcAft>
                <a:spcPts val="1800"/>
              </a:spcAft>
            </a:pPr>
            <a:r>
              <a:rPr lang="pl-PL" b="1" dirty="0"/>
              <a:t>Podręcznik wnioskodawcy i beneficjenta Funduszy Europejskich </a:t>
            </a:r>
            <a:br>
              <a:rPr lang="pl-PL" b="1" dirty="0"/>
            </a:br>
            <a:r>
              <a:rPr lang="pl-PL" b="1" dirty="0"/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/>
              <a:t>Obowiązki informacyjne beneficjenta (załącznik do Umowy </a:t>
            </a:r>
            <a:br>
              <a:rPr lang="pl-PL" dirty="0"/>
            </a:br>
            <a:r>
              <a:rPr lang="pl-PL" dirty="0"/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NOWOŚĆ w zakresie obowiązków i wymagań dotyczących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FF0000"/>
                </a:solidFill>
              </a:rPr>
              <a:t>Korekta finansowa do 3% </a:t>
            </a:r>
            <a:r>
              <a:rPr lang="pl-PL" sz="2400" dirty="0"/>
              <a:t>za niezgodność z wymogami –  </a:t>
            </a:r>
            <a:br>
              <a:rPr lang="pl-PL" sz="2400" dirty="0"/>
            </a:br>
            <a:r>
              <a:rPr lang="pl-PL" sz="2400" dirty="0"/>
              <a:t>załącznik do umowy „Wykaz pomniejszenia wartości dofinansowania Projektu 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Pomniejszenie dofinansowania w przypadku nie wypełnienia i/lub nieprawidłowego wywiązywania się 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58806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oznaczania działań i dokumentów, wyposażenia 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informowania na oficjalnej stronie                     i w mediach społecznościowych,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/>
              <a:t>1. umieszczania w widoczny sposób znaku Funduszy Europejskich, znaku barw Rzeczypospolitej Polskiej (jeśli dotyczy; wersja </a:t>
            </a:r>
            <a:r>
              <a:rPr lang="pl-PL" dirty="0" err="1"/>
              <a:t>pełnokolorowa</a:t>
            </a:r>
            <a:r>
              <a:rPr lang="pl-PL" dirty="0"/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/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/>
              <a:t>Jakie znaki graficzne należy umieścić?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dirty="0"/>
              <a:t> Nie ma obowiązku zamieszczania dodatkowej informacji słownej </a:t>
            </a:r>
            <a:br>
              <a:rPr lang="pl-PL" dirty="0"/>
            </a:br>
            <a:r>
              <a:rPr lang="pl-PL" dirty="0"/>
              <a:t>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dirty="0"/>
              <a:t> 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81" y="2555701"/>
            <a:ext cx="904724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/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/>
              <a:t>Naklejki należy umieścić na produktach, sprzętach, pojazdach, aparaturze itp. </a:t>
            </a:r>
            <a:br>
              <a:rPr lang="pl-PL" sz="6800" dirty="0"/>
            </a:br>
            <a:r>
              <a:rPr lang="pl-PL" sz="6800" dirty="0"/>
              <a:t>powstałych lub zakupionych w ramach projektu (np. na środkach i pomocach dydaktycznych jak tablice).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Naklejek nie umieszczamy na przedmiotach użytku codziennego </a:t>
            </a:r>
            <a:br>
              <a:rPr lang="pl-PL" sz="6800" dirty="0"/>
            </a:br>
            <a:r>
              <a:rPr lang="pl-PL" sz="6800" dirty="0"/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Najmniejszy rozmiar naklejki to 14x8 cm,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9" name="Symbol zastępczy zawartości 8" descr="Wzór naklejek">
            <a:extLst>
              <a:ext uri="{FF2B5EF4-FFF2-40B4-BE49-F238E27FC236}">
                <a16:creationId xmlns:a16="http://schemas.microsoft.com/office/drawing/2014/main" id="{4253F28A-47E9-40F6-A2EE-5D5712CB58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4" y="4757957"/>
            <a:ext cx="9687023" cy="2441880"/>
          </a:xfr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Umieszczenie </a:t>
            </a:r>
            <a:r>
              <a:rPr lang="pl-PL" b="1" dirty="0"/>
              <a:t>w widocznym miejscu </a:t>
            </a:r>
            <a:r>
              <a:rPr lang="pl-PL" dirty="0"/>
              <a:t>realizacji projektu </a:t>
            </a:r>
            <a:r>
              <a:rPr lang="pl-PL" b="1" dirty="0"/>
              <a:t>trwałej tablicy informacyjnej </a:t>
            </a:r>
            <a:r>
              <a:rPr lang="pl-PL" dirty="0"/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/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/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Projekt obejmuje prace budowlane, działania w zakresie infrastruktury, inwestycje rzeczowe lub zakup sprzętu,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/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7869</TotalTime>
  <Words>1024</Words>
  <Application>Microsoft Office PowerPoint</Application>
  <PresentationFormat>Niestandardowy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Polacy są najlepiej poinformowani o Funduszach Europejskich  z całej UE i najbardziej dostrzegają korzyści z płynące  z projektów unijnych</vt:lpstr>
      <vt:lpstr>Z jakich dokumentów wynikają wymagania związane z informacją i promocją?  </vt:lpstr>
      <vt:lpstr>NOWOŚĆ w zakresie obowiązków i wymagań dotyczących promocji   </vt:lpstr>
      <vt:lpstr>Obowiązki </vt:lpstr>
      <vt:lpstr>Obowiązki dotyczące oznaczania działań i dokumentów </vt:lpstr>
      <vt:lpstr>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 Gdzie znajdują się informacje</vt:lpstr>
      <vt:lpstr>Strona internetowa – Fundusze Europejskie  dla Pomorza 2021-2027</vt:lpstr>
      <vt:lpstr>Poznaj zasady promowania projektów</vt:lpstr>
      <vt:lpstr>Podsumowanie </vt:lpstr>
      <vt:lpstr>Informowanie o Funduszach Europejskich odbywa się z poszanowaniem wartości  Unii Europejskiej i zasad horyzontalnych.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Skibińska Joanna</cp:lastModifiedBy>
  <cp:revision>260</cp:revision>
  <dcterms:created xsi:type="dcterms:W3CDTF">2022-06-22T09:40:44Z</dcterms:created>
  <dcterms:modified xsi:type="dcterms:W3CDTF">2023-11-28T08:30:17Z</dcterms:modified>
</cp:coreProperties>
</file>