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6"/>
  </p:notesMasterIdLst>
  <p:sldIdLst>
    <p:sldId id="256" r:id="rId2"/>
    <p:sldId id="285" r:id="rId3"/>
    <p:sldId id="274" r:id="rId4"/>
    <p:sldId id="275" r:id="rId5"/>
    <p:sldId id="292" r:id="rId6"/>
    <p:sldId id="286" r:id="rId7"/>
    <p:sldId id="287" r:id="rId8"/>
    <p:sldId id="288" r:id="rId9"/>
    <p:sldId id="289" r:id="rId10"/>
    <p:sldId id="290" r:id="rId11"/>
    <p:sldId id="291" r:id="rId12"/>
    <p:sldId id="276" r:id="rId13"/>
    <p:sldId id="277" r:id="rId14"/>
    <p:sldId id="293" r:id="rId15"/>
    <p:sldId id="278" r:id="rId16"/>
    <p:sldId id="279" r:id="rId17"/>
    <p:sldId id="280" r:id="rId18"/>
    <p:sldId id="283" r:id="rId19"/>
    <p:sldId id="284" r:id="rId20"/>
    <p:sldId id="294" r:id="rId21"/>
    <p:sldId id="295" r:id="rId22"/>
    <p:sldId id="296" r:id="rId23"/>
    <p:sldId id="297" r:id="rId24"/>
    <p:sldId id="298" r:id="rId25"/>
    <p:sldId id="299" r:id="rId26"/>
    <p:sldId id="301" r:id="rId27"/>
    <p:sldId id="302" r:id="rId28"/>
    <p:sldId id="303" r:id="rId29"/>
    <p:sldId id="306" r:id="rId30"/>
    <p:sldId id="305" r:id="rId31"/>
    <p:sldId id="307" r:id="rId32"/>
    <p:sldId id="308" r:id="rId33"/>
    <p:sldId id="309" r:id="rId34"/>
    <p:sldId id="260" r:id="rId3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damska Ewelina" initials="AE" lastIdx="1" clrIdx="1">
    <p:extLst>
      <p:ext uri="{19B8F6BF-5375-455C-9EA6-DF929625EA0E}">
        <p15:presenceInfo xmlns:p15="http://schemas.microsoft.com/office/powerpoint/2012/main" userId="S-1-5-21-352459600-126056257-345019615-18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85146" autoAdjust="0"/>
  </p:normalViewPr>
  <p:slideViewPr>
    <p:cSldViewPr showGuides="1">
      <p:cViewPr varScale="1">
        <p:scale>
          <a:sx n="66" d="100"/>
          <a:sy n="66" d="100"/>
        </p:scale>
        <p:origin x="1637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2023-10-11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92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795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028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2023-10-11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2023-10-11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2023-10-11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2023-10-11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strony/o-funduszach/fundusze-na-lata-2021-2027/prawo-i-dokumenty/wytyczne/wytyczne-dotyczace-zagadnien-zwiazanych-z-przygotowaniem-projektow-inwestycyjnych-w-tym-hybrydowych-na-lata-2021-2027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2700009"/>
            <a:ext cx="7920115" cy="1087764"/>
          </a:xfrm>
        </p:spPr>
        <p:txBody>
          <a:bodyPr>
            <a:normAutofit fontScale="90000"/>
          </a:bodyPr>
          <a:lstStyle/>
          <a:p>
            <a:r>
              <a:rPr lang="pl-PL" sz="2800" dirty="0"/>
              <a:t>Załączniki do formularza wniosku o dofinansowanie projektu dla naboru wniosków o dofinansowanie projektów dla Działania 6.10. Infrastruktura kultury </a:t>
            </a:r>
            <a:br>
              <a:rPr lang="pl-PL" sz="2800" dirty="0"/>
            </a:br>
            <a:r>
              <a:rPr lang="pl-PL" sz="2800" dirty="0"/>
              <a:t>w ramach programu regionalnego Fundusze Europejskie dla Pomorza 2021-2027</a:t>
            </a: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50331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1.3.	Szczegółowy opis przedmiotu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W ramach niniejszego podrozdziału należy także wskazać oraz precyzyjnie i szczegółowo uzasadnić, w oparciu o konkretne dane, czy w projekcie występuje lub może wystąpić pomoc publiczna. 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Analiza powinna zostać dokonana w oparciu o następujące przesłanki (pkt 5.5. regulaminu wyboru projektów):</a:t>
            </a:r>
          </a:p>
          <a:p>
            <a:pPr lvl="0"/>
            <a:r>
              <a:rPr lang="pl-PL" sz="2200" dirty="0">
                <a:latin typeface="+mn-lt"/>
              </a:rPr>
              <a:t>wsparcie udzielane jest przedsiębiorstwu przez państwo lub ze źródeł państwowych,</a:t>
            </a:r>
          </a:p>
          <a:p>
            <a:pPr lvl="0"/>
            <a:r>
              <a:rPr lang="pl-PL" sz="2200" dirty="0">
                <a:latin typeface="+mn-lt"/>
              </a:rPr>
              <a:t>wsparcie powoduje uzyskanie przez przedsiębiorstwo przysporzenia na warunkach korzystniejszych od rynkowych,</a:t>
            </a:r>
          </a:p>
          <a:p>
            <a:pPr lvl="0"/>
            <a:r>
              <a:rPr lang="pl-PL" sz="2200" dirty="0">
                <a:latin typeface="+mn-lt"/>
              </a:rPr>
              <a:t>wsparcie ma charakter selektywny (uprzywilejowuje określone przedsiębiorstwa albo produkcję określonych towarów),</a:t>
            </a:r>
          </a:p>
          <a:p>
            <a:pPr lvl="0"/>
            <a:r>
              <a:rPr lang="pl-PL" sz="2200" dirty="0">
                <a:latin typeface="+mn-lt"/>
              </a:rPr>
              <a:t>wsparcie grozi zakłóceniem lub zakłóca konkurencję oraz wpływa na wymianę handlową między państwami członkowskimi Unii Europejskiej.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W przypadku, gdy </a:t>
            </a:r>
            <a:r>
              <a:rPr lang="pl-PL" sz="2200" b="1" dirty="0">
                <a:latin typeface="+mn-lt"/>
              </a:rPr>
              <a:t>wszystkie powyższe przesłanki są spełnione łącznie</a:t>
            </a:r>
            <a:r>
              <a:rPr lang="pl-PL" sz="2200" dirty="0">
                <a:latin typeface="+mn-lt"/>
              </a:rPr>
              <a:t> </a:t>
            </a:r>
            <a:r>
              <a:rPr lang="pl-PL" sz="2200" b="1" dirty="0">
                <a:latin typeface="+mn-lt"/>
              </a:rPr>
              <a:t>wsparcie stanowi pomoc publiczną.</a:t>
            </a:r>
            <a:r>
              <a:rPr lang="pl-PL" sz="2200" dirty="0">
                <a:latin typeface="+mn-lt"/>
              </a:rPr>
              <a:t> Powyższe oznacza, że niewystępowanie przynajmniej jednej z przesłanek sprawia, że wsparcie nie jest pomocą publiczną.</a:t>
            </a:r>
          </a:p>
          <a:p>
            <a:pPr marL="0" indent="0">
              <a:spcBef>
                <a:spcPts val="400"/>
              </a:spcBef>
              <a:buNone/>
            </a:pPr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869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1.4.	Zgodność projektu z logiką interwencji Programu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W ramach niniejszego podrozdziału należy odnieść się do następujących kryteriów strategicznych dla Działania 6.10. Infrastruktura kultury:</a:t>
            </a:r>
          </a:p>
          <a:p>
            <a:r>
              <a:rPr lang="pl-PL" sz="2200" dirty="0">
                <a:latin typeface="+mn-lt"/>
              </a:rPr>
              <a:t>1.4.1. Profil projektu</a:t>
            </a:r>
          </a:p>
          <a:p>
            <a:r>
              <a:rPr lang="pl-PL" sz="2200" dirty="0">
                <a:latin typeface="+mn-lt"/>
              </a:rPr>
              <a:t>1.4.2. Wkład w zakładane efekty</a:t>
            </a:r>
          </a:p>
          <a:p>
            <a:r>
              <a:rPr lang="pl-PL" sz="2200" dirty="0">
                <a:latin typeface="+mn-lt"/>
              </a:rPr>
              <a:t>1.4.3. Kompleksowość projektu</a:t>
            </a:r>
          </a:p>
          <a:p>
            <a:r>
              <a:rPr lang="pl-PL" sz="2200" dirty="0">
                <a:latin typeface="+mn-lt"/>
              </a:rPr>
              <a:t>1.4.4. Komplementarność projektu</a:t>
            </a:r>
          </a:p>
          <a:p>
            <a:r>
              <a:rPr lang="pl-PL" sz="2200" dirty="0">
                <a:latin typeface="+mn-lt"/>
              </a:rPr>
              <a:t>1.4.5. Wartość dodana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956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oddziaływania projektu na środowisko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398" y="2025676"/>
            <a:ext cx="9145015" cy="5053846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2.1  Informacja o wpływie projektu na środowisko;</a:t>
            </a:r>
          </a:p>
          <a:p>
            <a:pPr lvl="0"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2.2. Dokumenty z procedury oceny oddziaływania na środowisko;</a:t>
            </a:r>
          </a:p>
          <a:p>
            <a:pPr>
              <a:lnSpc>
                <a:spcPct val="160000"/>
              </a:lnSpc>
              <a:spcAft>
                <a:spcPts val="1200"/>
              </a:spcAft>
            </a:pPr>
            <a:r>
              <a:rPr lang="pl-PL" sz="2200" dirty="0">
                <a:latin typeface="+mn-lt"/>
              </a:rPr>
              <a:t>Załącznik 2.3. Zaświadczenie organu odpowiedzialnego za monitorowanie obszarów Natura 2000.</a:t>
            </a:r>
          </a:p>
        </p:txBody>
      </p:sp>
    </p:spTree>
    <p:extLst>
      <p:ext uri="{BB962C8B-B14F-4D97-AF65-F5344CB8AC3E}">
        <p14:creationId xmlns:p14="http://schemas.microsoft.com/office/powerpoint/2010/main" val="4044685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5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zakresu rzeczowego realizacji inwestycji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115541"/>
            <a:ext cx="8640382" cy="488381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Na etapie składania wniosku Wnioskodawca </a:t>
            </a:r>
            <a:r>
              <a:rPr lang="pl-PL" sz="2200" b="1" dirty="0">
                <a:latin typeface="+mn-lt"/>
                <a:cs typeface="Calibri" panose="020F0502020204030204" pitchFamily="34" charset="0"/>
              </a:rPr>
              <a:t>musi posiadać dokumentację projektową;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 </a:t>
            </a:r>
            <a:r>
              <a:rPr lang="pl-PL" sz="2200" b="1" dirty="0">
                <a:latin typeface="+mn-lt"/>
                <a:cs typeface="Calibri" panose="020F0502020204030204" pitchFamily="34" charset="0"/>
              </a:rPr>
              <a:t>Wykaz posiadanej dokumentacji projektowej należy przedstawić w oświadczeniu, którego wzór stanowi Załącznik nr 7.9 do regulaminu wyboru;</a:t>
            </a:r>
            <a:endParaRPr lang="pl-PL" sz="2200" dirty="0">
              <a:latin typeface="+mn-lt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Pozwolenie na budowę lub zgłoszenie zamiaru wykonywania robót budowlanych niewymagających pozwolenia na budowę dla projektu, należy </a:t>
            </a:r>
            <a:r>
              <a:rPr lang="pl-PL" sz="2200" b="1" dirty="0">
                <a:latin typeface="+mn-lt"/>
                <a:cs typeface="Calibri" panose="020F0502020204030204" pitchFamily="34" charset="0"/>
              </a:rPr>
              <a:t>dostarczyć najpóźniej 3 miesiące od daty publikacji informacji o wynikach postępowania w sprawie wyboru projektów do dofinansowania;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Jeżeli Wnioskodawca jest w posiadaniu zgód realizacyjnych,  należy je dołączyć na etapie składania wniosku o dofinansowanie (również zgody obejmujące częściowy zakres projektu).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2200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4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5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dotyczące zakresu rzeczowego realizacji inwestycji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115541"/>
            <a:ext cx="8640382" cy="488381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Informacja na temat rodzaju zezwolenia realizacyjnego (np. pozwolenie na budowę, zgłoszenie budowy, brak wymogu uzyskania zezwolenia), na podstawie którego realizowany będzie projekt lub poszczególne zadania należy opisać w rozdziale 1.3 Studium wykonalności; 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  <a:cs typeface="Calibri" panose="020F0502020204030204" pitchFamily="34" charset="0"/>
              </a:rPr>
              <a:t>Dodatkowo w rozdziale 1.3 SW należy wskazać numery działek na których realizowana będzie inwestycja oraz wskazać tytułu prawny do dysponowania poszczególnymi nieruchomościami;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  <a:cs typeface="Calibri" panose="020F0502020204030204" pitchFamily="34" charset="0"/>
              </a:rPr>
              <a:t>Uwaga! W ramach naboru dla Działania 6.10. Infrastruktura kultury </a:t>
            </a:r>
            <a:r>
              <a:rPr lang="pl-PL" sz="2200" dirty="0" err="1">
                <a:latin typeface="+mn-lt"/>
                <a:cs typeface="Calibri" panose="020F0502020204030204" pitchFamily="34" charset="0"/>
              </a:rPr>
              <a:t>FEP</a:t>
            </a:r>
            <a:r>
              <a:rPr lang="pl-PL" sz="2200" dirty="0">
                <a:latin typeface="+mn-lt"/>
                <a:cs typeface="Calibri" panose="020F0502020204030204" pitchFamily="34" charset="0"/>
              </a:rPr>
              <a:t> 2021-2027 nie dopuszcza się składania projektów realizowanych w trybie „zaprojektuj i wybuduj”, </a:t>
            </a:r>
            <a:r>
              <a:rPr lang="pl-PL" sz="2200" dirty="0" err="1">
                <a:latin typeface="+mn-lt"/>
                <a:cs typeface="Calibri" panose="020F0502020204030204" pitchFamily="34" charset="0"/>
              </a:rPr>
              <a:t>tj</a:t>
            </a:r>
            <a:r>
              <a:rPr lang="pl-PL" sz="2200" dirty="0">
                <a:latin typeface="+mn-lt"/>
                <a:cs typeface="Calibri" panose="020F0502020204030204" pitchFamily="34" charset="0"/>
              </a:rPr>
              <a:t>, w oparciu o program funkcjonalno-użytkowy sporządzony zgodnie z Rozporządzeniem Ministra Rozwoju Technologii z dnia 20 grudnia 2021 r. w sprawie szczegółowego zakresu i formy dokumentacji projektowej, specyfikacji technicznych wykonania i odbioru robót budowlanych oraz programu funkcjonalno-użytkowego.</a:t>
            </a:r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22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3EF898BB-61C7-4DBF-95A6-28F24CA77D05}"/>
              </a:ext>
            </a:extLst>
          </p:cNvPr>
          <p:cNvSpPr/>
          <p:nvPr/>
        </p:nvSpPr>
        <p:spPr>
          <a:xfrm>
            <a:off x="953418" y="4088971"/>
            <a:ext cx="9000901" cy="3456384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352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3" y="395461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Dokumenty poświadczające zaangażowanie partnerów w realizację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331565"/>
            <a:ext cx="9793088" cy="5477017"/>
          </a:xfrm>
        </p:spPr>
        <p:txBody>
          <a:bodyPr>
            <a:noAutofit/>
          </a:bodyPr>
          <a:lstStyle/>
          <a:p>
            <a:pPr marL="540000" indent="-457200">
              <a:lnSpc>
                <a:spcPct val="150000"/>
              </a:lnSpc>
              <a:spcBef>
                <a:spcPts val="0"/>
              </a:spcBef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Partnerem w projekcie może być wyłącznie podmiot wymieniony w Działaniu SZOP;</a:t>
            </a:r>
          </a:p>
          <a:p>
            <a:pPr marL="540000" indent="-457200">
              <a:lnSpc>
                <a:spcPct val="150000"/>
              </a:lnSpc>
              <a:spcBef>
                <a:spcPts val="0"/>
              </a:spcBef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Zdefiniowana minimalna zawartość umowy partnerskiej, w szczególności: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przedmiot porozumienia albo umowy;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prawa i obowiązki stron;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zakres i formę udziału poszczególnych Partnerów w projekcie, w tym zakres realizowanych przez nich zadań;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Partner wiodący uprawniony do reprezentowania pozostałych Partnerów projektu;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sposób przekazywania dofinansowania na pokrycie kosztów ponoszonych przez poszczególnych Partnerów projektu, umożliwiający określenie kwoty dofinansowania udzielonego każdemu z Partnerów;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sposób postępowania w przypadku naruszenia lub niewywiązania się stron z porozumienia lub umowy.</a:t>
            </a:r>
          </a:p>
        </p:txBody>
      </p:sp>
    </p:spTree>
    <p:extLst>
      <p:ext uri="{BB962C8B-B14F-4D97-AF65-F5344CB8AC3E}">
        <p14:creationId xmlns:p14="http://schemas.microsoft.com/office/powerpoint/2010/main" val="3370833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+mn-lt"/>
              </a:rPr>
              <a:t>Dokumenty określające status prawny wnioskodawcy i partnerów projektu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985323"/>
            <a:ext cx="9721080" cy="475252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Załącznik wymagany jest w celu potwierdzenia statusu prawnego Wnioskodawcy i Partnerów projektu;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Dokument nie jest wymagany, gdy można go uzyskać z ogólnodostępnego rejestru;</a:t>
            </a:r>
          </a:p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Załącznik nie jest wymagany np. dla jednostek samorządu terytorialnego.</a:t>
            </a:r>
          </a:p>
        </p:txBody>
      </p:sp>
    </p:spTree>
    <p:extLst>
      <p:ext uri="{BB962C8B-B14F-4D97-AF65-F5344CB8AC3E}">
        <p14:creationId xmlns:p14="http://schemas.microsoft.com/office/powerpoint/2010/main" val="18485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6" y="403728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Informacje niezbędne do ubiegania się o pomoc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r>
              <a:rPr lang="pl-PL" dirty="0">
                <a:latin typeface="+mn-lt"/>
              </a:rPr>
              <a:t> lub pomoc inną niż pomoc </a:t>
            </a:r>
            <a:r>
              <a:rPr lang="pl-PL" i="1" dirty="0">
                <a:latin typeface="+mn-lt"/>
              </a:rPr>
              <a:t>de </a:t>
            </a:r>
            <a:r>
              <a:rPr lang="pl-PL" i="1" dirty="0" err="1">
                <a:latin typeface="+mn-lt"/>
              </a:rPr>
              <a:t>minimis</a:t>
            </a:r>
            <a:endParaRPr lang="pl-PL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70" y="1619597"/>
            <a:ext cx="9577064" cy="5040560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6.1a Oświadczenie o uzyskanej pomocy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;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6.1b Formularz informacji przedstawianych przy ubieganiu się o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;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6.1.c Formularz informacji niezbędnych do udzielenia pomocy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dla przedsiębiorców świadczących usługi w ogólnym interesie gospodarczym; 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6.2 Formularz informacji przedstawianych przy ubieganiu się o pomoc inną niż pomoc w rolnictwie lub rybołówstwie,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lub pomoc de </a:t>
            </a:r>
            <a:r>
              <a:rPr lang="pl-PL" sz="2000" dirty="0" err="1">
                <a:latin typeface="+mn-lt"/>
              </a:rPr>
              <a:t>minimis</a:t>
            </a:r>
            <a:r>
              <a:rPr lang="pl-PL" sz="2000" dirty="0">
                <a:latin typeface="+mn-lt"/>
              </a:rPr>
              <a:t> w rolnictwie lub rybołówstwie;</a:t>
            </a:r>
          </a:p>
          <a:p>
            <a:pPr lvl="0">
              <a:spcAft>
                <a:spcPts val="1200"/>
              </a:spcAft>
            </a:pPr>
            <a:r>
              <a:rPr lang="pl-PL" sz="2000" dirty="0">
                <a:latin typeface="+mn-lt"/>
              </a:rPr>
              <a:t>Załącznik nr 6.3 Oświadczenie wnioskodawcy o statusie MŚP (wraz z trzema załącznikami).</a:t>
            </a:r>
          </a:p>
        </p:txBody>
      </p:sp>
    </p:spTree>
    <p:extLst>
      <p:ext uri="{BB962C8B-B14F-4D97-AF65-F5344CB8AC3E}">
        <p14:creationId xmlns:p14="http://schemas.microsoft.com/office/powerpoint/2010/main" val="3586077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539751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Oświadczenia wnioskodawcy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403573"/>
            <a:ext cx="9721080" cy="5006989"/>
          </a:xfrm>
        </p:spPr>
        <p:txBody>
          <a:bodyPr>
            <a:noAutofit/>
          </a:bodyPr>
          <a:lstStyle/>
          <a:p>
            <a:pPr lvl="0"/>
            <a:r>
              <a:rPr lang="pl-PL" sz="2200" dirty="0">
                <a:latin typeface="+mn-lt"/>
              </a:rPr>
              <a:t>Załącznik nr 7.1 „Oświadczenie o złożeniu wniosku w aplikacji </a:t>
            </a:r>
            <a:r>
              <a:rPr lang="pl-PL" sz="2200" dirty="0" err="1">
                <a:latin typeface="+mn-lt"/>
              </a:rPr>
              <a:t>WOD</a:t>
            </a:r>
            <a:r>
              <a:rPr lang="pl-PL" sz="2200" dirty="0">
                <a:latin typeface="+mn-lt"/>
              </a:rPr>
              <a:t>”;</a:t>
            </a:r>
          </a:p>
          <a:p>
            <a:pPr lvl="0"/>
            <a:r>
              <a:rPr lang="pl-PL" sz="2200" dirty="0">
                <a:latin typeface="+mn-lt"/>
              </a:rPr>
              <a:t>Załącznik nr 7.2 „Oświadczenie, iż projekt nie został zakończony w rozumieniu art. 63 ust. 6 rozporządzenia ogólnego”;</a:t>
            </a:r>
          </a:p>
          <a:p>
            <a:pPr lvl="0"/>
            <a:r>
              <a:rPr lang="pl-PL" sz="2200" dirty="0">
                <a:latin typeface="+mn-lt"/>
              </a:rPr>
              <a:t>Załącznik nr 7.3 „Oświadczenie o realizacji projektu zgodnie z prawem”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(jeśli dotyczy);</a:t>
            </a:r>
          </a:p>
          <a:p>
            <a:pPr lvl="0"/>
            <a:r>
              <a:rPr lang="pl-PL" sz="2200" dirty="0">
                <a:latin typeface="+mn-lt"/>
              </a:rPr>
              <a:t>Załącznik nr 7.5 „Oświadczenie o udzielaniu informacji na potrzeby ewaluacji”;</a:t>
            </a:r>
          </a:p>
          <a:p>
            <a:pPr lvl="0"/>
            <a:r>
              <a:rPr lang="pl-PL" sz="2200" dirty="0">
                <a:latin typeface="+mn-lt"/>
              </a:rPr>
              <a:t>Załącznik nr 7.6 „Oświadczenie o zgodzie na korespondencję elektroniczną”;</a:t>
            </a:r>
          </a:p>
          <a:p>
            <a:pPr lvl="0"/>
            <a:r>
              <a:rPr lang="pl-PL" sz="2200" dirty="0">
                <a:latin typeface="+mn-lt"/>
              </a:rPr>
              <a:t>Załącznik nr 7.7 „Oświadczenie o zapoznaniu się z regulaminem wyboru projektów”;</a:t>
            </a:r>
          </a:p>
          <a:p>
            <a:pPr lvl="0"/>
            <a:r>
              <a:rPr lang="pl-PL" sz="2200" dirty="0">
                <a:latin typeface="+mn-lt"/>
              </a:rPr>
              <a:t>Załącznik nr 7.8 „Oświadczenie dotyczące przetwarzania danych osobowych (</a:t>
            </a:r>
            <a:r>
              <a:rPr lang="pl-PL" sz="2200" dirty="0" err="1">
                <a:latin typeface="+mn-lt"/>
              </a:rPr>
              <a:t>RODO</a:t>
            </a:r>
            <a:r>
              <a:rPr lang="pl-PL" sz="2200" dirty="0">
                <a:latin typeface="+mn-lt"/>
              </a:rPr>
              <a:t>)”;</a:t>
            </a:r>
          </a:p>
          <a:p>
            <a:pPr lvl="0"/>
            <a:r>
              <a:rPr lang="pl-PL" sz="2200" dirty="0">
                <a:latin typeface="+mn-lt"/>
              </a:rPr>
              <a:t>Załącznik nr 7.9 „Oświadczenie o posiadanej dokumentacji projektowej”.</a:t>
            </a:r>
          </a:p>
          <a:p>
            <a:pPr marL="108014" indent="0">
              <a:lnSpc>
                <a:spcPct val="200000"/>
              </a:lnSpc>
              <a:spcBef>
                <a:spcPts val="1800"/>
              </a:spcBef>
              <a:spcAft>
                <a:spcPts val="1800"/>
              </a:spcAft>
              <a:buNone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6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87312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Załączniki dodatkowe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013" y="1259557"/>
            <a:ext cx="8640382" cy="53998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  <a:cs typeface="Calibri" panose="020F0502020204030204" pitchFamily="34" charset="0"/>
              </a:rPr>
              <a:t>Załączniki przedstawiające dodatkowe informacje o projekcie;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</a:rPr>
              <a:t>Jeśli załączniki do formularza wniosku o dofinansowanie wymienione wcześniej, mimo spakowania, nie mogą zostać dołączone jako jeden plik w odpowiednim punkcie ze względu na jego rozmiar, należy je dołączyć jako załączniki dodatkowe;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pl-PL" sz="2100" dirty="0">
                <a:latin typeface="+mn-lt"/>
              </a:rPr>
              <a:t>Jeżeli z przedłożonych dokumentów nie wynika, że osoba lub osoby, które złożyły podpis na Oświadczeniu o złożeniu wniosku w aplikacji WOD są osobami uprawnionymi do reprezentowania Wnioskodawcy, należy załączyć dodatkowy dokument potwierdzający posiadanie przez te osoby takiego prawa.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9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720" y="395461"/>
            <a:ext cx="8640381" cy="647753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+mn-lt"/>
              </a:rPr>
              <a:t>Załączniki do formularza wniosku o dofinansowanie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75274"/>
            <a:ext cx="10153128" cy="5966267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pl-PL" sz="4500" dirty="0">
                <a:latin typeface="+mn-lt"/>
              </a:rPr>
              <a:t>Załącznik nr 1. Studium Wykonalności;</a:t>
            </a:r>
          </a:p>
          <a:p>
            <a:pPr lvl="0"/>
            <a:r>
              <a:rPr lang="pl-PL" sz="4500" dirty="0">
                <a:latin typeface="+mn-lt"/>
              </a:rPr>
              <a:t>Załączniki nr 2. Dokumenty dotyczące oddziaływania projektu na środowisko, w tym: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+mn-lt"/>
              </a:rPr>
              <a:t>Załącznik nr 2.1 Informacja o wpływie projektu na środowisko,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+mn-lt"/>
              </a:rPr>
              <a:t>Załącznik nr 2.2 Dokumenty z procedury oceny oddziaływania na środowisko (jeśli dotyczy),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4500" dirty="0">
                <a:latin typeface="+mn-lt"/>
              </a:rPr>
              <a:t>Załącznik nr 2.3 Zaświadczenie organu odpowiedzialnego za monitorowanie obszarów Natura 2000 (jeśli dotyczy);</a:t>
            </a:r>
          </a:p>
          <a:p>
            <a:pPr lvl="0"/>
            <a:r>
              <a:rPr lang="pl-PL" sz="4500" dirty="0">
                <a:latin typeface="+mn-lt"/>
              </a:rPr>
              <a:t>Załącznik nr 3. Dokumenty dotyczące zakresu rzeczowego inwestycji (jeśli dotyczy);</a:t>
            </a:r>
          </a:p>
          <a:p>
            <a:pPr lvl="0"/>
            <a:r>
              <a:rPr lang="pl-PL" sz="4500" dirty="0">
                <a:latin typeface="+mn-lt"/>
              </a:rPr>
              <a:t>Załącznik nr 4. Dokumenty poświadczające zaangażowanie Partnerów w realizację projektu (jeśli dotyczy);</a:t>
            </a:r>
          </a:p>
          <a:p>
            <a:pPr lvl="0"/>
            <a:r>
              <a:rPr lang="pl-PL" sz="4500" dirty="0">
                <a:latin typeface="+mn-lt"/>
              </a:rPr>
              <a:t>Załącznik nr 5. Dokumenty określające status prawny Wnioskodawcy i Partnerów projektu (jeśli dotyczy);</a:t>
            </a:r>
          </a:p>
          <a:p>
            <a:pPr lvl="0"/>
            <a:r>
              <a:rPr lang="pl-PL" sz="4500" dirty="0">
                <a:latin typeface="+mn-lt"/>
              </a:rPr>
              <a:t>Załącznik nr 6. Informacje niezbędne do ubiegania się o pomoc de </a:t>
            </a:r>
            <a:r>
              <a:rPr lang="pl-PL" sz="4500" dirty="0" err="1">
                <a:latin typeface="+mn-lt"/>
              </a:rPr>
              <a:t>minimis</a:t>
            </a:r>
            <a:r>
              <a:rPr lang="pl-PL" sz="4500" dirty="0">
                <a:latin typeface="+mn-lt"/>
              </a:rPr>
              <a:t> lub pomoc inną niż pomoc de </a:t>
            </a:r>
            <a:r>
              <a:rPr lang="pl-PL" sz="4500" dirty="0" err="1">
                <a:latin typeface="+mn-lt"/>
              </a:rPr>
              <a:t>minimis</a:t>
            </a:r>
            <a:r>
              <a:rPr lang="pl-PL" sz="4500" dirty="0">
                <a:latin typeface="+mn-lt"/>
              </a:rPr>
              <a:t> (jeśli dotyczy);</a:t>
            </a:r>
          </a:p>
          <a:p>
            <a:pPr lvl="0"/>
            <a:r>
              <a:rPr lang="pl-PL" sz="4500" dirty="0">
                <a:latin typeface="+mn-lt"/>
              </a:rPr>
              <a:t>Załączniki nr 7. Oświadczenia Wnioskodawcy;</a:t>
            </a:r>
          </a:p>
          <a:p>
            <a:pPr lvl="0"/>
            <a:r>
              <a:rPr lang="pl-PL" sz="4500" dirty="0">
                <a:latin typeface="+mn-lt"/>
              </a:rPr>
              <a:t>Załącznik nr 9. Załączniki dodatkowe (jeśli dotyczy).</a:t>
            </a:r>
          </a:p>
          <a:p>
            <a:pPr marL="0" lv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15052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D251-4D5A-41CB-8322-6914540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165273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Zasady kwalifikowania wydatków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61C96-AD56-4E9E-94A1-6C72FB6E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899517"/>
            <a:ext cx="10314459" cy="630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latin typeface="+mn-lt"/>
              </a:rPr>
              <a:t>Infrastrukturalny zakres projektu:</a:t>
            </a:r>
          </a:p>
          <a:p>
            <a:r>
              <a:rPr lang="pl-PL" sz="2200" dirty="0">
                <a:latin typeface="+mn-lt"/>
              </a:rPr>
              <a:t>Za </a:t>
            </a:r>
            <a:r>
              <a:rPr lang="pl-PL" sz="2200" b="1" dirty="0">
                <a:latin typeface="+mn-lt"/>
              </a:rPr>
              <a:t>kwalifikowalne</a:t>
            </a:r>
            <a:r>
              <a:rPr lang="pl-PL" sz="2200" dirty="0">
                <a:latin typeface="+mn-lt"/>
              </a:rPr>
              <a:t> uznaje się następujące koszty bezpośrednie i poniesione w ramach projektu:</a:t>
            </a:r>
          </a:p>
          <a:p>
            <a:pPr lvl="0"/>
            <a:r>
              <a:rPr lang="pl-PL" sz="2200" dirty="0">
                <a:latin typeface="+mn-lt"/>
              </a:rPr>
              <a:t>koszt opracowania lub aktualizacji dokumentów i prac niezbędnych do przygotowania projektu m.in. studium wykonalności, koncepcja budowlana, projekt budowlany, projekt architektoniczny i wykonawczy, badania konserwatorskie, prace geodezyjne.</a:t>
            </a:r>
          </a:p>
          <a:p>
            <a:pPr lvl="0"/>
            <a:r>
              <a:rPr lang="pl-PL" sz="2200" dirty="0">
                <a:latin typeface="+mn-lt"/>
              </a:rPr>
              <a:t>koszt budowy nowej infrastruktury kultury tylko w wyjątkowym i uzasadnionym przypadku, potwierdzonym analizą potrzeb zawartą w studium wykonalności;</a:t>
            </a:r>
          </a:p>
          <a:p>
            <a:pPr lvl="0"/>
            <a:r>
              <a:rPr lang="pl-PL" sz="2200" dirty="0">
                <a:latin typeface="+mn-lt"/>
              </a:rPr>
              <a:t>koszty przebudowy, rozbudowy lub remontu istniejącej infrastruktury służącej prowadzeniu działalności kulturalnej;</a:t>
            </a:r>
          </a:p>
          <a:p>
            <a:pPr lvl="0"/>
            <a:r>
              <a:rPr lang="pl-PL" sz="2200" dirty="0">
                <a:latin typeface="+mn-lt"/>
              </a:rPr>
              <a:t>koszty prac budowlanych, restauratorskich, konserwatorskich lub koszty adaptacji obiektów i zespołów zabytkowych wpisanych do rejestru zabytków;</a:t>
            </a:r>
          </a:p>
          <a:p>
            <a:pPr lvl="0"/>
            <a:r>
              <a:rPr lang="pl-PL" sz="2200" dirty="0">
                <a:latin typeface="+mn-lt"/>
              </a:rPr>
              <a:t>wydatki związane z kompleksowym zagospodarowaniem obszarów zabytkowych i przestrzeni publicznych wraz z małą architekturą i infrastrukturą towarzyszącą w ramach układów urbanistycznych i ruralistycznych wpisanych do rejestru zabytków;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91EF66-3701-4CE0-AB44-D892E379A2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0339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D251-4D5A-41CB-8322-6914540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165273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Zasady kwalifikowania wydatków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61C96-AD56-4E9E-94A1-6C72FB6E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899517"/>
            <a:ext cx="10314459" cy="630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latin typeface="+mn-lt"/>
              </a:rPr>
              <a:t>Infrastrukturalny zakres projektu:</a:t>
            </a:r>
          </a:p>
          <a:p>
            <a:pPr lvl="0"/>
            <a:r>
              <a:rPr lang="pl-PL" sz="2200" dirty="0">
                <a:latin typeface="+mn-lt"/>
              </a:rPr>
              <a:t>koszty zakupu trwałego wyposażenia oraz wartości niematerialnych i prawnych podlegające amortyzacji, ujęte w ewidencji środków trwałych oraz wartości niematerialnych i prawnych m.in.: zakup aplikacji, oprogramowania, sprzętu komputerowego, </a:t>
            </a:r>
            <a:r>
              <a:rPr lang="pl-PL" sz="2200" dirty="0" err="1">
                <a:latin typeface="+mn-lt"/>
              </a:rPr>
              <a:t>audioprzewodników</a:t>
            </a:r>
            <a:r>
              <a:rPr lang="pl-PL" sz="2200" dirty="0">
                <a:latin typeface="+mn-lt"/>
              </a:rPr>
              <a:t>;</a:t>
            </a:r>
          </a:p>
          <a:p>
            <a:pPr lvl="0"/>
            <a:r>
              <a:rPr lang="pl-PL" sz="2200" dirty="0">
                <a:latin typeface="+mn-lt"/>
              </a:rPr>
              <a:t>koszt tworzenia treści cyfrowych prowadzących do upowszechnienia zasobów kultury, w tym </a:t>
            </a:r>
            <a:r>
              <a:rPr lang="pl-PL" sz="2200" dirty="0" err="1">
                <a:latin typeface="+mn-lt"/>
              </a:rPr>
              <a:t>m.in</a:t>
            </a:r>
            <a:r>
              <a:rPr lang="pl-PL" sz="2200" dirty="0">
                <a:latin typeface="+mn-lt"/>
              </a:rPr>
              <a:t>:</a:t>
            </a:r>
          </a:p>
          <a:p>
            <a:pPr lvl="1"/>
            <a:r>
              <a:rPr lang="pl-PL" sz="2200" dirty="0">
                <a:latin typeface="+mn-lt"/>
              </a:rPr>
              <a:t>koszt usługi zleconej w zakresie digitalizacji zasobów,</a:t>
            </a:r>
          </a:p>
          <a:p>
            <a:pPr lvl="1"/>
            <a:r>
              <a:rPr lang="pl-PL" sz="2200" dirty="0">
                <a:latin typeface="+mn-lt"/>
              </a:rPr>
              <a:t>koszty produkcji filmów przewodnickich o ekspozycjach,</a:t>
            </a:r>
          </a:p>
          <a:p>
            <a:pPr lvl="1"/>
            <a:r>
              <a:rPr lang="pl-PL" sz="2200" dirty="0">
                <a:latin typeface="+mn-lt"/>
              </a:rPr>
              <a:t>koszt usługi skanowania eksponatów </a:t>
            </a:r>
            <a:r>
              <a:rPr lang="pl-PL" sz="2200" dirty="0" err="1">
                <a:latin typeface="+mn-lt"/>
              </a:rPr>
              <a:t>3D</a:t>
            </a:r>
            <a:r>
              <a:rPr lang="pl-PL" sz="2200" dirty="0">
                <a:latin typeface="+mn-lt"/>
              </a:rPr>
              <a:t>;</a:t>
            </a:r>
          </a:p>
          <a:p>
            <a:r>
              <a:rPr lang="pl-PL" sz="2200" dirty="0">
                <a:latin typeface="+mn-lt"/>
              </a:rPr>
              <a:t>wydatki związane z likwidacją barier architektonicznych prowadzoną w oparciu o standardy zadeklarowane we wniosku o dofinansowanie oraz poprawą dostępności cyfrowej i informacyjno-komunikacyjnej uwzględniające potrzeby osób z niepełnosprawnościami, a także kobiet, seniorów, opiekunów osób zależnych;</a:t>
            </a:r>
          </a:p>
          <a:p>
            <a:r>
              <a:rPr lang="pl-PL" sz="2200" dirty="0">
                <a:latin typeface="+mn-lt"/>
              </a:rPr>
              <a:t>koszty działań służących zmniejszeniu energochłonności infrastruktury;</a:t>
            </a:r>
          </a:p>
          <a:p>
            <a:r>
              <a:rPr lang="pl-PL" sz="2200" dirty="0">
                <a:latin typeface="+mn-lt"/>
              </a:rPr>
              <a:t>koszty działań sprzyjających adaptacji do zmian klimatu poprzez zastosowanie błękitno-zielonej infrastruktury, np. zielone dachy, zielone ściany itp.;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91EF66-3701-4CE0-AB44-D892E379A2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1642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D251-4D5A-41CB-8322-6914540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165273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Zasady kwalifikowania wydatków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61C96-AD56-4E9E-94A1-6C72FB6E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54" y="899517"/>
            <a:ext cx="10314459" cy="630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latin typeface="+mn-lt"/>
              </a:rPr>
              <a:t>Infrastrukturalny zakres projektu:</a:t>
            </a:r>
          </a:p>
          <a:p>
            <a:pPr lvl="0"/>
            <a:r>
              <a:rPr lang="pl-PL" sz="2200" dirty="0">
                <a:latin typeface="+mn-lt"/>
              </a:rPr>
              <a:t>wydatki związane z zagospodarowaniem otoczenia obiektów objętych projektem, w szczególności nasadzenia zieleni i elementy małej architektury;</a:t>
            </a:r>
          </a:p>
          <a:p>
            <a:pPr lvl="0"/>
            <a:r>
              <a:rPr lang="pl-PL" sz="2200" dirty="0">
                <a:latin typeface="+mn-lt"/>
              </a:rPr>
              <a:t>koszt związany z utworzeniem niezbędnych miejsc parkingowych dla osób z niepełnosprawnościami przy obiektach objętych projektem;</a:t>
            </a:r>
          </a:p>
          <a:p>
            <a:pPr lvl="0"/>
            <a:r>
              <a:rPr lang="pl-PL" sz="2200" dirty="0">
                <a:latin typeface="+mn-lt"/>
              </a:rPr>
              <a:t>koszt budowy nowych dróg lub parkingów, poza granicami administracyjnymi miast - do 15% kosztów kwalifikowalnych projektu;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91EF66-3701-4CE0-AB44-D892E379A2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3771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D251-4D5A-41CB-8322-6914540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165273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Zasady kwalifikowania wydatków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61C96-AD56-4E9E-94A1-6C72FB6E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2" y="683493"/>
            <a:ext cx="10602491" cy="68761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100" b="1" dirty="0">
                <a:latin typeface="+mn-lt"/>
              </a:rPr>
              <a:t>Infrastrukturalny zakres projektu:</a:t>
            </a:r>
          </a:p>
          <a:p>
            <a:pPr lvl="0"/>
            <a:r>
              <a:rPr lang="pl-PL" sz="3100" dirty="0">
                <a:latin typeface="+mn-lt"/>
              </a:rPr>
              <a:t>koszt nadzoru inwestorskiego:</a:t>
            </a:r>
          </a:p>
          <a:p>
            <a:pPr lvl="1"/>
            <a:r>
              <a:rPr lang="pl-PL" sz="3100" dirty="0">
                <a:latin typeface="+mn-lt"/>
              </a:rPr>
              <a:t>do 2% kosztów robót budowlanych i montażowych (kwalifikowalnych i niekwalifikowalnych) bez kontroli rozliczenia budowy,</a:t>
            </a:r>
          </a:p>
          <a:p>
            <a:pPr lvl="1"/>
            <a:r>
              <a:rPr lang="pl-PL" sz="3100" dirty="0">
                <a:latin typeface="+mn-lt"/>
              </a:rPr>
              <a:t>do 3 % kosztów robót budowlanych i montażowych (kwalifikowalnych i niekwalifikowalnych) z kontrolą rozliczenia budowy;</a:t>
            </a:r>
          </a:p>
          <a:p>
            <a:r>
              <a:rPr lang="pl-PL" sz="3100" dirty="0">
                <a:latin typeface="+mn-lt"/>
              </a:rPr>
              <a:t>koszt inżyniera kontraktu (wg wymagań </a:t>
            </a:r>
            <a:r>
              <a:rPr lang="pl-PL" sz="3100" dirty="0" err="1">
                <a:latin typeface="+mn-lt"/>
              </a:rPr>
              <a:t>FIDIC</a:t>
            </a:r>
            <a:r>
              <a:rPr lang="pl-PL" sz="3100" dirty="0">
                <a:latin typeface="+mn-lt"/>
              </a:rPr>
              <a:t>), inwestora zastępczego do 7% kosztów robót budowlanych i montażowych (kwalifikowalnych i niekwalifikowalnych);</a:t>
            </a:r>
          </a:p>
          <a:p>
            <a:r>
              <a:rPr lang="pl-PL" sz="3100" dirty="0">
                <a:latin typeface="+mn-lt"/>
              </a:rPr>
              <a:t>koszt nadzoru autorskiego do 15 % kosztów dokumentacji projektowej związanej z realizowanym projektem;</a:t>
            </a:r>
          </a:p>
          <a:p>
            <a:r>
              <a:rPr lang="pl-PL" sz="3100" dirty="0">
                <a:latin typeface="+mn-lt"/>
              </a:rPr>
              <a:t>koszty Informacji i promocji w szczególności: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100" dirty="0">
                <a:latin typeface="+mn-lt"/>
              </a:rPr>
              <a:t>przygotowanie lub aktualizacja informacji lub zakładki na stronie internetowej poświęconej projektowi,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100" dirty="0">
                <a:latin typeface="+mn-lt"/>
              </a:rPr>
              <a:t>tablice informacyjne i pamiątkowe,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100" dirty="0">
                <a:latin typeface="+mn-lt"/>
              </a:rPr>
              <a:t>plakaty informacyjne w miejscu realizacji projektu,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100" dirty="0">
                <a:latin typeface="+mn-lt"/>
              </a:rPr>
              <a:t>organizacja wydarzeń informacyjnych lub działań komunikacyjnych np. z udziałem Komisji Europejskiej (w tym m.in. najem sali, zapewnienie nagłośnienia , zakup cateringu, zakup reklamy w mediach dot. wydarzenia itp.).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91EF66-3701-4CE0-AB44-D892E379A2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6456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D251-4D5A-41CB-8322-6914540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165273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+mn-lt"/>
              </a:rPr>
              <a:t>Zasady kwalifikowania wydatków – Finansowanie krzyżowe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61C96-AD56-4E9E-94A1-6C72FB6E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2" y="683493"/>
            <a:ext cx="10602491" cy="6876182"/>
          </a:xfrm>
        </p:spPr>
        <p:txBody>
          <a:bodyPr>
            <a:normAutofit/>
          </a:bodyPr>
          <a:lstStyle/>
          <a:p>
            <a:pPr lvl="0"/>
            <a:r>
              <a:rPr lang="pl-PL" dirty="0">
                <a:latin typeface="+mn-lt"/>
              </a:rPr>
              <a:t>W przypadku projektów obejmujących </a:t>
            </a:r>
            <a:r>
              <a:rPr lang="pl-PL" b="1" dirty="0">
                <a:latin typeface="+mn-lt"/>
              </a:rPr>
              <a:t>pierwszy typ projektu </a:t>
            </a:r>
            <a:r>
              <a:rPr lang="pl-PL" dirty="0">
                <a:latin typeface="+mn-lt"/>
              </a:rPr>
              <a:t>wskazany w opisie Działania 6.10 Infrastruktura kultury w Szczegółowym Opisie Priorytetów programu regionalnego Fundusze Europejskie dla Pomorza 2021-2027 (dalej: SZOP) za </a:t>
            </a:r>
            <a:r>
              <a:rPr lang="pl-PL" b="1" dirty="0">
                <a:latin typeface="+mn-lt"/>
              </a:rPr>
              <a:t>kwalifikowalne w ramach finansowania krzyżowego</a:t>
            </a:r>
            <a:r>
              <a:rPr lang="pl-PL" dirty="0">
                <a:latin typeface="+mn-lt"/>
              </a:rPr>
              <a:t> uznaje się następujące wydatki:</a:t>
            </a:r>
          </a:p>
          <a:p>
            <a:pPr lvl="1"/>
            <a:r>
              <a:rPr lang="pl-PL" dirty="0">
                <a:latin typeface="+mn-lt"/>
              </a:rPr>
              <a:t>koszty związane z organizacją nowych cyklicznych/ciągłych działań w zakresie edukacji kulturalnej, w tym m.in.: koszty personelu bezpośredniego (np. animatorów, instruktorów), koszty zakupu materiałów, koszty udziału uczestników działania edukacyjnego w wydarzeniu kulturalnym lub koszty związane organizacją wydarzenia kulturalnego;</a:t>
            </a:r>
          </a:p>
          <a:p>
            <a:pPr lvl="1"/>
            <a:r>
              <a:rPr lang="pl-PL" dirty="0">
                <a:latin typeface="+mn-lt"/>
              </a:rPr>
              <a:t>wydatki związane z podnoszeniem kompetencji kadr kultury m.in. studia podyplomowe szkolenia, konferencje w tym koszt delegacji służbowej;</a:t>
            </a:r>
          </a:p>
          <a:p>
            <a:r>
              <a:rPr lang="pl-PL" dirty="0">
                <a:latin typeface="+mn-lt"/>
              </a:rPr>
              <a:t>Poniesione koszty związane z odbyciem krajowej lub zagranicznej podróży służbowej są kwalifikowalne do wysokości określonej w Rozporządzeniu Ministra Pracy i Polityki Społecznej z dnia 29.01.2013 r. w sprawie należności przysługujących pracownikowi zatrudnionemu w państwowej lub samorządowej jednostce sfery budżetowej z tytułu podróży służbowej ze zmianami.</a:t>
            </a:r>
          </a:p>
          <a:p>
            <a:pPr lvl="0"/>
            <a:r>
              <a:rPr lang="pl-PL" dirty="0">
                <a:latin typeface="+mn-lt"/>
              </a:rPr>
              <a:t>W przypadku projektów obejmujących </a:t>
            </a:r>
            <a:r>
              <a:rPr lang="pl-PL" b="1" dirty="0">
                <a:latin typeface="+mn-lt"/>
              </a:rPr>
              <a:t>drugi i trzeci typ projektu </a:t>
            </a:r>
            <a:r>
              <a:rPr lang="pl-PL" dirty="0">
                <a:latin typeface="+mn-lt"/>
              </a:rPr>
              <a:t>wskazane w opisie Działania 6.10. Infrastruktura kultury w SZOP za </a:t>
            </a:r>
            <a:r>
              <a:rPr lang="pl-PL" b="1" dirty="0">
                <a:latin typeface="+mn-lt"/>
              </a:rPr>
              <a:t>kwalifikowalne w ramach finansowania krzyżowego</a:t>
            </a:r>
            <a:r>
              <a:rPr lang="pl-PL" dirty="0">
                <a:latin typeface="+mn-lt"/>
              </a:rPr>
              <a:t> uznaje się następujące wydatki:</a:t>
            </a:r>
          </a:p>
          <a:p>
            <a:pPr lvl="1"/>
            <a:r>
              <a:rPr lang="pl-PL" dirty="0">
                <a:latin typeface="+mn-lt"/>
              </a:rPr>
              <a:t>koszty promocji zabytków i popularyzacji ich historii m. in. publikacje elektroniczne (foldery, przewodniki), filmy, spoty, reklama </a:t>
            </a:r>
            <a:r>
              <a:rPr lang="pl-PL" dirty="0" err="1">
                <a:latin typeface="+mn-lt"/>
              </a:rPr>
              <a:t>ambientowa</a:t>
            </a:r>
            <a:r>
              <a:rPr lang="pl-PL" dirty="0">
                <a:latin typeface="+mn-lt"/>
              </a:rPr>
              <a:t>, reklama w mediach społecznościowych i środkach masowego przekazu.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91EF66-3701-4CE0-AB44-D892E379A2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3618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D251-4D5A-41CB-8322-6914540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165273"/>
            <a:ext cx="8640381" cy="1080001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+mn-lt"/>
              </a:rPr>
              <a:t>Zasady kwalifikowania wydatków – Finansowanie krzyżowe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61C96-AD56-4E9E-94A1-6C72FB6E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2" y="1245274"/>
            <a:ext cx="10602491" cy="5774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+mn-lt"/>
              </a:rPr>
              <a:t>W dniu </a:t>
            </a:r>
            <a:r>
              <a:rPr lang="pl-PL" sz="2400" b="1" dirty="0">
                <a:latin typeface="+mn-lt"/>
              </a:rPr>
              <a:t>11 października br. </a:t>
            </a:r>
            <a:r>
              <a:rPr lang="pl-PL" sz="2400" dirty="0">
                <a:latin typeface="+mn-lt"/>
              </a:rPr>
              <a:t>zmiana Regulaminu wyboru projektów dla naboru wniosków o dofinansowanie projektów dla Działania 6.10. Infrastruktura kultury w ramach programu regionalnego Fundusze Europejskie dla Pomorza 2021-2027 dotycząca rezygnacji z możliwości rozliczenia wydatków dot. finansowania krzyżowego z zastosowaniem metod uproszczonych tj.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+mn-lt"/>
              </a:rPr>
              <a:t>stawki ryczałtowej w wysokości do 20% na koszty bezpośrednie personelu (podstawa wyliczenia: koszty bezpośrednie inne niż koszty personelu poniesione w ramach finansowania krzyżowego ),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+mn-lt"/>
              </a:rPr>
              <a:t>stawki ryczałtowej w wysokości do 40% na kwalifikowalne koszty projektu (podstawa wyliczenia: koszty bezpośrednie personelu zatrudnionego w ramach finansowania krzyżowego).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>
              <a:latin typeface="+mn-lt"/>
            </a:endParaRPr>
          </a:p>
          <a:p>
            <a:pPr marL="0" indent="0">
              <a:buNone/>
            </a:pPr>
            <a:r>
              <a:rPr lang="pl-PL" sz="2400" b="1" dirty="0">
                <a:latin typeface="+mn-lt"/>
              </a:rPr>
              <a:t> Rozliczanie finasowania krzyżowego na podstawie kosztów rzeczywistych.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91EF66-3701-4CE0-AB44-D892E379A2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2437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D251-4D5A-41CB-8322-6914540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22" y="165273"/>
            <a:ext cx="10153127" cy="1080001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Infrastrukturalny zakres projektu- wydatki niekwalifikowalne 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61C96-AD56-4E9E-94A1-6C72FB6E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2" y="1245274"/>
            <a:ext cx="10602491" cy="5774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+mn-lt"/>
              </a:rPr>
              <a:t>Za niekwalifikowalne uznaje się następujące wydatki poniesione w ramach projektu: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b="1" dirty="0">
                <a:latin typeface="+mn-lt"/>
              </a:rPr>
              <a:t>podatek od towarów i usług;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koszty pośrednie o których mowa w Podrozdziale 3.12. Wytycznych </a:t>
            </a:r>
            <a:r>
              <a:rPr lang="pl-PL" sz="2400" dirty="0" err="1">
                <a:latin typeface="+mn-lt"/>
              </a:rPr>
              <a:t>MFiPR</a:t>
            </a:r>
            <a:r>
              <a:rPr lang="pl-PL" sz="2400" dirty="0">
                <a:latin typeface="+mn-lt"/>
              </a:rPr>
              <a:t> dotyczących kwalifikowalności wydatków na lata 2021-2027;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koszty wynagrodzeń personelu bezpośredniego, rozliczanych na podstawie rzeczywistych wydatków, przekraczające kwoty wynagrodzenia pracowników beneficjenta na analogicznych stanowiskach lub na stanowiskach wymagających analogicznych kwalifikacji;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koszt budowy nowych dróg lub parkingów, poza granicami administracyjnymi miast, przekraczający 15% kosztów kwalifikowalnych projektu;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koszt budowy nowych dróg lub parkingów, z wyłączeniem niezbędnych miejsc parkingowych dla osób z niepełnosprawnościami w granicach administracyjnych miast;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+mn-lt"/>
              </a:rPr>
              <a:t>koszt zakupu eksponatów;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91EF66-3701-4CE0-AB44-D892E379A2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9591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D251-4D5A-41CB-8322-6914540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22" y="165273"/>
            <a:ext cx="10153127" cy="1080001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Infrastrukturalny zakres projektu- wydatki niekwalifikowalne </a:t>
            </a: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D61C96-AD56-4E9E-94A1-6C72FB6E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2" y="1245274"/>
            <a:ext cx="10602491" cy="5774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+mn-lt"/>
              </a:rPr>
              <a:t>Za niekwalifikowalne uznaje się następujące wydatki poniesione w ramach projektu:</a:t>
            </a:r>
          </a:p>
          <a:p>
            <a:pPr lvl="0"/>
            <a:r>
              <a:rPr lang="pl-PL" sz="2400" dirty="0">
                <a:latin typeface="+mn-lt"/>
              </a:rPr>
              <a:t>koszty zakupu gadżetów promocyjnych (np. długopisów, notesów, kubków, urządzeń pamięci przenośnej typu pendrive, plecaków itp.);</a:t>
            </a:r>
          </a:p>
          <a:p>
            <a:pPr lvl="0"/>
            <a:r>
              <a:rPr lang="pl-PL" sz="2400" dirty="0">
                <a:latin typeface="+mn-lt"/>
              </a:rPr>
              <a:t>koszty publikacji papierowych (np. druk albumów pamiątkowych, kalendarzy, folderów, ulotek) za wyjątkiem szczególnie uzasadnionych sytuacji np. publikacje papierowe skierowane do osób starszych;</a:t>
            </a:r>
          </a:p>
          <a:p>
            <a:pPr lvl="0"/>
            <a:r>
              <a:rPr lang="pl-PL" sz="2400" dirty="0">
                <a:latin typeface="+mn-lt"/>
              </a:rPr>
              <a:t>zakup wyposażenia i wartości niematerialnych i prawnych niepodlegających amortyzacji oraz nieujętych w ewidencji środków trwałych;</a:t>
            </a:r>
          </a:p>
          <a:p>
            <a:pPr lvl="0"/>
            <a:r>
              <a:rPr lang="pl-PL" sz="2400" dirty="0">
                <a:latin typeface="+mn-lt"/>
              </a:rPr>
              <a:t>wydatki wyszczególnione w Podrozdziale 2.3. Wytycznych </a:t>
            </a:r>
            <a:r>
              <a:rPr lang="pl-PL" sz="2400" dirty="0" err="1">
                <a:latin typeface="+mn-lt"/>
              </a:rPr>
              <a:t>MFiPR</a:t>
            </a:r>
            <a:r>
              <a:rPr lang="pl-PL" sz="2400" dirty="0">
                <a:latin typeface="+mn-lt"/>
              </a:rPr>
              <a:t> dotyczących kwalifikowalności wydatków na lata 2021-2027.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91EF66-3701-4CE0-AB44-D892E379A2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1252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379521"/>
            <a:ext cx="8640381" cy="1080001"/>
          </a:xfrm>
        </p:spPr>
        <p:txBody>
          <a:bodyPr/>
          <a:lstStyle/>
          <a:p>
            <a:r>
              <a:rPr lang="pl-PL" dirty="0">
                <a:latin typeface="+mn-lt"/>
              </a:rPr>
              <a:t>Koszty uproszczone – projekt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656" y="1259557"/>
            <a:ext cx="8640382" cy="4680002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+mn-lt"/>
              </a:rPr>
              <a:t>Projekt, którego łączny koszt wyrażony w PLN nie przekracza </a:t>
            </a:r>
            <a:r>
              <a:rPr lang="pl-PL" b="1" dirty="0">
                <a:latin typeface="+mn-lt"/>
              </a:rPr>
              <a:t>200 tys. </a:t>
            </a:r>
            <a:r>
              <a:rPr lang="pl-PL" b="1" dirty="0" err="1">
                <a:latin typeface="+mn-lt"/>
              </a:rPr>
              <a:t>EUR</a:t>
            </a:r>
            <a:r>
              <a:rPr lang="pl-PL" b="1" dirty="0">
                <a:latin typeface="+mn-lt"/>
              </a:rPr>
              <a:t> </a:t>
            </a:r>
            <a:r>
              <a:rPr lang="pl-PL" dirty="0">
                <a:latin typeface="+mn-lt"/>
              </a:rPr>
              <a:t>w dniu zawarcia umowy o dofinansowanie projektu (do przeliczenia łącznego kosztu projektu stosuje się kurs Europejskiego Banku Centralnego z przedostatniego dnia kwotowania Komisji Europejskiej w miesiącu poprzedzającym miesiąc, w którym ogłoszono nabór) rozliczany jest </a:t>
            </a:r>
            <a:r>
              <a:rPr lang="pl-PL" b="1" dirty="0">
                <a:latin typeface="+mn-lt"/>
              </a:rPr>
              <a:t>obligatoryjnie za pomocą uproszczonych </a:t>
            </a:r>
            <a:r>
              <a:rPr lang="pl-PL" dirty="0">
                <a:latin typeface="+mn-lt"/>
              </a:rPr>
              <a:t>metod rozliczania w oparciu o art. 53 ust. 3 lit. b rozporządzenia ogólnego, tj. projekt budżetu ustalany indywidualnie i uzgadniany ex </a:t>
            </a:r>
            <a:r>
              <a:rPr lang="pl-PL" dirty="0" err="1">
                <a:latin typeface="+mn-lt"/>
              </a:rPr>
              <a:t>ante</a:t>
            </a:r>
            <a:r>
              <a:rPr lang="pl-PL" dirty="0"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pl-PL" b="1" dirty="0">
                <a:latin typeface="+mn-lt"/>
              </a:rPr>
              <a:t>Wnioskodawca z należytą starannością ustala zadania oraz ich zakres (przedmiot danego zadania) w oparciu o planowane zamówienia.</a:t>
            </a:r>
          </a:p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28</a:t>
            </a:fld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518CA92-5364-463D-A0BC-1F09A57B7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55" y="4139877"/>
            <a:ext cx="790058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27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379521"/>
            <a:ext cx="8640381" cy="1080001"/>
          </a:xfrm>
        </p:spPr>
        <p:txBody>
          <a:bodyPr/>
          <a:lstStyle/>
          <a:p>
            <a:r>
              <a:rPr lang="pl-PL" dirty="0">
                <a:latin typeface="+mn-lt"/>
              </a:rPr>
              <a:t>Koszty uproszczone – projekt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656" y="1259557"/>
            <a:ext cx="8640382" cy="4680002"/>
          </a:xfrm>
        </p:spPr>
        <p:txBody>
          <a:bodyPr/>
          <a:lstStyle/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29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15B49DA-0D34-4F30-93B6-DDB7C0717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10" y="1115541"/>
            <a:ext cx="5761219" cy="2944623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E4C56F80-55B6-4110-AF9B-6716A4079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410" y="4134728"/>
            <a:ext cx="5694158" cy="237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2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3" y="539477"/>
            <a:ext cx="8640381" cy="1080001"/>
          </a:xfrm>
        </p:spPr>
        <p:txBody>
          <a:bodyPr/>
          <a:lstStyle/>
          <a:p>
            <a:pPr algn="ctr"/>
            <a:r>
              <a:rPr lang="pl-PL" dirty="0">
                <a:latin typeface="+mn-lt"/>
              </a:rPr>
              <a:t>Sposób składania załączników do wniosku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389" y="1475581"/>
            <a:ext cx="8424647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Załączniki tylko w formie elektronicznej;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Wszystkie załączniki wytworzone przez Beneficjenta muszą być podpisane elektronicznie;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Dany załącznik do wniosku co do zasady musi stanowić jeden plik o rozmiarze nieprzekraczającym 25MB – w przypadku większej liczby dokumentów składających się na dany załącznik wymagane będzie dostarczenie pliku w formacie ZIP, RAR lub równoważnym, w którym zostaną one spakowane.</a:t>
            </a:r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557" y="153521"/>
            <a:ext cx="8640381" cy="1080001"/>
          </a:xfrm>
        </p:spPr>
        <p:txBody>
          <a:bodyPr/>
          <a:lstStyle/>
          <a:p>
            <a:r>
              <a:rPr lang="pl-PL" dirty="0">
                <a:latin typeface="+mn-lt"/>
              </a:rPr>
              <a:t>Koszty uproszczone – projekt budżetu- określenie wartości kwoty ryczałtowej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3" y="1459521"/>
            <a:ext cx="10602490" cy="59927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300" dirty="0">
                <a:latin typeface="+mn-lt"/>
              </a:rPr>
              <a:t>Określenie wartości kwoty ryczałtowej dla zadania odbywa się na podstawie:</a:t>
            </a:r>
          </a:p>
          <a:p>
            <a:pPr marL="0" indent="0">
              <a:buNone/>
            </a:pPr>
            <a:r>
              <a:rPr lang="pl-PL" sz="2300" dirty="0">
                <a:latin typeface="+mn-lt"/>
              </a:rPr>
              <a:t>1.	kosztorysów inwestorskich przygotowanych przez osoby uprawnione na potrzeby dokumentacji budowlanej;</a:t>
            </a:r>
          </a:p>
          <a:p>
            <a:pPr marL="0" indent="0">
              <a:buNone/>
            </a:pPr>
            <a:r>
              <a:rPr lang="pl-PL" sz="2300" dirty="0">
                <a:latin typeface="+mn-lt"/>
              </a:rPr>
              <a:t>lub</a:t>
            </a:r>
          </a:p>
          <a:p>
            <a:pPr marL="0" indent="0">
              <a:buNone/>
            </a:pPr>
            <a:r>
              <a:rPr lang="pl-PL" sz="2300" dirty="0">
                <a:latin typeface="+mn-lt"/>
              </a:rPr>
              <a:t>2.	 dokonanej analizy ofert potencjalnych wykonawców zamówienia. </a:t>
            </a:r>
          </a:p>
          <a:p>
            <a:pPr marL="0" indent="0">
              <a:buNone/>
            </a:pPr>
            <a:r>
              <a:rPr lang="pl-PL" sz="2300" dirty="0">
                <a:latin typeface="+mn-lt"/>
              </a:rPr>
              <a:t>Wnioskodawca powinien dysponować dokumentami/informacjami będącymi przedmiotem analizy i przedstawić je na wezwanie IZ </a:t>
            </a:r>
            <a:r>
              <a:rPr lang="pl-PL" sz="2300" dirty="0" err="1">
                <a:latin typeface="+mn-lt"/>
              </a:rPr>
              <a:t>FEP</a:t>
            </a:r>
            <a:r>
              <a:rPr lang="pl-PL" sz="2300" dirty="0">
                <a:latin typeface="+mn-lt"/>
              </a:rPr>
              <a:t>.  Wnioskodawca powinien upublicznić opis przedmiotu zamówienia wraz z zapytaniem o cenę na swojej stronie internetowej lub skierować zapytanie o cenę wraz z opisem przedmiotu zamówienia do potencjalnych wykonawców. Ponadto Wnioskodawca może wykorzystać cenniki pozyskane ze stron internetowych wykonawców.</a:t>
            </a:r>
          </a:p>
          <a:p>
            <a:pPr marL="0" indent="0">
              <a:buNone/>
            </a:pPr>
            <a:r>
              <a:rPr lang="pl-PL" sz="2300" b="1" dirty="0">
                <a:latin typeface="+mn-lt"/>
              </a:rPr>
              <a:t>Wnioskodawca dokonuje analizy rynku i przedstawia minimum 3 oferty najkorzystniejsze rynkowo, od potencjalnych wykonawców, z punktu widzenia realizacji projektu, chyba że na rynku nie występuje tylu oferentów.</a:t>
            </a:r>
          </a:p>
          <a:p>
            <a:pPr marL="0" indent="0">
              <a:buNone/>
            </a:pPr>
            <a:r>
              <a:rPr lang="pl-PL" sz="2300" b="1" dirty="0">
                <a:latin typeface="+mn-lt"/>
              </a:rPr>
              <a:t>Najkorzystniejsza oferta to ta, która przedstawia najkorzystniejszy bilans ceny lub kosztu i innych kryteriów odnoszących się do przedmiotu zamówienia albo oferta z najniższą ceną lub kosztem, gdy jedynym kryterium oceny jest cena lub koszt. </a:t>
            </a:r>
          </a:p>
          <a:p>
            <a:pPr marL="0" indent="0">
              <a:buNone/>
            </a:pPr>
            <a:r>
              <a:rPr lang="pl-PL" sz="2300" b="1" dirty="0">
                <a:latin typeface="+mn-lt"/>
              </a:rPr>
              <a:t>Opis przedmiotu zamówienia wysłany do potencjalnych oferentów przez Wnioskodawcę musi być zgodny z zakresem danego zadania i powinien być jednoznaczny i wyczerpujący, sporządzony za pomocą dokładnych i zrozumiałych określeń i uwzględniający wszystkie wymagania i okoliczności mogące mieć wpływ na sporządzenie oferty. </a:t>
            </a:r>
          </a:p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3871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207713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Koszty uproszczone – projekt budżetu - miernik wykonania zadania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259557"/>
            <a:ext cx="9577064" cy="5940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>
                <a:latin typeface="+mn-lt"/>
              </a:rPr>
              <a:t>Całkowite lub częściowe niezrealizowanie zadania i tym samym nieosiągnięcie wartości miernika spowoduje, że kwota ryczałtowa zostanie uznana za niekwalifikowalną.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+mn-lt"/>
              </a:rPr>
              <a:t>Ponadto w przypadku </a:t>
            </a:r>
            <a:r>
              <a:rPr lang="pl-PL" b="1" dirty="0">
                <a:latin typeface="+mn-lt"/>
              </a:rPr>
              <a:t>rażąco niskiej jakości wykonania zadania, miernik zostanie uznany za niezrealizowany,</a:t>
            </a:r>
            <a:r>
              <a:rPr lang="pl-PL" dirty="0">
                <a:latin typeface="+mn-lt"/>
              </a:rPr>
              <a:t> a wydatki w ramach danej kwoty ryczałtowej uznane zostaną </a:t>
            </a:r>
            <a:r>
              <a:rPr lang="pl-PL" b="1" dirty="0">
                <a:latin typeface="+mn-lt"/>
              </a:rPr>
              <a:t>za niekwalifikowalne</a:t>
            </a:r>
            <a:r>
              <a:rPr lang="pl-PL" dirty="0">
                <a:latin typeface="+mn-lt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+mn-lt"/>
              </a:rPr>
              <a:t>Rozliczenie kwoty ryczałtowej na podstawie wybranego miernika ma zawsze charakter zero jedynkowy (spełnił- nie spełnił), tzn. niezrealizowanie miernika w całości (nieosiągnięcie celu) powoduje, że dofinansowanie nie zostanie wypłacone (kwota ryczałtowa jest niekwalifikowalna). </a:t>
            </a:r>
            <a:r>
              <a:rPr lang="pl-PL" b="1" dirty="0">
                <a:latin typeface="+mn-lt"/>
              </a:rPr>
              <a:t>Jeżeli miernik (cel) został osiągnięty w całości, kwota ryczałtowa jest kwalifikowalna i dofinansowanie jest wypłacane, z uwzględnieniem obowiązującego w projekcie poziomu dofinansowania i wymaganego wkładu własnego</a:t>
            </a:r>
            <a:r>
              <a:rPr lang="pl-PL" dirty="0">
                <a:latin typeface="+mn-lt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dirty="0">
                <a:latin typeface="+mn-lt"/>
              </a:rPr>
              <a:t>Beneficjent jest zwolniony z obowiązku dokumentowania poniesionych wydatków w projekcie. Kwoty rozliczone na podstawie metody uproszczonej uważa się za poniesione. Nie ma obowiązku gromadzenia faktur i innych dokumentów księgowych o równoważnej wartości dowodowej na potwierdzenie poniesienia wydatku w ramach projektu</a:t>
            </a:r>
            <a:r>
              <a:rPr lang="pl-PL" dirty="0">
                <a:latin typeface="+mn-lt"/>
              </a:rPr>
              <a:t>. </a:t>
            </a:r>
          </a:p>
          <a:p>
            <a:pPr marL="0" indent="0">
              <a:buNone/>
            </a:pPr>
            <a:endParaRPr lang="pl-PL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31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F808C20-6633-46CE-98F3-522AFE59B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93" y="1321579"/>
            <a:ext cx="8142673" cy="56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868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207713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Koszty uproszczone – projekt budżetu - miernik wykonania zadania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60574-380E-4A06-8CDA-D20FD6C3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259557"/>
            <a:ext cx="9577064" cy="5940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r>
              <a:rPr lang="pl-PL" sz="1600" dirty="0">
                <a:latin typeface="+mn-lt"/>
              </a:rPr>
              <a:t>Do każdego zadania Wnioskodawca przypisuje </a:t>
            </a:r>
            <a:r>
              <a:rPr lang="pl-PL" sz="1600" b="1" dirty="0">
                <a:latin typeface="+mn-lt"/>
              </a:rPr>
              <a:t>jeden miernik wraz z określeniem jego wartości</a:t>
            </a:r>
            <a:r>
              <a:rPr lang="pl-PL" sz="1600" dirty="0">
                <a:latin typeface="+mn-lt"/>
              </a:rPr>
              <a:t>, zgodnie z przedmiotem i charakterem zadania. Miernik rozumiany jest jako narzędzie pomiarowe, które odzwierciedla istotę i zakres zadania oraz służy jednoznacznemu stwierdzeniu, czy Wnioskodawca/Beneficjent zrealizował zaplanowane zadanie w całości.</a:t>
            </a:r>
          </a:p>
          <a:p>
            <a:r>
              <a:rPr lang="pl-PL" sz="1600" dirty="0">
                <a:latin typeface="+mn-lt"/>
              </a:rPr>
              <a:t>Z uwagi na powyższe, miernik nie może zostać zdefiniowany w sposób zbyt ogólny. Powinien on w jak najlepszym stopniu obrazować wykonanie zadania. IZ </a:t>
            </a:r>
            <a:r>
              <a:rPr lang="pl-PL" sz="1600" dirty="0" err="1">
                <a:latin typeface="+mn-lt"/>
              </a:rPr>
              <a:t>FEP</a:t>
            </a:r>
            <a:r>
              <a:rPr lang="pl-PL" sz="1600" dirty="0">
                <a:latin typeface="+mn-lt"/>
              </a:rPr>
              <a:t> zastrzega sobie możliwość skorygowania zaproponowanych przez Wnioskodawcę mierników i przypisanych do nich dokumentów potwierdzających wykonanie zadania/osiągnięcie miernika.</a:t>
            </a:r>
          </a:p>
          <a:p>
            <a:r>
              <a:rPr lang="pl-PL" sz="1600" dirty="0">
                <a:latin typeface="+mn-lt"/>
              </a:rPr>
              <a:t>W odniesieniu do każdego miernika należy wskazać adekwatne dokumenty lub inne dowody, na podstawie których można zweryfikować, czy miernik został osiągnięty, np. </a:t>
            </a:r>
            <a:r>
              <a:rPr lang="pl-PL" sz="1600" b="1" dirty="0">
                <a:latin typeface="+mn-lt"/>
              </a:rPr>
              <a:t>protokół odbioru, dowód księgowy nabycia towaru, specyfikacje, dokumentacja techniczna, licencje, dokumentacja powykonawcza, dokumentacja fotograficzna, ewidencja środków trwałych/ewidencja wyposażenia itp. </a:t>
            </a:r>
            <a:r>
              <a:rPr lang="pl-PL" sz="1600" dirty="0">
                <a:latin typeface="+mn-lt"/>
              </a:rPr>
              <a:t>Właściwy dobór dokumentów lub innych dowodów, na podstawie których dokonywana będzie weryfikacja realizacji zadania i osiągnięcia miernika, jest bardzo istotny, ponieważ muszą one </a:t>
            </a:r>
            <a:r>
              <a:rPr lang="pl-PL" sz="1600" b="1" dirty="0">
                <a:latin typeface="+mn-lt"/>
              </a:rPr>
              <a:t>jednoznacznie i niepodważalnie wskazywać, że kwota ryczałtowa może zostać uznana za kwalifikowalną, a związane z nią dofinansowanie za należne</a:t>
            </a:r>
            <a:r>
              <a:rPr lang="pl-PL" sz="1600" dirty="0">
                <a:latin typeface="+mn-lt"/>
              </a:rPr>
              <a:t>. Dokumenty powinny wskazywać nie tylko na ilościowe wykonanie zadania, ale także potwierdzać jakość realizacji zadania.</a:t>
            </a:r>
            <a:endParaRPr lang="pl-PL" sz="1600" b="1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32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F808C20-6633-46CE-98F3-522AFE59B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386" y="1115541"/>
            <a:ext cx="8142673" cy="56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47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1F6E3-58D4-4848-B422-7F8B1C2B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657" y="207713"/>
            <a:ext cx="8640381" cy="1080001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Koszty uproszczone – projekt budżetu - miernik wykonania zadania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7903B02-B3D9-4C5B-96C3-4C8943DA6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1410" y="1299655"/>
            <a:ext cx="6696744" cy="3384376"/>
          </a:xfrm>
          <a:prstGeom prst="rect">
            <a:avLst/>
          </a:prstGeom>
        </p:spPr>
      </p:pic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27F825A-35FD-490C-8C41-5D0140DE7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33</a:t>
            </a:fld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B434920-8621-4D0D-8B7F-2025290CC7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94" y="4646840"/>
            <a:ext cx="6840760" cy="246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66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498" y="2627709"/>
            <a:ext cx="7588818" cy="172305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5">
            <a:extLst>
              <a:ext uri="{FF2B5EF4-FFF2-40B4-BE49-F238E27FC236}">
                <a16:creationId xmlns:a16="http://schemas.microsoft.com/office/drawing/2014/main" id="{E34D2DB4-FDBD-4735-985E-8E125D4440D9}"/>
              </a:ext>
            </a:extLst>
          </p:cNvPr>
          <p:cNvSpPr txBox="1">
            <a:spLocks/>
          </p:cNvSpPr>
          <p:nvPr/>
        </p:nvSpPr>
        <p:spPr>
          <a:xfrm>
            <a:off x="1889522" y="4715941"/>
            <a:ext cx="6912768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spcBef>
                <a:spcPts val="1102"/>
              </a:spcBef>
              <a:buClr>
                <a:schemeClr val="accent1"/>
              </a:buClr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1259929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1763900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2267872" indent="-251986" algn="l" defTabSz="1007943" rtl="0" eaLnBrk="1" latinLnBrk="0" hangingPunct="1">
              <a:lnSpc>
                <a:spcPts val="24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l-PL" sz="1400" dirty="0"/>
              <a:t>Kinga Dziewiątkowska- Seroka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pl-PL" sz="1400" dirty="0"/>
              <a:t>Departament Programów Regionalnych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Urząd Marszałkowski Województwa Pomorskiego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tel. +48 58 32 68 172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1400" dirty="0"/>
              <a:t>k.dziewiatkowska@pomorskie.eu </a:t>
            </a:r>
          </a:p>
          <a:p>
            <a:pPr marL="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1.	Uzasadnienie i opis zakresu rzeczowego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1.1.	Opis potrzeby realizacji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1.2.	Analiza różnych wariantów realizacji projektu i jego identyfikacja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1.3.	Szczegółowy opis przedmiotu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1.4.	Zgodność projektu z logiką interwencji Programu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2.	Uwarunkowania realizacji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2.1.	Opis wnioskodawcy i realizatorów projektu	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2.2.	Opis sposobu realizacji i zarządzania projektem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2.4.	Zgodność projektu z zasadami horyzontalnymi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3.	Analiza finansowa projektu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3.1.	Określenie założeń do analizy finansowej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3.2. 	Analiza finansowa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4.	Analiza kosztów i korzyści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200" b="1" dirty="0">
                <a:latin typeface="+mn-lt"/>
              </a:rPr>
              <a:t>5.   	Analiza ryzyka i wrażliwości (dla projektów o wartości powyżej 50 mln zł)</a:t>
            </a:r>
          </a:p>
        </p:txBody>
      </p:sp>
    </p:spTree>
    <p:extLst>
      <p:ext uri="{BB962C8B-B14F-4D97-AF65-F5344CB8AC3E}">
        <p14:creationId xmlns:p14="http://schemas.microsoft.com/office/powerpoint/2010/main" val="178598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r>
              <a:rPr lang="pl-PL" sz="2200" dirty="0">
                <a:latin typeface="+mn-lt"/>
              </a:rPr>
              <a:t>Na etapie składania wniosku o dofinansowanie projektu Wnioskodawca będzie musiał dostarczyć dokument składający się z następujących elementów: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200" dirty="0">
                <a:latin typeface="+mn-lt"/>
              </a:rPr>
              <a:t>Studium Wykonalności (w wersji elektronicznej w formacie nie stanowiącym skanu dokumentu);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200" dirty="0">
                <a:latin typeface="+mn-lt"/>
              </a:rPr>
              <a:t>arkusza kalkulacyjnego (w wersji elektronicznej w formacie XLS lub równoważnym), zawierającego tabele oraz wyliczenia do analizy finansowej oraz analizy kosztów i korzyści.</a:t>
            </a:r>
          </a:p>
          <a:p>
            <a:r>
              <a:rPr lang="pl-PL" sz="2200" dirty="0">
                <a:latin typeface="+mn-lt"/>
              </a:rPr>
              <a:t>Przy sporządzaniu Studium Wykonalności, w szczególności w zakresie prowadzonych analiz finansowych i ekonomicznych należy bazować na zapisach </a:t>
            </a:r>
            <a:r>
              <a:rPr lang="pl-PL" sz="2200" u="sng" dirty="0">
                <a:latin typeface="+mn-lt"/>
                <a:hlinkClick r:id="rId2"/>
              </a:rPr>
              <a:t>Wytycznych dotyczących zagadnień związanych z przygotowaniem projektów inwestycyjnych, w tym hybrydowych na lata 2021-2027</a:t>
            </a:r>
            <a:r>
              <a:rPr lang="pl-PL" sz="2200" u="sng" dirty="0">
                <a:latin typeface="+mn-lt"/>
              </a:rPr>
              <a:t>;</a:t>
            </a:r>
            <a:endParaRPr lang="pl-PL" sz="2200" dirty="0">
              <a:latin typeface="+mn-lt"/>
            </a:endParaRPr>
          </a:p>
          <a:p>
            <a:r>
              <a:rPr lang="pl-PL" sz="2200" dirty="0">
                <a:latin typeface="+mn-lt"/>
              </a:rPr>
              <a:t>Dokument dostępny pod adresem: </a:t>
            </a:r>
            <a:r>
              <a:rPr lang="pl-PL" sz="2200" u="sng" dirty="0" err="1">
                <a:latin typeface="+mn-lt"/>
                <a:hlinkClick r:id="rId2"/>
              </a:rPr>
              <a:t>https</a:t>
            </a:r>
            <a:r>
              <a:rPr lang="pl-PL" sz="2200" u="sng" dirty="0">
                <a:latin typeface="+mn-lt"/>
                <a:hlinkClick r:id="rId2"/>
              </a:rPr>
              <a:t>://</a:t>
            </a:r>
            <a:r>
              <a:rPr lang="pl-PL" sz="2200" u="sng" dirty="0" err="1">
                <a:latin typeface="+mn-lt"/>
                <a:hlinkClick r:id="rId2"/>
              </a:rPr>
              <a:t>www.funduszeeuropejskie.gov.pl</a:t>
            </a:r>
            <a:r>
              <a:rPr lang="pl-PL" sz="2200" u="sng" dirty="0">
                <a:latin typeface="+mn-lt"/>
                <a:hlinkClick r:id="rId2"/>
              </a:rPr>
              <a:t>/strony/o-funduszach/fundusze-na-lata-2021-2027/prawo-i-dokumenty/wytyczne/wytyczne-dotyczace-zagadnien-zwiazanych-z-przygotowaniem-projektow-inwestycyjnych-w-tym-hybrydowych-na-lata-2021-2027/</a:t>
            </a:r>
            <a:r>
              <a:rPr lang="pl-PL" sz="2200" u="sng" dirty="0">
                <a:latin typeface="+mn-lt"/>
              </a:rPr>
              <a:t>.</a:t>
            </a: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endParaRPr lang="pl-PL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125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1.1.	Opis potrzeby realizacji projektu</a:t>
            </a: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 algn="just">
              <a:lnSpc>
                <a:spcPct val="150000"/>
              </a:lnSpc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Należy opisać, w jaki sposób realizacja projektu będzie stanowiła odpowiedź na zdiagnozowane potrzeby, wskazując przy tym, jaka jest pilność proponowanych działań. W szczególności należy odnieść się do potrzeby i pilności odnośnie zdiagnozowanych </a:t>
            </a:r>
            <a:r>
              <a:rPr lang="pl-PL" sz="2200" b="1" dirty="0">
                <a:latin typeface="+mn-lt"/>
              </a:rPr>
              <a:t>braków w ofercie kulturalnej (kwestia dominująca), jak i braków infrastrukturalnych. Biorąc pod uwagę analizę potrzeb należy również uwzględnić posiadane zasoby (obiekty, instytucje) oraz dostępność do infrastruktury i oferty kulturalnej na obszarach sąsiadujących. </a:t>
            </a:r>
          </a:p>
        </p:txBody>
      </p:sp>
    </p:spTree>
    <p:extLst>
      <p:ext uri="{BB962C8B-B14F-4D97-AF65-F5344CB8AC3E}">
        <p14:creationId xmlns:p14="http://schemas.microsoft.com/office/powerpoint/2010/main" val="74824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750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40357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1.2.	Analiza różnych wariantów realizacji projektu i jego identyfikacja	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Po przeprowadzeniu analizy wariantów należy dokonać wyboru rozwiązania realizacyjnego i odpowiednio go uzasadnić, mając na uwadze w szczególności, że wariant wybrany do realizacji powinien:</a:t>
            </a:r>
          </a:p>
          <a:p>
            <a:pPr lvl="0"/>
            <a:r>
              <a:rPr lang="pl-PL" sz="2200" b="1" dirty="0">
                <a:latin typeface="+mn-lt"/>
              </a:rPr>
              <a:t>zostać poprzedzony analizą popytu i oceną potrzeb w celu ograniczenia ryzyka nieefektywności;</a:t>
            </a:r>
          </a:p>
          <a:p>
            <a:pPr lvl="0"/>
            <a:r>
              <a:rPr lang="pl-PL" sz="2200" b="1" dirty="0">
                <a:latin typeface="+mn-lt"/>
              </a:rPr>
              <a:t>brać pod uwagę inne projekty realizowane na sąsiadujących obszarach w celu uniknięcia nakładania się i konkurencji;</a:t>
            </a:r>
          </a:p>
          <a:p>
            <a:pPr lvl="0"/>
            <a:r>
              <a:rPr lang="pl-PL" sz="2200" b="1" dirty="0">
                <a:latin typeface="+mn-lt"/>
              </a:rPr>
              <a:t>w przypadku, gdy projekt dotyczy budowy nowej infrastruktury kultury – zostać poprzedzony analizą potrzeb, która potwierdziła, iż zapewnienie infrastruktury stanowiącej przedmiot projektu nie będzie możliwe w inny sposób. </a:t>
            </a:r>
          </a:p>
          <a:p>
            <a:pPr marL="0" indent="0">
              <a:spcBef>
                <a:spcPts val="400"/>
              </a:spcBef>
              <a:buNone/>
            </a:pPr>
            <a:endParaRPr lang="pl-P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588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827190"/>
            <a:ext cx="9721080" cy="5400174"/>
          </a:xfrm>
          <a:ln>
            <a:noFill/>
          </a:ln>
          <a:effectLst>
            <a:softEdge rad="0"/>
          </a:effectLst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b="1" dirty="0">
                <a:latin typeface="+mn-lt"/>
              </a:rPr>
              <a:t>1.3.</a:t>
            </a:r>
            <a:r>
              <a:rPr lang="pl-PL" sz="2400" dirty="0">
                <a:latin typeface="+mn-lt"/>
              </a:rPr>
              <a:t>	</a:t>
            </a:r>
            <a:r>
              <a:rPr lang="pl-PL" sz="2400" b="1" dirty="0">
                <a:latin typeface="+mn-lt"/>
              </a:rPr>
              <a:t>Szczegółowy opis przedmiotu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4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Treść rozdziału 1.3. Szczegółowy opis przedmiotu projektu będzie stanowić załącznik do umowy o dofinansowanie.</a:t>
            </a:r>
          </a:p>
          <a:p>
            <a:pPr marL="0" indent="0">
              <a:spcBef>
                <a:spcPts val="400"/>
              </a:spcBef>
              <a:buNone/>
            </a:pPr>
            <a:endParaRPr lang="pl-PL" sz="2400" dirty="0">
              <a:latin typeface="+mn-lt"/>
            </a:endParaRPr>
          </a:p>
          <a:p>
            <a:pPr lvl="0"/>
            <a:r>
              <a:rPr lang="pl-PL" sz="2200" dirty="0">
                <a:latin typeface="+mn-lt"/>
              </a:rPr>
              <a:t>opisać wszystkie planowane w ramach projektu zadania (w tym działania uzupełniające, np. tworzenie treści cyfrowych, działania sprzyjające adaptacji do zmian klimatu) z uwzględnieniem zastosowanych rozwiązań techniczno-technologicznych wskazując przede wszystkim ich zakres, skalę, a także najważniejsze parametry techniczne i kosztowe, wskazując przy tym:</a:t>
            </a:r>
          </a:p>
          <a:p>
            <a:pPr lvl="0"/>
            <a:r>
              <a:rPr lang="pl-PL" sz="2200" dirty="0">
                <a:latin typeface="+mn-lt"/>
              </a:rPr>
              <a:t>podział na wydatki kwalifikowane i niekwalifikowalne do dofinansowania;</a:t>
            </a:r>
          </a:p>
          <a:p>
            <a:pPr lvl="0"/>
            <a:r>
              <a:rPr lang="pl-PL" sz="2200" dirty="0">
                <a:latin typeface="+mn-lt"/>
              </a:rPr>
              <a:t>przyporządkowanie im rodzaju zezwolenia realizacyjnego (np. pozwolenie na budowę, zgłoszenie budowy, brak wymogu uzyskania zezwolenia);</a:t>
            </a:r>
          </a:p>
          <a:p>
            <a:pPr lvl="0"/>
            <a:r>
              <a:rPr lang="pl-PL" sz="2200" dirty="0">
                <a:latin typeface="+mn-lt"/>
              </a:rPr>
              <a:t>podział na wydatki objęte i nie objęte zasadami pomocy publicznej lub pomocy de </a:t>
            </a:r>
            <a:r>
              <a:rPr lang="pl-PL" sz="2200" dirty="0" err="1">
                <a:latin typeface="+mn-lt"/>
              </a:rPr>
              <a:t>minimis</a:t>
            </a:r>
            <a:r>
              <a:rPr lang="pl-PL" sz="2200" dirty="0">
                <a:latin typeface="+mn-lt"/>
              </a:rPr>
              <a:t>, wraz z przypisaniem im konkretnych schematów pomocy publicznej w ramach których zostaną one poniesione.</a:t>
            </a:r>
          </a:p>
          <a:p>
            <a:pPr marL="0" indent="0">
              <a:spcBef>
                <a:spcPts val="400"/>
              </a:spcBef>
              <a:buNone/>
            </a:pPr>
            <a:endParaRPr lang="pl-PL" sz="16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1600" dirty="0">
                <a:latin typeface="+mn-lt"/>
              </a:rPr>
              <a:t>	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052EA53A-FF4C-4B4D-97E8-E2F2F193F923}"/>
              </a:ext>
            </a:extLst>
          </p:cNvPr>
          <p:cNvSpPr/>
          <p:nvPr/>
        </p:nvSpPr>
        <p:spPr>
          <a:xfrm>
            <a:off x="521370" y="1763613"/>
            <a:ext cx="9577064" cy="792088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AEF9CA0-77D4-44E0-A146-7AB35DC08D3A}"/>
              </a:ext>
            </a:extLst>
          </p:cNvPr>
          <p:cNvSpPr/>
          <p:nvPr/>
        </p:nvSpPr>
        <p:spPr>
          <a:xfrm>
            <a:off x="593379" y="1763613"/>
            <a:ext cx="9433047" cy="792088"/>
          </a:xfrm>
          <a:prstGeom prst="rect">
            <a:avLst/>
          </a:prstGeom>
          <a:noFill/>
          <a:ln w="38100" cmpd="dbl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65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64775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+mn-lt"/>
              </a:rPr>
              <a:t>Studium Wykonalności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683493"/>
            <a:ext cx="9721080" cy="5400174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2200" dirty="0">
                <a:latin typeface="+mn-lt"/>
              </a:rPr>
              <a:t>	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pl-PL" sz="2400" dirty="0">
                <a:latin typeface="+mn-lt"/>
              </a:rPr>
              <a:t>1.3.	Szczegółowy opis przedmiotu projektu</a:t>
            </a:r>
          </a:p>
          <a:p>
            <a:pPr marL="0" indent="0">
              <a:spcBef>
                <a:spcPts val="400"/>
              </a:spcBef>
              <a:buNone/>
            </a:pPr>
            <a:endParaRPr lang="pl-PL" sz="2400" dirty="0">
              <a:latin typeface="+mn-lt"/>
            </a:endParaRPr>
          </a:p>
          <a:p>
            <a:pPr lvl="0"/>
            <a:r>
              <a:rPr lang="pl-PL" sz="2200" dirty="0">
                <a:latin typeface="+mn-lt"/>
              </a:rPr>
              <a:t>rodzaj i zakres planowanych wydatków w ramach finansowania krzyżowego (jeśli dotyczy);</a:t>
            </a:r>
          </a:p>
          <a:p>
            <a:pPr lvl="0"/>
            <a:r>
              <a:rPr lang="pl-PL" sz="2200" dirty="0">
                <a:latin typeface="+mn-lt"/>
              </a:rPr>
              <a:t>rodzaj i zakres planowanych wydatków w ramach promocji projektu, z uwzględnieniem minimalnych wymagań dotyczących działań promocyjnych;</a:t>
            </a:r>
          </a:p>
          <a:p>
            <a:pPr lvl="0"/>
            <a:r>
              <a:rPr lang="pl-PL" sz="2200" dirty="0">
                <a:latin typeface="+mn-lt"/>
              </a:rPr>
              <a:t>rodzaj i zakres wydatków planowanych do rozliczenia przy zastosowaniu metod uproszczonych (jeśli dotyczy);</a:t>
            </a:r>
          </a:p>
          <a:p>
            <a:pPr lvl="0"/>
            <a:r>
              <a:rPr lang="pl-PL" sz="2200" dirty="0">
                <a:latin typeface="+mn-lt"/>
              </a:rPr>
              <a:t>jasno przedstawić jego lokalizację (w razie potrzeby dołączając niezbędne mapki, szkice sytuacyjne, które w sposób przejrzysty i czytelny obrazują miejsce realizacji projektu) wraz z podaniem numerów działek na których realizowana będzie inwestycja oraz wskazaniem tytułu prawnego do dysponowania poszczególnymi nieruchomościami;</a:t>
            </a:r>
          </a:p>
          <a:p>
            <a:pPr lvl="0"/>
            <a:r>
              <a:rPr lang="pl-PL" sz="2200" dirty="0">
                <a:latin typeface="+mn-lt"/>
              </a:rPr>
              <a:t>uwzględnić w nim szczegółowe uwarunkowania określone dla Działania 6.10. Infrastruktura kultury w SZOP oraz umożliwić ocenę projektu w ramach kryterium wykonalności rzeczowej </a:t>
            </a:r>
            <a:r>
              <a:rPr lang="pl-PL" sz="2200" b="1" dirty="0">
                <a:latin typeface="+mn-lt"/>
              </a:rPr>
              <a:t>Zakres rzeczowy projektu.</a:t>
            </a: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endParaRPr lang="pl-PL" sz="2200" dirty="0">
              <a:latin typeface="+mn-lt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pl-PL" sz="16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30082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1693</TotalTime>
  <Words>3698</Words>
  <Application>Microsoft Office PowerPoint</Application>
  <PresentationFormat>Niestandardowy</PresentationFormat>
  <Paragraphs>248</Paragraphs>
  <Slides>34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9" baseType="lpstr">
      <vt:lpstr>Arial</vt:lpstr>
      <vt:lpstr>Calibri</vt:lpstr>
      <vt:lpstr>Open Sans</vt:lpstr>
      <vt:lpstr>Wingdings</vt:lpstr>
      <vt:lpstr>Motyw pakietu Office</vt:lpstr>
      <vt:lpstr>Załączniki do formularza wniosku o dofinansowanie projektu dla naboru wniosków o dofinansowanie projektów dla Działania 6.10. Infrastruktura kultury  w ramach programu regionalnego Fundusze Europejskie dla Pomorza 2021-2027 </vt:lpstr>
      <vt:lpstr>Załączniki do formularza wniosku o dofinansowanie</vt:lpstr>
      <vt:lpstr>Sposób składania załączników do wniosku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Studium Wykonalności</vt:lpstr>
      <vt:lpstr>Dokumenty dotyczące oddziaływania projektu na środowisko</vt:lpstr>
      <vt:lpstr>Dokumenty dotyczące zakresu rzeczowego realizacji inwestycji</vt:lpstr>
      <vt:lpstr>Dokumenty dotyczące zakresu rzeczowego realizacji inwestycji</vt:lpstr>
      <vt:lpstr>Dokumenty poświadczające zaangażowanie partnerów w realizację projektu</vt:lpstr>
      <vt:lpstr>Dokumenty określające status prawny wnioskodawcy i partnerów projektu</vt:lpstr>
      <vt:lpstr>Informacje niezbędne do ubiegania się o pomoc de minimis lub pomoc inną niż pomoc de minimis</vt:lpstr>
      <vt:lpstr>Oświadczenia wnioskodawcy</vt:lpstr>
      <vt:lpstr>Załączniki dodatkowe</vt:lpstr>
      <vt:lpstr>Zasady kwalifikowania wydatków </vt:lpstr>
      <vt:lpstr>Zasady kwalifikowania wydatków </vt:lpstr>
      <vt:lpstr>Zasady kwalifikowania wydatków </vt:lpstr>
      <vt:lpstr>Zasady kwalifikowania wydatków </vt:lpstr>
      <vt:lpstr>Zasady kwalifikowania wydatków – Finansowanie krzyżowe</vt:lpstr>
      <vt:lpstr>Zasady kwalifikowania wydatków – Finansowanie krzyżowe</vt:lpstr>
      <vt:lpstr>Infrastrukturalny zakres projektu- wydatki niekwalifikowalne </vt:lpstr>
      <vt:lpstr>Infrastrukturalny zakres projektu- wydatki niekwalifikowalne </vt:lpstr>
      <vt:lpstr>Koszty uproszczone – projekt budżetu</vt:lpstr>
      <vt:lpstr>Koszty uproszczone – projekt budżetu</vt:lpstr>
      <vt:lpstr>Koszty uproszczone – projekt budżetu- określenie wartości kwoty ryczałtowej</vt:lpstr>
      <vt:lpstr>Koszty uproszczone – projekt budżetu - miernik wykonania zadania </vt:lpstr>
      <vt:lpstr>Koszty uproszczone – projekt budżetu - miernik wykonania zadania </vt:lpstr>
      <vt:lpstr>Koszty uproszczone – projekt budżetu - miernik wykonania zadania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UMWP</cp:lastModifiedBy>
  <cp:revision>259</cp:revision>
  <cp:lastPrinted>2023-05-17T08:13:55Z</cp:lastPrinted>
  <dcterms:created xsi:type="dcterms:W3CDTF">2022-06-22T09:40:44Z</dcterms:created>
  <dcterms:modified xsi:type="dcterms:W3CDTF">2023-10-11T11:14:00Z</dcterms:modified>
</cp:coreProperties>
</file>