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369" r:id="rId3"/>
    <p:sldId id="438" r:id="rId4"/>
    <p:sldId id="413" r:id="rId5"/>
    <p:sldId id="410" r:id="rId6"/>
    <p:sldId id="422" r:id="rId7"/>
    <p:sldId id="414" r:id="rId8"/>
    <p:sldId id="418" r:id="rId9"/>
    <p:sldId id="416" r:id="rId10"/>
    <p:sldId id="427" r:id="rId11"/>
    <p:sldId id="428" r:id="rId12"/>
    <p:sldId id="434" r:id="rId13"/>
    <p:sldId id="429" r:id="rId14"/>
    <p:sldId id="433" r:id="rId15"/>
    <p:sldId id="447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320" r:id="rId24"/>
    <p:sldId id="451" r:id="rId25"/>
    <p:sldId id="321" r:id="rId26"/>
    <p:sldId id="452" r:id="rId27"/>
    <p:sldId id="377" r:id="rId28"/>
    <p:sldId id="378" r:id="rId29"/>
    <p:sldId id="443" r:id="rId30"/>
    <p:sldId id="325" r:id="rId31"/>
    <p:sldId id="330" r:id="rId32"/>
    <p:sldId id="331" r:id="rId33"/>
    <p:sldId id="317" r:id="rId34"/>
    <p:sldId id="332" r:id="rId35"/>
    <p:sldId id="449" r:id="rId36"/>
    <p:sldId id="333" r:id="rId37"/>
    <p:sldId id="437" r:id="rId38"/>
    <p:sldId id="260" r:id="rId3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438"/>
            <p14:sldId id="413"/>
            <p14:sldId id="410"/>
            <p14:sldId id="422"/>
            <p14:sldId id="414"/>
            <p14:sldId id="418"/>
            <p14:sldId id="416"/>
            <p14:sldId id="427"/>
            <p14:sldId id="428"/>
            <p14:sldId id="434"/>
            <p14:sldId id="429"/>
            <p14:sldId id="433"/>
            <p14:sldId id="447"/>
            <p14:sldId id="436"/>
            <p14:sldId id="431"/>
            <p14:sldId id="432"/>
            <p14:sldId id="440"/>
            <p14:sldId id="441"/>
            <p14:sldId id="327"/>
            <p14:sldId id="442"/>
            <p14:sldId id="320"/>
            <p14:sldId id="451"/>
            <p14:sldId id="321"/>
            <p14:sldId id="452"/>
            <p14:sldId id="377"/>
            <p14:sldId id="378"/>
            <p14:sldId id="443"/>
            <p14:sldId id="325"/>
            <p14:sldId id="330"/>
            <p14:sldId id="331"/>
            <p14:sldId id="317"/>
            <p14:sldId id="332"/>
            <p14:sldId id="449"/>
            <p14:sldId id="333"/>
            <p14:sldId id="43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91" autoAdjust="0"/>
    <p:restoredTop sz="71980" autoAdjust="0"/>
  </p:normalViewPr>
  <p:slideViewPr>
    <p:cSldViewPr showGuides="1">
      <p:cViewPr varScale="1">
        <p:scale>
          <a:sx n="104" d="100"/>
          <a:sy n="104" d="100"/>
        </p:scale>
        <p:origin x="738" y="11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1040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52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06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79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utworzeniu wniosku jest on widoczny w Projektach organizacji; możemy przejść od razu do edycji.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48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69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98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08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5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Jednym z takich komponentów jest pole Osoba uprawniona do reprezentowania Wnioskodawcy. </a:t>
            </a:r>
          </a:p>
          <a:p>
            <a:endParaRPr lang="pl-PL" b="1" dirty="0"/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</a:p>
          <a:p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952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38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Wzór oświadczeń należy pobrać z Załączników do Regulaminu wyboru projektów.  </a:t>
            </a:r>
          </a:p>
          <a:p>
            <a:endParaRPr lang="pl-PL" b="1" dirty="0"/>
          </a:p>
          <a:p>
            <a:r>
              <a:rPr lang="pl-PL" b="1" dirty="0"/>
              <a:t>Dla Wnioskodawcy są to załączniki nr 1 i nr 2 do wzoru wniosku.</a:t>
            </a:r>
          </a:p>
          <a:p>
            <a:endParaRPr lang="pl-PL" dirty="0"/>
          </a:p>
          <a:p>
            <a:r>
              <a:rPr lang="pl-PL" b="1" dirty="0"/>
              <a:t>Należy uzupełnić wpisując pełną nazwę Wnioskodawcy i skreślić niewłaściwe rozpoczęła się lub nie rozpoczęła się w odniesieniu do realizacji projektu przed złożeniem wniosku oraz występuje lub nie występuje w odniesieniu do partnerstwa w projekcie. </a:t>
            </a:r>
          </a:p>
          <a:p>
            <a:endParaRPr lang="pl-PL" b="1" dirty="0"/>
          </a:p>
          <a:p>
            <a:r>
              <a:rPr lang="pl-PL" b="1" dirty="0"/>
              <a:t>Niedopuszczalne jest modyfikowanie treści oświadczenia, usuwanie logotypów, skreślanie zapisów etc.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7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20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13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8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820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431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2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4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1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2023-11-22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2023-11-22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cja.efs@pomorskie.e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awlizlo\AppData\Roaming\Microsoft\Word\zobacz%20og&#322;oszenia%20i%20wyniki%20nabor&#243;w%20wniosk&#243;w" TargetMode="External"/><Relationship Id="rId4" Type="http://schemas.openxmlformats.org/officeDocument/2006/relationships/hyperlink" Target="http://www.rpo.pomorskie.e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843733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/>
              <a:t>Wniosek o dofinansowanie </a:t>
            </a:r>
            <a:br>
              <a:rPr lang="pl-PL" dirty="0"/>
            </a:br>
            <a:r>
              <a:rPr lang="pl-PL" dirty="0"/>
              <a:t>– praca w aplikacji SOWA EFS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3923853"/>
            <a:ext cx="7920037" cy="237626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8000" dirty="0"/>
              <a:t>Spotkanie informacyjne dla wnioskodawców aplikujących </a:t>
            </a:r>
            <a:br>
              <a:rPr lang="pl-PL" sz="8000" dirty="0"/>
            </a:br>
            <a:r>
              <a:rPr lang="pl-PL" sz="8000" dirty="0"/>
              <a:t>w ramach Działania 5.7. Edukacja przedszkolna w zakresie projektów dotyczących edukacji przedszkolnej (projekty zintegrowane)</a:t>
            </a:r>
            <a:endParaRPr lang="pl-PL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6200" b="0" dirty="0">
                <a:latin typeface="Arial" panose="020B0604020202020204" pitchFamily="34" charset="0"/>
                <a:cs typeface="Arial" panose="020B0604020202020204" pitchFamily="34" charset="0"/>
              </a:rPr>
              <a:t>Gdańsk, 22 listopada 2023 roku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FEPM.05.07-IZ.00-002/23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BC390EB-0CDA-46BC-853B-A5A1686DB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504AC55-919C-47F3-96F5-A56DBF4D5756}"/>
              </a:ext>
            </a:extLst>
          </p:cNvPr>
          <p:cNvSpPr/>
          <p:nvPr/>
        </p:nvSpPr>
        <p:spPr>
          <a:xfrm>
            <a:off x="7938194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814395F-83D2-4E1F-8E2D-1E026C8423C8}"/>
              </a:ext>
            </a:extLst>
          </p:cNvPr>
          <p:cNvSpPr/>
          <p:nvPr/>
        </p:nvSpPr>
        <p:spPr>
          <a:xfrm>
            <a:off x="3977754" y="2267669"/>
            <a:ext cx="1296144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3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7618C3F-38D6-4180-8889-35CBA03C5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43533"/>
            <a:ext cx="10369152" cy="583264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1E85724E-5A59-4E31-93BE-CE1FA1C1539C}"/>
              </a:ext>
            </a:extLst>
          </p:cNvPr>
          <p:cNvSpPr/>
          <p:nvPr/>
        </p:nvSpPr>
        <p:spPr>
          <a:xfrm>
            <a:off x="7866186" y="1691605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1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723286A-8A54-4ECC-9CAD-2473653AD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43533"/>
            <a:ext cx="10369152" cy="5832649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D3D3B6A-70F4-4253-A15C-AAC635F3C230}"/>
              </a:ext>
            </a:extLst>
          </p:cNvPr>
          <p:cNvSpPr/>
          <p:nvPr/>
        </p:nvSpPr>
        <p:spPr>
          <a:xfrm>
            <a:off x="35249" y="3635821"/>
            <a:ext cx="1710257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F998A259-01EC-4EA2-971B-8BF1835E74A5}"/>
              </a:ext>
            </a:extLst>
          </p:cNvPr>
          <p:cNvSpPr/>
          <p:nvPr/>
        </p:nvSpPr>
        <p:spPr>
          <a:xfrm>
            <a:off x="7506146" y="2339677"/>
            <a:ext cx="936104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1282B65-3927-48CA-97F6-8EB20CE21BB8}"/>
              </a:ext>
            </a:extLst>
          </p:cNvPr>
          <p:cNvSpPr/>
          <p:nvPr/>
        </p:nvSpPr>
        <p:spPr>
          <a:xfrm>
            <a:off x="7866186" y="1619597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5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7A2AA49-EBD9-4171-A2B4-55C1BC62A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4"/>
            <a:ext cx="10369151" cy="5832648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45689CA1-8783-4905-A1F9-32DEB8CF8624}"/>
              </a:ext>
            </a:extLst>
          </p:cNvPr>
          <p:cNvSpPr/>
          <p:nvPr/>
        </p:nvSpPr>
        <p:spPr>
          <a:xfrm>
            <a:off x="6858074" y="5940077"/>
            <a:ext cx="31683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5680550-2237-4E89-8E43-DAA43911A39F}"/>
              </a:ext>
            </a:extLst>
          </p:cNvPr>
          <p:cNvSpPr/>
          <p:nvPr/>
        </p:nvSpPr>
        <p:spPr>
          <a:xfrm>
            <a:off x="7866186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96328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84014DB-4EB8-4050-91BB-78C76EB2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7F1551A-36D6-4006-97B5-0280DCBC75AC}"/>
              </a:ext>
            </a:extLst>
          </p:cNvPr>
          <p:cNvSpPr/>
          <p:nvPr/>
        </p:nvSpPr>
        <p:spPr>
          <a:xfrm>
            <a:off x="3617714" y="3419797"/>
            <a:ext cx="3456384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376B961-52D5-4DA0-9504-BF829FE1E9B0}"/>
              </a:ext>
            </a:extLst>
          </p:cNvPr>
          <p:cNvSpPr/>
          <p:nvPr/>
        </p:nvSpPr>
        <p:spPr>
          <a:xfrm>
            <a:off x="7434138" y="1763613"/>
            <a:ext cx="2304256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ACFCC016-3B64-42E8-98AB-37E1BB7E8A86}"/>
              </a:ext>
            </a:extLst>
          </p:cNvPr>
          <p:cNvSpPr/>
          <p:nvPr/>
        </p:nvSpPr>
        <p:spPr>
          <a:xfrm>
            <a:off x="8874298" y="2915741"/>
            <a:ext cx="13681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3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731DB3D-C7CD-4AFB-B1D9-916768C8F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4"/>
            <a:ext cx="10369151" cy="5832648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6C04548-4C11-4455-9893-349EDB2768E4}"/>
              </a:ext>
            </a:extLst>
          </p:cNvPr>
          <p:cNvSpPr/>
          <p:nvPr/>
        </p:nvSpPr>
        <p:spPr>
          <a:xfrm>
            <a:off x="7866186" y="2771725"/>
            <a:ext cx="2376264" cy="25202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37D0EE6-ED47-45CD-A142-9E6D80929AF3}"/>
              </a:ext>
            </a:extLst>
          </p:cNvPr>
          <p:cNvSpPr/>
          <p:nvPr/>
        </p:nvSpPr>
        <p:spPr>
          <a:xfrm>
            <a:off x="7938194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E820A13-7507-4C10-86BF-B999DB76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1321B09-1E77-4BBB-A8C6-C8F22079B286}"/>
              </a:ext>
            </a:extLst>
          </p:cNvPr>
          <p:cNvSpPr/>
          <p:nvPr/>
        </p:nvSpPr>
        <p:spPr>
          <a:xfrm>
            <a:off x="1889522" y="3203773"/>
            <a:ext cx="82809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FA08FF-F4BC-446C-9E84-80B6DBF06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79537"/>
            <a:ext cx="10369152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51B4C35-4E06-423E-940B-ABBD3D7091A1}"/>
              </a:ext>
            </a:extLst>
          </p:cNvPr>
          <p:cNvSpPr/>
          <p:nvPr/>
        </p:nvSpPr>
        <p:spPr>
          <a:xfrm>
            <a:off x="2033538" y="3131765"/>
            <a:ext cx="8208912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783A33-D1BB-4D92-9C61-68B707426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1524F96-C551-4F24-AEE5-1823ACC70856}"/>
              </a:ext>
            </a:extLst>
          </p:cNvPr>
          <p:cNvSpPr/>
          <p:nvPr/>
        </p:nvSpPr>
        <p:spPr>
          <a:xfrm>
            <a:off x="3185666" y="1907629"/>
            <a:ext cx="158417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03B9559-DECC-4912-B1A4-E2AB262437AE}"/>
              </a:ext>
            </a:extLst>
          </p:cNvPr>
          <p:cNvSpPr/>
          <p:nvPr/>
        </p:nvSpPr>
        <p:spPr>
          <a:xfrm>
            <a:off x="1817514" y="4643933"/>
            <a:ext cx="266429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E67585E6-04B7-4903-9C44-33452F56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9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DA40352-894C-4EBE-8DC0-5A948567A7A9}"/>
              </a:ext>
            </a:extLst>
          </p:cNvPr>
          <p:cNvSpPr/>
          <p:nvPr/>
        </p:nvSpPr>
        <p:spPr>
          <a:xfrm>
            <a:off x="1745506" y="2051645"/>
            <a:ext cx="367240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425259"/>
            <a:ext cx="943304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 algn="ctr">
              <a:buNone/>
            </a:pPr>
            <a:r>
              <a:rPr lang="pl-PL" b="1" dirty="0"/>
              <a:t>PARTNER = REALIZATOR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</a:t>
            </a:r>
            <a:br>
              <a:rPr lang="pl-PL" dirty="0"/>
            </a:br>
            <a:r>
              <a:rPr lang="pl-PL" dirty="0"/>
              <a:t>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nadrzędnej/nazwa jednostki podległej </a:t>
            </a:r>
          </a:p>
          <a:p>
            <a:pPr marL="0" indent="0" algn="ctr">
              <a:buNone/>
            </a:pPr>
            <a:r>
              <a:rPr lang="pl-PL" dirty="0"/>
              <a:t>np. Gmina ………………/Szkoła ………………</a:t>
            </a:r>
          </a:p>
          <a:p>
            <a:pPr marL="0" indent="0" algn="ctr">
              <a:buNone/>
            </a:pPr>
            <a:r>
              <a:rPr lang="pl-PL" dirty="0"/>
              <a:t>Stowarzyszenie ………………/CIS ………………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pl-PL" dirty="0"/>
              <a:t>W polach dotyczących danych adresowych wpisz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ABF86B0-EDEF-49D1-8651-59FAF88D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77153" cy="5837149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7F8034B3-67F7-4260-A716-187D644B63A3}"/>
              </a:ext>
            </a:extLst>
          </p:cNvPr>
          <p:cNvSpPr/>
          <p:nvPr/>
        </p:nvSpPr>
        <p:spPr>
          <a:xfrm>
            <a:off x="4697834" y="1763613"/>
            <a:ext cx="122413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F70C38A-EC14-49D9-B44E-747472A02623}"/>
              </a:ext>
            </a:extLst>
          </p:cNvPr>
          <p:cNvSpPr/>
          <p:nvPr/>
        </p:nvSpPr>
        <p:spPr>
          <a:xfrm>
            <a:off x="8226226" y="1691605"/>
            <a:ext cx="1512168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ze szczegółowymi uwarunkowaniami określonymi dla Działania - wskaźniki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56418E-83F1-4BC5-923E-E893726D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2051645"/>
            <a:ext cx="9739720" cy="4320178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pl-PL" b="1" dirty="0"/>
              <a:t>WYBIERAMY I WYPEŁNIAMY WSZYSTKIE WYMAGANE WSKAŹNIKI, NAWET TE Z WARTOŚCIĄ DOCELOWĄ „0”.</a:t>
            </a:r>
            <a:endParaRPr lang="pl-PL" dirty="0"/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Zwróć uwagę na wymóg wybrania wymaganych wskaźników w konkursie.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Mogą to być wskaźniki produktu i rezultatu.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Spójrz do Regulaminu wyboru projektów do punktu 2.5. Monitorowanie postępu rzeczowego w projekcie.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Określ ich poziom, z uwzględnieniem wymaganego minimalnego poziomu określonego w Regulaminie konkursu w części 2.4. Kryteria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D069351-D809-4032-ADC0-BD493A01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37" t="16197" r="25964" b="27297"/>
          <a:stretch/>
        </p:blipFill>
        <p:spPr>
          <a:xfrm>
            <a:off x="5417914" y="2771725"/>
            <a:ext cx="5167313" cy="2436847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32A098-9715-4EFE-9E90-6C36C04E5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510" t="29132" r="25837" b="21852"/>
          <a:stretch/>
        </p:blipFill>
        <p:spPr>
          <a:xfrm>
            <a:off x="89322" y="2699717"/>
            <a:ext cx="5300645" cy="2160240"/>
          </a:xfrm>
          <a:prstGeom prst="rect">
            <a:avLst/>
          </a:prstGeom>
        </p:spPr>
      </p:pic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1043533"/>
            <a:ext cx="9793088" cy="5256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z budżetu są sumowane automatycznie w Sekcji: Podsumowanie budżetu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Sekcja: Źródła finansowania – Wypełniana przez Wnioskodawcę – powinna być spójna z Podsumowaniem budżetu (kwota dofinansowania).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601762" y="5580037"/>
            <a:ext cx="9793088" cy="1296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dirty="0"/>
              <a:t>Maksymalny dopuszczalny poziom dofinansowania wynosi 90%: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współfinansowanie ze środków EFS + – 85%;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krajowy wkład publiczny (budżet państwa) – 5%.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Wkład własny wynosi minimum 10% wartości projektu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4985866" y="3419797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5042684-63E2-4676-B22A-974F52D0F959}"/>
              </a:ext>
            </a:extLst>
          </p:cNvPr>
          <p:cNvCxnSpPr>
            <a:cxnSpLocks/>
          </p:cNvCxnSpPr>
          <p:nvPr/>
        </p:nvCxnSpPr>
        <p:spPr>
          <a:xfrm>
            <a:off x="2753618" y="3491805"/>
            <a:ext cx="2520280" cy="1584176"/>
          </a:xfrm>
          <a:prstGeom prst="bentConnector3">
            <a:avLst>
              <a:gd name="adj1" fmla="val 2833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D0FD1B68-4437-4965-8A3A-6D907D40B2F4}"/>
              </a:ext>
            </a:extLst>
          </p:cNvPr>
          <p:cNvSpPr/>
          <p:nvPr/>
        </p:nvSpPr>
        <p:spPr>
          <a:xfrm>
            <a:off x="7146106" y="3779837"/>
            <a:ext cx="288032" cy="115212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2A2CEBF-A5ED-4AF8-B460-6B18762F50C9}"/>
              </a:ext>
            </a:extLst>
          </p:cNvPr>
          <p:cNvSpPr txBox="1"/>
          <p:nvPr/>
        </p:nvSpPr>
        <p:spPr>
          <a:xfrm>
            <a:off x="7434138" y="4067869"/>
            <a:ext cx="31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RAZEM WKŁAD WŁASNY 10%</a:t>
            </a: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369C3AC6-78A0-4B9D-9CCB-BBEA5D3B125F}"/>
              </a:ext>
            </a:extLst>
          </p:cNvPr>
          <p:cNvCxnSpPr>
            <a:cxnSpLocks/>
          </p:cNvCxnSpPr>
          <p:nvPr/>
        </p:nvCxnSpPr>
        <p:spPr>
          <a:xfrm>
            <a:off x="6282010" y="3635821"/>
            <a:ext cx="2664296" cy="360040"/>
          </a:xfrm>
          <a:prstGeom prst="bentConnector3">
            <a:avLst>
              <a:gd name="adj1" fmla="val 9984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B4D2EC5D-495F-4F96-A872-F381CB003432}"/>
              </a:ext>
            </a:extLst>
          </p:cNvPr>
          <p:cNvSpPr txBox="1"/>
          <p:nvPr/>
        </p:nvSpPr>
        <p:spPr>
          <a:xfrm>
            <a:off x="6137994" y="3203773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DOFINANSOWANIE 90%</a:t>
            </a:r>
          </a:p>
        </p:txBody>
      </p:sp>
    </p:spTree>
    <p:extLst>
      <p:ext uri="{BB962C8B-B14F-4D97-AF65-F5344CB8AC3E}">
        <p14:creationId xmlns:p14="http://schemas.microsoft.com/office/powerpoint/2010/main" val="3704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894 560,00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3C250BE-79B3-4B4E-BACA-88B0A2A2A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25837" b="21852"/>
          <a:stretch/>
        </p:blipFill>
        <p:spPr>
          <a:xfrm>
            <a:off x="195005" y="3995861"/>
            <a:ext cx="8391261" cy="341979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F29FCA-24C1-4852-9A2B-EF146AE98885}"/>
              </a:ext>
            </a:extLst>
          </p:cNvPr>
          <p:cNvSpPr/>
          <p:nvPr/>
        </p:nvSpPr>
        <p:spPr>
          <a:xfrm>
            <a:off x="233338" y="5652045"/>
            <a:ext cx="4104456" cy="2880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E64F2AF7-7817-4ABD-81A9-C324D17C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48533" b="21852"/>
          <a:stretch/>
        </p:blipFill>
        <p:spPr>
          <a:xfrm>
            <a:off x="6155036" y="3635821"/>
            <a:ext cx="4519462" cy="2771726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47EAB49-C0FA-4250-8FCE-D1DB1AE46512}"/>
              </a:ext>
            </a:extLst>
          </p:cNvPr>
          <p:cNvSpPr/>
          <p:nvPr/>
        </p:nvSpPr>
        <p:spPr>
          <a:xfrm>
            <a:off x="6137994" y="5652045"/>
            <a:ext cx="3456384" cy="21602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5B47E1-37E3-4096-ADD8-1095C23EE087}"/>
              </a:ext>
            </a:extLst>
          </p:cNvPr>
          <p:cNvSpPr txBox="1"/>
          <p:nvPr/>
        </p:nvSpPr>
        <p:spPr>
          <a:xfrm>
            <a:off x="9666386" y="55800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6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BE28CD4-C078-4220-971E-0C71511A9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98" t="18987" r="24562" b="5960"/>
          <a:stretch/>
        </p:blipFill>
        <p:spPr>
          <a:xfrm>
            <a:off x="1150597" y="872095"/>
            <a:ext cx="8299765" cy="64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C4300EB-AB54-47B5-80E8-F7936EA1D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10" t="45744" r="23083" b="6480"/>
          <a:stretch/>
        </p:blipFill>
        <p:spPr>
          <a:xfrm>
            <a:off x="-1" y="1743167"/>
            <a:ext cx="10691813" cy="5031442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CCB821B-28B6-4A6D-A219-65F85122B550}"/>
              </a:ext>
            </a:extLst>
          </p:cNvPr>
          <p:cNvSpPr/>
          <p:nvPr/>
        </p:nvSpPr>
        <p:spPr>
          <a:xfrm>
            <a:off x="161330" y="4211885"/>
            <a:ext cx="10297144" cy="12241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14" name="Symbol zastępczy zawartości 9">
            <a:extLst>
              <a:ext uri="{FF2B5EF4-FFF2-40B4-BE49-F238E27FC236}">
                <a16:creationId xmlns:a16="http://schemas.microsoft.com/office/drawing/2014/main" id="{4D983E76-A4A4-49E4-9568-2DE6724E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87" t="21596" r="10961" b="18685"/>
          <a:stretch/>
        </p:blipFill>
        <p:spPr>
          <a:xfrm>
            <a:off x="100615" y="1691605"/>
            <a:ext cx="104632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SOWA EFS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871189" cy="863739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- Wnioskodawca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91605"/>
            <a:ext cx="9937104" cy="550823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Czy do formularza wniosku załączono wszystkie wymagane załączniki wskazane </a:t>
            </a:r>
            <a:br>
              <a:rPr lang="pl-PL" sz="8000" dirty="0"/>
            </a:br>
            <a:r>
              <a:rPr lang="pl-PL" sz="8000" dirty="0"/>
              <a:t>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8000" b="1" dirty="0"/>
              <a:t>ZAŁĄCZNIKI OBOWIĄZKOWE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Załączniki </a:t>
            </a:r>
            <a:r>
              <a:rPr lang="pl-PL" sz="8000" b="1" dirty="0"/>
              <a:t>Wnioskodawcy</a:t>
            </a:r>
            <a:r>
              <a:rPr lang="pl-PL" sz="8000" dirty="0"/>
              <a:t> – należy je pobrać z Regulaminu wyboru projektów: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1 do wzoru wniosku - Oświadczenia Wnioskodawcy dot. kryteriów wyboru projektu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2 do wzoru wniosku - Oświadczenie Wnioskodawcy dot. zapoznania się </a:t>
            </a:r>
            <a:br>
              <a:rPr lang="pl-PL" sz="8000" dirty="0"/>
            </a:br>
            <a:r>
              <a:rPr lang="pl-PL" sz="8000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b="1" dirty="0"/>
              <a:t>WAŻNE dla Wnioskodawcy!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We wzorze załącznika wpisz właściwą nazwę wnioskodawcy i skreśl odpowiednio </a:t>
            </a:r>
            <a:br>
              <a:rPr lang="pl-PL" sz="8000" dirty="0"/>
            </a:br>
            <a:r>
              <a:rPr lang="pl-PL" sz="8000" dirty="0"/>
              <a:t>np. realizacja projektu </a:t>
            </a:r>
            <a:r>
              <a:rPr lang="pl-PL" sz="8000" b="1" dirty="0"/>
              <a:t>rozpoczęła się/ nie rozpoczęła się</a:t>
            </a:r>
            <a:r>
              <a:rPr lang="pl-PL" sz="8000" dirty="0"/>
              <a:t> przed dniem złożenia wniosku o dofinansowanie.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8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3" y="1691605"/>
            <a:ext cx="9793088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Czy do formularza wniosku załączono wszystkie wymagane załączniki wskazane 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ZAŁĄCZNIKI OBOWIĄZKOWE</a:t>
            </a:r>
            <a:r>
              <a:rPr lang="pl-PL" dirty="0"/>
              <a:t> tylko w przypadku realizacji projektu </a:t>
            </a:r>
            <a:br>
              <a:rPr lang="pl-PL" dirty="0"/>
            </a:br>
            <a:r>
              <a:rPr lang="pl-PL" dirty="0"/>
              <a:t>z udziałem </a:t>
            </a:r>
            <a:r>
              <a:rPr lang="pl-PL" b="1" dirty="0"/>
              <a:t>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Załączniki </a:t>
            </a:r>
            <a:r>
              <a:rPr lang="pl-PL" b="1" dirty="0"/>
              <a:t>Partnera </a:t>
            </a:r>
            <a:r>
              <a:rPr lang="pl-PL" dirty="0"/>
              <a:t>-</a:t>
            </a:r>
            <a:r>
              <a:rPr lang="pl-PL" b="1" dirty="0"/>
              <a:t> </a:t>
            </a:r>
            <a:r>
              <a:rPr lang="pl-PL" dirty="0"/>
              <a:t>należy je pobrać z regulaminu wyboru projektów: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1a do wzoru wniosku – Oświadczenia Partnera dot. kryteriów wyboru projektu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2 a do wzoru wniosku - Oświadczenie Partnera dot. zapoznania się </a:t>
            </a:r>
            <a:br>
              <a:rPr lang="pl-PL" dirty="0"/>
            </a:br>
            <a:r>
              <a:rPr lang="pl-PL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1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51645"/>
            <a:ext cx="10222765" cy="4464315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7200" b="1" dirty="0"/>
              <a:t>WAŻNE dla Partnera!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We wzorze załącznika wpisz właściwą nazwę  partnera i skreśl odpowiednio np. realizacja projektu </a:t>
            </a:r>
            <a:r>
              <a:rPr lang="pl-PL" sz="7200" b="1" dirty="0"/>
              <a:t>rozpoczęła się/ nie rozpoczęła się</a:t>
            </a:r>
            <a:r>
              <a:rPr lang="pl-PL" sz="7200" dirty="0"/>
              <a:t> przed dniem złożenia wniosku o dofinansowanie.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Wymóg złożenia Zał. 1a i Zał. 2 a dotyczy każdego Partnera wskazanego </a:t>
            </a:r>
            <a:br>
              <a:rPr lang="pl-PL" sz="7200" dirty="0"/>
            </a:br>
            <a:r>
              <a:rPr lang="pl-PL" sz="7200" dirty="0"/>
              <a:t>we wniosku o dofinansowanie projektu.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REALIZATOR w SOWA = PARTNER W PROJEKCIE</a:t>
            </a:r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187549"/>
            <a:ext cx="9249521" cy="58322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/>
              <a:t>Podpisem kwalifikowanym NIE JEST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</a:rPr>
              <a:t>Profil zaufany i Pieczęć kwalifikowana!!!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100" b="1" dirty="0"/>
              <a:t>Podpis kwalifikowany powinien być nabyty </a:t>
            </a:r>
            <a:r>
              <a:rPr lang="pl-PL" dirty="0"/>
              <a:t>u jednego z certyfikowanych dostawców wymienionych w rejestrze Narodowego Centrum Certyfikacji.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Podpis kwalifikowany </a:t>
            </a:r>
            <a:r>
              <a:rPr lang="pl-PL" dirty="0"/>
              <a:t>Zgodnie z Art. 25.Punkt 2 rozporządzenia Parlamentu Europejskiego i Rady (UE) nr 910/2014 z 23 lipca 2014 r. kwalifikowany podpis elektroniczny </a:t>
            </a:r>
            <a:r>
              <a:rPr lang="pl-PL" b="1" u="sng" dirty="0"/>
              <a:t>ma skutek prawny równoważny podpisowi własnoręcznemu.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4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691605"/>
            <a:ext cx="9249521" cy="53282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muszą być podpisane przez wnioskodawcę i partnera (jeśli występuje) wyłącznie podpisem kwalifikowanym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przez osobę/y upoważnione do reprezentowania </a:t>
            </a:r>
            <a:br>
              <a:rPr lang="pl-PL" sz="2400" b="1" dirty="0"/>
            </a:br>
            <a:r>
              <a:rPr lang="pl-PL" sz="2400" b="1" dirty="0"/>
              <a:t>wnioskodawcy i 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WAŻNE!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Sprawdzamy czy załączniki podpisała osoba wskazana </a:t>
            </a:r>
            <a:br>
              <a:rPr lang="pl-PL" sz="2400" b="1" dirty="0"/>
            </a:br>
            <a:r>
              <a:rPr lang="pl-PL" sz="2400" b="1" dirty="0"/>
              <a:t>we wniosku w sekcji – dodatkowe informacje </a:t>
            </a:r>
            <a:endParaRPr lang="pl-PL" sz="2400" dirty="0"/>
          </a:p>
          <a:p>
            <a:pPr marL="0" indent="0" algn="ctr">
              <a:spcAft>
                <a:spcPts val="1800"/>
              </a:spcAft>
              <a:buNone/>
            </a:pPr>
            <a:endParaRPr lang="pl-PL" sz="24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F94C4A1-48A5-42A6-9117-3D7D32D46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5A8DFEFC-11B7-4C54-9A51-E94570A74C3B}"/>
              </a:ext>
            </a:extLst>
          </p:cNvPr>
          <p:cNvSpPr/>
          <p:nvPr/>
        </p:nvSpPr>
        <p:spPr>
          <a:xfrm>
            <a:off x="6065986" y="2627709"/>
            <a:ext cx="100811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74369E71-5404-483D-9E46-4DD9EC03CD06}"/>
              </a:ext>
            </a:extLst>
          </p:cNvPr>
          <p:cNvSpPr/>
          <p:nvPr/>
        </p:nvSpPr>
        <p:spPr>
          <a:xfrm>
            <a:off x="8946306" y="5940077"/>
            <a:ext cx="10801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7F860158-E404-415C-87E4-95636B92DCAB}"/>
              </a:ext>
            </a:extLst>
          </p:cNvPr>
          <p:cNvSpPr/>
          <p:nvPr/>
        </p:nvSpPr>
        <p:spPr>
          <a:xfrm>
            <a:off x="5993978" y="4283893"/>
            <a:ext cx="1296144" cy="5629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8CA7D987-B934-4481-B394-928D0029CEE4}"/>
              </a:ext>
            </a:extLst>
          </p:cNvPr>
          <p:cNvSpPr/>
          <p:nvPr/>
        </p:nvSpPr>
        <p:spPr>
          <a:xfrm>
            <a:off x="7362130" y="4499917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5F320C1-7DA6-42E4-B15B-801B2B66BDCC}"/>
              </a:ext>
            </a:extLst>
          </p:cNvPr>
          <p:cNvSpPr txBox="1"/>
          <p:nvPr/>
        </p:nvSpPr>
        <p:spPr>
          <a:xfrm>
            <a:off x="7650162" y="4427909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82EEE902-FE83-4D8B-A030-FE5F1CC86D3C}"/>
              </a:ext>
            </a:extLst>
          </p:cNvPr>
          <p:cNvSpPr/>
          <p:nvPr/>
        </p:nvSpPr>
        <p:spPr>
          <a:xfrm>
            <a:off x="89322" y="3923853"/>
            <a:ext cx="1656184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69ABD43-2B44-4330-BF1F-527BEAD2CABE}"/>
              </a:ext>
            </a:extLst>
          </p:cNvPr>
          <p:cNvSpPr/>
          <p:nvPr/>
        </p:nvSpPr>
        <p:spPr>
          <a:xfrm>
            <a:off x="8010202" y="1691605"/>
            <a:ext cx="165618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1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3"/>
              </a:rPr>
              <a:t>edukacja.efs@pomorskie.eu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pytania 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4"/>
              </a:rPr>
              <a:t>FEP 2021-2027</a:t>
            </a:r>
            <a:r>
              <a:rPr lang="pl-PL" sz="2400" b="1" dirty="0"/>
              <a:t>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5"/>
              </a:rPr>
              <a:t>Zobacz ogłoszenia i wyniki naborów wniosków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6" name="Symbol zastępczy obrazu 11">
            <a:extLst>
              <a:ext uri="{FF2B5EF4-FFF2-40B4-BE49-F238E27FC236}">
                <a16:creationId xmlns:a16="http://schemas.microsoft.com/office/drawing/2014/main" id="{6F8BDC95-A794-4F0B-B4D9-95014C9D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0" y="3347789"/>
            <a:ext cx="5966092" cy="4211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(Załączniki, podpis kwalifikowany).</a:t>
            </a:r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161330" y="5652045"/>
            <a:ext cx="5561930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„Nie możesz zmienić kierunku wiatru,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ale możesz dostosować ustawienia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swoich żagli, aby dotrzeć tam,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gdzie chcesz.”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Jimmy Dean</a:t>
            </a:r>
          </a:p>
        </p:txBody>
      </p:sp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/>
          </a:bodyPr>
          <a:lstStyle/>
          <a:p>
            <a:r>
              <a:rPr lang="pl-PL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A1F9257-9E03-4419-8379-1E3734AAC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56" y="1115541"/>
            <a:ext cx="10369149" cy="583264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A73C762-9B65-4FA3-9297-A4C074DAA73A}"/>
              </a:ext>
            </a:extLst>
          </p:cNvPr>
          <p:cNvSpPr/>
          <p:nvPr/>
        </p:nvSpPr>
        <p:spPr>
          <a:xfrm>
            <a:off x="3401690" y="5796061"/>
            <a:ext cx="115212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CA508FE-3752-4364-B2D0-F61FED3CCCEA}"/>
              </a:ext>
            </a:extLst>
          </p:cNvPr>
          <p:cNvSpPr/>
          <p:nvPr/>
        </p:nvSpPr>
        <p:spPr>
          <a:xfrm>
            <a:off x="89322" y="3275781"/>
            <a:ext cx="151216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A674895-B9F4-41CF-97AC-BB119BD939C9}"/>
              </a:ext>
            </a:extLst>
          </p:cNvPr>
          <p:cNvSpPr/>
          <p:nvPr/>
        </p:nvSpPr>
        <p:spPr>
          <a:xfrm>
            <a:off x="4553818" y="1619597"/>
            <a:ext cx="64807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DA1B43B-419E-4940-A4A7-D3CB674CD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39033"/>
            <a:ext cx="10377150" cy="5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2453F49-EE6B-44FC-815E-F8AA95CC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F6EA49C-6425-4E11-ADF4-FD3EE357E5F4}"/>
              </a:ext>
            </a:extLst>
          </p:cNvPr>
          <p:cNvSpPr/>
          <p:nvPr/>
        </p:nvSpPr>
        <p:spPr>
          <a:xfrm>
            <a:off x="9162330" y="2267669"/>
            <a:ext cx="122413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DDBA6D-6F88-4B1E-B589-4F619AB5D7C9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7AA467-99A0-47F8-AC7C-BCBBF7EE1C51}"/>
              </a:ext>
            </a:extLst>
          </p:cNvPr>
          <p:cNvSpPr/>
          <p:nvPr/>
        </p:nvSpPr>
        <p:spPr>
          <a:xfrm>
            <a:off x="5561930" y="4499917"/>
            <a:ext cx="936104" cy="14401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34410B3-7DCD-45DF-83B2-5EF0FEF48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6250062-9B92-48EE-BF0D-5BB3CBA0D5A9}"/>
              </a:ext>
            </a:extLst>
          </p:cNvPr>
          <p:cNvSpPr/>
          <p:nvPr/>
        </p:nvSpPr>
        <p:spPr>
          <a:xfrm>
            <a:off x="7362130" y="3131765"/>
            <a:ext cx="2880320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619366C-C1C0-49BC-B18A-2B5DCABA729A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2AB4B315-C215-4EA7-A3FB-9DF6D32B5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43533"/>
            <a:ext cx="10369151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490F166-32F0-45FC-83AC-F62EFDD7406A}"/>
              </a:ext>
            </a:extLst>
          </p:cNvPr>
          <p:cNvSpPr/>
          <p:nvPr/>
        </p:nvSpPr>
        <p:spPr>
          <a:xfrm>
            <a:off x="1961530" y="2915741"/>
            <a:ext cx="6480720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3E78A28-D6F4-404F-84DC-3526BDE76E95}"/>
              </a:ext>
            </a:extLst>
          </p:cNvPr>
          <p:cNvSpPr/>
          <p:nvPr/>
        </p:nvSpPr>
        <p:spPr>
          <a:xfrm>
            <a:off x="7002090" y="4283893"/>
            <a:ext cx="1584176" cy="57606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516806-D364-427A-AC12-FFB64F6FAB04}"/>
              </a:ext>
            </a:extLst>
          </p:cNvPr>
          <p:cNvSpPr/>
          <p:nvPr/>
        </p:nvSpPr>
        <p:spPr>
          <a:xfrm>
            <a:off x="7722170" y="1547589"/>
            <a:ext cx="201622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FEPM.05.07-IZ.00-002/23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94513B-67C2-4F24-A99D-195238B5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8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DD2F480-DBFC-4AF9-B94B-233908B98777}"/>
              </a:ext>
            </a:extLst>
          </p:cNvPr>
          <p:cNvSpPr/>
          <p:nvPr/>
        </p:nvSpPr>
        <p:spPr>
          <a:xfrm>
            <a:off x="8874298" y="3923853"/>
            <a:ext cx="1296144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7295BF91-9667-48B7-A357-6E07C44DC66B}"/>
              </a:ext>
            </a:extLst>
          </p:cNvPr>
          <p:cNvSpPr/>
          <p:nvPr/>
        </p:nvSpPr>
        <p:spPr>
          <a:xfrm>
            <a:off x="1817514" y="2411685"/>
            <a:ext cx="324036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EFF672D-EED9-40AA-B130-ADF934C52A73}"/>
              </a:ext>
            </a:extLst>
          </p:cNvPr>
          <p:cNvSpPr/>
          <p:nvPr/>
        </p:nvSpPr>
        <p:spPr>
          <a:xfrm>
            <a:off x="7938194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F66CD3F5-6C2B-410F-A242-DC707213ADFD}"/>
              </a:ext>
            </a:extLst>
          </p:cNvPr>
          <p:cNvSpPr/>
          <p:nvPr/>
        </p:nvSpPr>
        <p:spPr>
          <a:xfrm>
            <a:off x="9450362" y="2411685"/>
            <a:ext cx="792088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1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11098</TotalTime>
  <Words>1773</Words>
  <Application>Microsoft Office PowerPoint</Application>
  <PresentationFormat>Niestandardowy</PresentationFormat>
  <Paragraphs>237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Motyw pakietu Office</vt:lpstr>
      <vt:lpstr>Wniosek o dofinansowanie  – praca w aplikacji SOWA EFS</vt:lpstr>
      <vt:lpstr>AGENDA:</vt:lpstr>
      <vt:lpstr>SOWA EFS </vt:lpstr>
      <vt:lpstr>Witamy w Systemie Obsługi Wniosków Aplikacyjnych…</vt:lpstr>
      <vt:lpstr>Rejestracja konta użytkownika</vt:lpstr>
      <vt:lpstr>Użytkownicy</vt:lpstr>
      <vt:lpstr>Moje konto</vt:lpstr>
      <vt:lpstr>Rejestracja organizacji</vt:lpstr>
      <vt:lpstr>Nabór nr FEPM.05.07-IZ.00-002/23 (1 z 2)</vt:lpstr>
      <vt:lpstr>Nabór nr FEPM.05.07-IZ.00-002/23 (2 z 2)</vt:lpstr>
      <vt:lpstr>Tworzenie wniosku z poziomu Naboru</vt:lpstr>
      <vt:lpstr>Edycja wniosku (1 z 2)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Zgodność ze szczegółowymi uwarunkowaniami określonymi dla Działania - wskaźniki</vt:lpstr>
      <vt:lpstr>Sekcja: Budżet</vt:lpstr>
      <vt:lpstr>Kwalifikowalność wartości projektu</vt:lpstr>
      <vt:lpstr>Kwalifikowalność wartości projektu – koszty pośrednie</vt:lpstr>
      <vt:lpstr>Sekcja: Dodatkowe informacje (1 z 2)</vt:lpstr>
      <vt:lpstr>Sekcja: Dodatkowe informacje (2 z 2)</vt:lpstr>
      <vt:lpstr>Sekcja: Załączniki</vt:lpstr>
      <vt:lpstr>Kompletność wniosku o dofinansowanie - Wnioskodawca</vt:lpstr>
      <vt:lpstr>Kompletność wniosku o dofinansowanie – Partner (1 z 2)</vt:lpstr>
      <vt:lpstr>Kompletność wniosku o dofinansowanie – Partner (2 z 2)</vt:lpstr>
      <vt:lpstr>Kompletność wniosku o dofinansowanie – Podpisy (1 z 2)</vt:lpstr>
      <vt:lpstr>Kompletność wniosku o dofinansowanie – Podpisy (2 z 2)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Cygert Piotr</cp:lastModifiedBy>
  <cp:revision>542</cp:revision>
  <cp:lastPrinted>2023-11-07T09:28:13Z</cp:lastPrinted>
  <dcterms:created xsi:type="dcterms:W3CDTF">2022-06-22T09:40:44Z</dcterms:created>
  <dcterms:modified xsi:type="dcterms:W3CDTF">2023-11-22T12:49:02Z</dcterms:modified>
</cp:coreProperties>
</file>