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4" r:id="rId3"/>
    <p:sldId id="294" r:id="rId4"/>
    <p:sldId id="656" r:id="rId5"/>
    <p:sldId id="310" r:id="rId6"/>
    <p:sldId id="648" r:id="rId7"/>
    <p:sldId id="292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52" userDrawn="1">
          <p15:clr>
            <a:srgbClr val="A4A3A4"/>
          </p15:clr>
        </p15:guide>
        <p15:guide id="2" pos="6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9314"/>
    <a:srgbClr val="FFFF99"/>
    <a:srgbClr val="FFFF66"/>
    <a:srgbClr val="393185"/>
    <a:srgbClr val="002B82"/>
    <a:srgbClr val="4A206A"/>
    <a:srgbClr val="E31E24"/>
    <a:srgbClr val="2E3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36" autoAdjust="0"/>
    <p:restoredTop sz="94894" autoAdjust="0"/>
  </p:normalViewPr>
  <p:slideViewPr>
    <p:cSldViewPr showGuides="1">
      <p:cViewPr varScale="1">
        <p:scale>
          <a:sx n="82" d="100"/>
          <a:sy n="82" d="100"/>
        </p:scale>
        <p:origin x="806" y="48"/>
      </p:cViewPr>
      <p:guideLst>
        <p:guide orient="horz" pos="1752"/>
        <p:guide pos="66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28" d="100"/>
          <a:sy n="128" d="100"/>
        </p:scale>
        <p:origin x="4884" y="1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C13109E-5221-4147-AA83-4FAF07A82F3D}" type="doc">
      <dgm:prSet loTypeId="urn:microsoft.com/office/officeart/2008/layout/VerticalCurvedList" loCatId="list" qsTypeId="urn:microsoft.com/office/officeart/2005/8/quickstyle/3d4" qsCatId="3D" csTypeId="urn:microsoft.com/office/officeart/2005/8/colors/accent4_2" csCatId="accent4" phldr="1"/>
      <dgm:spPr/>
      <dgm:t>
        <a:bodyPr/>
        <a:lstStyle/>
        <a:p>
          <a:endParaRPr lang="pl-PL"/>
        </a:p>
      </dgm:t>
    </dgm:pt>
    <dgm:pt modelId="{ED9DE616-2F44-41D5-899F-ACFA1E79336F}">
      <dgm:prSet phldrT="[Tekst]" custT="1"/>
      <dgm:spPr>
        <a:pattFill prst="pct40">
          <a:fgClr>
            <a:srgbClr val="FFFF66"/>
          </a:fgClr>
          <a:bgClr>
            <a:schemeClr val="bg1"/>
          </a:bgClr>
        </a:pattFill>
      </dgm:spPr>
      <dgm:t>
        <a:bodyPr/>
        <a:lstStyle/>
        <a:p>
          <a:r>
            <a:rPr lang="pl-PL" sz="2400" b="1" dirty="0">
              <a:solidFill>
                <a:schemeClr val="tx1"/>
              </a:solidFill>
            </a:rPr>
            <a:t>Edukacja przedszkolna</a:t>
          </a:r>
        </a:p>
      </dgm:t>
    </dgm:pt>
    <dgm:pt modelId="{C55039E1-D50E-41A2-ACC3-A36287EE4BB1}" type="parTrans" cxnId="{AF94DB36-2A6E-4A0E-A734-166F75CFC704}">
      <dgm:prSet/>
      <dgm:spPr/>
      <dgm:t>
        <a:bodyPr/>
        <a:lstStyle/>
        <a:p>
          <a:endParaRPr lang="pl-PL"/>
        </a:p>
      </dgm:t>
    </dgm:pt>
    <dgm:pt modelId="{40DC996D-C92E-478F-A76D-2A24D31EED60}" type="sibTrans" cxnId="{AF94DB36-2A6E-4A0E-A734-166F75CFC704}">
      <dgm:prSet/>
      <dgm:spPr/>
      <dgm:t>
        <a:bodyPr/>
        <a:lstStyle/>
        <a:p>
          <a:endParaRPr lang="pl-PL"/>
        </a:p>
      </dgm:t>
    </dgm:pt>
    <dgm:pt modelId="{D6A27DBD-D9F6-47DB-B18F-0CF44235A1DB}">
      <dgm:prSet phldrT="[Tekst]" custT="1"/>
      <dgm:spPr>
        <a:solidFill>
          <a:srgbClr val="FFFF99"/>
        </a:solidFill>
      </dgm:spPr>
      <dgm:t>
        <a:bodyPr/>
        <a:lstStyle/>
        <a:p>
          <a:r>
            <a:rPr lang="pl-PL" sz="2400" b="1" dirty="0">
              <a:solidFill>
                <a:schemeClr val="tx1"/>
              </a:solidFill>
            </a:rPr>
            <a:t>Kształtowanie kompetencji kluczowych</a:t>
          </a:r>
        </a:p>
      </dgm:t>
    </dgm:pt>
    <dgm:pt modelId="{4368A0C0-029D-487B-84AE-D8FD247C91AD}" type="parTrans" cxnId="{5F86F76F-2E98-4118-9BF6-B62B8EFC0398}">
      <dgm:prSet/>
      <dgm:spPr/>
      <dgm:t>
        <a:bodyPr/>
        <a:lstStyle/>
        <a:p>
          <a:endParaRPr lang="pl-PL"/>
        </a:p>
      </dgm:t>
    </dgm:pt>
    <dgm:pt modelId="{4EC0A9D2-E97C-4390-B7B6-6F3A2CC6E632}" type="sibTrans" cxnId="{5F86F76F-2E98-4118-9BF6-B62B8EFC0398}">
      <dgm:prSet/>
      <dgm:spPr/>
      <dgm:t>
        <a:bodyPr/>
        <a:lstStyle/>
        <a:p>
          <a:endParaRPr lang="pl-PL"/>
        </a:p>
      </dgm:t>
    </dgm:pt>
    <dgm:pt modelId="{BD67275D-C4C2-4793-A543-49737F4A9973}">
      <dgm:prSet phldrT="[Tekst]" custT="1"/>
      <dgm:spPr>
        <a:solidFill>
          <a:srgbClr val="FFC000"/>
        </a:solidFill>
      </dgm:spPr>
      <dgm:t>
        <a:bodyPr/>
        <a:lstStyle/>
        <a:p>
          <a:r>
            <a:rPr lang="pl-PL" sz="2400" b="1" dirty="0">
              <a:solidFill>
                <a:schemeClr val="tx1"/>
              </a:solidFill>
            </a:rPr>
            <a:t>Wdrażanie założeń edukacji włączającej </a:t>
          </a:r>
        </a:p>
      </dgm:t>
    </dgm:pt>
    <dgm:pt modelId="{052C4A1D-A58B-4318-9682-BCD27B04F76A}" type="parTrans" cxnId="{A531BCAD-00FE-418F-ACF5-43EEE6917716}">
      <dgm:prSet/>
      <dgm:spPr/>
      <dgm:t>
        <a:bodyPr/>
        <a:lstStyle/>
        <a:p>
          <a:endParaRPr lang="pl-PL"/>
        </a:p>
      </dgm:t>
    </dgm:pt>
    <dgm:pt modelId="{A9F3BC7C-3924-4FB5-8469-81A1E8F0EDBF}" type="sibTrans" cxnId="{A531BCAD-00FE-418F-ACF5-43EEE6917716}">
      <dgm:prSet/>
      <dgm:spPr/>
      <dgm:t>
        <a:bodyPr/>
        <a:lstStyle/>
        <a:p>
          <a:endParaRPr lang="pl-PL"/>
        </a:p>
      </dgm:t>
    </dgm:pt>
    <dgm:pt modelId="{AFD6A6B6-C86A-40C2-B8ED-3D220338C9DA}">
      <dgm:prSet custT="1"/>
      <dgm:spPr>
        <a:pattFill prst="pct40">
          <a:fgClr>
            <a:srgbClr val="FFFF66"/>
          </a:fgClr>
          <a:bgClr>
            <a:schemeClr val="bg1"/>
          </a:bgClr>
        </a:pattFill>
      </dgm:spPr>
      <dgm:t>
        <a:bodyPr/>
        <a:lstStyle/>
        <a:p>
          <a:r>
            <a:rPr lang="pl-PL" sz="2400" b="1" dirty="0">
              <a:solidFill>
                <a:schemeClr val="tx1"/>
              </a:solidFill>
            </a:rPr>
            <a:t>Wsparcie uczniów w rozwoju uzdolnień</a:t>
          </a:r>
        </a:p>
      </dgm:t>
    </dgm:pt>
    <dgm:pt modelId="{E4DF49E6-672D-4537-B6D0-FF1CD77BB548}" type="parTrans" cxnId="{52155306-3565-4DF1-97B6-F24A35342F6B}">
      <dgm:prSet/>
      <dgm:spPr/>
      <dgm:t>
        <a:bodyPr/>
        <a:lstStyle/>
        <a:p>
          <a:endParaRPr lang="pl-PL"/>
        </a:p>
      </dgm:t>
    </dgm:pt>
    <dgm:pt modelId="{0EDF2B2B-DCB7-43A0-AF9C-EF04F6A1F175}" type="sibTrans" cxnId="{52155306-3565-4DF1-97B6-F24A35342F6B}">
      <dgm:prSet/>
      <dgm:spPr/>
      <dgm:t>
        <a:bodyPr/>
        <a:lstStyle/>
        <a:p>
          <a:endParaRPr lang="pl-PL"/>
        </a:p>
      </dgm:t>
    </dgm:pt>
    <dgm:pt modelId="{6EB912B8-CA2E-447F-91D0-957B9DE25524}">
      <dgm:prSet custT="1"/>
      <dgm:spPr>
        <a:pattFill prst="pct40">
          <a:fgClr>
            <a:srgbClr val="FFFF66"/>
          </a:fgClr>
          <a:bgClr>
            <a:schemeClr val="bg1"/>
          </a:bgClr>
        </a:pattFill>
      </dgm:spPr>
      <dgm:t>
        <a:bodyPr/>
        <a:lstStyle/>
        <a:p>
          <a:r>
            <a:rPr lang="pl-PL" sz="2400" b="1" dirty="0">
              <a:solidFill>
                <a:schemeClr val="tx1"/>
              </a:solidFill>
            </a:rPr>
            <a:t>Rozwój szkolnictwa zawodowego</a:t>
          </a:r>
        </a:p>
      </dgm:t>
    </dgm:pt>
    <dgm:pt modelId="{196DB935-A223-44BA-A52C-69A69326311E}" type="parTrans" cxnId="{16BB17EA-5FE1-485E-A1D7-C14DDB4B53DC}">
      <dgm:prSet/>
      <dgm:spPr/>
      <dgm:t>
        <a:bodyPr/>
        <a:lstStyle/>
        <a:p>
          <a:endParaRPr lang="pl-PL"/>
        </a:p>
      </dgm:t>
    </dgm:pt>
    <dgm:pt modelId="{066CFA91-1E69-4DBE-8AE0-417616876296}" type="sibTrans" cxnId="{16BB17EA-5FE1-485E-A1D7-C14DDB4B53DC}">
      <dgm:prSet/>
      <dgm:spPr/>
      <dgm:t>
        <a:bodyPr/>
        <a:lstStyle/>
        <a:p>
          <a:endParaRPr lang="pl-PL"/>
        </a:p>
      </dgm:t>
    </dgm:pt>
    <dgm:pt modelId="{C7DBDEEE-0F26-4D50-B6B9-160E07BF8CCD}" type="pres">
      <dgm:prSet presAssocID="{9C13109E-5221-4147-AA83-4FAF07A82F3D}" presName="Name0" presStyleCnt="0">
        <dgm:presLayoutVars>
          <dgm:chMax val="7"/>
          <dgm:chPref val="7"/>
          <dgm:dir/>
        </dgm:presLayoutVars>
      </dgm:prSet>
      <dgm:spPr/>
    </dgm:pt>
    <dgm:pt modelId="{91C56927-DBEA-4FC7-B943-9CDBBEC8DC37}" type="pres">
      <dgm:prSet presAssocID="{9C13109E-5221-4147-AA83-4FAF07A82F3D}" presName="Name1" presStyleCnt="0"/>
      <dgm:spPr/>
    </dgm:pt>
    <dgm:pt modelId="{40860340-2EAA-4F49-9856-80B02DB99146}" type="pres">
      <dgm:prSet presAssocID="{9C13109E-5221-4147-AA83-4FAF07A82F3D}" presName="cycle" presStyleCnt="0"/>
      <dgm:spPr/>
    </dgm:pt>
    <dgm:pt modelId="{D7C7CC11-8C9E-404F-AE90-2AA5E5FF3A06}" type="pres">
      <dgm:prSet presAssocID="{9C13109E-5221-4147-AA83-4FAF07A82F3D}" presName="srcNode" presStyleLbl="node1" presStyleIdx="0" presStyleCnt="5"/>
      <dgm:spPr/>
    </dgm:pt>
    <dgm:pt modelId="{7983D595-1106-4396-86E6-780BB2A77966}" type="pres">
      <dgm:prSet presAssocID="{9C13109E-5221-4147-AA83-4FAF07A82F3D}" presName="conn" presStyleLbl="parChTrans1D2" presStyleIdx="0" presStyleCnt="1"/>
      <dgm:spPr/>
    </dgm:pt>
    <dgm:pt modelId="{8FF92DD3-89B6-42DF-AC86-ABA6C0B51D85}" type="pres">
      <dgm:prSet presAssocID="{9C13109E-5221-4147-AA83-4FAF07A82F3D}" presName="extraNode" presStyleLbl="node1" presStyleIdx="0" presStyleCnt="5"/>
      <dgm:spPr/>
    </dgm:pt>
    <dgm:pt modelId="{CE8464CC-EB71-404D-8053-FA46C7176AA4}" type="pres">
      <dgm:prSet presAssocID="{9C13109E-5221-4147-AA83-4FAF07A82F3D}" presName="dstNode" presStyleLbl="node1" presStyleIdx="0" presStyleCnt="5"/>
      <dgm:spPr/>
    </dgm:pt>
    <dgm:pt modelId="{3AAB74B0-1AB5-4573-AD78-43DBA889DB2B}" type="pres">
      <dgm:prSet presAssocID="{ED9DE616-2F44-41D5-899F-ACFA1E79336F}" presName="text_1" presStyleLbl="node1" presStyleIdx="0" presStyleCnt="5">
        <dgm:presLayoutVars>
          <dgm:bulletEnabled val="1"/>
        </dgm:presLayoutVars>
      </dgm:prSet>
      <dgm:spPr/>
    </dgm:pt>
    <dgm:pt modelId="{DED49C45-A77D-4D16-BD5F-ABA048154A67}" type="pres">
      <dgm:prSet presAssocID="{ED9DE616-2F44-41D5-899F-ACFA1E79336F}" presName="accent_1" presStyleCnt="0"/>
      <dgm:spPr/>
    </dgm:pt>
    <dgm:pt modelId="{E6927C29-DEBB-4DE8-8DF8-8D0F0C8BF79B}" type="pres">
      <dgm:prSet presAssocID="{ED9DE616-2F44-41D5-899F-ACFA1E79336F}" presName="accentRepeatNode" presStyleLbl="solidFgAcc1" presStyleIdx="0" presStyleCnt="5"/>
      <dgm:spPr/>
    </dgm:pt>
    <dgm:pt modelId="{38FE625F-74BF-4FB2-A32B-D6F718AED916}" type="pres">
      <dgm:prSet presAssocID="{D6A27DBD-D9F6-47DB-B18F-0CF44235A1DB}" presName="text_2" presStyleLbl="node1" presStyleIdx="1" presStyleCnt="5">
        <dgm:presLayoutVars>
          <dgm:bulletEnabled val="1"/>
        </dgm:presLayoutVars>
      </dgm:prSet>
      <dgm:spPr/>
    </dgm:pt>
    <dgm:pt modelId="{590CFDC7-2419-46AB-B5B8-7B2C7565EEE4}" type="pres">
      <dgm:prSet presAssocID="{D6A27DBD-D9F6-47DB-B18F-0CF44235A1DB}" presName="accent_2" presStyleCnt="0"/>
      <dgm:spPr/>
    </dgm:pt>
    <dgm:pt modelId="{A60792CF-D838-42F3-A33D-F9DB5AB31765}" type="pres">
      <dgm:prSet presAssocID="{D6A27DBD-D9F6-47DB-B18F-0CF44235A1DB}" presName="accentRepeatNode" presStyleLbl="solidFgAcc1" presStyleIdx="1" presStyleCnt="5"/>
      <dgm:spPr>
        <a:ln>
          <a:solidFill>
            <a:srgbClr val="C00000"/>
          </a:solidFill>
        </a:ln>
      </dgm:spPr>
    </dgm:pt>
    <dgm:pt modelId="{163D2749-1F50-443D-A639-5B9CC628AFFB}" type="pres">
      <dgm:prSet presAssocID="{BD67275D-C4C2-4793-A543-49737F4A9973}" presName="text_3" presStyleLbl="node1" presStyleIdx="2" presStyleCnt="5">
        <dgm:presLayoutVars>
          <dgm:bulletEnabled val="1"/>
        </dgm:presLayoutVars>
      </dgm:prSet>
      <dgm:spPr/>
    </dgm:pt>
    <dgm:pt modelId="{E9AB4CD5-7D45-445A-A286-EFF8418B4C79}" type="pres">
      <dgm:prSet presAssocID="{BD67275D-C4C2-4793-A543-49737F4A9973}" presName="accent_3" presStyleCnt="0"/>
      <dgm:spPr/>
    </dgm:pt>
    <dgm:pt modelId="{F197C09A-69B5-4EF1-9910-0D303C05E49B}" type="pres">
      <dgm:prSet presAssocID="{BD67275D-C4C2-4793-A543-49737F4A9973}" presName="accentRepeatNode" presStyleLbl="solidFgAcc1" presStyleIdx="2" presStyleCnt="5"/>
      <dgm:spPr/>
    </dgm:pt>
    <dgm:pt modelId="{CCEDD845-7F3D-4D6E-BFBD-371D54DD6AA4}" type="pres">
      <dgm:prSet presAssocID="{AFD6A6B6-C86A-40C2-B8ED-3D220338C9DA}" presName="text_4" presStyleLbl="node1" presStyleIdx="3" presStyleCnt="5">
        <dgm:presLayoutVars>
          <dgm:bulletEnabled val="1"/>
        </dgm:presLayoutVars>
      </dgm:prSet>
      <dgm:spPr/>
    </dgm:pt>
    <dgm:pt modelId="{839443CB-AABB-4C53-8868-FE86CB56236E}" type="pres">
      <dgm:prSet presAssocID="{AFD6A6B6-C86A-40C2-B8ED-3D220338C9DA}" presName="accent_4" presStyleCnt="0"/>
      <dgm:spPr/>
    </dgm:pt>
    <dgm:pt modelId="{85B28684-204B-4193-AD8D-AC6EEA28F4C5}" type="pres">
      <dgm:prSet presAssocID="{AFD6A6B6-C86A-40C2-B8ED-3D220338C9DA}" presName="accentRepeatNode" presStyleLbl="solidFgAcc1" presStyleIdx="3" presStyleCnt="5"/>
      <dgm:spPr/>
    </dgm:pt>
    <dgm:pt modelId="{FB24F5E0-6E37-4984-B840-CC49CF4025A4}" type="pres">
      <dgm:prSet presAssocID="{6EB912B8-CA2E-447F-91D0-957B9DE25524}" presName="text_5" presStyleLbl="node1" presStyleIdx="4" presStyleCnt="5">
        <dgm:presLayoutVars>
          <dgm:bulletEnabled val="1"/>
        </dgm:presLayoutVars>
      </dgm:prSet>
      <dgm:spPr/>
    </dgm:pt>
    <dgm:pt modelId="{C77B4EF2-A08C-4AB8-8C48-6C649306C4C5}" type="pres">
      <dgm:prSet presAssocID="{6EB912B8-CA2E-447F-91D0-957B9DE25524}" presName="accent_5" presStyleCnt="0"/>
      <dgm:spPr/>
    </dgm:pt>
    <dgm:pt modelId="{3CB04A45-770B-4AF3-83F0-88812F0C947E}" type="pres">
      <dgm:prSet presAssocID="{6EB912B8-CA2E-447F-91D0-957B9DE25524}" presName="accentRepeatNode" presStyleLbl="solidFgAcc1" presStyleIdx="4" presStyleCnt="5"/>
      <dgm:spPr/>
    </dgm:pt>
  </dgm:ptLst>
  <dgm:cxnLst>
    <dgm:cxn modelId="{1F902103-1F7E-4E89-84E3-15B8BD8D4F21}" type="presOf" srcId="{9C13109E-5221-4147-AA83-4FAF07A82F3D}" destId="{C7DBDEEE-0F26-4D50-B6B9-160E07BF8CCD}" srcOrd="0" destOrd="0" presId="urn:microsoft.com/office/officeart/2008/layout/VerticalCurvedList"/>
    <dgm:cxn modelId="{52155306-3565-4DF1-97B6-F24A35342F6B}" srcId="{9C13109E-5221-4147-AA83-4FAF07A82F3D}" destId="{AFD6A6B6-C86A-40C2-B8ED-3D220338C9DA}" srcOrd="3" destOrd="0" parTransId="{E4DF49E6-672D-4537-B6D0-FF1CD77BB548}" sibTransId="{0EDF2B2B-DCB7-43A0-AF9C-EF04F6A1F175}"/>
    <dgm:cxn modelId="{FD2CED25-E4E4-4028-A129-8E8061679F05}" type="presOf" srcId="{BD67275D-C4C2-4793-A543-49737F4A9973}" destId="{163D2749-1F50-443D-A639-5B9CC628AFFB}" srcOrd="0" destOrd="0" presId="urn:microsoft.com/office/officeart/2008/layout/VerticalCurvedList"/>
    <dgm:cxn modelId="{AF94DB36-2A6E-4A0E-A734-166F75CFC704}" srcId="{9C13109E-5221-4147-AA83-4FAF07A82F3D}" destId="{ED9DE616-2F44-41D5-899F-ACFA1E79336F}" srcOrd="0" destOrd="0" parTransId="{C55039E1-D50E-41A2-ACC3-A36287EE4BB1}" sibTransId="{40DC996D-C92E-478F-A76D-2A24D31EED60}"/>
    <dgm:cxn modelId="{DA57DA61-F517-42B4-A85F-88D23E281948}" type="presOf" srcId="{40DC996D-C92E-478F-A76D-2A24D31EED60}" destId="{7983D595-1106-4396-86E6-780BB2A77966}" srcOrd="0" destOrd="0" presId="urn:microsoft.com/office/officeart/2008/layout/VerticalCurvedList"/>
    <dgm:cxn modelId="{5F86F76F-2E98-4118-9BF6-B62B8EFC0398}" srcId="{9C13109E-5221-4147-AA83-4FAF07A82F3D}" destId="{D6A27DBD-D9F6-47DB-B18F-0CF44235A1DB}" srcOrd="1" destOrd="0" parTransId="{4368A0C0-029D-487B-84AE-D8FD247C91AD}" sibTransId="{4EC0A9D2-E97C-4390-B7B6-6F3A2CC6E632}"/>
    <dgm:cxn modelId="{A531BCAD-00FE-418F-ACF5-43EEE6917716}" srcId="{9C13109E-5221-4147-AA83-4FAF07A82F3D}" destId="{BD67275D-C4C2-4793-A543-49737F4A9973}" srcOrd="2" destOrd="0" parTransId="{052C4A1D-A58B-4318-9682-BCD27B04F76A}" sibTransId="{A9F3BC7C-3924-4FB5-8469-81A1E8F0EDBF}"/>
    <dgm:cxn modelId="{DD8696B6-D930-4E8B-B2BB-5ED74046209B}" type="presOf" srcId="{D6A27DBD-D9F6-47DB-B18F-0CF44235A1DB}" destId="{38FE625F-74BF-4FB2-A32B-D6F718AED916}" srcOrd="0" destOrd="0" presId="urn:microsoft.com/office/officeart/2008/layout/VerticalCurvedList"/>
    <dgm:cxn modelId="{C55A07C5-58E4-40F2-A547-35F8BC5D8B09}" type="presOf" srcId="{6EB912B8-CA2E-447F-91D0-957B9DE25524}" destId="{FB24F5E0-6E37-4984-B840-CC49CF4025A4}" srcOrd="0" destOrd="0" presId="urn:microsoft.com/office/officeart/2008/layout/VerticalCurvedList"/>
    <dgm:cxn modelId="{B69D1AC5-07CA-4FEC-AC30-3F7D1B63EE55}" type="presOf" srcId="{AFD6A6B6-C86A-40C2-B8ED-3D220338C9DA}" destId="{CCEDD845-7F3D-4D6E-BFBD-371D54DD6AA4}" srcOrd="0" destOrd="0" presId="urn:microsoft.com/office/officeart/2008/layout/VerticalCurvedList"/>
    <dgm:cxn modelId="{16BB17EA-5FE1-485E-A1D7-C14DDB4B53DC}" srcId="{9C13109E-5221-4147-AA83-4FAF07A82F3D}" destId="{6EB912B8-CA2E-447F-91D0-957B9DE25524}" srcOrd="4" destOrd="0" parTransId="{196DB935-A223-44BA-A52C-69A69326311E}" sibTransId="{066CFA91-1E69-4DBE-8AE0-417616876296}"/>
    <dgm:cxn modelId="{18ABEBEA-9452-44DB-9D5E-FE7140A12710}" type="presOf" srcId="{ED9DE616-2F44-41D5-899F-ACFA1E79336F}" destId="{3AAB74B0-1AB5-4573-AD78-43DBA889DB2B}" srcOrd="0" destOrd="0" presId="urn:microsoft.com/office/officeart/2008/layout/VerticalCurvedList"/>
    <dgm:cxn modelId="{A2CED06F-925E-4E1C-B376-B3D498217CB2}" type="presParOf" srcId="{C7DBDEEE-0F26-4D50-B6B9-160E07BF8CCD}" destId="{91C56927-DBEA-4FC7-B943-9CDBBEC8DC37}" srcOrd="0" destOrd="0" presId="urn:microsoft.com/office/officeart/2008/layout/VerticalCurvedList"/>
    <dgm:cxn modelId="{2758684B-8B63-4AB1-AA05-F1DEC1C47E92}" type="presParOf" srcId="{91C56927-DBEA-4FC7-B943-9CDBBEC8DC37}" destId="{40860340-2EAA-4F49-9856-80B02DB99146}" srcOrd="0" destOrd="0" presId="urn:microsoft.com/office/officeart/2008/layout/VerticalCurvedList"/>
    <dgm:cxn modelId="{A7948A4F-16ED-400D-B577-1A6CC32A3147}" type="presParOf" srcId="{40860340-2EAA-4F49-9856-80B02DB99146}" destId="{D7C7CC11-8C9E-404F-AE90-2AA5E5FF3A06}" srcOrd="0" destOrd="0" presId="urn:microsoft.com/office/officeart/2008/layout/VerticalCurvedList"/>
    <dgm:cxn modelId="{EADF88FC-8185-445F-B7E2-8AE235E14ECF}" type="presParOf" srcId="{40860340-2EAA-4F49-9856-80B02DB99146}" destId="{7983D595-1106-4396-86E6-780BB2A77966}" srcOrd="1" destOrd="0" presId="urn:microsoft.com/office/officeart/2008/layout/VerticalCurvedList"/>
    <dgm:cxn modelId="{F73E1500-960F-4FA0-9223-A25D81F1F9D0}" type="presParOf" srcId="{40860340-2EAA-4F49-9856-80B02DB99146}" destId="{8FF92DD3-89B6-42DF-AC86-ABA6C0B51D85}" srcOrd="2" destOrd="0" presId="urn:microsoft.com/office/officeart/2008/layout/VerticalCurvedList"/>
    <dgm:cxn modelId="{55DF576C-720C-415B-86DD-14E050ED96B2}" type="presParOf" srcId="{40860340-2EAA-4F49-9856-80B02DB99146}" destId="{CE8464CC-EB71-404D-8053-FA46C7176AA4}" srcOrd="3" destOrd="0" presId="urn:microsoft.com/office/officeart/2008/layout/VerticalCurvedList"/>
    <dgm:cxn modelId="{C8BDDB8F-ACA9-4015-BF99-0CC5339FD69A}" type="presParOf" srcId="{91C56927-DBEA-4FC7-B943-9CDBBEC8DC37}" destId="{3AAB74B0-1AB5-4573-AD78-43DBA889DB2B}" srcOrd="1" destOrd="0" presId="urn:microsoft.com/office/officeart/2008/layout/VerticalCurvedList"/>
    <dgm:cxn modelId="{A61B76C2-3576-410E-9D2A-A03A21D4AB54}" type="presParOf" srcId="{91C56927-DBEA-4FC7-B943-9CDBBEC8DC37}" destId="{DED49C45-A77D-4D16-BD5F-ABA048154A67}" srcOrd="2" destOrd="0" presId="urn:microsoft.com/office/officeart/2008/layout/VerticalCurvedList"/>
    <dgm:cxn modelId="{3A86E0B9-1E26-403B-96DB-329A0F8CD4DF}" type="presParOf" srcId="{DED49C45-A77D-4D16-BD5F-ABA048154A67}" destId="{E6927C29-DEBB-4DE8-8DF8-8D0F0C8BF79B}" srcOrd="0" destOrd="0" presId="urn:microsoft.com/office/officeart/2008/layout/VerticalCurvedList"/>
    <dgm:cxn modelId="{23DBB99D-60A8-482A-8E5A-294BD3AFF50B}" type="presParOf" srcId="{91C56927-DBEA-4FC7-B943-9CDBBEC8DC37}" destId="{38FE625F-74BF-4FB2-A32B-D6F718AED916}" srcOrd="3" destOrd="0" presId="urn:microsoft.com/office/officeart/2008/layout/VerticalCurvedList"/>
    <dgm:cxn modelId="{D808C197-2AF2-43E2-88E1-43FBCCAC013D}" type="presParOf" srcId="{91C56927-DBEA-4FC7-B943-9CDBBEC8DC37}" destId="{590CFDC7-2419-46AB-B5B8-7B2C7565EEE4}" srcOrd="4" destOrd="0" presId="urn:microsoft.com/office/officeart/2008/layout/VerticalCurvedList"/>
    <dgm:cxn modelId="{C8E06765-386B-46AD-B424-7525C9F5E5FE}" type="presParOf" srcId="{590CFDC7-2419-46AB-B5B8-7B2C7565EEE4}" destId="{A60792CF-D838-42F3-A33D-F9DB5AB31765}" srcOrd="0" destOrd="0" presId="urn:microsoft.com/office/officeart/2008/layout/VerticalCurvedList"/>
    <dgm:cxn modelId="{160D3493-63D9-4FE6-8778-9B54E4BE8523}" type="presParOf" srcId="{91C56927-DBEA-4FC7-B943-9CDBBEC8DC37}" destId="{163D2749-1F50-443D-A639-5B9CC628AFFB}" srcOrd="5" destOrd="0" presId="urn:microsoft.com/office/officeart/2008/layout/VerticalCurvedList"/>
    <dgm:cxn modelId="{30804AFE-3086-4264-88C7-1A94A3787CE5}" type="presParOf" srcId="{91C56927-DBEA-4FC7-B943-9CDBBEC8DC37}" destId="{E9AB4CD5-7D45-445A-A286-EFF8418B4C79}" srcOrd="6" destOrd="0" presId="urn:microsoft.com/office/officeart/2008/layout/VerticalCurvedList"/>
    <dgm:cxn modelId="{6FA9E123-8199-460B-B893-D22F67EE6C08}" type="presParOf" srcId="{E9AB4CD5-7D45-445A-A286-EFF8418B4C79}" destId="{F197C09A-69B5-4EF1-9910-0D303C05E49B}" srcOrd="0" destOrd="0" presId="urn:microsoft.com/office/officeart/2008/layout/VerticalCurvedList"/>
    <dgm:cxn modelId="{3A8BA228-9782-4D6E-A568-E61293C74D1B}" type="presParOf" srcId="{91C56927-DBEA-4FC7-B943-9CDBBEC8DC37}" destId="{CCEDD845-7F3D-4D6E-BFBD-371D54DD6AA4}" srcOrd="7" destOrd="0" presId="urn:microsoft.com/office/officeart/2008/layout/VerticalCurvedList"/>
    <dgm:cxn modelId="{AF8229E5-C798-4138-A508-653C24D1D62B}" type="presParOf" srcId="{91C56927-DBEA-4FC7-B943-9CDBBEC8DC37}" destId="{839443CB-AABB-4C53-8868-FE86CB56236E}" srcOrd="8" destOrd="0" presId="urn:microsoft.com/office/officeart/2008/layout/VerticalCurvedList"/>
    <dgm:cxn modelId="{759C1578-6856-48A2-9B60-A031B7431EFD}" type="presParOf" srcId="{839443CB-AABB-4C53-8868-FE86CB56236E}" destId="{85B28684-204B-4193-AD8D-AC6EEA28F4C5}" srcOrd="0" destOrd="0" presId="urn:microsoft.com/office/officeart/2008/layout/VerticalCurvedList"/>
    <dgm:cxn modelId="{FA6CA1B2-3E1E-490E-A650-E1961A47F71D}" type="presParOf" srcId="{91C56927-DBEA-4FC7-B943-9CDBBEC8DC37}" destId="{FB24F5E0-6E37-4984-B840-CC49CF4025A4}" srcOrd="9" destOrd="0" presId="urn:microsoft.com/office/officeart/2008/layout/VerticalCurvedList"/>
    <dgm:cxn modelId="{81FAC0A1-AD27-48CE-BA7F-8BEA0FFE8D70}" type="presParOf" srcId="{91C56927-DBEA-4FC7-B943-9CDBBEC8DC37}" destId="{C77B4EF2-A08C-4AB8-8C48-6C649306C4C5}" srcOrd="10" destOrd="0" presId="urn:microsoft.com/office/officeart/2008/layout/VerticalCurvedList"/>
    <dgm:cxn modelId="{9E48F1DB-C76F-453C-A926-C35EA53BBB03}" type="presParOf" srcId="{C77B4EF2-A08C-4AB8-8C48-6C649306C4C5}" destId="{3CB04A45-770B-4AF3-83F0-88812F0C947E}" srcOrd="0" destOrd="0" presId="urn:microsoft.com/office/officeart/2008/layout/VerticalCurvedLis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83D595-1106-4396-86E6-780BB2A77966}">
      <dsp:nvSpPr>
        <dsp:cNvPr id="0" name=""/>
        <dsp:cNvSpPr/>
      </dsp:nvSpPr>
      <dsp:spPr>
        <a:xfrm>
          <a:off x="-612698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4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AB74B0-1AB5-4573-AD78-43DBA889DB2B}">
      <dsp:nvSpPr>
        <dsp:cNvPr id="0" name=""/>
        <dsp:cNvSpPr/>
      </dsp:nvSpPr>
      <dsp:spPr>
        <a:xfrm>
          <a:off x="509717" y="338558"/>
          <a:ext cx="7541700" cy="677550"/>
        </a:xfrm>
        <a:prstGeom prst="rect">
          <a:avLst/>
        </a:prstGeom>
        <a:pattFill prst="pct40">
          <a:fgClr>
            <a:srgbClr val="FFFF66"/>
          </a:fgClr>
          <a:bgClr>
            <a:schemeClr val="bg1"/>
          </a:bgClr>
        </a:patt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>
              <a:solidFill>
                <a:schemeClr val="tx1"/>
              </a:solidFill>
            </a:rPr>
            <a:t>Edukacja przedszkolna</a:t>
          </a:r>
        </a:p>
      </dsp:txBody>
      <dsp:txXfrm>
        <a:off x="509717" y="338558"/>
        <a:ext cx="7541700" cy="677550"/>
      </dsp:txXfrm>
    </dsp:sp>
    <dsp:sp modelId="{E6927C29-DEBB-4DE8-8DF8-8D0F0C8BF79B}">
      <dsp:nvSpPr>
        <dsp:cNvPr id="0" name=""/>
        <dsp:cNvSpPr/>
      </dsp:nvSpPr>
      <dsp:spPr>
        <a:xfrm>
          <a:off x="86248" y="253864"/>
          <a:ext cx="846937" cy="846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FE625F-74BF-4FB2-A32B-D6F718AED916}">
      <dsp:nvSpPr>
        <dsp:cNvPr id="0" name=""/>
        <dsp:cNvSpPr/>
      </dsp:nvSpPr>
      <dsp:spPr>
        <a:xfrm>
          <a:off x="995230" y="1354558"/>
          <a:ext cx="7056187" cy="677550"/>
        </a:xfrm>
        <a:prstGeom prst="rect">
          <a:avLst/>
        </a:prstGeom>
        <a:solidFill>
          <a:srgbClr val="FFFF99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>
              <a:solidFill>
                <a:schemeClr val="tx1"/>
              </a:solidFill>
            </a:rPr>
            <a:t>Kształtowanie kompetencji kluczowych</a:t>
          </a:r>
        </a:p>
      </dsp:txBody>
      <dsp:txXfrm>
        <a:off x="995230" y="1354558"/>
        <a:ext cx="7056187" cy="677550"/>
      </dsp:txXfrm>
    </dsp:sp>
    <dsp:sp modelId="{A60792CF-D838-42F3-A33D-F9DB5AB31765}">
      <dsp:nvSpPr>
        <dsp:cNvPr id="0" name=""/>
        <dsp:cNvSpPr/>
      </dsp:nvSpPr>
      <dsp:spPr>
        <a:xfrm>
          <a:off x="571761" y="1269864"/>
          <a:ext cx="846937" cy="846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C00000"/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3D2749-1F50-443D-A639-5B9CC628AFFB}">
      <dsp:nvSpPr>
        <dsp:cNvPr id="0" name=""/>
        <dsp:cNvSpPr/>
      </dsp:nvSpPr>
      <dsp:spPr>
        <a:xfrm>
          <a:off x="1144243" y="2370558"/>
          <a:ext cx="6907174" cy="677550"/>
        </a:xfrm>
        <a:prstGeom prst="rect">
          <a:avLst/>
        </a:prstGeom>
        <a:solidFill>
          <a:srgbClr val="FFC00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>
              <a:solidFill>
                <a:schemeClr val="tx1"/>
              </a:solidFill>
            </a:rPr>
            <a:t>Wdrażanie założeń edukacji włączającej </a:t>
          </a:r>
        </a:p>
      </dsp:txBody>
      <dsp:txXfrm>
        <a:off x="1144243" y="2370558"/>
        <a:ext cx="6907174" cy="677550"/>
      </dsp:txXfrm>
    </dsp:sp>
    <dsp:sp modelId="{F197C09A-69B5-4EF1-9910-0D303C05E49B}">
      <dsp:nvSpPr>
        <dsp:cNvPr id="0" name=""/>
        <dsp:cNvSpPr/>
      </dsp:nvSpPr>
      <dsp:spPr>
        <a:xfrm>
          <a:off x="720774" y="2285864"/>
          <a:ext cx="846937" cy="846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EDD845-7F3D-4D6E-BFBD-371D54DD6AA4}">
      <dsp:nvSpPr>
        <dsp:cNvPr id="0" name=""/>
        <dsp:cNvSpPr/>
      </dsp:nvSpPr>
      <dsp:spPr>
        <a:xfrm>
          <a:off x="995230" y="3386558"/>
          <a:ext cx="7056187" cy="677550"/>
        </a:xfrm>
        <a:prstGeom prst="rect">
          <a:avLst/>
        </a:prstGeom>
        <a:pattFill prst="pct40">
          <a:fgClr>
            <a:srgbClr val="FFFF66"/>
          </a:fgClr>
          <a:bgClr>
            <a:schemeClr val="bg1"/>
          </a:bgClr>
        </a:patt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>
              <a:solidFill>
                <a:schemeClr val="tx1"/>
              </a:solidFill>
            </a:rPr>
            <a:t>Wsparcie uczniów w rozwoju uzdolnień</a:t>
          </a:r>
        </a:p>
      </dsp:txBody>
      <dsp:txXfrm>
        <a:off x="995230" y="3386558"/>
        <a:ext cx="7056187" cy="677550"/>
      </dsp:txXfrm>
    </dsp:sp>
    <dsp:sp modelId="{85B28684-204B-4193-AD8D-AC6EEA28F4C5}">
      <dsp:nvSpPr>
        <dsp:cNvPr id="0" name=""/>
        <dsp:cNvSpPr/>
      </dsp:nvSpPr>
      <dsp:spPr>
        <a:xfrm>
          <a:off x="571761" y="3301864"/>
          <a:ext cx="846937" cy="846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24F5E0-6E37-4984-B840-CC49CF4025A4}">
      <dsp:nvSpPr>
        <dsp:cNvPr id="0" name=""/>
        <dsp:cNvSpPr/>
      </dsp:nvSpPr>
      <dsp:spPr>
        <a:xfrm>
          <a:off x="509717" y="4402558"/>
          <a:ext cx="7541700" cy="677550"/>
        </a:xfrm>
        <a:prstGeom prst="rect">
          <a:avLst/>
        </a:prstGeom>
        <a:pattFill prst="pct40">
          <a:fgClr>
            <a:srgbClr val="FFFF66"/>
          </a:fgClr>
          <a:bgClr>
            <a:schemeClr val="bg1"/>
          </a:bgClr>
        </a:patt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>
              <a:solidFill>
                <a:schemeClr val="tx1"/>
              </a:solidFill>
            </a:rPr>
            <a:t>Rozwój szkolnictwa zawodowego</a:t>
          </a:r>
        </a:p>
      </dsp:txBody>
      <dsp:txXfrm>
        <a:off x="509717" y="4402558"/>
        <a:ext cx="7541700" cy="677550"/>
      </dsp:txXfrm>
    </dsp:sp>
    <dsp:sp modelId="{3CB04A45-770B-4AF3-83F0-88812F0C947E}">
      <dsp:nvSpPr>
        <dsp:cNvPr id="0" name=""/>
        <dsp:cNvSpPr/>
      </dsp:nvSpPr>
      <dsp:spPr>
        <a:xfrm>
          <a:off x="86248" y="4317864"/>
          <a:ext cx="846937" cy="846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A78EB-A17D-4DEB-ADC3-58691BEE7E2B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529776-1C07-4EBA-9860-AFD6840558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2014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61A48C-7AB4-4432-82D3-5020B422F8CB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1A6A5-6D4E-4617-A015-458F3EFD4B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1277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E1A6A5-6D4E-4617-A015-458F3EFD4BF7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563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6BAC-94C1-4FD4-BA9F-CA9D9C21E8DF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D0E7-205A-4E3C-A6CF-F8F454C50C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566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6BAC-94C1-4FD4-BA9F-CA9D9C21E8DF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D0E7-205A-4E3C-A6CF-F8F454C50C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1958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6BAC-94C1-4FD4-BA9F-CA9D9C21E8DF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D0E7-205A-4E3C-A6CF-F8F454C50C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3047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6BAC-94C1-4FD4-BA9F-CA9D9C21E8DF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D0E7-205A-4E3C-A6CF-F8F454C50C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4756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6BAC-94C1-4FD4-BA9F-CA9D9C21E8DF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D0E7-205A-4E3C-A6CF-F8F454C50C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99660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6BAC-94C1-4FD4-BA9F-CA9D9C21E8DF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D0E7-205A-4E3C-A6CF-F8F454C50C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8564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6BAC-94C1-4FD4-BA9F-CA9D9C21E8DF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D0E7-205A-4E3C-A6CF-F8F454C50C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5127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6BAC-94C1-4FD4-BA9F-CA9D9C21E8DF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D0E7-205A-4E3C-A6CF-F8F454C50C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0325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6BAC-94C1-4FD4-BA9F-CA9D9C21E8DF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D0E7-205A-4E3C-A6CF-F8F454C50C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5216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6BAC-94C1-4FD4-BA9F-CA9D9C21E8DF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D0E7-205A-4E3C-A6CF-F8F454C50C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2554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6BAC-94C1-4FD4-BA9F-CA9D9C21E8DF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9D0E7-205A-4E3C-A6CF-F8F454C50C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824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86BAC-94C1-4FD4-BA9F-CA9D9C21E8DF}" type="datetimeFigureOut">
              <a:rPr lang="pl-PL" smtClean="0"/>
              <a:t>03.10.2023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9D0E7-205A-4E3C-A6CF-F8F454C50C8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5020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cen.gda.p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w.hanuszewicz@podn.slupsk.pl" TargetMode="External"/><Relationship Id="rId5" Type="http://schemas.openxmlformats.org/officeDocument/2006/relationships/hyperlink" Target="http://www.podn.slupsk.pl/" TargetMode="External"/><Relationship Id="rId4" Type="http://schemas.openxmlformats.org/officeDocument/2006/relationships/hyperlink" Target="mailto:marzena.kozlowska@pcen.gda.p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983432" y="2888940"/>
            <a:ext cx="10369152" cy="28443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>
                <a:solidFill>
                  <a:schemeClr val="bg1">
                    <a:lumMod val="50000"/>
                  </a:schemeClr>
                </a:solidFill>
              </a:rPr>
              <a:t>Wsparcie szkół i placówek w obszarze wdrażania edukacji włączającej </a:t>
            </a:r>
          </a:p>
          <a:p>
            <a:pPr algn="ctr"/>
            <a:r>
              <a:rPr lang="pl-PL" sz="2400" b="1" dirty="0">
                <a:solidFill>
                  <a:schemeClr val="bg1">
                    <a:lumMod val="50000"/>
                  </a:schemeClr>
                </a:solidFill>
              </a:rPr>
              <a:t>– działania regionalnych placówek doskonalenia nauczycieli </a:t>
            </a:r>
          </a:p>
          <a:p>
            <a:pPr algn="ctr"/>
            <a:endParaRPr lang="pl-PL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3230289" y="5589240"/>
            <a:ext cx="5731423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65181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6096000" y="188640"/>
            <a:ext cx="6091463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>
                <a:solidFill>
                  <a:schemeClr val="accent3">
                    <a:lumMod val="75000"/>
                  </a:schemeClr>
                </a:solidFill>
              </a:rPr>
              <a:t>Obszary regionalnej polityki edukacyjnej </a:t>
            </a:r>
            <a:br>
              <a:rPr lang="pl-PL" sz="2200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pl-PL" sz="2200" b="1" dirty="0">
                <a:solidFill>
                  <a:schemeClr val="accent3">
                    <a:lumMod val="75000"/>
                  </a:schemeClr>
                </a:solidFill>
              </a:rPr>
              <a:t>z wykorzystaniem FEP 2021-2023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B3E0E7E-71C1-49BA-A481-56CA8BE1C3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5572984"/>
              </p:ext>
            </p:extLst>
          </p:nvPr>
        </p:nvGraphicFramePr>
        <p:xfrm>
          <a:off x="3287688" y="1124744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Ikona Edukacji Elearningowej Ucz Się Akademickie Symbol Studiów Prosty  Piktogram Do Projektowania Graficznego I Internetowego Czarna Ilustracja  Wektorowa Izolowana Na Biało - Stockowe grafiki wektorowe i więcej obrazów  Biret akademicki - iStock">
            <a:extLst>
              <a:ext uri="{FF2B5EF4-FFF2-40B4-BE49-F238E27FC236}">
                <a16:creationId xmlns:a16="http://schemas.microsoft.com/office/drawing/2014/main" id="{8C86FA1A-20DC-423E-BCDC-7F79881F86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6" y="2362532"/>
            <a:ext cx="2695903" cy="2695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0385AC0F-8417-4942-B454-6F5FC31C8931}"/>
              </a:ext>
            </a:extLst>
          </p:cNvPr>
          <p:cNvSpPr txBox="1"/>
          <p:nvPr/>
        </p:nvSpPr>
        <p:spPr>
          <a:xfrm>
            <a:off x="3575720" y="1556792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1.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CAA30870-4A15-4798-98BD-A415D77F9590}"/>
              </a:ext>
            </a:extLst>
          </p:cNvPr>
          <p:cNvSpPr txBox="1"/>
          <p:nvPr/>
        </p:nvSpPr>
        <p:spPr>
          <a:xfrm>
            <a:off x="4079776" y="256490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2.</a:t>
            </a: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31874A09-3684-4A7B-88F2-83BD46962F8F}"/>
              </a:ext>
            </a:extLst>
          </p:cNvPr>
          <p:cNvSpPr txBox="1"/>
          <p:nvPr/>
        </p:nvSpPr>
        <p:spPr>
          <a:xfrm>
            <a:off x="4223792" y="3615407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3.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21F49427-8BA6-489F-825B-45F665E9D809}"/>
              </a:ext>
            </a:extLst>
          </p:cNvPr>
          <p:cNvSpPr txBox="1"/>
          <p:nvPr/>
        </p:nvSpPr>
        <p:spPr>
          <a:xfrm>
            <a:off x="4036368" y="459677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4.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E08E64F7-ED24-4B05-922C-0777F56CBB3B}"/>
              </a:ext>
            </a:extLst>
          </p:cNvPr>
          <p:cNvSpPr txBox="1"/>
          <p:nvPr/>
        </p:nvSpPr>
        <p:spPr>
          <a:xfrm>
            <a:off x="3592488" y="566124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5.</a:t>
            </a:r>
          </a:p>
        </p:txBody>
      </p:sp>
    </p:spTree>
    <p:extLst>
      <p:ext uri="{BB962C8B-B14F-4D97-AF65-F5344CB8AC3E}">
        <p14:creationId xmlns:p14="http://schemas.microsoft.com/office/powerpoint/2010/main" val="519417267"/>
      </p:ext>
    </p:extLst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rostokąt 31"/>
          <p:cNvSpPr/>
          <p:nvPr/>
        </p:nvSpPr>
        <p:spPr>
          <a:xfrm>
            <a:off x="263352" y="629178"/>
            <a:ext cx="5731423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C8AE4A25-4B5C-46B4-8FC6-096D9FE00352}"/>
              </a:ext>
            </a:extLst>
          </p:cNvPr>
          <p:cNvSpPr/>
          <p:nvPr/>
        </p:nvSpPr>
        <p:spPr>
          <a:xfrm>
            <a:off x="5663953" y="116632"/>
            <a:ext cx="6120680" cy="6179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l-PL" sz="2200" b="1" dirty="0">
                <a:solidFill>
                  <a:schemeClr val="accent3">
                    <a:lumMod val="75000"/>
                  </a:schemeClr>
                </a:solidFill>
              </a:rPr>
              <a:t>Edukacja włączająca - kontekst</a:t>
            </a:r>
          </a:p>
        </p:txBody>
      </p:sp>
      <p:sp>
        <p:nvSpPr>
          <p:cNvPr id="6" name="Prostokąt 5"/>
          <p:cNvSpPr/>
          <p:nvPr/>
        </p:nvSpPr>
        <p:spPr>
          <a:xfrm>
            <a:off x="558642" y="1247096"/>
            <a:ext cx="11277169" cy="44644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Na Pomorzu każdego roku wzrasta liczba uczniów z niepełnosprawnościami i dysfunkcjami, a także uczniów z różnego typu trudnościami w nauce i problemami wychowawczymi (SPE), co skutkuje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wzrostem odsetka uczniów objętych kształceniem specjalnym</a:t>
            </a: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Brak kadr </a:t>
            </a:r>
            <a:r>
              <a:rPr lang="pl-PL" dirty="0">
                <a:solidFill>
                  <a:schemeClr val="tx1"/>
                </a:solidFill>
              </a:rPr>
              <a:t>z odpowiednimi kwalifikacjami i kompetencjami, a także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profesjonalnej pomocy w szkołach ogólnodostępnych</a:t>
            </a:r>
            <a:r>
              <a:rPr lang="pl-PL" dirty="0">
                <a:solidFill>
                  <a:schemeClr val="tx1"/>
                </a:solidFill>
              </a:rPr>
              <a:t> utrudniające zapewnienie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efektywnej edukacji włączającej</a:t>
            </a: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Niesatysfakcjonująca infrastruktura </a:t>
            </a:r>
            <a:r>
              <a:rPr lang="pl-PL" dirty="0">
                <a:solidFill>
                  <a:schemeClr val="tx1"/>
                </a:solidFill>
              </a:rPr>
              <a:t>oraz wyposażenie szkół ogólnodostępnych w pomoce dydaktyczne do pracy z uczniami ze SPE</a:t>
            </a: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Niesatysfakcjonujący poziom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tolerancji dla uczniów ze SPE </a:t>
            </a:r>
            <a:endParaRPr lang="pl-PL" sz="1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pl-PL" sz="1400" dirty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pl-PL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9BD1E3BA-02BC-4F41-8683-076B0934625B}"/>
              </a:ext>
            </a:extLst>
          </p:cNvPr>
          <p:cNvSpPr/>
          <p:nvPr/>
        </p:nvSpPr>
        <p:spPr>
          <a:xfrm>
            <a:off x="550166" y="4293096"/>
            <a:ext cx="7235922" cy="45678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Problemy kadrowe i infrastrukturalne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poradni psychologiczno-pedagogicznych</a:t>
            </a: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Brak wysokospecjalistycznych form doskonalenia </a:t>
            </a:r>
            <a:r>
              <a:rPr lang="pl-PL" dirty="0">
                <a:solidFill>
                  <a:schemeClr val="tx1"/>
                </a:solidFill>
              </a:rPr>
              <a:t>pracowników merytorycznych poradni psychologiczno-pedagogicznych oraz niesatysfakcjonujący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poziom zabezpieczenia środków finansowych</a:t>
            </a:r>
            <a:r>
              <a:rPr lang="pl-PL" dirty="0">
                <a:solidFill>
                  <a:schemeClr val="tx1"/>
                </a:solidFill>
              </a:rPr>
              <a:t> na rozwój ich kompetencji zawodowych</a:t>
            </a: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pl-PL" sz="1400" dirty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pl-PL" sz="1400" dirty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pl-PL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8" name="Picture 2" descr="Czym jest edukacja włączająca?">
            <a:extLst>
              <a:ext uri="{FF2B5EF4-FFF2-40B4-BE49-F238E27FC236}">
                <a16:creationId xmlns:a16="http://schemas.microsoft.com/office/drawing/2014/main" id="{44F8F732-ED35-4B22-B366-0CAD85D6ED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9571" y="4396448"/>
            <a:ext cx="3878180" cy="1727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5962348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rostokąt 31"/>
          <p:cNvSpPr/>
          <p:nvPr/>
        </p:nvSpPr>
        <p:spPr>
          <a:xfrm>
            <a:off x="244392" y="663992"/>
            <a:ext cx="5731423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rgbClr val="A5A5A5">
                  <a:lumMod val="75000"/>
                </a:srgbClr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5" name="Prostokąt: zaokrąglone rogi 4">
            <a:extLst>
              <a:ext uri="{FF2B5EF4-FFF2-40B4-BE49-F238E27FC236}">
                <a16:creationId xmlns:a16="http://schemas.microsoft.com/office/drawing/2014/main" id="{29398A41-A668-4BB5-BB48-CE7EF4154983}"/>
              </a:ext>
            </a:extLst>
          </p:cNvPr>
          <p:cNvSpPr/>
          <p:nvPr/>
        </p:nvSpPr>
        <p:spPr>
          <a:xfrm>
            <a:off x="600403" y="4887816"/>
            <a:ext cx="4991541" cy="1421504"/>
          </a:xfrm>
          <a:prstGeom prst="roundRect">
            <a:avLst/>
          </a:prstGeom>
          <a:noFill/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11" name="Prostokąt: zaokrąglone rogi 10">
            <a:extLst>
              <a:ext uri="{FF2B5EF4-FFF2-40B4-BE49-F238E27FC236}">
                <a16:creationId xmlns:a16="http://schemas.microsoft.com/office/drawing/2014/main" id="{5EA53DE8-BEC1-469D-B7DE-522AD07E2CE7}"/>
              </a:ext>
            </a:extLst>
          </p:cNvPr>
          <p:cNvSpPr/>
          <p:nvPr/>
        </p:nvSpPr>
        <p:spPr>
          <a:xfrm>
            <a:off x="6063988" y="4887816"/>
            <a:ext cx="4712532" cy="1421504"/>
          </a:xfrm>
          <a:prstGeom prst="roundRect">
            <a:avLst/>
          </a:prstGeom>
          <a:noFill/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0B6F6DBF-69C8-4A28-9972-273EEAB6A013}"/>
              </a:ext>
            </a:extLst>
          </p:cNvPr>
          <p:cNvSpPr/>
          <p:nvPr/>
        </p:nvSpPr>
        <p:spPr>
          <a:xfrm>
            <a:off x="731614" y="5083058"/>
            <a:ext cx="43920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Projekt o charakterze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koordynacyjnym SWP  </a:t>
            </a:r>
          </a:p>
        </p:txBody>
      </p:sp>
      <p:sp>
        <p:nvSpPr>
          <p:cNvPr id="15" name="Prostokąt 14">
            <a:extLst>
              <a:ext uri="{FF2B5EF4-FFF2-40B4-BE49-F238E27FC236}">
                <a16:creationId xmlns:a16="http://schemas.microsoft.com/office/drawing/2014/main" id="{AE9611D3-29D1-45F1-AD9F-3867B51DD2D7}"/>
              </a:ext>
            </a:extLst>
          </p:cNvPr>
          <p:cNvSpPr/>
          <p:nvPr/>
        </p:nvSpPr>
        <p:spPr>
          <a:xfrm>
            <a:off x="6286703" y="5080150"/>
            <a:ext cx="41297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75000"/>
                  </a:srgbClr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Projekty organów prowadzących publiczne poradnie psychologiczno-pedagogiczne</a:t>
            </a:r>
          </a:p>
        </p:txBody>
      </p:sp>
      <p:sp>
        <p:nvSpPr>
          <p:cNvPr id="2" name="Prostokąt: zaokrąglone rogi 1">
            <a:extLst>
              <a:ext uri="{FF2B5EF4-FFF2-40B4-BE49-F238E27FC236}">
                <a16:creationId xmlns:a16="http://schemas.microsoft.com/office/drawing/2014/main" id="{789EAF87-7A9E-484F-A63A-0718C01CD29E}"/>
              </a:ext>
            </a:extLst>
          </p:cNvPr>
          <p:cNvSpPr/>
          <p:nvPr/>
        </p:nvSpPr>
        <p:spPr>
          <a:xfrm>
            <a:off x="600404" y="1674488"/>
            <a:ext cx="10176116" cy="103681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: zaokrąglone rogi 12">
            <a:extLst>
              <a:ext uri="{FF2B5EF4-FFF2-40B4-BE49-F238E27FC236}">
                <a16:creationId xmlns:a16="http://schemas.microsoft.com/office/drawing/2014/main" id="{6016C6D4-8897-4FB4-8C9B-E7D48D9196F1}"/>
              </a:ext>
            </a:extLst>
          </p:cNvPr>
          <p:cNvSpPr/>
          <p:nvPr/>
        </p:nvSpPr>
        <p:spPr>
          <a:xfrm>
            <a:off x="600404" y="3189332"/>
            <a:ext cx="10176116" cy="1036816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trzałka: w dół 2">
            <a:extLst>
              <a:ext uri="{FF2B5EF4-FFF2-40B4-BE49-F238E27FC236}">
                <a16:creationId xmlns:a16="http://schemas.microsoft.com/office/drawing/2014/main" id="{848225C1-7E2A-4B3A-9C0C-B704474000CA}"/>
              </a:ext>
            </a:extLst>
          </p:cNvPr>
          <p:cNvSpPr/>
          <p:nvPr/>
        </p:nvSpPr>
        <p:spPr>
          <a:xfrm>
            <a:off x="2747628" y="4375876"/>
            <a:ext cx="360040" cy="369332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Strzałka: w dół 13">
            <a:extLst>
              <a:ext uri="{FF2B5EF4-FFF2-40B4-BE49-F238E27FC236}">
                <a16:creationId xmlns:a16="http://schemas.microsoft.com/office/drawing/2014/main" id="{1AD6C643-56A1-4B52-893D-116EC6BEF5B2}"/>
              </a:ext>
            </a:extLst>
          </p:cNvPr>
          <p:cNvSpPr/>
          <p:nvPr/>
        </p:nvSpPr>
        <p:spPr>
          <a:xfrm>
            <a:off x="8112224" y="4372316"/>
            <a:ext cx="360040" cy="369332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Prostokąt 15">
            <a:extLst>
              <a:ext uri="{FF2B5EF4-FFF2-40B4-BE49-F238E27FC236}">
                <a16:creationId xmlns:a16="http://schemas.microsoft.com/office/drawing/2014/main" id="{0FCDED1F-3297-4C53-85C5-A2F575D689C5}"/>
              </a:ext>
            </a:extLst>
          </p:cNvPr>
          <p:cNvSpPr/>
          <p:nvPr/>
        </p:nvSpPr>
        <p:spPr>
          <a:xfrm>
            <a:off x="5663953" y="116632"/>
            <a:ext cx="6120680" cy="6179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l-PL" sz="2200" b="1" dirty="0">
                <a:solidFill>
                  <a:schemeClr val="accent3">
                    <a:lumMod val="75000"/>
                  </a:schemeClr>
                </a:solidFill>
              </a:rPr>
              <a:t>Wdrażanie założeń edukacji włączającej </a:t>
            </a:r>
            <a:br>
              <a:rPr lang="pl-PL" sz="2200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pl-PL" sz="2200" b="1" dirty="0">
                <a:solidFill>
                  <a:schemeClr val="accent3">
                    <a:lumMod val="75000"/>
                  </a:schemeClr>
                </a:solidFill>
              </a:rPr>
              <a:t>w ramach FEP 2021-2027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D0E49855-9E0A-4D02-8274-00C57261031A}"/>
              </a:ext>
            </a:extLst>
          </p:cNvPr>
          <p:cNvSpPr txBox="1"/>
          <p:nvPr/>
        </p:nvSpPr>
        <p:spPr>
          <a:xfrm>
            <a:off x="732589" y="1965585"/>
            <a:ext cx="10657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I. Projekty dotyczące edukacji włączającej – konkurs w ramach Działania 5.8 FEP 2021-2027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02D3715A-9716-474C-A8EA-5B7ADBB61B99}"/>
              </a:ext>
            </a:extLst>
          </p:cNvPr>
          <p:cNvSpPr txBox="1"/>
          <p:nvPr/>
        </p:nvSpPr>
        <p:spPr>
          <a:xfrm>
            <a:off x="800540" y="3466576"/>
            <a:ext cx="10657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chemeClr val="accent2">
                    <a:lumMod val="75000"/>
                  </a:schemeClr>
                </a:solidFill>
              </a:rPr>
              <a:t>II. Przedsięwzięcie strategiczne </a:t>
            </a:r>
            <a:r>
              <a:rPr lang="pl-PL" b="1" i="1" dirty="0">
                <a:solidFill>
                  <a:schemeClr val="accent2">
                    <a:lumMod val="75000"/>
                  </a:schemeClr>
                </a:solidFill>
              </a:rPr>
              <a:t>Pomorskie wsparcie edukacji włączającej</a:t>
            </a:r>
            <a:endParaRPr lang="pl-PL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085316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rostokąt 31"/>
          <p:cNvSpPr/>
          <p:nvPr/>
        </p:nvSpPr>
        <p:spPr>
          <a:xfrm>
            <a:off x="479376" y="1147595"/>
            <a:ext cx="5608042" cy="5153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b="1" dirty="0">
                <a:solidFill>
                  <a:schemeClr val="tx1"/>
                </a:solidFill>
              </a:rPr>
              <a:t>Cel przedsięwzięcia strategicznego:</a:t>
            </a:r>
          </a:p>
        </p:txBody>
      </p:sp>
      <p:sp>
        <p:nvSpPr>
          <p:cNvPr id="12" name="Prostokąt: zaokrąglone rogi 11">
            <a:extLst>
              <a:ext uri="{FF2B5EF4-FFF2-40B4-BE49-F238E27FC236}">
                <a16:creationId xmlns:a16="http://schemas.microsoft.com/office/drawing/2014/main" id="{5CBAF746-8B4C-4779-92AB-A52873B2A770}"/>
              </a:ext>
            </a:extLst>
          </p:cNvPr>
          <p:cNvSpPr/>
          <p:nvPr/>
        </p:nvSpPr>
        <p:spPr>
          <a:xfrm>
            <a:off x="479376" y="1628800"/>
            <a:ext cx="11216085" cy="58793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>
                <a:solidFill>
                  <a:schemeClr val="tx1"/>
                </a:solidFill>
              </a:rPr>
              <a:t>wzmocnienie potencjału publicznych poradni psychologiczno-pedagogicznych oraz szkół – w zakresie uzupełniającym działania na poziomie krajowym</a:t>
            </a: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27236E2A-6DAA-47DC-B9E7-F3DE51311067}"/>
              </a:ext>
            </a:extLst>
          </p:cNvPr>
          <p:cNvSpPr/>
          <p:nvPr/>
        </p:nvSpPr>
        <p:spPr>
          <a:xfrm>
            <a:off x="479376" y="2420888"/>
            <a:ext cx="11216085" cy="50213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endParaRPr lang="pl-PL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b="1" dirty="0">
                <a:solidFill>
                  <a:schemeClr val="tx1"/>
                </a:solidFill>
              </a:rPr>
              <a:t>Projekt charakterze koordynacyjnym SWP – planowane uruchomienie: 2024 rok </a:t>
            </a:r>
          </a:p>
          <a:p>
            <a:pPr marL="342900" indent="-342900">
              <a:buFont typeface="+mj-lt"/>
              <a:buAutoNum type="arabicPeriod"/>
            </a:pPr>
            <a:endParaRPr lang="pl-PL" sz="1700" b="1" dirty="0">
              <a:solidFill>
                <a:schemeClr val="tx1"/>
              </a:solidFill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7054760B-2070-416D-9FA4-4D96D18A5896}"/>
              </a:ext>
            </a:extLst>
          </p:cNvPr>
          <p:cNvSpPr/>
          <p:nvPr/>
        </p:nvSpPr>
        <p:spPr>
          <a:xfrm>
            <a:off x="767408" y="2923024"/>
            <a:ext cx="10923511" cy="361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17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grupa docelowa: nauczyciele, dyrektorzy szkół i placówek oświatowych z obszaru całego województwa pomorskiego, pracownicy merytoryczni organów prowadzących szkoły i placówki oświatowe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pl-PL" sz="4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pl-PL" sz="17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formy wsparcia:</a:t>
            </a:r>
            <a:endParaRPr lang="pl-PL" sz="17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Symbol" panose="05050102010706020507" pitchFamily="18" charset="2"/>
              <a:buChar char=""/>
            </a:pPr>
            <a:r>
              <a:rPr lang="pl-PL" sz="17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nauczyciele: wymiana doświadczeń w ramach sieci współpracy, w tym sieci współpracy psychologów, pedagogów, pedagogów specjalnych; szkolenia i kursy wizyty studyjne; seminaria metodyczne; studia podyplomowe; organizacja lekcji otwartych </a:t>
            </a:r>
            <a:endParaRPr lang="pl-PL" sz="17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Symbol" panose="05050102010706020507" pitchFamily="18" charset="2"/>
              <a:buChar char=""/>
            </a:pPr>
            <a:r>
              <a:rPr lang="pl-PL" sz="1700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dyrektorzy szkół i placówek oświatowych: wymiana doświadczeń w ramach sieci współpracy;  szkolenia; wizyty studyjne (PCEN, PODN)</a:t>
            </a:r>
          </a:p>
          <a:p>
            <a:pPr marL="800100" lvl="1" indent="-342900">
              <a:buFont typeface="Symbol" panose="05050102010706020507" pitchFamily="18" charset="2"/>
              <a:buChar char=""/>
            </a:pPr>
            <a:endParaRPr lang="pl-PL" sz="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7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inne działania:</a:t>
            </a:r>
            <a:endParaRPr lang="pl-PL" sz="17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Symbol" panose="05050102010706020507" pitchFamily="18" charset="2"/>
              <a:buChar char=""/>
            </a:pPr>
            <a:r>
              <a:rPr lang="pl-PL" sz="17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budowa bazy dobrych praktyk w zakresie edukacji włączającej (szkoły i placówki oświatowe wyróżniające się we wdrażaniu edukacji włączającej)</a:t>
            </a:r>
            <a:endParaRPr lang="pl-PL" sz="17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Symbol" panose="05050102010706020507" pitchFamily="18" charset="2"/>
              <a:buChar char=""/>
            </a:pPr>
            <a:r>
              <a:rPr lang="pl-PL" sz="1700" dirty="0"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upowszechnianie wiedzy eksperckiej</a:t>
            </a:r>
            <a:endParaRPr lang="pl-PL" sz="17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Symbol" panose="05050102010706020507" pitchFamily="18" charset="2"/>
              <a:buChar char=""/>
            </a:pPr>
            <a:r>
              <a:rPr lang="pl-PL" sz="1700" dirty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promocja edukacji włączającej (PCEN, PODN)</a:t>
            </a:r>
            <a:endParaRPr lang="pl-PL" sz="17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9363601C-1930-40AC-960C-B05B73D6252A}"/>
              </a:ext>
            </a:extLst>
          </p:cNvPr>
          <p:cNvSpPr/>
          <p:nvPr/>
        </p:nvSpPr>
        <p:spPr>
          <a:xfrm>
            <a:off x="5087889" y="244708"/>
            <a:ext cx="6739534" cy="5153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l-PL" sz="2000" b="1" dirty="0">
                <a:solidFill>
                  <a:schemeClr val="accent3">
                    <a:lumMod val="75000"/>
                  </a:schemeClr>
                </a:solidFill>
              </a:rPr>
              <a:t>Przedsięwzięcie strategiczne </a:t>
            </a:r>
          </a:p>
          <a:p>
            <a:pPr algn="r"/>
            <a:r>
              <a:rPr lang="pl-PL" sz="2000" b="1" i="1" dirty="0">
                <a:solidFill>
                  <a:schemeClr val="accent3">
                    <a:lumMod val="75000"/>
                  </a:schemeClr>
                </a:solidFill>
              </a:rPr>
              <a:t>Pomorskie wsparcie edukacji włączającej</a:t>
            </a:r>
          </a:p>
          <a:p>
            <a:pPr algn="r"/>
            <a:r>
              <a:rPr lang="pl-PL" sz="2000" b="1" i="1" dirty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6622741"/>
      </p:ext>
    </p:extLst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4799856" y="476672"/>
            <a:ext cx="7176121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pl-PL" sz="2000" b="1" dirty="0">
                <a:solidFill>
                  <a:schemeClr val="tx1"/>
                </a:solidFill>
              </a:rPr>
              <a:t>Oferta regionalnych placówek doskonalenia nauczycieli </a:t>
            </a:r>
            <a:br>
              <a:rPr lang="pl-PL" sz="2000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pl-PL" sz="20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EBFD49D8-F8D3-4A17-A517-A8D424CB3CE8}"/>
              </a:ext>
            </a:extLst>
          </p:cNvPr>
          <p:cNvSpPr txBox="1"/>
          <p:nvPr/>
        </p:nvSpPr>
        <p:spPr>
          <a:xfrm>
            <a:off x="407368" y="980728"/>
            <a:ext cx="11568609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700" dirty="0"/>
              <a:t>Bezpłatne konsultacje,  szkolenia online, warsztaty stacjonarne oraz sieci współpracy i samokształcenia </a:t>
            </a:r>
          </a:p>
          <a:p>
            <a:r>
              <a:rPr lang="pl-PL" sz="1700" dirty="0"/>
              <a:t>m.in. w takich obszarach jak:</a:t>
            </a:r>
          </a:p>
          <a:p>
            <a:endParaRPr lang="pl-PL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700" dirty="0"/>
              <a:t>wspomaganie nauczycieli w pracy z uczniami z niepełnosprawnościami, zaburzeniami rozwoju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700" dirty="0"/>
              <a:t>kształtowanie kompetencji kluczowych uczniów z uwzględnieniem indywidualizacji procesu kształcenia</a:t>
            </a:r>
          </a:p>
          <a:p>
            <a:endParaRPr lang="pl-PL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700" dirty="0"/>
              <a:t>organizacja pomocy psychologiczno-pedagogicznej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700" dirty="0"/>
              <a:t>rozwijanie kompetencji nadawczo-odbiorczych uczniów ze specyficznymi trudnościami na lekcjach języka polskiego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700" dirty="0"/>
              <a:t>doskonalenie kompetencji nauczycieli języka polskiego jako drugiego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700" dirty="0"/>
              <a:t>rozwiązywanie konfliktów w klasie niejednorodnej kulturowo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700" dirty="0" err="1"/>
              <a:t>superwizja</a:t>
            </a:r>
            <a:r>
              <a:rPr lang="pl-PL" sz="1700" dirty="0"/>
              <a:t> w pracy pedagoga, nauczyciela i wychowawcy </a:t>
            </a:r>
          </a:p>
          <a:p>
            <a:endParaRPr lang="pl-PL" sz="800" dirty="0"/>
          </a:p>
          <a:p>
            <a:endParaRPr lang="pl-PL" sz="1700" dirty="0"/>
          </a:p>
          <a:p>
            <a:r>
              <a:rPr lang="pl-PL" sz="1700" b="1" dirty="0"/>
              <a:t>Pełna oferta Pomorskiego Centrum Edukacji Nauczycieli w Gdańsku dostępna pod adresem:</a:t>
            </a:r>
          </a:p>
          <a:p>
            <a:endParaRPr lang="pl-PL" sz="800" b="1" dirty="0"/>
          </a:p>
          <a:p>
            <a:pPr lvl="2"/>
            <a:r>
              <a:rPr lang="pl-PL" sz="1700" u="sng" dirty="0">
                <a:hlinkClick r:id="rId3"/>
              </a:rPr>
              <a:t>www.pcen.gda.pl</a:t>
            </a:r>
            <a:r>
              <a:rPr lang="pl-PL" sz="1700" dirty="0"/>
              <a:t>         kontakt: Marzena Kozłowska, mail: </a:t>
            </a:r>
            <a:r>
              <a:rPr lang="pl-PL" sz="1700" dirty="0">
                <a:hlinkClick r:id="rId4"/>
              </a:rPr>
              <a:t>marzena.kozlowska@pcen.gda.pl</a:t>
            </a:r>
            <a:endParaRPr lang="pl-PL" sz="1700" dirty="0"/>
          </a:p>
          <a:p>
            <a:pPr lvl="2"/>
            <a:endParaRPr lang="pl-PL" sz="1700" dirty="0"/>
          </a:p>
          <a:p>
            <a:pPr lvl="2"/>
            <a:endParaRPr lang="pl-PL" sz="800" dirty="0"/>
          </a:p>
          <a:p>
            <a:r>
              <a:rPr lang="pl-PL" sz="1700" b="1" dirty="0"/>
              <a:t>Pełna oferta Pomorskiego Ośrodka Doskonalenia Nauczycieli w Słupsku dostępna pod adresem:</a:t>
            </a:r>
          </a:p>
          <a:p>
            <a:endParaRPr lang="pl-PL" sz="800" b="1" dirty="0"/>
          </a:p>
          <a:p>
            <a:pPr lvl="2"/>
            <a:r>
              <a:rPr lang="pl-PL" sz="1700" u="sng" dirty="0">
                <a:hlinkClick r:id="rId5"/>
              </a:rPr>
              <a:t>www.podn.slupsk.pl</a:t>
            </a:r>
            <a:r>
              <a:rPr lang="pl-PL" sz="1700" dirty="0"/>
              <a:t>     kontakt: Władysława </a:t>
            </a:r>
            <a:r>
              <a:rPr lang="pl-PL" sz="1700" dirty="0" err="1"/>
              <a:t>Hanuszewicz</a:t>
            </a:r>
            <a:r>
              <a:rPr lang="pl-PL" sz="1700" dirty="0"/>
              <a:t>, mail: </a:t>
            </a:r>
            <a:r>
              <a:rPr lang="pl-PL" sz="1700" dirty="0">
                <a:hlinkClick r:id="rId6"/>
              </a:rPr>
              <a:t>w.hanuszewicz@podn.slupsk.pl</a:t>
            </a:r>
            <a:endParaRPr lang="pl-PL" sz="1700" dirty="0"/>
          </a:p>
          <a:p>
            <a:pPr lvl="2"/>
            <a:endParaRPr lang="pl-PL" sz="1700" dirty="0"/>
          </a:p>
          <a:p>
            <a:pPr lvl="2"/>
            <a:endParaRPr lang="pl-PL" sz="1700" dirty="0"/>
          </a:p>
          <a:p>
            <a:pPr lvl="2"/>
            <a:endParaRPr lang="pl-PL" sz="1700" dirty="0"/>
          </a:p>
          <a:p>
            <a:pPr lvl="8"/>
            <a:endParaRPr lang="pl-PL" sz="2000" dirty="0"/>
          </a:p>
        </p:txBody>
      </p:sp>
      <p:sp>
        <p:nvSpPr>
          <p:cNvPr id="7" name="Strzałka: w prawo 6">
            <a:extLst>
              <a:ext uri="{FF2B5EF4-FFF2-40B4-BE49-F238E27FC236}">
                <a16:creationId xmlns:a16="http://schemas.microsoft.com/office/drawing/2014/main" id="{70F8B13C-839E-45B1-8953-B95777627CC5}"/>
              </a:ext>
            </a:extLst>
          </p:cNvPr>
          <p:cNvSpPr/>
          <p:nvPr/>
        </p:nvSpPr>
        <p:spPr>
          <a:xfrm>
            <a:off x="623392" y="4941168"/>
            <a:ext cx="576064" cy="3455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: w prawo 4">
            <a:extLst>
              <a:ext uri="{FF2B5EF4-FFF2-40B4-BE49-F238E27FC236}">
                <a16:creationId xmlns:a16="http://schemas.microsoft.com/office/drawing/2014/main" id="{8C8C66F5-0B94-4178-BD19-4E3F7C6B9601}"/>
              </a:ext>
            </a:extLst>
          </p:cNvPr>
          <p:cNvSpPr/>
          <p:nvPr/>
        </p:nvSpPr>
        <p:spPr>
          <a:xfrm>
            <a:off x="623392" y="5938080"/>
            <a:ext cx="576064" cy="3455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9173697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529830D4-2D7E-4075-BCB0-36217C7E53E6}"/>
              </a:ext>
            </a:extLst>
          </p:cNvPr>
          <p:cNvSpPr/>
          <p:nvPr/>
        </p:nvSpPr>
        <p:spPr>
          <a:xfrm>
            <a:off x="3228499" y="4149080"/>
            <a:ext cx="5731423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>
                <a:solidFill>
                  <a:schemeClr val="accent3">
                    <a:lumMod val="75000"/>
                  </a:schemeClr>
                </a:solidFill>
              </a:rPr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2069199618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tena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6672</TotalTime>
  <Words>517</Words>
  <Application>Microsoft Office PowerPoint</Application>
  <PresentationFormat>Panoramiczny</PresentationFormat>
  <Paragraphs>75</Paragraphs>
  <Slides>7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3" baseType="lpstr">
      <vt:lpstr>Arial</vt:lpstr>
      <vt:lpstr>Calibri</vt:lpstr>
      <vt:lpstr>Segoe UI</vt:lpstr>
      <vt:lpstr>Symbol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MD</dc:creator>
  <cp:lastModifiedBy>DES</cp:lastModifiedBy>
  <cp:revision>144</cp:revision>
  <dcterms:created xsi:type="dcterms:W3CDTF">2016-05-20T13:17:07Z</dcterms:created>
  <dcterms:modified xsi:type="dcterms:W3CDTF">2023-10-03T09:06:49Z</dcterms:modified>
</cp:coreProperties>
</file>