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  <p:sldMasterId id="2147483745" r:id="rId2"/>
    <p:sldMasterId id="2147483743" r:id="rId3"/>
  </p:sldMasterIdLst>
  <p:notesMasterIdLst>
    <p:notesMasterId r:id="rId28"/>
  </p:notesMasterIdLst>
  <p:sldIdLst>
    <p:sldId id="256" r:id="rId4"/>
    <p:sldId id="276" r:id="rId5"/>
    <p:sldId id="294" r:id="rId6"/>
    <p:sldId id="295" r:id="rId7"/>
    <p:sldId id="299" r:id="rId8"/>
    <p:sldId id="277" r:id="rId9"/>
    <p:sldId id="278" r:id="rId10"/>
    <p:sldId id="301" r:id="rId11"/>
    <p:sldId id="302" r:id="rId12"/>
    <p:sldId id="303" r:id="rId13"/>
    <p:sldId id="304" r:id="rId14"/>
    <p:sldId id="305" r:id="rId15"/>
    <p:sldId id="306" r:id="rId16"/>
    <p:sldId id="308" r:id="rId17"/>
    <p:sldId id="282" r:id="rId18"/>
    <p:sldId id="309" r:id="rId19"/>
    <p:sldId id="290" r:id="rId20"/>
    <p:sldId id="307" r:id="rId21"/>
    <p:sldId id="287" r:id="rId22"/>
    <p:sldId id="292" r:id="rId23"/>
    <p:sldId id="288" r:id="rId24"/>
    <p:sldId id="297" r:id="rId25"/>
    <p:sldId id="273" r:id="rId26"/>
    <p:sldId id="260" r:id="rId27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  <p:cmAuthor id="2" name="Muńska Kamilla" initials="MK" lastIdx="0" clrIdx="1">
    <p:extLst>
      <p:ext uri="{19B8F6BF-5375-455C-9EA6-DF929625EA0E}">
        <p15:presenceInfo xmlns:p15="http://schemas.microsoft.com/office/powerpoint/2012/main" userId="S-1-5-21-352459600-126056257-345019615-80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94660"/>
  </p:normalViewPr>
  <p:slideViewPr>
    <p:cSldViewPr showGuides="1">
      <p:cViewPr varScale="1">
        <p:scale>
          <a:sx n="92" d="100"/>
          <a:sy n="92" d="100"/>
        </p:scale>
        <p:origin x="1435" y="92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9C2745-F83E-44FE-800B-8CED1D4E46E7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9080E503-E82E-4603-8052-9DCDD9E09127}">
      <dgm:prSet phldrT="[Tekst]" custT="1"/>
      <dgm:spPr>
        <a:solidFill>
          <a:srgbClr val="00B050"/>
        </a:solidFill>
        <a:ln w="28575">
          <a:solidFill>
            <a:schemeClr val="tx1"/>
          </a:solidFill>
        </a:ln>
      </dgm:spPr>
      <dgm:t>
        <a:bodyPr/>
        <a:lstStyle/>
        <a:p>
          <a:r>
            <a:rPr lang="pl-PL" sz="1600" b="1" dirty="0"/>
            <a:t>ŚRODOWISKO</a:t>
          </a:r>
        </a:p>
      </dgm:t>
    </dgm:pt>
    <dgm:pt modelId="{E9932DDE-DC64-47E5-958C-8212A2896A8A}" type="parTrans" cxnId="{B6671BC6-1AC0-4AA9-B44C-55592C5AC26D}">
      <dgm:prSet/>
      <dgm:spPr/>
      <dgm:t>
        <a:bodyPr/>
        <a:lstStyle/>
        <a:p>
          <a:endParaRPr lang="pl-PL"/>
        </a:p>
      </dgm:t>
    </dgm:pt>
    <dgm:pt modelId="{740AD1DF-257D-4DF2-9481-253DE9C6D57E}" type="sibTrans" cxnId="{B6671BC6-1AC0-4AA9-B44C-55592C5AC26D}">
      <dgm:prSet/>
      <dgm:spPr/>
      <dgm:t>
        <a:bodyPr/>
        <a:lstStyle/>
        <a:p>
          <a:endParaRPr lang="pl-PL"/>
        </a:p>
      </dgm:t>
    </dgm:pt>
    <dgm:pt modelId="{EE877069-413D-42AC-9FBE-42CBCD3A0930}">
      <dgm:prSet phldrT="[Tekst]" custT="1"/>
      <dgm:spPr>
        <a:solidFill>
          <a:schemeClr val="accent1">
            <a:lumMod val="50000"/>
          </a:schemeClr>
        </a:solidFill>
        <a:ln w="19050"/>
      </dgm:spPr>
      <dgm:t>
        <a:bodyPr/>
        <a:lstStyle/>
        <a:p>
          <a:r>
            <a:rPr lang="pl-PL" sz="1600" b="1" dirty="0"/>
            <a:t>GOSPODARKA</a:t>
          </a:r>
        </a:p>
      </dgm:t>
    </dgm:pt>
    <dgm:pt modelId="{B3196AA5-6B8E-469B-AEE5-9EE6ED3E20D0}" type="parTrans" cxnId="{1846A015-BF89-41C6-A85C-DEE7C150ED2F}">
      <dgm:prSet/>
      <dgm:spPr/>
      <dgm:t>
        <a:bodyPr/>
        <a:lstStyle/>
        <a:p>
          <a:endParaRPr lang="pl-PL"/>
        </a:p>
      </dgm:t>
    </dgm:pt>
    <dgm:pt modelId="{298F8928-04E9-4E9A-8388-3EFCD1666EA2}" type="sibTrans" cxnId="{1846A015-BF89-41C6-A85C-DEE7C150ED2F}">
      <dgm:prSet/>
      <dgm:spPr/>
      <dgm:t>
        <a:bodyPr/>
        <a:lstStyle/>
        <a:p>
          <a:endParaRPr lang="pl-PL"/>
        </a:p>
      </dgm:t>
    </dgm:pt>
    <dgm:pt modelId="{1E437784-74F6-455F-A907-4ABE4C5636BA}">
      <dgm:prSet phldrT="[Tekst]" custT="1"/>
      <dgm:spPr>
        <a:solidFill>
          <a:srgbClr val="FF9900"/>
        </a:solidFill>
        <a:ln w="19050"/>
      </dgm:spPr>
      <dgm:t>
        <a:bodyPr/>
        <a:lstStyle/>
        <a:p>
          <a:r>
            <a:rPr lang="pl-PL" sz="1400" b="1" dirty="0"/>
            <a:t>SPOŁECZEŃSTWO</a:t>
          </a:r>
        </a:p>
      </dgm:t>
    </dgm:pt>
    <dgm:pt modelId="{146BC35D-336C-43A9-A8A2-74BF02CB5D3E}" type="parTrans" cxnId="{3FE00CC3-6CBC-4B26-B2EB-07ECCBDD2F2B}">
      <dgm:prSet/>
      <dgm:spPr/>
      <dgm:t>
        <a:bodyPr/>
        <a:lstStyle/>
        <a:p>
          <a:endParaRPr lang="pl-PL"/>
        </a:p>
      </dgm:t>
    </dgm:pt>
    <dgm:pt modelId="{B43B0350-8017-43C8-BEEC-30B3343DCD75}" type="sibTrans" cxnId="{3FE00CC3-6CBC-4B26-B2EB-07ECCBDD2F2B}">
      <dgm:prSet/>
      <dgm:spPr/>
      <dgm:t>
        <a:bodyPr/>
        <a:lstStyle/>
        <a:p>
          <a:endParaRPr lang="pl-PL"/>
        </a:p>
      </dgm:t>
    </dgm:pt>
    <dgm:pt modelId="{D56E1CC2-5BE4-4F16-93F8-15AB5A5180A6}" type="pres">
      <dgm:prSet presAssocID="{599C2745-F83E-44FE-800B-8CED1D4E46E7}" presName="compositeShape" presStyleCnt="0">
        <dgm:presLayoutVars>
          <dgm:chMax val="7"/>
          <dgm:dir/>
          <dgm:resizeHandles val="exact"/>
        </dgm:presLayoutVars>
      </dgm:prSet>
      <dgm:spPr/>
    </dgm:pt>
    <dgm:pt modelId="{5DB43201-EB9D-4DA1-A9D8-4BA04831A299}" type="pres">
      <dgm:prSet presAssocID="{599C2745-F83E-44FE-800B-8CED1D4E46E7}" presName="wedge1" presStyleLbl="node1" presStyleIdx="0" presStyleCnt="3" custScaleX="99616" custScaleY="99755" custLinFactNeighborX="-1285" custLinFactNeighborY="-281"/>
      <dgm:spPr/>
    </dgm:pt>
    <dgm:pt modelId="{E12C0C63-261B-45F3-9E28-9B298FC395F3}" type="pres">
      <dgm:prSet presAssocID="{599C2745-F83E-44FE-800B-8CED1D4E46E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FD8173B-6368-464A-AF8A-EDAB4B3B45B8}" type="pres">
      <dgm:prSet presAssocID="{599C2745-F83E-44FE-800B-8CED1D4E46E7}" presName="wedge2" presStyleLbl="node1" presStyleIdx="1" presStyleCnt="3"/>
      <dgm:spPr/>
    </dgm:pt>
    <dgm:pt modelId="{5AACB110-67D4-4A9B-AAF4-2E7E961C7E86}" type="pres">
      <dgm:prSet presAssocID="{599C2745-F83E-44FE-800B-8CED1D4E46E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7AB0BDC-3C57-4C83-8656-EFB34B05B0F8}" type="pres">
      <dgm:prSet presAssocID="{599C2745-F83E-44FE-800B-8CED1D4E46E7}" presName="wedge3" presStyleLbl="node1" presStyleIdx="2" presStyleCnt="3"/>
      <dgm:spPr/>
    </dgm:pt>
    <dgm:pt modelId="{231CCFB3-8B8C-42EF-A64C-AAEF75C83161}" type="pres">
      <dgm:prSet presAssocID="{599C2745-F83E-44FE-800B-8CED1D4E46E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55ADB0E-F6B4-4B55-BA65-9D8E908D7D33}" type="presOf" srcId="{1E437784-74F6-455F-A907-4ABE4C5636BA}" destId="{231CCFB3-8B8C-42EF-A64C-AAEF75C83161}" srcOrd="1" destOrd="0" presId="urn:microsoft.com/office/officeart/2005/8/layout/chart3"/>
    <dgm:cxn modelId="{1846A015-BF89-41C6-A85C-DEE7C150ED2F}" srcId="{599C2745-F83E-44FE-800B-8CED1D4E46E7}" destId="{EE877069-413D-42AC-9FBE-42CBCD3A0930}" srcOrd="1" destOrd="0" parTransId="{B3196AA5-6B8E-469B-AEE5-9EE6ED3E20D0}" sibTransId="{298F8928-04E9-4E9A-8388-3EFCD1666EA2}"/>
    <dgm:cxn modelId="{FA15E71E-3592-4432-AF3A-7FB3F62B25E7}" type="presOf" srcId="{EE877069-413D-42AC-9FBE-42CBCD3A0930}" destId="{DFD8173B-6368-464A-AF8A-EDAB4B3B45B8}" srcOrd="0" destOrd="0" presId="urn:microsoft.com/office/officeart/2005/8/layout/chart3"/>
    <dgm:cxn modelId="{4D55D761-FC85-4B6D-B04E-7DE63B9B83F3}" type="presOf" srcId="{EE877069-413D-42AC-9FBE-42CBCD3A0930}" destId="{5AACB110-67D4-4A9B-AAF4-2E7E961C7E86}" srcOrd="1" destOrd="0" presId="urn:microsoft.com/office/officeart/2005/8/layout/chart3"/>
    <dgm:cxn modelId="{610D8E5A-2AD8-44D8-BA1B-77932D9C92F6}" type="presOf" srcId="{9080E503-E82E-4603-8052-9DCDD9E09127}" destId="{5DB43201-EB9D-4DA1-A9D8-4BA04831A299}" srcOrd="0" destOrd="0" presId="urn:microsoft.com/office/officeart/2005/8/layout/chart3"/>
    <dgm:cxn modelId="{64499882-724B-46DC-9417-1B15A41D27D2}" type="presOf" srcId="{9080E503-E82E-4603-8052-9DCDD9E09127}" destId="{E12C0C63-261B-45F3-9E28-9B298FC395F3}" srcOrd="1" destOrd="0" presId="urn:microsoft.com/office/officeart/2005/8/layout/chart3"/>
    <dgm:cxn modelId="{3FE00CC3-6CBC-4B26-B2EB-07ECCBDD2F2B}" srcId="{599C2745-F83E-44FE-800B-8CED1D4E46E7}" destId="{1E437784-74F6-455F-A907-4ABE4C5636BA}" srcOrd="2" destOrd="0" parTransId="{146BC35D-336C-43A9-A8A2-74BF02CB5D3E}" sibTransId="{B43B0350-8017-43C8-BEEC-30B3343DCD75}"/>
    <dgm:cxn modelId="{B6671BC6-1AC0-4AA9-B44C-55592C5AC26D}" srcId="{599C2745-F83E-44FE-800B-8CED1D4E46E7}" destId="{9080E503-E82E-4603-8052-9DCDD9E09127}" srcOrd="0" destOrd="0" parTransId="{E9932DDE-DC64-47E5-958C-8212A2896A8A}" sibTransId="{740AD1DF-257D-4DF2-9481-253DE9C6D57E}"/>
    <dgm:cxn modelId="{EC5F75D6-B202-485F-89B1-8C4AF9CD2F22}" type="presOf" srcId="{1E437784-74F6-455F-A907-4ABE4C5636BA}" destId="{17AB0BDC-3C57-4C83-8656-EFB34B05B0F8}" srcOrd="0" destOrd="0" presId="urn:microsoft.com/office/officeart/2005/8/layout/chart3"/>
    <dgm:cxn modelId="{FBA7F1D6-6FD7-4133-8D28-CE560F0A8B95}" type="presOf" srcId="{599C2745-F83E-44FE-800B-8CED1D4E46E7}" destId="{D56E1CC2-5BE4-4F16-93F8-15AB5A5180A6}" srcOrd="0" destOrd="0" presId="urn:microsoft.com/office/officeart/2005/8/layout/chart3"/>
    <dgm:cxn modelId="{5DD11CB1-145D-4855-99ED-96B64A7478F5}" type="presParOf" srcId="{D56E1CC2-5BE4-4F16-93F8-15AB5A5180A6}" destId="{5DB43201-EB9D-4DA1-A9D8-4BA04831A299}" srcOrd="0" destOrd="0" presId="urn:microsoft.com/office/officeart/2005/8/layout/chart3"/>
    <dgm:cxn modelId="{7C869396-64FD-4095-BD55-C0B312338853}" type="presParOf" srcId="{D56E1CC2-5BE4-4F16-93F8-15AB5A5180A6}" destId="{E12C0C63-261B-45F3-9E28-9B298FC395F3}" srcOrd="1" destOrd="0" presId="urn:microsoft.com/office/officeart/2005/8/layout/chart3"/>
    <dgm:cxn modelId="{F2EA9EAE-E72B-4056-8707-B24DBDBCBE61}" type="presParOf" srcId="{D56E1CC2-5BE4-4F16-93F8-15AB5A5180A6}" destId="{DFD8173B-6368-464A-AF8A-EDAB4B3B45B8}" srcOrd="2" destOrd="0" presId="urn:microsoft.com/office/officeart/2005/8/layout/chart3"/>
    <dgm:cxn modelId="{1CB19EAE-703E-4307-BF1E-BBBFFF6AF6BA}" type="presParOf" srcId="{D56E1CC2-5BE4-4F16-93F8-15AB5A5180A6}" destId="{5AACB110-67D4-4A9B-AAF4-2E7E961C7E86}" srcOrd="3" destOrd="0" presId="urn:microsoft.com/office/officeart/2005/8/layout/chart3"/>
    <dgm:cxn modelId="{EF2DCF1D-A910-4D54-BCFB-EDA84B03D6E2}" type="presParOf" srcId="{D56E1CC2-5BE4-4F16-93F8-15AB5A5180A6}" destId="{17AB0BDC-3C57-4C83-8656-EFB34B05B0F8}" srcOrd="4" destOrd="0" presId="urn:microsoft.com/office/officeart/2005/8/layout/chart3"/>
    <dgm:cxn modelId="{CC308C67-912F-4163-9A01-E6C42EDB6AAA}" type="presParOf" srcId="{D56E1CC2-5BE4-4F16-93F8-15AB5A5180A6}" destId="{231CCFB3-8B8C-42EF-A64C-AAEF75C8316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F311B12-4EDE-4DB0-B28F-091D53DD9FAF}" type="doc">
      <dgm:prSet loTypeId="urn:microsoft.com/office/officeart/2005/8/layout/StepDown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6E4498A-AF46-4972-88E4-8B52BF2F0B8D}">
      <dgm:prSet phldrT="[Tekst]" custT="1"/>
      <dgm:spPr/>
      <dgm:t>
        <a:bodyPr/>
        <a:lstStyle/>
        <a:p>
          <a:r>
            <a:rPr lang="pl-PL" sz="2000" dirty="0"/>
            <a:t>Lista</a:t>
          </a:r>
        </a:p>
        <a:p>
          <a:r>
            <a:rPr lang="pl-PL" sz="2000" dirty="0"/>
            <a:t>kontrolna</a:t>
          </a:r>
        </a:p>
      </dgm:t>
    </dgm:pt>
    <dgm:pt modelId="{15CDB860-292F-4514-AA32-6D0BEB4108FF}" type="parTrans" cxnId="{B9C09870-944A-4367-93C7-A107B84AB4DF}">
      <dgm:prSet/>
      <dgm:spPr/>
      <dgm:t>
        <a:bodyPr/>
        <a:lstStyle/>
        <a:p>
          <a:endParaRPr lang="pl-PL"/>
        </a:p>
      </dgm:t>
    </dgm:pt>
    <dgm:pt modelId="{C865CD51-5AFB-46D7-AE5C-A814E3687A45}" type="sibTrans" cxnId="{B9C09870-944A-4367-93C7-A107B84AB4DF}">
      <dgm:prSet/>
      <dgm:spPr/>
      <dgm:t>
        <a:bodyPr/>
        <a:lstStyle/>
        <a:p>
          <a:endParaRPr lang="pl-PL"/>
        </a:p>
      </dgm:t>
    </dgm:pt>
    <dgm:pt modelId="{32C12171-0925-4D4E-B1AA-0E6E5E2D14F6}">
      <dgm:prSet phldrT="[Tekst]" custT="1"/>
      <dgm:spPr/>
      <dgm:t>
        <a:bodyPr/>
        <a:lstStyle/>
        <a:p>
          <a:r>
            <a:rPr lang="pl-PL" sz="2000" dirty="0"/>
            <a:t>Ocena merytoryczna</a:t>
          </a:r>
        </a:p>
      </dgm:t>
    </dgm:pt>
    <dgm:pt modelId="{1D4734C7-709A-4E56-94D0-B4F72CD7334D}" type="parTrans" cxnId="{67B9BCBD-76E3-4B15-AB7A-9BE57096B125}">
      <dgm:prSet/>
      <dgm:spPr/>
      <dgm:t>
        <a:bodyPr/>
        <a:lstStyle/>
        <a:p>
          <a:endParaRPr lang="pl-PL"/>
        </a:p>
      </dgm:t>
    </dgm:pt>
    <dgm:pt modelId="{D9EBD479-145E-4DAE-B918-8160780F1FF5}" type="sibTrans" cxnId="{67B9BCBD-76E3-4B15-AB7A-9BE57096B125}">
      <dgm:prSet/>
      <dgm:spPr/>
      <dgm:t>
        <a:bodyPr/>
        <a:lstStyle/>
        <a:p>
          <a:endParaRPr lang="pl-PL"/>
        </a:p>
      </dgm:t>
    </dgm:pt>
    <dgm:pt modelId="{5100AD3C-098E-4CF8-BF14-B99B8C66E5DD}">
      <dgm:prSet phldrT="[Tekst]"/>
      <dgm:spPr/>
      <dgm:t>
        <a:bodyPr/>
        <a:lstStyle/>
        <a:p>
          <a:r>
            <a:rPr lang="pl-PL" dirty="0"/>
            <a:t>Odstąpienie od analizy </a:t>
          </a:r>
          <a:br>
            <a:rPr lang="pl-PL" dirty="0"/>
          </a:br>
          <a:r>
            <a:rPr lang="pl-PL" dirty="0"/>
            <a:t>w przypadku stwierdzenia spójności typu działania </a:t>
          </a:r>
          <a:br>
            <a:rPr lang="pl-PL" dirty="0"/>
          </a:br>
          <a:r>
            <a:rPr lang="pl-PL" dirty="0"/>
            <a:t>z interwencją w ramach KPO</a:t>
          </a:r>
        </a:p>
      </dgm:t>
    </dgm:pt>
    <dgm:pt modelId="{9A56DB4C-CBEC-4AEA-8492-D5C513334B87}" type="parTrans" cxnId="{E27F59CC-A27D-4EB8-A97A-80EA166AA123}">
      <dgm:prSet/>
      <dgm:spPr/>
      <dgm:t>
        <a:bodyPr/>
        <a:lstStyle/>
        <a:p>
          <a:endParaRPr lang="pl-PL"/>
        </a:p>
      </dgm:t>
    </dgm:pt>
    <dgm:pt modelId="{7D4FF014-96B3-48E2-AC42-6B28F7898E56}" type="sibTrans" cxnId="{E27F59CC-A27D-4EB8-A97A-80EA166AA123}">
      <dgm:prSet/>
      <dgm:spPr/>
      <dgm:t>
        <a:bodyPr/>
        <a:lstStyle/>
        <a:p>
          <a:endParaRPr lang="pl-PL"/>
        </a:p>
      </dgm:t>
    </dgm:pt>
    <dgm:pt modelId="{B4C04ADE-EA88-45FE-A6C5-08168EC3B2A6}" type="pres">
      <dgm:prSet presAssocID="{CF311B12-4EDE-4DB0-B28F-091D53DD9FAF}" presName="rootnode" presStyleCnt="0">
        <dgm:presLayoutVars>
          <dgm:chMax/>
          <dgm:chPref/>
          <dgm:dir/>
          <dgm:animLvl val="lvl"/>
        </dgm:presLayoutVars>
      </dgm:prSet>
      <dgm:spPr/>
    </dgm:pt>
    <dgm:pt modelId="{A9CDC2D7-8E9E-420A-93DF-3BA7F5EF9969}" type="pres">
      <dgm:prSet presAssocID="{96E4498A-AF46-4972-88E4-8B52BF2F0B8D}" presName="composite" presStyleCnt="0"/>
      <dgm:spPr/>
    </dgm:pt>
    <dgm:pt modelId="{EC168E31-F8C7-4265-B8E6-315EF1C451A5}" type="pres">
      <dgm:prSet presAssocID="{96E4498A-AF46-4972-88E4-8B52BF2F0B8D}" presName="bentUpArrow1" presStyleLbl="alignImgPlace1" presStyleIdx="0" presStyleCnt="2" custLinFactX="100000" custLinFactNeighborX="126185" custLinFactNeighborY="35276"/>
      <dgm:spPr/>
    </dgm:pt>
    <dgm:pt modelId="{A7661677-7396-4DDE-9D09-2508DEFB79AC}" type="pres">
      <dgm:prSet presAssocID="{96E4498A-AF46-4972-88E4-8B52BF2F0B8D}" presName="ParentText" presStyleLbl="node1" presStyleIdx="0" presStyleCnt="3" custLinFactX="35851" custLinFactNeighborX="100000" custLinFactNeighborY="27861">
        <dgm:presLayoutVars>
          <dgm:chMax val="1"/>
          <dgm:chPref val="1"/>
          <dgm:bulletEnabled val="1"/>
        </dgm:presLayoutVars>
      </dgm:prSet>
      <dgm:spPr/>
    </dgm:pt>
    <dgm:pt modelId="{C5228FDF-2FEF-42EF-926B-455DEF9B7FA2}" type="pres">
      <dgm:prSet presAssocID="{96E4498A-AF46-4972-88E4-8B52BF2F0B8D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604631FB-5129-41EE-8729-240C35ACD2ED}" type="pres">
      <dgm:prSet presAssocID="{C865CD51-5AFB-46D7-AE5C-A814E3687A45}" presName="sibTrans" presStyleCnt="0"/>
      <dgm:spPr/>
    </dgm:pt>
    <dgm:pt modelId="{E3268723-562D-4A8F-B34E-5F3303BC3E3D}" type="pres">
      <dgm:prSet presAssocID="{32C12171-0925-4D4E-B1AA-0E6E5E2D14F6}" presName="composite" presStyleCnt="0"/>
      <dgm:spPr/>
    </dgm:pt>
    <dgm:pt modelId="{2D79C66E-0CAA-4A56-BFA8-DAE929AEE25A}" type="pres">
      <dgm:prSet presAssocID="{32C12171-0925-4D4E-B1AA-0E6E5E2D14F6}" presName="bentUpArrow1" presStyleLbl="alignImgPlace1" presStyleIdx="1" presStyleCnt="2" custLinFactX="-99203" custLinFactY="-100000" custLinFactNeighborX="-100000" custLinFactNeighborY="-109948"/>
      <dgm:spPr>
        <a:prstGeom prst="noSmoking">
          <a:avLst/>
        </a:prstGeom>
      </dgm:spPr>
    </dgm:pt>
    <dgm:pt modelId="{47B89E21-6E3A-40F3-8605-09A1F18E489E}" type="pres">
      <dgm:prSet presAssocID="{32C12171-0925-4D4E-B1AA-0E6E5E2D14F6}" presName="ParentText" presStyleLbl="node1" presStyleIdx="1" presStyleCnt="3" custLinFactX="49938" custLinFactNeighborX="100000" custLinFactNeighborY="30925">
        <dgm:presLayoutVars>
          <dgm:chMax val="1"/>
          <dgm:chPref val="1"/>
          <dgm:bulletEnabled val="1"/>
        </dgm:presLayoutVars>
      </dgm:prSet>
      <dgm:spPr/>
    </dgm:pt>
    <dgm:pt modelId="{D1E56AE5-F960-45D9-AC6E-5738FF9C12CB}" type="pres">
      <dgm:prSet presAssocID="{32C12171-0925-4D4E-B1AA-0E6E5E2D14F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6D0F4241-834A-46C7-A77B-C7DF4113F885}" type="pres">
      <dgm:prSet presAssocID="{D9EBD479-145E-4DAE-B918-8160780F1FF5}" presName="sibTrans" presStyleCnt="0"/>
      <dgm:spPr/>
    </dgm:pt>
    <dgm:pt modelId="{B0391B50-A221-4927-BF69-16EF023B3B07}" type="pres">
      <dgm:prSet presAssocID="{5100AD3C-098E-4CF8-BF14-B99B8C66E5DD}" presName="composite" presStyleCnt="0"/>
      <dgm:spPr/>
    </dgm:pt>
    <dgm:pt modelId="{C63A732D-C206-4275-B61A-418B3223107E}" type="pres">
      <dgm:prSet presAssocID="{5100AD3C-098E-4CF8-BF14-B99B8C66E5DD}" presName="ParentText" presStyleLbl="node1" presStyleIdx="2" presStyleCnt="3" custLinFactX="-100000" custLinFactNeighborX="-123966" custLinFactNeighborY="-96155">
        <dgm:presLayoutVars>
          <dgm:chMax val="1"/>
          <dgm:chPref val="1"/>
          <dgm:bulletEnabled val="1"/>
        </dgm:presLayoutVars>
      </dgm:prSet>
      <dgm:spPr/>
    </dgm:pt>
  </dgm:ptLst>
  <dgm:cxnLst>
    <dgm:cxn modelId="{B9C09870-944A-4367-93C7-A107B84AB4DF}" srcId="{CF311B12-4EDE-4DB0-B28F-091D53DD9FAF}" destId="{96E4498A-AF46-4972-88E4-8B52BF2F0B8D}" srcOrd="0" destOrd="0" parTransId="{15CDB860-292F-4514-AA32-6D0BEB4108FF}" sibTransId="{C865CD51-5AFB-46D7-AE5C-A814E3687A45}"/>
    <dgm:cxn modelId="{0ACABF7B-63E8-4E68-8271-B5E315529FCA}" type="presOf" srcId="{CF311B12-4EDE-4DB0-B28F-091D53DD9FAF}" destId="{B4C04ADE-EA88-45FE-A6C5-08168EC3B2A6}" srcOrd="0" destOrd="0" presId="urn:microsoft.com/office/officeart/2005/8/layout/StepDownProcess"/>
    <dgm:cxn modelId="{67B9BCBD-76E3-4B15-AB7A-9BE57096B125}" srcId="{CF311B12-4EDE-4DB0-B28F-091D53DD9FAF}" destId="{32C12171-0925-4D4E-B1AA-0E6E5E2D14F6}" srcOrd="1" destOrd="0" parTransId="{1D4734C7-709A-4E56-94D0-B4F72CD7334D}" sibTransId="{D9EBD479-145E-4DAE-B918-8160780F1FF5}"/>
    <dgm:cxn modelId="{806F0ACC-BC32-4CE6-9B50-4D4CDBA506EA}" type="presOf" srcId="{96E4498A-AF46-4972-88E4-8B52BF2F0B8D}" destId="{A7661677-7396-4DDE-9D09-2508DEFB79AC}" srcOrd="0" destOrd="0" presId="urn:microsoft.com/office/officeart/2005/8/layout/StepDownProcess"/>
    <dgm:cxn modelId="{E27F59CC-A27D-4EB8-A97A-80EA166AA123}" srcId="{CF311B12-4EDE-4DB0-B28F-091D53DD9FAF}" destId="{5100AD3C-098E-4CF8-BF14-B99B8C66E5DD}" srcOrd="2" destOrd="0" parTransId="{9A56DB4C-CBEC-4AEA-8492-D5C513334B87}" sibTransId="{7D4FF014-96B3-48E2-AC42-6B28F7898E56}"/>
    <dgm:cxn modelId="{6F56E3E6-688A-4648-8C23-436AC43ECA80}" type="presOf" srcId="{5100AD3C-098E-4CF8-BF14-B99B8C66E5DD}" destId="{C63A732D-C206-4275-B61A-418B3223107E}" srcOrd="0" destOrd="0" presId="urn:microsoft.com/office/officeart/2005/8/layout/StepDownProcess"/>
    <dgm:cxn modelId="{05B479E7-0024-46A1-9CEE-03BC6EBEF9FC}" type="presOf" srcId="{32C12171-0925-4D4E-B1AA-0E6E5E2D14F6}" destId="{47B89E21-6E3A-40F3-8605-09A1F18E489E}" srcOrd="0" destOrd="0" presId="urn:microsoft.com/office/officeart/2005/8/layout/StepDownProcess"/>
    <dgm:cxn modelId="{A4DD3C24-4D4D-48FC-AAC1-AE6ECD74B8A8}" type="presParOf" srcId="{B4C04ADE-EA88-45FE-A6C5-08168EC3B2A6}" destId="{A9CDC2D7-8E9E-420A-93DF-3BA7F5EF9969}" srcOrd="0" destOrd="0" presId="urn:microsoft.com/office/officeart/2005/8/layout/StepDownProcess"/>
    <dgm:cxn modelId="{B5F7C452-43A4-4C55-92FC-EAD66E9C7015}" type="presParOf" srcId="{A9CDC2D7-8E9E-420A-93DF-3BA7F5EF9969}" destId="{EC168E31-F8C7-4265-B8E6-315EF1C451A5}" srcOrd="0" destOrd="0" presId="urn:microsoft.com/office/officeart/2005/8/layout/StepDownProcess"/>
    <dgm:cxn modelId="{BCB88979-72D8-4057-A510-CAC53F3B08BE}" type="presParOf" srcId="{A9CDC2D7-8E9E-420A-93DF-3BA7F5EF9969}" destId="{A7661677-7396-4DDE-9D09-2508DEFB79AC}" srcOrd="1" destOrd="0" presId="urn:microsoft.com/office/officeart/2005/8/layout/StepDownProcess"/>
    <dgm:cxn modelId="{EF4939D5-184F-41BE-BE8A-6BFF93EC9A88}" type="presParOf" srcId="{A9CDC2D7-8E9E-420A-93DF-3BA7F5EF9969}" destId="{C5228FDF-2FEF-42EF-926B-455DEF9B7FA2}" srcOrd="2" destOrd="0" presId="urn:microsoft.com/office/officeart/2005/8/layout/StepDownProcess"/>
    <dgm:cxn modelId="{6AE85B82-F92D-4704-94FE-7DC9FA38B405}" type="presParOf" srcId="{B4C04ADE-EA88-45FE-A6C5-08168EC3B2A6}" destId="{604631FB-5129-41EE-8729-240C35ACD2ED}" srcOrd="1" destOrd="0" presId="urn:microsoft.com/office/officeart/2005/8/layout/StepDownProcess"/>
    <dgm:cxn modelId="{E06DE4DE-A449-4F64-96D1-D079056DD0BC}" type="presParOf" srcId="{B4C04ADE-EA88-45FE-A6C5-08168EC3B2A6}" destId="{E3268723-562D-4A8F-B34E-5F3303BC3E3D}" srcOrd="2" destOrd="0" presId="urn:microsoft.com/office/officeart/2005/8/layout/StepDownProcess"/>
    <dgm:cxn modelId="{27E3D8B7-33B5-42C6-B854-E8D402D45EB4}" type="presParOf" srcId="{E3268723-562D-4A8F-B34E-5F3303BC3E3D}" destId="{2D79C66E-0CAA-4A56-BFA8-DAE929AEE25A}" srcOrd="0" destOrd="0" presId="urn:microsoft.com/office/officeart/2005/8/layout/StepDownProcess"/>
    <dgm:cxn modelId="{3DB2022C-5751-42F3-9D96-47B2A058C4F8}" type="presParOf" srcId="{E3268723-562D-4A8F-B34E-5F3303BC3E3D}" destId="{47B89E21-6E3A-40F3-8605-09A1F18E489E}" srcOrd="1" destOrd="0" presId="urn:microsoft.com/office/officeart/2005/8/layout/StepDownProcess"/>
    <dgm:cxn modelId="{FB02004D-8BA3-4FCF-A858-79A9B6177E9E}" type="presParOf" srcId="{E3268723-562D-4A8F-B34E-5F3303BC3E3D}" destId="{D1E56AE5-F960-45D9-AC6E-5738FF9C12CB}" srcOrd="2" destOrd="0" presId="urn:microsoft.com/office/officeart/2005/8/layout/StepDownProcess"/>
    <dgm:cxn modelId="{BB1FB05A-CBD1-425D-B178-6ED58131B8E3}" type="presParOf" srcId="{B4C04ADE-EA88-45FE-A6C5-08168EC3B2A6}" destId="{6D0F4241-834A-46C7-A77B-C7DF4113F885}" srcOrd="3" destOrd="0" presId="urn:microsoft.com/office/officeart/2005/8/layout/StepDownProcess"/>
    <dgm:cxn modelId="{A3768508-95F7-44AA-AA33-A9527196B46F}" type="presParOf" srcId="{B4C04ADE-EA88-45FE-A6C5-08168EC3B2A6}" destId="{B0391B50-A221-4927-BF69-16EF023B3B07}" srcOrd="4" destOrd="0" presId="urn:microsoft.com/office/officeart/2005/8/layout/StepDownProcess"/>
    <dgm:cxn modelId="{7F1DAC1A-4072-4FC8-9079-71399E865AC3}" type="presParOf" srcId="{B0391B50-A221-4927-BF69-16EF023B3B07}" destId="{C63A732D-C206-4275-B61A-418B3223107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59D68C4-AC69-489F-835A-30F01506603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AF19144-B830-4E0E-8938-809F8934F4B3}">
      <dgm:prSet phldrT="[Tekst]"/>
      <dgm:spPr/>
      <dgm:t>
        <a:bodyPr/>
        <a:lstStyle/>
        <a:p>
          <a:r>
            <a:rPr lang="pl-PL" b="1" dirty="0">
              <a:solidFill>
                <a:schemeClr val="bg1"/>
              </a:solidFill>
            </a:rPr>
            <a:t>rozwiązania dostosowane </a:t>
          </a:r>
          <a:r>
            <a:rPr lang="pl-PL" b="0" dirty="0">
              <a:solidFill>
                <a:schemeClr val="bg1"/>
              </a:solidFill>
            </a:rPr>
            <a:t>do specyfiki, skali, trybu realizacji projektu</a:t>
          </a:r>
        </a:p>
      </dgm:t>
    </dgm:pt>
    <dgm:pt modelId="{E39EB592-5438-43CE-962E-6A60B2553188}" type="parTrans" cxnId="{F113AD0F-CD71-45C6-B394-E7521A3DBAF1}">
      <dgm:prSet/>
      <dgm:spPr/>
      <dgm:t>
        <a:bodyPr/>
        <a:lstStyle/>
        <a:p>
          <a:endParaRPr lang="pl-PL"/>
        </a:p>
      </dgm:t>
    </dgm:pt>
    <dgm:pt modelId="{CED772E1-4300-420A-BBE0-FD3F02C38630}" type="sibTrans" cxnId="{F113AD0F-CD71-45C6-B394-E7521A3DBAF1}">
      <dgm:prSet/>
      <dgm:spPr/>
      <dgm:t>
        <a:bodyPr/>
        <a:lstStyle/>
        <a:p>
          <a:endParaRPr lang="pl-PL"/>
        </a:p>
      </dgm:t>
    </dgm:pt>
    <dgm:pt modelId="{AE98C588-0619-47FD-8B43-6613582B0CA6}">
      <dgm:prSet phldrT="[Tekst]"/>
      <dgm:spPr/>
      <dgm:t>
        <a:bodyPr/>
        <a:lstStyle/>
        <a:p>
          <a:r>
            <a:rPr lang="pl-PL" b="1" dirty="0">
              <a:solidFill>
                <a:schemeClr val="bg1"/>
              </a:solidFill>
            </a:rPr>
            <a:t>zmiany w projekcie - </a:t>
          </a:r>
          <a:r>
            <a:rPr lang="pl-PL" dirty="0">
              <a:solidFill>
                <a:schemeClr val="bg1"/>
              </a:solidFill>
            </a:rPr>
            <a:t>zasada DNSH nadal zapewniona</a:t>
          </a:r>
        </a:p>
      </dgm:t>
    </dgm:pt>
    <dgm:pt modelId="{04C961A5-7DB3-4A40-8A76-2B825BA18662}" type="parTrans" cxnId="{531DE678-56B0-44E0-B6D0-6BFF8C4132B4}">
      <dgm:prSet/>
      <dgm:spPr/>
      <dgm:t>
        <a:bodyPr/>
        <a:lstStyle/>
        <a:p>
          <a:endParaRPr lang="pl-PL"/>
        </a:p>
      </dgm:t>
    </dgm:pt>
    <dgm:pt modelId="{4097FF8A-9E29-4E5F-8A55-5E04EF218230}" type="sibTrans" cxnId="{531DE678-56B0-44E0-B6D0-6BFF8C4132B4}">
      <dgm:prSet/>
      <dgm:spPr/>
      <dgm:t>
        <a:bodyPr/>
        <a:lstStyle/>
        <a:p>
          <a:endParaRPr lang="pl-PL"/>
        </a:p>
      </dgm:t>
    </dgm:pt>
    <dgm:pt modelId="{AD5E2F71-C4FF-4BB8-B9C3-491D5B3EDDAD}">
      <dgm:prSet phldrT="[Tekst]"/>
      <dgm:spPr/>
      <dgm:t>
        <a:bodyPr/>
        <a:lstStyle/>
        <a:p>
          <a:r>
            <a:rPr lang="pl-PL" b="0" dirty="0">
              <a:solidFill>
                <a:schemeClr val="bg1"/>
              </a:solidFill>
            </a:rPr>
            <a:t>weryfikacja podczas </a:t>
          </a:r>
          <a:r>
            <a:rPr lang="pl-PL" b="1" dirty="0">
              <a:solidFill>
                <a:schemeClr val="bg1"/>
              </a:solidFill>
            </a:rPr>
            <a:t>kontroli projektu i przy płatnościach </a:t>
          </a:r>
          <a:r>
            <a:rPr lang="pl-PL" b="0" dirty="0">
              <a:solidFill>
                <a:schemeClr val="bg1"/>
              </a:solidFill>
            </a:rPr>
            <a:t>przez </a:t>
          </a:r>
          <a:r>
            <a:rPr lang="pl-PL" dirty="0">
              <a:solidFill>
                <a:schemeClr val="bg1"/>
              </a:solidFill>
            </a:rPr>
            <a:t>Instytucję Zarządzającą FEP. </a:t>
          </a:r>
        </a:p>
      </dgm:t>
    </dgm:pt>
    <dgm:pt modelId="{282AC9E9-439B-4FFD-ABB7-E7E4A0B0F3F5}" type="parTrans" cxnId="{483A9B4F-84CF-488C-8FD2-6B4294165F8D}">
      <dgm:prSet/>
      <dgm:spPr/>
      <dgm:t>
        <a:bodyPr/>
        <a:lstStyle/>
        <a:p>
          <a:endParaRPr lang="pl-PL"/>
        </a:p>
      </dgm:t>
    </dgm:pt>
    <dgm:pt modelId="{52C86FDE-F26B-4D36-A5E7-DF44E67EFED2}" type="sibTrans" cxnId="{483A9B4F-84CF-488C-8FD2-6B4294165F8D}">
      <dgm:prSet/>
      <dgm:spPr/>
      <dgm:t>
        <a:bodyPr/>
        <a:lstStyle/>
        <a:p>
          <a:endParaRPr lang="pl-PL"/>
        </a:p>
      </dgm:t>
    </dgm:pt>
    <dgm:pt modelId="{735ECB24-1E10-4141-A147-7C42A1913538}">
      <dgm:prSet/>
      <dgm:spPr/>
      <dgm:t>
        <a:bodyPr/>
        <a:lstStyle/>
        <a:p>
          <a:r>
            <a:rPr lang="pl-PL" b="1" dirty="0"/>
            <a:t>podejście „wszystko albo nic” </a:t>
          </a:r>
          <a:r>
            <a:rPr lang="pl-PL" dirty="0"/>
            <a:t>– spełnienie zasady wymagane w odniesieniu do każdego z 6 celów środowiskowych („poważna szkoda” dla jednego celu = niezgodność z zasadą DNSH)</a:t>
          </a:r>
        </a:p>
      </dgm:t>
    </dgm:pt>
    <dgm:pt modelId="{03F626B0-00CB-42FA-A5AD-4A822EB81FBD}" type="parTrans" cxnId="{33FB6DE8-1E49-4366-A869-22FDC8AC349E}">
      <dgm:prSet/>
      <dgm:spPr/>
      <dgm:t>
        <a:bodyPr/>
        <a:lstStyle/>
        <a:p>
          <a:endParaRPr lang="pl-PL"/>
        </a:p>
      </dgm:t>
    </dgm:pt>
    <dgm:pt modelId="{A4F50E50-85D9-4A95-8141-D957E8507683}" type="sibTrans" cxnId="{33FB6DE8-1E49-4366-A869-22FDC8AC349E}">
      <dgm:prSet/>
      <dgm:spPr/>
      <dgm:t>
        <a:bodyPr/>
        <a:lstStyle/>
        <a:p>
          <a:endParaRPr lang="pl-PL"/>
        </a:p>
      </dgm:t>
    </dgm:pt>
    <dgm:pt modelId="{771E21D1-E67B-4C13-92BC-C1BB42782E47}">
      <dgm:prSet/>
      <dgm:spPr/>
      <dgm:t>
        <a:bodyPr/>
        <a:lstStyle/>
        <a:p>
          <a:r>
            <a:rPr lang="pl-PL" b="1" dirty="0">
              <a:solidFill>
                <a:schemeClr val="bg1"/>
              </a:solidFill>
            </a:rPr>
            <a:t>wszystkie etapy wdrażania Programu</a:t>
          </a:r>
          <a:r>
            <a:rPr lang="pl-PL" dirty="0">
              <a:solidFill>
                <a:schemeClr val="bg1"/>
              </a:solidFill>
            </a:rPr>
            <a:t> - przygotowanie projektu, ocena, realizacja, rozliczanie</a:t>
          </a:r>
          <a:r>
            <a:rPr lang="pl-PL" dirty="0">
              <a:solidFill>
                <a:schemeClr val="tx2"/>
              </a:solidFill>
            </a:rPr>
            <a:t>; </a:t>
          </a:r>
        </a:p>
      </dgm:t>
    </dgm:pt>
    <dgm:pt modelId="{16EEB92A-0E2E-4E13-8C86-4725D0741018}" type="parTrans" cxnId="{01E30FF5-27BD-41B6-A44E-C70833089326}">
      <dgm:prSet/>
      <dgm:spPr/>
      <dgm:t>
        <a:bodyPr/>
        <a:lstStyle/>
        <a:p>
          <a:endParaRPr lang="pl-PL"/>
        </a:p>
      </dgm:t>
    </dgm:pt>
    <dgm:pt modelId="{C530BA9A-813C-4995-A23D-E32233E3A2F2}" type="sibTrans" cxnId="{01E30FF5-27BD-41B6-A44E-C70833089326}">
      <dgm:prSet/>
      <dgm:spPr/>
      <dgm:t>
        <a:bodyPr/>
        <a:lstStyle/>
        <a:p>
          <a:endParaRPr lang="pl-PL"/>
        </a:p>
      </dgm:t>
    </dgm:pt>
    <dgm:pt modelId="{98E3223A-2B8B-4779-A969-7CAEA2D97741}" type="pres">
      <dgm:prSet presAssocID="{459D68C4-AC69-489F-835A-30F015066031}" presName="Name0" presStyleCnt="0">
        <dgm:presLayoutVars>
          <dgm:chMax val="7"/>
          <dgm:chPref val="7"/>
          <dgm:dir/>
        </dgm:presLayoutVars>
      </dgm:prSet>
      <dgm:spPr/>
    </dgm:pt>
    <dgm:pt modelId="{1BEE122B-0D1C-4D0E-BBF5-86BD960611F9}" type="pres">
      <dgm:prSet presAssocID="{459D68C4-AC69-489F-835A-30F015066031}" presName="Name1" presStyleCnt="0"/>
      <dgm:spPr/>
    </dgm:pt>
    <dgm:pt modelId="{49AF12CB-3D68-4D8A-AB45-3594BF58CF46}" type="pres">
      <dgm:prSet presAssocID="{459D68C4-AC69-489F-835A-30F015066031}" presName="cycle" presStyleCnt="0"/>
      <dgm:spPr/>
    </dgm:pt>
    <dgm:pt modelId="{7D1A1D78-12F1-4DFE-80E5-C3F0BB3EBF7A}" type="pres">
      <dgm:prSet presAssocID="{459D68C4-AC69-489F-835A-30F015066031}" presName="srcNode" presStyleLbl="node1" presStyleIdx="0" presStyleCnt="5"/>
      <dgm:spPr/>
    </dgm:pt>
    <dgm:pt modelId="{44B1E46C-53EF-4901-81EB-15B06986BDB4}" type="pres">
      <dgm:prSet presAssocID="{459D68C4-AC69-489F-835A-30F015066031}" presName="conn" presStyleLbl="parChTrans1D2" presStyleIdx="0" presStyleCnt="1"/>
      <dgm:spPr/>
    </dgm:pt>
    <dgm:pt modelId="{F65865BA-7B5E-403A-BF7B-7ABE17124897}" type="pres">
      <dgm:prSet presAssocID="{459D68C4-AC69-489F-835A-30F015066031}" presName="extraNode" presStyleLbl="node1" presStyleIdx="0" presStyleCnt="5"/>
      <dgm:spPr/>
    </dgm:pt>
    <dgm:pt modelId="{9FA5B048-DF03-433F-AB8E-AEF8525CAE5F}" type="pres">
      <dgm:prSet presAssocID="{459D68C4-AC69-489F-835A-30F015066031}" presName="dstNode" presStyleLbl="node1" presStyleIdx="0" presStyleCnt="5"/>
      <dgm:spPr/>
    </dgm:pt>
    <dgm:pt modelId="{B68A1C2E-99B5-44C3-8B4E-F18ED70A690E}" type="pres">
      <dgm:prSet presAssocID="{4AF19144-B830-4E0E-8938-809F8934F4B3}" presName="text_1" presStyleLbl="node1" presStyleIdx="0" presStyleCnt="5">
        <dgm:presLayoutVars>
          <dgm:bulletEnabled val="1"/>
        </dgm:presLayoutVars>
      </dgm:prSet>
      <dgm:spPr/>
    </dgm:pt>
    <dgm:pt modelId="{76434152-84C1-4B77-8720-65490F1C9949}" type="pres">
      <dgm:prSet presAssocID="{4AF19144-B830-4E0E-8938-809F8934F4B3}" presName="accent_1" presStyleCnt="0"/>
      <dgm:spPr/>
    </dgm:pt>
    <dgm:pt modelId="{EE475FDC-706B-4237-A9E8-4F0EDCAC7900}" type="pres">
      <dgm:prSet presAssocID="{4AF19144-B830-4E0E-8938-809F8934F4B3}" presName="accentRepeatNode" presStyleLbl="solidFgAcc1" presStyleIdx="0" presStyleCnt="5"/>
      <dgm:spPr/>
    </dgm:pt>
    <dgm:pt modelId="{46E274A4-0CF8-4621-8E47-FDC5FE643411}" type="pres">
      <dgm:prSet presAssocID="{735ECB24-1E10-4141-A147-7C42A1913538}" presName="text_2" presStyleLbl="node1" presStyleIdx="1" presStyleCnt="5">
        <dgm:presLayoutVars>
          <dgm:bulletEnabled val="1"/>
        </dgm:presLayoutVars>
      </dgm:prSet>
      <dgm:spPr/>
    </dgm:pt>
    <dgm:pt modelId="{1AC8CE3A-DBBF-4C36-8772-7B2DA36DB8DC}" type="pres">
      <dgm:prSet presAssocID="{735ECB24-1E10-4141-A147-7C42A1913538}" presName="accent_2" presStyleCnt="0"/>
      <dgm:spPr/>
    </dgm:pt>
    <dgm:pt modelId="{9D2DD3A7-03B2-429F-B915-B04F5EA2509D}" type="pres">
      <dgm:prSet presAssocID="{735ECB24-1E10-4141-A147-7C42A1913538}" presName="accentRepeatNode" presStyleLbl="solidFgAcc1" presStyleIdx="1" presStyleCnt="5"/>
      <dgm:spPr/>
    </dgm:pt>
    <dgm:pt modelId="{9A0E8DFC-640C-48A4-A12A-DCAF59FA4A52}" type="pres">
      <dgm:prSet presAssocID="{771E21D1-E67B-4C13-92BC-C1BB42782E47}" presName="text_3" presStyleLbl="node1" presStyleIdx="2" presStyleCnt="5">
        <dgm:presLayoutVars>
          <dgm:bulletEnabled val="1"/>
        </dgm:presLayoutVars>
      </dgm:prSet>
      <dgm:spPr/>
    </dgm:pt>
    <dgm:pt modelId="{17C86B8F-31B9-4165-B8C5-9FC219A850AF}" type="pres">
      <dgm:prSet presAssocID="{771E21D1-E67B-4C13-92BC-C1BB42782E47}" presName="accent_3" presStyleCnt="0"/>
      <dgm:spPr/>
    </dgm:pt>
    <dgm:pt modelId="{88E93DBA-4811-4248-A12C-7F4F873D99A4}" type="pres">
      <dgm:prSet presAssocID="{771E21D1-E67B-4C13-92BC-C1BB42782E47}" presName="accentRepeatNode" presStyleLbl="solidFgAcc1" presStyleIdx="2" presStyleCnt="5"/>
      <dgm:spPr/>
    </dgm:pt>
    <dgm:pt modelId="{102F3E8B-591A-4F32-85F6-F95F771A56CE}" type="pres">
      <dgm:prSet presAssocID="{AE98C588-0619-47FD-8B43-6613582B0CA6}" presName="text_4" presStyleLbl="node1" presStyleIdx="3" presStyleCnt="5">
        <dgm:presLayoutVars>
          <dgm:bulletEnabled val="1"/>
        </dgm:presLayoutVars>
      </dgm:prSet>
      <dgm:spPr/>
    </dgm:pt>
    <dgm:pt modelId="{7C63D513-D757-474C-88D9-520CE51017FE}" type="pres">
      <dgm:prSet presAssocID="{AE98C588-0619-47FD-8B43-6613582B0CA6}" presName="accent_4" presStyleCnt="0"/>
      <dgm:spPr/>
    </dgm:pt>
    <dgm:pt modelId="{76F01054-E40E-42C2-B56B-282FF9EF60C8}" type="pres">
      <dgm:prSet presAssocID="{AE98C588-0619-47FD-8B43-6613582B0CA6}" presName="accentRepeatNode" presStyleLbl="solidFgAcc1" presStyleIdx="3" presStyleCnt="5"/>
      <dgm:spPr/>
    </dgm:pt>
    <dgm:pt modelId="{D696C5A4-3FC1-4973-B867-3F6F714D3F4F}" type="pres">
      <dgm:prSet presAssocID="{AD5E2F71-C4FF-4BB8-B9C3-491D5B3EDDAD}" presName="text_5" presStyleLbl="node1" presStyleIdx="4" presStyleCnt="5">
        <dgm:presLayoutVars>
          <dgm:bulletEnabled val="1"/>
        </dgm:presLayoutVars>
      </dgm:prSet>
      <dgm:spPr/>
    </dgm:pt>
    <dgm:pt modelId="{1A43ACD4-3602-40A8-A465-E9609FDBFF40}" type="pres">
      <dgm:prSet presAssocID="{AD5E2F71-C4FF-4BB8-B9C3-491D5B3EDDAD}" presName="accent_5" presStyleCnt="0"/>
      <dgm:spPr/>
    </dgm:pt>
    <dgm:pt modelId="{EA6E7D21-8CD0-4EB7-BA56-CCD07D618077}" type="pres">
      <dgm:prSet presAssocID="{AD5E2F71-C4FF-4BB8-B9C3-491D5B3EDDAD}" presName="accentRepeatNode" presStyleLbl="solidFgAcc1" presStyleIdx="4" presStyleCnt="5"/>
      <dgm:spPr/>
    </dgm:pt>
  </dgm:ptLst>
  <dgm:cxnLst>
    <dgm:cxn modelId="{843B1B02-A1BC-4119-AA43-EA8B887BC2CC}" type="presOf" srcId="{AD5E2F71-C4FF-4BB8-B9C3-491D5B3EDDAD}" destId="{D696C5A4-3FC1-4973-B867-3F6F714D3F4F}" srcOrd="0" destOrd="0" presId="urn:microsoft.com/office/officeart/2008/layout/VerticalCurvedList"/>
    <dgm:cxn modelId="{F113AD0F-CD71-45C6-B394-E7521A3DBAF1}" srcId="{459D68C4-AC69-489F-835A-30F015066031}" destId="{4AF19144-B830-4E0E-8938-809F8934F4B3}" srcOrd="0" destOrd="0" parTransId="{E39EB592-5438-43CE-962E-6A60B2553188}" sibTransId="{CED772E1-4300-420A-BBE0-FD3F02C38630}"/>
    <dgm:cxn modelId="{0C1FBE19-7381-45B4-BD4D-54259792515C}" type="presOf" srcId="{459D68C4-AC69-489F-835A-30F015066031}" destId="{98E3223A-2B8B-4779-A969-7CAEA2D97741}" srcOrd="0" destOrd="0" presId="urn:microsoft.com/office/officeart/2008/layout/VerticalCurvedList"/>
    <dgm:cxn modelId="{28E13E20-167A-4135-9FDD-047D10504C79}" type="presOf" srcId="{AE98C588-0619-47FD-8B43-6613582B0CA6}" destId="{102F3E8B-591A-4F32-85F6-F95F771A56CE}" srcOrd="0" destOrd="0" presId="urn:microsoft.com/office/officeart/2008/layout/VerticalCurvedList"/>
    <dgm:cxn modelId="{0580B840-4B9B-4226-B381-A4AA6F3BD7BC}" type="presOf" srcId="{771E21D1-E67B-4C13-92BC-C1BB42782E47}" destId="{9A0E8DFC-640C-48A4-A12A-DCAF59FA4A52}" srcOrd="0" destOrd="0" presId="urn:microsoft.com/office/officeart/2008/layout/VerticalCurvedList"/>
    <dgm:cxn modelId="{E3A5375B-AA14-4CBB-82FC-314099658B43}" type="presOf" srcId="{4AF19144-B830-4E0E-8938-809F8934F4B3}" destId="{B68A1C2E-99B5-44C3-8B4E-F18ED70A690E}" srcOrd="0" destOrd="0" presId="urn:microsoft.com/office/officeart/2008/layout/VerticalCurvedList"/>
    <dgm:cxn modelId="{483A9B4F-84CF-488C-8FD2-6B4294165F8D}" srcId="{459D68C4-AC69-489F-835A-30F015066031}" destId="{AD5E2F71-C4FF-4BB8-B9C3-491D5B3EDDAD}" srcOrd="4" destOrd="0" parTransId="{282AC9E9-439B-4FFD-ABB7-E7E4A0B0F3F5}" sibTransId="{52C86FDE-F26B-4D36-A5E7-DF44E67EFED2}"/>
    <dgm:cxn modelId="{531DE678-56B0-44E0-B6D0-6BFF8C4132B4}" srcId="{459D68C4-AC69-489F-835A-30F015066031}" destId="{AE98C588-0619-47FD-8B43-6613582B0CA6}" srcOrd="3" destOrd="0" parTransId="{04C961A5-7DB3-4A40-8A76-2B825BA18662}" sibTransId="{4097FF8A-9E29-4E5F-8A55-5E04EF218230}"/>
    <dgm:cxn modelId="{8083498A-558F-4716-9310-7EC903478E57}" type="presOf" srcId="{735ECB24-1E10-4141-A147-7C42A1913538}" destId="{46E274A4-0CF8-4621-8E47-FDC5FE643411}" srcOrd="0" destOrd="0" presId="urn:microsoft.com/office/officeart/2008/layout/VerticalCurvedList"/>
    <dgm:cxn modelId="{33FB6DE8-1E49-4366-A869-22FDC8AC349E}" srcId="{459D68C4-AC69-489F-835A-30F015066031}" destId="{735ECB24-1E10-4141-A147-7C42A1913538}" srcOrd="1" destOrd="0" parTransId="{03F626B0-00CB-42FA-A5AD-4A822EB81FBD}" sibTransId="{A4F50E50-85D9-4A95-8141-D957E8507683}"/>
    <dgm:cxn modelId="{01E30FF5-27BD-41B6-A44E-C70833089326}" srcId="{459D68C4-AC69-489F-835A-30F015066031}" destId="{771E21D1-E67B-4C13-92BC-C1BB42782E47}" srcOrd="2" destOrd="0" parTransId="{16EEB92A-0E2E-4E13-8C86-4725D0741018}" sibTransId="{C530BA9A-813C-4995-A23D-E32233E3A2F2}"/>
    <dgm:cxn modelId="{31911DFF-DADD-4C20-9401-01B0815683C2}" type="presOf" srcId="{CED772E1-4300-420A-BBE0-FD3F02C38630}" destId="{44B1E46C-53EF-4901-81EB-15B06986BDB4}" srcOrd="0" destOrd="0" presId="urn:microsoft.com/office/officeart/2008/layout/VerticalCurvedList"/>
    <dgm:cxn modelId="{5B84B1B0-894A-4E11-AF2B-0A4E7586E5F4}" type="presParOf" srcId="{98E3223A-2B8B-4779-A969-7CAEA2D97741}" destId="{1BEE122B-0D1C-4D0E-BBF5-86BD960611F9}" srcOrd="0" destOrd="0" presId="urn:microsoft.com/office/officeart/2008/layout/VerticalCurvedList"/>
    <dgm:cxn modelId="{EBF99235-B57C-41FB-8DE1-99D662BD361B}" type="presParOf" srcId="{1BEE122B-0D1C-4D0E-BBF5-86BD960611F9}" destId="{49AF12CB-3D68-4D8A-AB45-3594BF58CF46}" srcOrd="0" destOrd="0" presId="urn:microsoft.com/office/officeart/2008/layout/VerticalCurvedList"/>
    <dgm:cxn modelId="{1ED88FC3-2264-4991-986E-6847BAC59F84}" type="presParOf" srcId="{49AF12CB-3D68-4D8A-AB45-3594BF58CF46}" destId="{7D1A1D78-12F1-4DFE-80E5-C3F0BB3EBF7A}" srcOrd="0" destOrd="0" presId="urn:microsoft.com/office/officeart/2008/layout/VerticalCurvedList"/>
    <dgm:cxn modelId="{8D9E8BB5-96CF-47D8-AADC-9789FBB8C420}" type="presParOf" srcId="{49AF12CB-3D68-4D8A-AB45-3594BF58CF46}" destId="{44B1E46C-53EF-4901-81EB-15B06986BDB4}" srcOrd="1" destOrd="0" presId="urn:microsoft.com/office/officeart/2008/layout/VerticalCurvedList"/>
    <dgm:cxn modelId="{A91A9066-D0A6-4F0E-A260-608106D4DEE6}" type="presParOf" srcId="{49AF12CB-3D68-4D8A-AB45-3594BF58CF46}" destId="{F65865BA-7B5E-403A-BF7B-7ABE17124897}" srcOrd="2" destOrd="0" presId="urn:microsoft.com/office/officeart/2008/layout/VerticalCurvedList"/>
    <dgm:cxn modelId="{6E648DC9-6436-4D40-AAD3-6BA6E6E5AD63}" type="presParOf" srcId="{49AF12CB-3D68-4D8A-AB45-3594BF58CF46}" destId="{9FA5B048-DF03-433F-AB8E-AEF8525CAE5F}" srcOrd="3" destOrd="0" presId="urn:microsoft.com/office/officeart/2008/layout/VerticalCurvedList"/>
    <dgm:cxn modelId="{384FFE90-A1C9-4D67-AB85-7CA6FACB065B}" type="presParOf" srcId="{1BEE122B-0D1C-4D0E-BBF5-86BD960611F9}" destId="{B68A1C2E-99B5-44C3-8B4E-F18ED70A690E}" srcOrd="1" destOrd="0" presId="urn:microsoft.com/office/officeart/2008/layout/VerticalCurvedList"/>
    <dgm:cxn modelId="{7F0259CD-DDC6-4FD0-A09B-2896EBF8CE2B}" type="presParOf" srcId="{1BEE122B-0D1C-4D0E-BBF5-86BD960611F9}" destId="{76434152-84C1-4B77-8720-65490F1C9949}" srcOrd="2" destOrd="0" presId="urn:microsoft.com/office/officeart/2008/layout/VerticalCurvedList"/>
    <dgm:cxn modelId="{612A1830-6F86-4D2F-A6DF-A083D829D13A}" type="presParOf" srcId="{76434152-84C1-4B77-8720-65490F1C9949}" destId="{EE475FDC-706B-4237-A9E8-4F0EDCAC7900}" srcOrd="0" destOrd="0" presId="urn:microsoft.com/office/officeart/2008/layout/VerticalCurvedList"/>
    <dgm:cxn modelId="{ECBB1AEC-5167-4810-B6AB-CAD6E667D8B3}" type="presParOf" srcId="{1BEE122B-0D1C-4D0E-BBF5-86BD960611F9}" destId="{46E274A4-0CF8-4621-8E47-FDC5FE643411}" srcOrd="3" destOrd="0" presId="urn:microsoft.com/office/officeart/2008/layout/VerticalCurvedList"/>
    <dgm:cxn modelId="{6CADB792-006E-4B58-824B-CE6ABB32877D}" type="presParOf" srcId="{1BEE122B-0D1C-4D0E-BBF5-86BD960611F9}" destId="{1AC8CE3A-DBBF-4C36-8772-7B2DA36DB8DC}" srcOrd="4" destOrd="0" presId="urn:microsoft.com/office/officeart/2008/layout/VerticalCurvedList"/>
    <dgm:cxn modelId="{058BC562-6D12-4547-8F0B-CD3E32B37EBD}" type="presParOf" srcId="{1AC8CE3A-DBBF-4C36-8772-7B2DA36DB8DC}" destId="{9D2DD3A7-03B2-429F-B915-B04F5EA2509D}" srcOrd="0" destOrd="0" presId="urn:microsoft.com/office/officeart/2008/layout/VerticalCurvedList"/>
    <dgm:cxn modelId="{838F009C-BA3A-4025-A7F0-E8B711EC88C2}" type="presParOf" srcId="{1BEE122B-0D1C-4D0E-BBF5-86BD960611F9}" destId="{9A0E8DFC-640C-48A4-A12A-DCAF59FA4A52}" srcOrd="5" destOrd="0" presId="urn:microsoft.com/office/officeart/2008/layout/VerticalCurvedList"/>
    <dgm:cxn modelId="{9E24F618-FF6A-4817-B8B1-554BB0D15FA0}" type="presParOf" srcId="{1BEE122B-0D1C-4D0E-BBF5-86BD960611F9}" destId="{17C86B8F-31B9-4165-B8C5-9FC219A850AF}" srcOrd="6" destOrd="0" presId="urn:microsoft.com/office/officeart/2008/layout/VerticalCurvedList"/>
    <dgm:cxn modelId="{2A231A5A-1566-443A-8465-C93545516749}" type="presParOf" srcId="{17C86B8F-31B9-4165-B8C5-9FC219A850AF}" destId="{88E93DBA-4811-4248-A12C-7F4F873D99A4}" srcOrd="0" destOrd="0" presId="urn:microsoft.com/office/officeart/2008/layout/VerticalCurvedList"/>
    <dgm:cxn modelId="{A7D21877-9788-4BE6-858A-B3B7C7B25E7A}" type="presParOf" srcId="{1BEE122B-0D1C-4D0E-BBF5-86BD960611F9}" destId="{102F3E8B-591A-4F32-85F6-F95F771A56CE}" srcOrd="7" destOrd="0" presId="urn:microsoft.com/office/officeart/2008/layout/VerticalCurvedList"/>
    <dgm:cxn modelId="{3B0C53EB-47A2-4499-B97F-17EF58693391}" type="presParOf" srcId="{1BEE122B-0D1C-4D0E-BBF5-86BD960611F9}" destId="{7C63D513-D757-474C-88D9-520CE51017FE}" srcOrd="8" destOrd="0" presId="urn:microsoft.com/office/officeart/2008/layout/VerticalCurvedList"/>
    <dgm:cxn modelId="{8F94F2C0-ADE5-47F4-A9B2-610847880C80}" type="presParOf" srcId="{7C63D513-D757-474C-88D9-520CE51017FE}" destId="{76F01054-E40E-42C2-B56B-282FF9EF60C8}" srcOrd="0" destOrd="0" presId="urn:microsoft.com/office/officeart/2008/layout/VerticalCurvedList"/>
    <dgm:cxn modelId="{93161225-F535-4878-876D-0C0612B3049A}" type="presParOf" srcId="{1BEE122B-0D1C-4D0E-BBF5-86BD960611F9}" destId="{D696C5A4-3FC1-4973-B867-3F6F714D3F4F}" srcOrd="9" destOrd="0" presId="urn:microsoft.com/office/officeart/2008/layout/VerticalCurvedList"/>
    <dgm:cxn modelId="{C1081ACF-CCB9-4C4C-A68C-A16628559033}" type="presParOf" srcId="{1BEE122B-0D1C-4D0E-BBF5-86BD960611F9}" destId="{1A43ACD4-3602-40A8-A465-E9609FDBFF40}" srcOrd="10" destOrd="0" presId="urn:microsoft.com/office/officeart/2008/layout/VerticalCurvedList"/>
    <dgm:cxn modelId="{7A4C809E-46FB-40BD-8BF7-E0A6A20A378F}" type="presParOf" srcId="{1A43ACD4-3602-40A8-A465-E9609FDBFF40}" destId="{EA6E7D21-8CD0-4EB7-BA56-CCD07D6180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64C79E-42B8-4DB4-9134-B65EB50F6EA6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9B39CEF-4513-4230-8C04-CCD3B98BD617}">
      <dgm:prSet phldrT="[Teks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700" dirty="0"/>
            <a:t>ŁAGODZENIE ZMIAN KLIMATU</a:t>
          </a:r>
        </a:p>
      </dgm:t>
    </dgm:pt>
    <dgm:pt modelId="{7439A0F9-88E9-474A-B974-51C404CDAFAF}" type="parTrans" cxnId="{D5B494AE-8398-49A6-8DBA-3DEC20735D77}">
      <dgm:prSet/>
      <dgm:spPr/>
      <dgm:t>
        <a:bodyPr/>
        <a:lstStyle/>
        <a:p>
          <a:endParaRPr lang="pl-PL"/>
        </a:p>
      </dgm:t>
    </dgm:pt>
    <dgm:pt modelId="{F43FD45C-AFD9-496B-B1FA-B6C8FBF1AF5D}" type="sibTrans" cxnId="{D5B494AE-8398-49A6-8DBA-3DEC20735D77}">
      <dgm:prSet/>
      <dgm:spPr/>
      <dgm:t>
        <a:bodyPr/>
        <a:lstStyle/>
        <a:p>
          <a:endParaRPr lang="pl-PL"/>
        </a:p>
      </dgm:t>
    </dgm:pt>
    <dgm:pt modelId="{39C417F2-F1A7-48A6-A170-F327A2267C69}">
      <dgm:prSet phldrT="[Tekst]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700" dirty="0"/>
            <a:t>ADAPTACJA DO ZMIAN KLIMATU</a:t>
          </a:r>
        </a:p>
      </dgm:t>
    </dgm:pt>
    <dgm:pt modelId="{BA7F6A05-BE8F-4D4C-9A0B-D99E42F45880}" type="parTrans" cxnId="{9DDBE280-FA99-46FA-BAC2-D4A44AF5F130}">
      <dgm:prSet/>
      <dgm:spPr/>
      <dgm:t>
        <a:bodyPr/>
        <a:lstStyle/>
        <a:p>
          <a:endParaRPr lang="pl-PL"/>
        </a:p>
      </dgm:t>
    </dgm:pt>
    <dgm:pt modelId="{030A28EC-475F-47D8-B3A7-CA5D493CA3BF}" type="sibTrans" cxnId="{9DDBE280-FA99-46FA-BAC2-D4A44AF5F130}">
      <dgm:prSet/>
      <dgm:spPr/>
      <dgm:t>
        <a:bodyPr/>
        <a:lstStyle/>
        <a:p>
          <a:endParaRPr lang="pl-PL"/>
        </a:p>
      </dgm:t>
    </dgm:pt>
    <dgm:pt modelId="{276F210B-0A01-453E-8946-9EDD330565F7}">
      <dgm:prSet phldrT="[Teks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700" dirty="0"/>
            <a:t>ZRÓWNOWAŻONE WYKORZYSTANIE ZASOBÓW WODNYCH </a:t>
          </a:r>
          <a:br>
            <a:rPr lang="pl-PL" sz="1700" dirty="0"/>
          </a:br>
          <a:r>
            <a:rPr lang="pl-PL" sz="1700" dirty="0"/>
            <a:t>I MORSKICH</a:t>
          </a:r>
        </a:p>
      </dgm:t>
    </dgm:pt>
    <dgm:pt modelId="{0417E9A7-8E82-49C8-9F58-1718A55066B5}" type="parTrans" cxnId="{B5B0EFA4-EF80-4DE0-9D78-FBC1AA1D5DAC}">
      <dgm:prSet/>
      <dgm:spPr/>
      <dgm:t>
        <a:bodyPr/>
        <a:lstStyle/>
        <a:p>
          <a:endParaRPr lang="pl-PL"/>
        </a:p>
      </dgm:t>
    </dgm:pt>
    <dgm:pt modelId="{BC860A4F-F555-4EE9-B669-D6FA25958506}" type="sibTrans" cxnId="{B5B0EFA4-EF80-4DE0-9D78-FBC1AA1D5DAC}">
      <dgm:prSet/>
      <dgm:spPr/>
      <dgm:t>
        <a:bodyPr/>
        <a:lstStyle/>
        <a:p>
          <a:endParaRPr lang="pl-PL"/>
        </a:p>
      </dgm:t>
    </dgm:pt>
    <dgm:pt modelId="{2AC2664E-3748-4253-A650-9D630184E260}">
      <dgm:prSet phldrT="[Tekst]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700" dirty="0"/>
            <a:t>PRZEJŚCIE NA GOSPODARKĘ OBIEGU ZAMKNIĘTEGO (GOZ)</a:t>
          </a:r>
        </a:p>
      </dgm:t>
    </dgm:pt>
    <dgm:pt modelId="{078179D2-A610-4F48-ADFB-1FE233FB0DAB}" type="parTrans" cxnId="{878D3757-2B38-4B94-8DF2-12C2CC8EBA54}">
      <dgm:prSet/>
      <dgm:spPr/>
      <dgm:t>
        <a:bodyPr/>
        <a:lstStyle/>
        <a:p>
          <a:endParaRPr lang="pl-PL"/>
        </a:p>
      </dgm:t>
    </dgm:pt>
    <dgm:pt modelId="{91B54243-D76A-4A73-A45F-23F20C610293}" type="sibTrans" cxnId="{878D3757-2B38-4B94-8DF2-12C2CC8EBA54}">
      <dgm:prSet/>
      <dgm:spPr/>
      <dgm:t>
        <a:bodyPr/>
        <a:lstStyle/>
        <a:p>
          <a:endParaRPr lang="pl-PL"/>
        </a:p>
      </dgm:t>
    </dgm:pt>
    <dgm:pt modelId="{C0551A31-8965-4CCE-BAB7-14AC31B737B7}">
      <dgm:prSet phldrT="[Teks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700" dirty="0"/>
            <a:t>ZAPOBIEGANIE ZANIECZYSZCZENIU </a:t>
          </a:r>
          <a:br>
            <a:rPr lang="pl-PL" sz="1700" dirty="0"/>
          </a:br>
          <a:r>
            <a:rPr lang="pl-PL" sz="1700" dirty="0"/>
            <a:t>I JEGO KONTROLA</a:t>
          </a:r>
        </a:p>
      </dgm:t>
    </dgm:pt>
    <dgm:pt modelId="{9FCF9D7C-B4A8-4A4A-912E-73E9462513B0}" type="parTrans" cxnId="{363F5117-0C5A-48CB-803E-99FFA67533D4}">
      <dgm:prSet/>
      <dgm:spPr/>
      <dgm:t>
        <a:bodyPr/>
        <a:lstStyle/>
        <a:p>
          <a:endParaRPr lang="pl-PL"/>
        </a:p>
      </dgm:t>
    </dgm:pt>
    <dgm:pt modelId="{FFA0E4CD-7DB6-4526-9FCD-500B0C5326C0}" type="sibTrans" cxnId="{363F5117-0C5A-48CB-803E-99FFA67533D4}">
      <dgm:prSet/>
      <dgm:spPr/>
      <dgm:t>
        <a:bodyPr/>
        <a:lstStyle/>
        <a:p>
          <a:endParaRPr lang="pl-PL"/>
        </a:p>
      </dgm:t>
    </dgm:pt>
    <dgm:pt modelId="{460C2EF3-3DB1-422C-8373-92B19A1CD203}">
      <dgm:prSet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700" dirty="0"/>
            <a:t>OCHRONA </a:t>
          </a:r>
          <a:br>
            <a:rPr lang="pl-PL" sz="1700" dirty="0"/>
          </a:br>
          <a:r>
            <a:rPr lang="pl-PL" sz="1700" dirty="0"/>
            <a:t>I ODBUDOWA RÓŻNORODNOŚCI BIOLOGICZNEJ </a:t>
          </a:r>
          <a:br>
            <a:rPr lang="pl-PL" sz="1700" dirty="0"/>
          </a:br>
          <a:r>
            <a:rPr lang="pl-PL" sz="1700" dirty="0"/>
            <a:t>I EKOSYSTEMÓW</a:t>
          </a:r>
        </a:p>
      </dgm:t>
    </dgm:pt>
    <dgm:pt modelId="{273D3ABA-92E3-43F5-BC53-DF651B45CB98}" type="parTrans" cxnId="{96C05B59-9A4F-4B39-A7F2-A80457CD6511}">
      <dgm:prSet/>
      <dgm:spPr/>
      <dgm:t>
        <a:bodyPr/>
        <a:lstStyle/>
        <a:p>
          <a:endParaRPr lang="pl-PL"/>
        </a:p>
      </dgm:t>
    </dgm:pt>
    <dgm:pt modelId="{2DEE00AB-0BEC-4757-9E83-03846590FBDC}" type="sibTrans" cxnId="{96C05B59-9A4F-4B39-A7F2-A80457CD6511}">
      <dgm:prSet/>
      <dgm:spPr/>
      <dgm:t>
        <a:bodyPr/>
        <a:lstStyle/>
        <a:p>
          <a:endParaRPr lang="pl-PL"/>
        </a:p>
      </dgm:t>
    </dgm:pt>
    <dgm:pt modelId="{D2FCB48A-3E27-44EE-94DD-DAE3A27CF56F}" type="pres">
      <dgm:prSet presAssocID="{F664C79E-42B8-4DB4-9134-B65EB50F6EA6}" presName="cycle" presStyleCnt="0">
        <dgm:presLayoutVars>
          <dgm:dir/>
          <dgm:resizeHandles val="exact"/>
        </dgm:presLayoutVars>
      </dgm:prSet>
      <dgm:spPr/>
    </dgm:pt>
    <dgm:pt modelId="{E3AEE3A8-B04D-42B8-8747-A5F3F8AA1ED2}" type="pres">
      <dgm:prSet presAssocID="{99B39CEF-4513-4230-8C04-CCD3B98BD617}" presName="node" presStyleLbl="node1" presStyleIdx="0" presStyleCnt="6" custScaleX="123786" custScaleY="131076">
        <dgm:presLayoutVars>
          <dgm:bulletEnabled val="1"/>
        </dgm:presLayoutVars>
      </dgm:prSet>
      <dgm:spPr/>
    </dgm:pt>
    <dgm:pt modelId="{0BC99254-AB6C-4863-9A17-08FAC0E56791}" type="pres">
      <dgm:prSet presAssocID="{99B39CEF-4513-4230-8C04-CCD3B98BD617}" presName="spNode" presStyleCnt="0"/>
      <dgm:spPr/>
    </dgm:pt>
    <dgm:pt modelId="{E0E0AC5A-6AD1-413C-9877-E7981431DECB}" type="pres">
      <dgm:prSet presAssocID="{F43FD45C-AFD9-496B-B1FA-B6C8FBF1AF5D}" presName="sibTrans" presStyleLbl="sibTrans1D1" presStyleIdx="0" presStyleCnt="6"/>
      <dgm:spPr/>
    </dgm:pt>
    <dgm:pt modelId="{CE871F47-6214-4C75-BBC0-C3C7B7F83BAD}" type="pres">
      <dgm:prSet presAssocID="{39C417F2-F1A7-48A6-A170-F327A2267C69}" presName="node" presStyleLbl="node1" presStyleIdx="1" presStyleCnt="6" custScaleX="118080" custScaleY="152699">
        <dgm:presLayoutVars>
          <dgm:bulletEnabled val="1"/>
        </dgm:presLayoutVars>
      </dgm:prSet>
      <dgm:spPr/>
    </dgm:pt>
    <dgm:pt modelId="{49784E1E-D51E-472B-86B8-8C213CA3101D}" type="pres">
      <dgm:prSet presAssocID="{39C417F2-F1A7-48A6-A170-F327A2267C69}" presName="spNode" presStyleCnt="0"/>
      <dgm:spPr/>
    </dgm:pt>
    <dgm:pt modelId="{6474B716-1AC7-4BA4-A6DC-C07A207423C8}" type="pres">
      <dgm:prSet presAssocID="{030A28EC-475F-47D8-B3A7-CA5D493CA3BF}" presName="sibTrans" presStyleLbl="sibTrans1D1" presStyleIdx="1" presStyleCnt="6"/>
      <dgm:spPr/>
    </dgm:pt>
    <dgm:pt modelId="{BC79724C-9990-44F5-BBF0-C6A48A707D2F}" type="pres">
      <dgm:prSet presAssocID="{276F210B-0A01-453E-8946-9EDD330565F7}" presName="node" presStyleLbl="node1" presStyleIdx="2" presStyleCnt="6" custScaleX="152119" custScaleY="164746" custRadScaleRad="97379" custRadScaleInc="-39317">
        <dgm:presLayoutVars>
          <dgm:bulletEnabled val="1"/>
        </dgm:presLayoutVars>
      </dgm:prSet>
      <dgm:spPr/>
    </dgm:pt>
    <dgm:pt modelId="{4FF90D29-B3AF-4D5E-920A-E5400D93B9EC}" type="pres">
      <dgm:prSet presAssocID="{276F210B-0A01-453E-8946-9EDD330565F7}" presName="spNode" presStyleCnt="0"/>
      <dgm:spPr/>
    </dgm:pt>
    <dgm:pt modelId="{D6766247-A61E-468D-B3F9-7BDDB778AAA1}" type="pres">
      <dgm:prSet presAssocID="{BC860A4F-F555-4EE9-B669-D6FA25958506}" presName="sibTrans" presStyleLbl="sibTrans1D1" presStyleIdx="2" presStyleCnt="6"/>
      <dgm:spPr/>
    </dgm:pt>
    <dgm:pt modelId="{57F2BC11-0177-4C7C-B8A2-636F2D69007D}" type="pres">
      <dgm:prSet presAssocID="{2AC2664E-3748-4253-A650-9D630184E260}" presName="node" presStyleLbl="node1" presStyleIdx="3" presStyleCnt="6" custScaleX="122666" custScaleY="144363">
        <dgm:presLayoutVars>
          <dgm:bulletEnabled val="1"/>
        </dgm:presLayoutVars>
      </dgm:prSet>
      <dgm:spPr/>
    </dgm:pt>
    <dgm:pt modelId="{3FF5E9F0-21F2-4DC6-A9D9-6B6A575494F4}" type="pres">
      <dgm:prSet presAssocID="{2AC2664E-3748-4253-A650-9D630184E260}" presName="spNode" presStyleCnt="0"/>
      <dgm:spPr/>
    </dgm:pt>
    <dgm:pt modelId="{210223D5-D7A8-48EA-8D6F-A6D986E48469}" type="pres">
      <dgm:prSet presAssocID="{91B54243-D76A-4A73-A45F-23F20C610293}" presName="sibTrans" presStyleLbl="sibTrans1D1" presStyleIdx="3" presStyleCnt="6"/>
      <dgm:spPr/>
    </dgm:pt>
    <dgm:pt modelId="{3F6BFA5D-37DD-421E-AFEC-6DE5EA2CAC9A}" type="pres">
      <dgm:prSet presAssocID="{C0551A31-8965-4CCE-BAB7-14AC31B737B7}" presName="node" presStyleLbl="node1" presStyleIdx="4" presStyleCnt="6" custScaleX="148880" custScaleY="168460" custRadScaleRad="100706" custRadScaleInc="31672">
        <dgm:presLayoutVars>
          <dgm:bulletEnabled val="1"/>
        </dgm:presLayoutVars>
      </dgm:prSet>
      <dgm:spPr/>
    </dgm:pt>
    <dgm:pt modelId="{E462542D-3935-4E0B-A654-B26F19BFC2CB}" type="pres">
      <dgm:prSet presAssocID="{C0551A31-8965-4CCE-BAB7-14AC31B737B7}" presName="spNode" presStyleCnt="0"/>
      <dgm:spPr/>
    </dgm:pt>
    <dgm:pt modelId="{9F426A6D-CF19-4046-A124-4E11DF68361D}" type="pres">
      <dgm:prSet presAssocID="{FFA0E4CD-7DB6-4526-9FCD-500B0C5326C0}" presName="sibTrans" presStyleLbl="sibTrans1D1" presStyleIdx="4" presStyleCnt="6"/>
      <dgm:spPr/>
    </dgm:pt>
    <dgm:pt modelId="{52A82821-5584-42C3-9CC6-B6A1E0974AE4}" type="pres">
      <dgm:prSet presAssocID="{460C2EF3-3DB1-422C-8373-92B19A1CD203}" presName="node" presStyleLbl="node1" presStyleIdx="5" presStyleCnt="6" custScaleX="133907" custScaleY="154849" custRadScaleRad="98640" custRadScaleInc="-26045">
        <dgm:presLayoutVars>
          <dgm:bulletEnabled val="1"/>
        </dgm:presLayoutVars>
      </dgm:prSet>
      <dgm:spPr/>
    </dgm:pt>
    <dgm:pt modelId="{828D0753-DB43-4BCC-B664-D50A542007A7}" type="pres">
      <dgm:prSet presAssocID="{460C2EF3-3DB1-422C-8373-92B19A1CD203}" presName="spNode" presStyleCnt="0"/>
      <dgm:spPr/>
    </dgm:pt>
    <dgm:pt modelId="{C7D00D9C-1E98-43C8-ABB9-4A7ABEE29ECA}" type="pres">
      <dgm:prSet presAssocID="{2DEE00AB-0BEC-4757-9E83-03846590FBDC}" presName="sibTrans" presStyleLbl="sibTrans1D1" presStyleIdx="5" presStyleCnt="6"/>
      <dgm:spPr/>
    </dgm:pt>
  </dgm:ptLst>
  <dgm:cxnLst>
    <dgm:cxn modelId="{363F5117-0C5A-48CB-803E-99FFA67533D4}" srcId="{F664C79E-42B8-4DB4-9134-B65EB50F6EA6}" destId="{C0551A31-8965-4CCE-BAB7-14AC31B737B7}" srcOrd="4" destOrd="0" parTransId="{9FCF9D7C-B4A8-4A4A-912E-73E9462513B0}" sibTransId="{FFA0E4CD-7DB6-4526-9FCD-500B0C5326C0}"/>
    <dgm:cxn modelId="{AA918634-6C40-4FE9-9CBA-292A9B75B3F4}" type="presOf" srcId="{FFA0E4CD-7DB6-4526-9FCD-500B0C5326C0}" destId="{9F426A6D-CF19-4046-A124-4E11DF68361D}" srcOrd="0" destOrd="0" presId="urn:microsoft.com/office/officeart/2005/8/layout/cycle6"/>
    <dgm:cxn modelId="{9FEC0A41-1ABE-4C25-AAB2-AEA778CAF884}" type="presOf" srcId="{91B54243-D76A-4A73-A45F-23F20C610293}" destId="{210223D5-D7A8-48EA-8D6F-A6D986E48469}" srcOrd="0" destOrd="0" presId="urn:microsoft.com/office/officeart/2005/8/layout/cycle6"/>
    <dgm:cxn modelId="{82DD1363-5E70-4D78-9DCE-1E57A226755E}" type="presOf" srcId="{39C417F2-F1A7-48A6-A170-F327A2267C69}" destId="{CE871F47-6214-4C75-BBC0-C3C7B7F83BAD}" srcOrd="0" destOrd="0" presId="urn:microsoft.com/office/officeart/2005/8/layout/cycle6"/>
    <dgm:cxn modelId="{3F20E14B-3DDE-4849-9B61-7C96B9A4B83F}" type="presOf" srcId="{F43FD45C-AFD9-496B-B1FA-B6C8FBF1AF5D}" destId="{E0E0AC5A-6AD1-413C-9877-E7981431DECB}" srcOrd="0" destOrd="0" presId="urn:microsoft.com/office/officeart/2005/8/layout/cycle6"/>
    <dgm:cxn modelId="{BDDF0D4F-B0B3-4A9A-8D62-4F2FE8C1BB5A}" type="presOf" srcId="{2DEE00AB-0BEC-4757-9E83-03846590FBDC}" destId="{C7D00D9C-1E98-43C8-ABB9-4A7ABEE29ECA}" srcOrd="0" destOrd="0" presId="urn:microsoft.com/office/officeart/2005/8/layout/cycle6"/>
    <dgm:cxn modelId="{226C4F52-D1F7-45F0-B286-6D7371012C39}" type="presOf" srcId="{F664C79E-42B8-4DB4-9134-B65EB50F6EA6}" destId="{D2FCB48A-3E27-44EE-94DD-DAE3A27CF56F}" srcOrd="0" destOrd="0" presId="urn:microsoft.com/office/officeart/2005/8/layout/cycle6"/>
    <dgm:cxn modelId="{878D3757-2B38-4B94-8DF2-12C2CC8EBA54}" srcId="{F664C79E-42B8-4DB4-9134-B65EB50F6EA6}" destId="{2AC2664E-3748-4253-A650-9D630184E260}" srcOrd="3" destOrd="0" parTransId="{078179D2-A610-4F48-ADFB-1FE233FB0DAB}" sibTransId="{91B54243-D76A-4A73-A45F-23F20C610293}"/>
    <dgm:cxn modelId="{96C05B59-9A4F-4B39-A7F2-A80457CD6511}" srcId="{F664C79E-42B8-4DB4-9134-B65EB50F6EA6}" destId="{460C2EF3-3DB1-422C-8373-92B19A1CD203}" srcOrd="5" destOrd="0" parTransId="{273D3ABA-92E3-43F5-BC53-DF651B45CB98}" sibTransId="{2DEE00AB-0BEC-4757-9E83-03846590FBDC}"/>
    <dgm:cxn modelId="{9DDBE280-FA99-46FA-BAC2-D4A44AF5F130}" srcId="{F664C79E-42B8-4DB4-9134-B65EB50F6EA6}" destId="{39C417F2-F1A7-48A6-A170-F327A2267C69}" srcOrd="1" destOrd="0" parTransId="{BA7F6A05-BE8F-4D4C-9A0B-D99E42F45880}" sibTransId="{030A28EC-475F-47D8-B3A7-CA5D493CA3BF}"/>
    <dgm:cxn modelId="{0B57B49C-6F16-4BFC-8FDD-868DA4AEFA83}" type="presOf" srcId="{2AC2664E-3748-4253-A650-9D630184E260}" destId="{57F2BC11-0177-4C7C-B8A2-636F2D69007D}" srcOrd="0" destOrd="0" presId="urn:microsoft.com/office/officeart/2005/8/layout/cycle6"/>
    <dgm:cxn modelId="{70F7399E-057B-4EE7-A98B-EEF97E3166A3}" type="presOf" srcId="{BC860A4F-F555-4EE9-B669-D6FA25958506}" destId="{D6766247-A61E-468D-B3F9-7BDDB778AAA1}" srcOrd="0" destOrd="0" presId="urn:microsoft.com/office/officeart/2005/8/layout/cycle6"/>
    <dgm:cxn modelId="{B5B0EFA4-EF80-4DE0-9D78-FBC1AA1D5DAC}" srcId="{F664C79E-42B8-4DB4-9134-B65EB50F6EA6}" destId="{276F210B-0A01-453E-8946-9EDD330565F7}" srcOrd="2" destOrd="0" parTransId="{0417E9A7-8E82-49C8-9F58-1718A55066B5}" sibTransId="{BC860A4F-F555-4EE9-B669-D6FA25958506}"/>
    <dgm:cxn modelId="{D5B494AE-8398-49A6-8DBA-3DEC20735D77}" srcId="{F664C79E-42B8-4DB4-9134-B65EB50F6EA6}" destId="{99B39CEF-4513-4230-8C04-CCD3B98BD617}" srcOrd="0" destOrd="0" parTransId="{7439A0F9-88E9-474A-B974-51C404CDAFAF}" sibTransId="{F43FD45C-AFD9-496B-B1FA-B6C8FBF1AF5D}"/>
    <dgm:cxn modelId="{4A2B7ACF-5076-4767-BCAC-E32618CF02C4}" type="presOf" srcId="{C0551A31-8965-4CCE-BAB7-14AC31B737B7}" destId="{3F6BFA5D-37DD-421E-AFEC-6DE5EA2CAC9A}" srcOrd="0" destOrd="0" presId="urn:microsoft.com/office/officeart/2005/8/layout/cycle6"/>
    <dgm:cxn modelId="{4261D0DA-14F1-46D2-8717-BE59C1A99B2D}" type="presOf" srcId="{276F210B-0A01-453E-8946-9EDD330565F7}" destId="{BC79724C-9990-44F5-BBF0-C6A48A707D2F}" srcOrd="0" destOrd="0" presId="urn:microsoft.com/office/officeart/2005/8/layout/cycle6"/>
    <dgm:cxn modelId="{820327DB-8928-41F7-A1D9-CB7E470F0BE9}" type="presOf" srcId="{460C2EF3-3DB1-422C-8373-92B19A1CD203}" destId="{52A82821-5584-42C3-9CC6-B6A1E0974AE4}" srcOrd="0" destOrd="0" presId="urn:microsoft.com/office/officeart/2005/8/layout/cycle6"/>
    <dgm:cxn modelId="{3E2685F9-9867-45EB-8949-9C8824AA374B}" type="presOf" srcId="{99B39CEF-4513-4230-8C04-CCD3B98BD617}" destId="{E3AEE3A8-B04D-42B8-8747-A5F3F8AA1ED2}" srcOrd="0" destOrd="0" presId="urn:microsoft.com/office/officeart/2005/8/layout/cycle6"/>
    <dgm:cxn modelId="{01B4CDFC-CA13-423E-AF71-B4B5D83CA159}" type="presOf" srcId="{030A28EC-475F-47D8-B3A7-CA5D493CA3BF}" destId="{6474B716-1AC7-4BA4-A6DC-C07A207423C8}" srcOrd="0" destOrd="0" presId="urn:microsoft.com/office/officeart/2005/8/layout/cycle6"/>
    <dgm:cxn modelId="{20D6A15F-500D-43AA-89EB-320B7E05394F}" type="presParOf" srcId="{D2FCB48A-3E27-44EE-94DD-DAE3A27CF56F}" destId="{E3AEE3A8-B04D-42B8-8747-A5F3F8AA1ED2}" srcOrd="0" destOrd="0" presId="urn:microsoft.com/office/officeart/2005/8/layout/cycle6"/>
    <dgm:cxn modelId="{F9EB190D-927A-44F3-BE4A-2F120EE7B56E}" type="presParOf" srcId="{D2FCB48A-3E27-44EE-94DD-DAE3A27CF56F}" destId="{0BC99254-AB6C-4863-9A17-08FAC0E56791}" srcOrd="1" destOrd="0" presId="urn:microsoft.com/office/officeart/2005/8/layout/cycle6"/>
    <dgm:cxn modelId="{EEB84B2C-CF10-4EC0-9DE3-18CD1B9AF934}" type="presParOf" srcId="{D2FCB48A-3E27-44EE-94DD-DAE3A27CF56F}" destId="{E0E0AC5A-6AD1-413C-9877-E7981431DECB}" srcOrd="2" destOrd="0" presId="urn:microsoft.com/office/officeart/2005/8/layout/cycle6"/>
    <dgm:cxn modelId="{9E14FB67-7FC7-4D7B-A221-0CD037F1B335}" type="presParOf" srcId="{D2FCB48A-3E27-44EE-94DD-DAE3A27CF56F}" destId="{CE871F47-6214-4C75-BBC0-C3C7B7F83BAD}" srcOrd="3" destOrd="0" presId="urn:microsoft.com/office/officeart/2005/8/layout/cycle6"/>
    <dgm:cxn modelId="{64117D0C-EA68-4D77-9D9B-E40FF59B01A0}" type="presParOf" srcId="{D2FCB48A-3E27-44EE-94DD-DAE3A27CF56F}" destId="{49784E1E-D51E-472B-86B8-8C213CA3101D}" srcOrd="4" destOrd="0" presId="urn:microsoft.com/office/officeart/2005/8/layout/cycle6"/>
    <dgm:cxn modelId="{E18BFE4F-0BFC-4382-B2B0-67408C1B5F75}" type="presParOf" srcId="{D2FCB48A-3E27-44EE-94DD-DAE3A27CF56F}" destId="{6474B716-1AC7-4BA4-A6DC-C07A207423C8}" srcOrd="5" destOrd="0" presId="urn:microsoft.com/office/officeart/2005/8/layout/cycle6"/>
    <dgm:cxn modelId="{96951433-2680-4D56-A549-5AD9AB6BAE8C}" type="presParOf" srcId="{D2FCB48A-3E27-44EE-94DD-DAE3A27CF56F}" destId="{BC79724C-9990-44F5-BBF0-C6A48A707D2F}" srcOrd="6" destOrd="0" presId="urn:microsoft.com/office/officeart/2005/8/layout/cycle6"/>
    <dgm:cxn modelId="{CC856F47-A211-4BD5-9990-01524364D721}" type="presParOf" srcId="{D2FCB48A-3E27-44EE-94DD-DAE3A27CF56F}" destId="{4FF90D29-B3AF-4D5E-920A-E5400D93B9EC}" srcOrd="7" destOrd="0" presId="urn:microsoft.com/office/officeart/2005/8/layout/cycle6"/>
    <dgm:cxn modelId="{99B4E3A6-808C-4DBB-A6C5-07F5054190F4}" type="presParOf" srcId="{D2FCB48A-3E27-44EE-94DD-DAE3A27CF56F}" destId="{D6766247-A61E-468D-B3F9-7BDDB778AAA1}" srcOrd="8" destOrd="0" presId="urn:microsoft.com/office/officeart/2005/8/layout/cycle6"/>
    <dgm:cxn modelId="{CBB15A7C-453B-430D-9E36-B105638E5618}" type="presParOf" srcId="{D2FCB48A-3E27-44EE-94DD-DAE3A27CF56F}" destId="{57F2BC11-0177-4C7C-B8A2-636F2D69007D}" srcOrd="9" destOrd="0" presId="urn:microsoft.com/office/officeart/2005/8/layout/cycle6"/>
    <dgm:cxn modelId="{FEFC1537-0EC0-4D5B-8BAE-B6BA5CB8C2CF}" type="presParOf" srcId="{D2FCB48A-3E27-44EE-94DD-DAE3A27CF56F}" destId="{3FF5E9F0-21F2-4DC6-A9D9-6B6A575494F4}" srcOrd="10" destOrd="0" presId="urn:microsoft.com/office/officeart/2005/8/layout/cycle6"/>
    <dgm:cxn modelId="{8FFFABC2-22CE-4182-923F-DF49CFDC1399}" type="presParOf" srcId="{D2FCB48A-3E27-44EE-94DD-DAE3A27CF56F}" destId="{210223D5-D7A8-48EA-8D6F-A6D986E48469}" srcOrd="11" destOrd="0" presId="urn:microsoft.com/office/officeart/2005/8/layout/cycle6"/>
    <dgm:cxn modelId="{A1E7A675-0AFB-4EFD-B2CC-8788232B4071}" type="presParOf" srcId="{D2FCB48A-3E27-44EE-94DD-DAE3A27CF56F}" destId="{3F6BFA5D-37DD-421E-AFEC-6DE5EA2CAC9A}" srcOrd="12" destOrd="0" presId="urn:microsoft.com/office/officeart/2005/8/layout/cycle6"/>
    <dgm:cxn modelId="{D49F6731-E100-498B-90EA-052C4CE9FFCD}" type="presParOf" srcId="{D2FCB48A-3E27-44EE-94DD-DAE3A27CF56F}" destId="{E462542D-3935-4E0B-A654-B26F19BFC2CB}" srcOrd="13" destOrd="0" presId="urn:microsoft.com/office/officeart/2005/8/layout/cycle6"/>
    <dgm:cxn modelId="{6531E750-EFB9-4995-AE25-A15852F4F987}" type="presParOf" srcId="{D2FCB48A-3E27-44EE-94DD-DAE3A27CF56F}" destId="{9F426A6D-CF19-4046-A124-4E11DF68361D}" srcOrd="14" destOrd="0" presId="urn:microsoft.com/office/officeart/2005/8/layout/cycle6"/>
    <dgm:cxn modelId="{DA0416EB-9066-4B9A-883B-DAAA7284066A}" type="presParOf" srcId="{D2FCB48A-3E27-44EE-94DD-DAE3A27CF56F}" destId="{52A82821-5584-42C3-9CC6-B6A1E0974AE4}" srcOrd="15" destOrd="0" presId="urn:microsoft.com/office/officeart/2005/8/layout/cycle6"/>
    <dgm:cxn modelId="{00179781-73BC-4423-ACC7-FC81D83E956B}" type="presParOf" srcId="{D2FCB48A-3E27-44EE-94DD-DAE3A27CF56F}" destId="{828D0753-DB43-4BCC-B664-D50A542007A7}" srcOrd="16" destOrd="0" presId="urn:microsoft.com/office/officeart/2005/8/layout/cycle6"/>
    <dgm:cxn modelId="{762B7900-1EFE-49DE-B8EB-9B903F45BD0E}" type="presParOf" srcId="{D2FCB48A-3E27-44EE-94DD-DAE3A27CF56F}" destId="{C7D00D9C-1E98-43C8-ABB9-4A7ABEE29ECA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844165F-36A3-4836-9E66-C1EBFD518C37}">
      <dgm:prSet phldrT="[Tekst]" custT="1"/>
      <dgm:spPr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pl-PL" sz="16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ŁAGODZENIE ZMIAN KLIMATU</a:t>
          </a:r>
        </a:p>
      </dgm:t>
    </dgm:pt>
    <dgm:pt modelId="{12F5525D-2931-4B41-AB29-A77147248177}" type="parTrans" cxnId="{C838087E-40FB-44BC-8934-25FD41F56665}">
      <dgm:prSet/>
      <dgm:spPr/>
      <dgm:t>
        <a:bodyPr/>
        <a:lstStyle/>
        <a:p>
          <a:endParaRPr lang="pl-PL"/>
        </a:p>
      </dgm:t>
    </dgm:pt>
    <dgm:pt modelId="{B796421A-611A-4110-9087-6CBE98B6FEE3}" type="sibTrans" cxnId="{C838087E-40FB-44BC-8934-25FD41F56665}">
      <dgm:prSet/>
      <dgm:spPr/>
      <dgm:t>
        <a:bodyPr/>
        <a:lstStyle/>
        <a:p>
          <a:endParaRPr lang="pl-PL"/>
        </a:p>
      </dgm:t>
    </dgm:pt>
    <dgm:pt modelId="{8DB71C5C-E776-43A0-91A1-FCC436C00571}">
      <dgm:prSet phldrT="[Tekst]" custT="1"/>
      <dgm:spPr>
        <a:xfrm>
          <a:off x="3155342" y="0"/>
          <a:ext cx="6912619" cy="1465023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gm:spPr>
      <dgm:t>
        <a:bodyPr anchor="ctr"/>
        <a:lstStyle/>
        <a:p>
          <a:pPr>
            <a:buNone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działalność prowadzi do </a:t>
          </a:r>
          <a:r>
            <a:rPr lang="pl-PL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znaczących emisji gazów cieplarnianych (GHG)</a:t>
          </a:r>
        </a:p>
      </dgm:t>
    </dgm:pt>
    <dgm:pt modelId="{4DB127B8-4201-422D-907A-25EAF6FDDAF6}" type="parTrans" cxnId="{684BEF5C-C68F-491E-9DE4-DCFC92CCF499}">
      <dgm:prSet/>
      <dgm:spPr/>
      <dgm:t>
        <a:bodyPr/>
        <a:lstStyle/>
        <a:p>
          <a:endParaRPr lang="pl-PL"/>
        </a:p>
      </dgm:t>
    </dgm:pt>
    <dgm:pt modelId="{27A7836F-3B7D-4956-B8CB-A3A282555B6B}" type="sibTrans" cxnId="{684BEF5C-C68F-491E-9DE4-DCFC92CCF499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CF1F390F-F09F-454B-A37E-423C8D828E7A}" type="pres">
      <dgm:prSet presAssocID="{4844165F-36A3-4836-9E66-C1EBFD518C37}" presName="linNode" presStyleCnt="0"/>
      <dgm:spPr/>
    </dgm:pt>
    <dgm:pt modelId="{46AEBF1B-7E9F-499B-8FFF-2A20A0A35F55}" type="pres">
      <dgm:prSet presAssocID="{4844165F-36A3-4836-9E66-C1EBFD518C37}" presName="parentShp" presStyleLbl="node1" presStyleIdx="0" presStyleCnt="1" custScaleX="114965" custScaleY="85770">
        <dgm:presLayoutVars>
          <dgm:bulletEnabled val="1"/>
        </dgm:presLayoutVars>
      </dgm:prSet>
      <dgm:spPr>
        <a:xfrm>
          <a:off x="3139" y="0"/>
          <a:ext cx="3178830" cy="1465023"/>
        </a:xfrm>
        <a:prstGeom prst="roundRect">
          <a:avLst/>
        </a:prstGeom>
      </dgm:spPr>
    </dgm:pt>
    <dgm:pt modelId="{BC0389EC-45A4-4FF1-8D61-C35B5B162C7A}" type="pres">
      <dgm:prSet presAssocID="{4844165F-36A3-4836-9E66-C1EBFD518C37}" presName="childShp" presStyleLbl="bgAccFollowNode1" presStyleIdx="0" presStyleCnt="1" custScaleX="166667" custLinFactNeighborX="-963">
        <dgm:presLayoutVars>
          <dgm:bulletEnabled val="1"/>
        </dgm:presLayoutVars>
      </dgm:prSet>
      <dgm:spPr/>
    </dgm:pt>
  </dgm:ptLst>
  <dgm:cxnLst>
    <dgm:cxn modelId="{684BEF5C-C68F-491E-9DE4-DCFC92CCF499}" srcId="{4844165F-36A3-4836-9E66-C1EBFD518C37}" destId="{8DB71C5C-E776-43A0-91A1-FCC436C00571}" srcOrd="0" destOrd="0" parTransId="{4DB127B8-4201-422D-907A-25EAF6FDDAF6}" sibTransId="{27A7836F-3B7D-4956-B8CB-A3A282555B6B}"/>
    <dgm:cxn modelId="{39B89A4F-2202-42D1-B5A9-383F29BB6C7B}" type="presOf" srcId="{4844165F-36A3-4836-9E66-C1EBFD518C37}" destId="{46AEBF1B-7E9F-499B-8FFF-2A20A0A35F55}" srcOrd="0" destOrd="0" presId="urn:microsoft.com/office/officeart/2005/8/layout/vList6"/>
    <dgm:cxn modelId="{C838087E-40FB-44BC-8934-25FD41F56665}" srcId="{A58CE9B5-45C7-4516-ACC6-53A3F2F3CBAB}" destId="{4844165F-36A3-4836-9E66-C1EBFD518C37}" srcOrd="0" destOrd="0" parTransId="{12F5525D-2931-4B41-AB29-A77147248177}" sibTransId="{B796421A-611A-4110-9087-6CBE98B6FEE3}"/>
    <dgm:cxn modelId="{3ACF6983-E9C4-449D-86AF-19D60BDC5607}" type="presOf" srcId="{8DB71C5C-E776-43A0-91A1-FCC436C00571}" destId="{BC0389EC-45A4-4FF1-8D61-C35B5B162C7A}" srcOrd="0" destOrd="0" presId="urn:microsoft.com/office/officeart/2005/8/layout/vList6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DDE9FA53-B232-4A23-B4BA-6CA955AEABD1}" type="presParOf" srcId="{6EC9D5AE-0638-4220-8AFC-B422BB46254C}" destId="{CF1F390F-F09F-454B-A37E-423C8D828E7A}" srcOrd="0" destOrd="0" presId="urn:microsoft.com/office/officeart/2005/8/layout/vList6"/>
    <dgm:cxn modelId="{69FDB7E1-2678-4E47-B2B9-2BBC5511BC78}" type="presParOf" srcId="{CF1F390F-F09F-454B-A37E-423C8D828E7A}" destId="{46AEBF1B-7E9F-499B-8FFF-2A20A0A35F55}" srcOrd="0" destOrd="0" presId="urn:microsoft.com/office/officeart/2005/8/layout/vList6"/>
    <dgm:cxn modelId="{7BF0C4C9-6A6E-4AAD-9B0C-813664C512CE}" type="presParOf" srcId="{CF1F390F-F09F-454B-A37E-423C8D828E7A}" destId="{BC0389EC-45A4-4FF1-8D61-C35B5B162C7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CAE4DC4-D8E6-4054-B157-C70DBE40F67F}">
      <dgm:prSet phldrT="[Tekst]" custT="1"/>
      <dgm:spPr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pl-PL" sz="16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ADAPTACJA DO ZMIAN KLIMATU</a:t>
          </a:r>
        </a:p>
      </dgm:t>
    </dgm:pt>
    <dgm:pt modelId="{796B0B9C-3DD2-4167-9B94-15AA86661BED}" type="parTrans" cxnId="{8E5F17E2-D145-4F59-BE96-997D89C54892}">
      <dgm:prSet/>
      <dgm:spPr/>
      <dgm:t>
        <a:bodyPr/>
        <a:lstStyle/>
        <a:p>
          <a:endParaRPr lang="pl-PL"/>
        </a:p>
      </dgm:t>
    </dgm:pt>
    <dgm:pt modelId="{9E380A2B-3165-4D43-8D62-389C0009C129}" type="sibTrans" cxnId="{8E5F17E2-D145-4F59-BE96-997D89C54892}">
      <dgm:prSet/>
      <dgm:spPr/>
      <dgm:t>
        <a:bodyPr/>
        <a:lstStyle/>
        <a:p>
          <a:endParaRPr lang="pl-PL"/>
        </a:p>
      </dgm:t>
    </dgm:pt>
    <dgm:pt modelId="{56385E6E-DEED-4BD8-90B3-58F7DE8853EE}">
      <dgm:prSet phldrT="[Tekst]" custT="1"/>
      <dgm:spPr>
        <a:xfrm>
          <a:off x="3160291" y="1611526"/>
          <a:ext cx="6937437" cy="1465023"/>
        </a:xfrm>
        <a:prstGeom prst="rightArrow">
          <a:avLst>
            <a:gd name="adj1" fmla="val 75000"/>
            <a:gd name="adj2" fmla="val 50000"/>
          </a:avLst>
        </a:prstGeom>
        <a:noFill/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   działalność prowadzi do </a:t>
          </a:r>
          <a:r>
            <a:rPr lang="pl-PL" sz="16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nasilenia niekorzystnych skutków warunków klimatycznych</a:t>
          </a: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(obecnych i przewidywanych w przyszłości), wywieranych na tę działalność lub na ludzi, przyrodę lub aktywa</a:t>
          </a:r>
        </a:p>
      </dgm:t>
    </dgm:pt>
    <dgm:pt modelId="{DAFEC98E-8618-4FB9-A270-0E11DFD407B0}" type="parTrans" cxnId="{EEAAA84A-94C4-4CE7-8EEC-4AD980D4B5D7}">
      <dgm:prSet/>
      <dgm:spPr/>
      <dgm:t>
        <a:bodyPr/>
        <a:lstStyle/>
        <a:p>
          <a:endParaRPr lang="pl-PL"/>
        </a:p>
      </dgm:t>
    </dgm:pt>
    <dgm:pt modelId="{535D4A06-9B46-48D7-BFE1-11B343B550AB}" type="sibTrans" cxnId="{EEAAA84A-94C4-4CE7-8EEC-4AD980D4B5D7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F4A98324-B97C-44DE-A31D-2BEC77E62C6D}" type="pres">
      <dgm:prSet presAssocID="{4CAE4DC4-D8E6-4054-B157-C70DBE40F67F}" presName="linNode" presStyleCnt="0"/>
      <dgm:spPr/>
    </dgm:pt>
    <dgm:pt modelId="{0CFAC294-E104-4176-99AF-AC8C4D006DC6}" type="pres">
      <dgm:prSet presAssocID="{4CAE4DC4-D8E6-4054-B157-C70DBE40F67F}" presName="parentShp" presStyleLbl="node1" presStyleIdx="0" presStyleCnt="1" custScaleX="80066" custLinFactNeighborX="-9053">
        <dgm:presLayoutVars>
          <dgm:bulletEnabled val="1"/>
        </dgm:presLayoutVars>
      </dgm:prSet>
      <dgm:spPr>
        <a:xfrm>
          <a:off x="0" y="1611526"/>
          <a:ext cx="3151827" cy="1465023"/>
        </a:xfrm>
        <a:prstGeom prst="roundRect">
          <a:avLst/>
        </a:prstGeom>
      </dgm:spPr>
    </dgm:pt>
    <dgm:pt modelId="{10F7D1E0-B6DB-4861-9844-FF06498FC934}" type="pres">
      <dgm:prSet presAssocID="{4CAE4DC4-D8E6-4054-B157-C70DBE40F67F}" presName="childShp" presStyleLbl="bgAccFollowNode1" presStyleIdx="0" presStyleCnt="1" custScaleX="117488" custScaleY="100098" custLinFactNeighborX="337" custLinFactNeighborY="0">
        <dgm:presLayoutVars>
          <dgm:bulletEnabled val="1"/>
        </dgm:presLayoutVars>
      </dgm:prSet>
      <dgm:spPr/>
    </dgm:pt>
  </dgm:ptLst>
  <dgm:cxnLst>
    <dgm:cxn modelId="{D92FB10C-47E0-4C4A-AC7F-C4DDF2703B8F}" type="presOf" srcId="{4CAE4DC4-D8E6-4054-B157-C70DBE40F67F}" destId="{0CFAC294-E104-4176-99AF-AC8C4D006DC6}" srcOrd="0" destOrd="0" presId="urn:microsoft.com/office/officeart/2005/8/layout/vList6"/>
    <dgm:cxn modelId="{EEAAA84A-94C4-4CE7-8EEC-4AD980D4B5D7}" srcId="{4CAE4DC4-D8E6-4054-B157-C70DBE40F67F}" destId="{56385E6E-DEED-4BD8-90B3-58F7DE8853EE}" srcOrd="0" destOrd="0" parTransId="{DAFEC98E-8618-4FB9-A270-0E11DFD407B0}" sibTransId="{535D4A06-9B46-48D7-BFE1-11B343B550AB}"/>
    <dgm:cxn modelId="{A667B973-B222-42B5-847E-D74AA4199FC3}" type="presOf" srcId="{56385E6E-DEED-4BD8-90B3-58F7DE8853EE}" destId="{10F7D1E0-B6DB-4861-9844-FF06498FC934}" srcOrd="0" destOrd="0" presId="urn:microsoft.com/office/officeart/2005/8/layout/vList6"/>
    <dgm:cxn modelId="{8E5F17E2-D145-4F59-BE96-997D89C54892}" srcId="{A58CE9B5-45C7-4516-ACC6-53A3F2F3CBAB}" destId="{4CAE4DC4-D8E6-4054-B157-C70DBE40F67F}" srcOrd="0" destOrd="0" parTransId="{796B0B9C-3DD2-4167-9B94-15AA86661BED}" sibTransId="{9E380A2B-3165-4D43-8D62-389C0009C129}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820B8E00-FCF0-46D4-A8E0-CCF6A359E265}" type="presParOf" srcId="{6EC9D5AE-0638-4220-8AFC-B422BB46254C}" destId="{F4A98324-B97C-44DE-A31D-2BEC77E62C6D}" srcOrd="0" destOrd="0" presId="urn:microsoft.com/office/officeart/2005/8/layout/vList6"/>
    <dgm:cxn modelId="{5D0DBC3A-FAEC-4DC9-8E6E-BBE4AB1840F0}" type="presParOf" srcId="{F4A98324-B97C-44DE-A31D-2BEC77E62C6D}" destId="{0CFAC294-E104-4176-99AF-AC8C4D006DC6}" srcOrd="0" destOrd="0" presId="urn:microsoft.com/office/officeart/2005/8/layout/vList6"/>
    <dgm:cxn modelId="{9D0F3F1C-965C-4684-B45C-78B9A8013585}" type="presParOf" srcId="{F4A98324-B97C-44DE-A31D-2BEC77E62C6D}" destId="{10F7D1E0-B6DB-4861-9844-FF06498FC934}" srcOrd="1" destOrd="0" presId="urn:microsoft.com/office/officeart/2005/8/layout/vList6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C10831C-58D1-4658-89DD-F8198AF26B24}">
      <dgm:prSet custT="1"/>
      <dgm:spPr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pl-PL" sz="16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ZRÓWNOWAŻONE WYKORZYSTANIE  I OCHRONA  ZASOBÓW WODNYCH </a:t>
          </a:r>
          <a:br>
            <a:rPr lang="pl-PL" sz="16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pl-PL" sz="16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 MORSKICH</a:t>
          </a:r>
        </a:p>
      </dgm:t>
    </dgm:pt>
    <dgm:pt modelId="{C06E754E-012C-4644-AA55-1D39D345CC1B}" type="parTrans" cxnId="{7F727651-6436-499B-984A-A595AEA5D9D5}">
      <dgm:prSet/>
      <dgm:spPr/>
      <dgm:t>
        <a:bodyPr/>
        <a:lstStyle/>
        <a:p>
          <a:endParaRPr lang="pl-PL"/>
        </a:p>
      </dgm:t>
    </dgm:pt>
    <dgm:pt modelId="{02720A91-060D-419E-80DB-BDBD20EE9CD3}" type="sibTrans" cxnId="{7F727651-6436-499B-984A-A595AEA5D9D5}">
      <dgm:prSet/>
      <dgm:spPr/>
      <dgm:t>
        <a:bodyPr/>
        <a:lstStyle/>
        <a:p>
          <a:endParaRPr lang="pl-PL"/>
        </a:p>
      </dgm:t>
    </dgm:pt>
    <dgm:pt modelId="{49F0969F-439C-41E8-B871-1BD0E0997680}">
      <dgm:prSet custT="1"/>
      <dgm:spPr>
        <a:xfrm>
          <a:off x="3269220" y="3223052"/>
          <a:ext cx="6766528" cy="1465023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działalność </a:t>
          </a:r>
          <a:r>
            <a:rPr lang="pl-PL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szkodzi dobremu stanowi środowiska wód morskich</a:t>
          </a:r>
        </a:p>
      </dgm:t>
    </dgm:pt>
    <dgm:pt modelId="{8A09B9C0-E39F-4C1F-A95B-F713F0FDAFDD}" type="parTrans" cxnId="{FB87D5F2-66A4-4FD2-B0A6-F15FEAD8DAE2}">
      <dgm:prSet/>
      <dgm:spPr/>
      <dgm:t>
        <a:bodyPr/>
        <a:lstStyle/>
        <a:p>
          <a:endParaRPr lang="pl-PL"/>
        </a:p>
      </dgm:t>
    </dgm:pt>
    <dgm:pt modelId="{8096E190-7CCA-4470-B44E-02F5406937AF}" type="sibTrans" cxnId="{FB87D5F2-66A4-4FD2-B0A6-F15FEAD8DAE2}">
      <dgm:prSet/>
      <dgm:spPr/>
      <dgm:t>
        <a:bodyPr/>
        <a:lstStyle/>
        <a:p>
          <a:endParaRPr lang="pl-PL"/>
        </a:p>
      </dgm:t>
    </dgm:pt>
    <dgm:pt modelId="{FD97CC30-9FB5-47B5-B9DC-602A56657DC6}">
      <dgm:prSet custT="1"/>
      <dgm:spPr>
        <a:xfrm>
          <a:off x="3269220" y="3223052"/>
          <a:ext cx="6766528" cy="1465023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działalność </a:t>
          </a:r>
          <a:r>
            <a:rPr lang="pl-PL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szkodzi dobremu stanowi / potencjałowi jednolitych części wód (JCW)</a:t>
          </a:r>
          <a:r>
            <a:rPr lang="pl-PL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, w tym podziemnych i powierzchniowych</a:t>
          </a:r>
        </a:p>
      </dgm:t>
    </dgm:pt>
    <dgm:pt modelId="{085CA73F-EFDB-4096-9C7D-6D4FE0BF9E07}" type="parTrans" cxnId="{D4C52D23-2457-4913-ACFB-93D50A6EF39C}">
      <dgm:prSet/>
      <dgm:spPr/>
      <dgm:t>
        <a:bodyPr/>
        <a:lstStyle/>
        <a:p>
          <a:endParaRPr lang="pl-PL"/>
        </a:p>
      </dgm:t>
    </dgm:pt>
    <dgm:pt modelId="{6D902BF8-9D2F-4644-9E00-16697266C466}" type="sibTrans" cxnId="{D4C52D23-2457-4913-ACFB-93D50A6EF39C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7BEAD18D-C00B-4C35-8E50-C7580D3B8E74}" type="pres">
      <dgm:prSet presAssocID="{9C10831C-58D1-4658-89DD-F8198AF26B24}" presName="linNode" presStyleCnt="0"/>
      <dgm:spPr/>
    </dgm:pt>
    <dgm:pt modelId="{886CF2BD-BFAE-4C99-AC70-9367BC33E582}" type="pres">
      <dgm:prSet presAssocID="{9C10831C-58D1-4658-89DD-F8198AF26B24}" presName="parentShp" presStyleLbl="node1" presStyleIdx="0" presStyleCnt="1" custScaleX="82203" custLinFactNeighborX="-6491" custLinFactNeighborY="671">
        <dgm:presLayoutVars>
          <dgm:bulletEnabled val="1"/>
        </dgm:presLayoutVars>
      </dgm:prSet>
      <dgm:spPr>
        <a:xfrm>
          <a:off x="0" y="3223052"/>
          <a:ext cx="3226951" cy="1465023"/>
        </a:xfrm>
        <a:prstGeom prst="roundRect">
          <a:avLst/>
        </a:prstGeom>
      </dgm:spPr>
    </dgm:pt>
    <dgm:pt modelId="{AE614885-2AA4-4925-8DC2-93C1DAB2D1CC}" type="pres">
      <dgm:prSet presAssocID="{9C10831C-58D1-4658-89DD-F8198AF26B24}" presName="childShp" presStyleLbl="bgAccFollowNode1" presStyleIdx="0" presStyleCnt="1" custScaleX="111684" custLinFactNeighborX="-244" custLinFactNeighborY="4698">
        <dgm:presLayoutVars>
          <dgm:bulletEnabled val="1"/>
        </dgm:presLayoutVars>
      </dgm:prSet>
      <dgm:spPr/>
    </dgm:pt>
  </dgm:ptLst>
  <dgm:cxnLst>
    <dgm:cxn modelId="{D4C52D23-2457-4913-ACFB-93D50A6EF39C}" srcId="{9C10831C-58D1-4658-89DD-F8198AF26B24}" destId="{FD97CC30-9FB5-47B5-B9DC-602A56657DC6}" srcOrd="0" destOrd="0" parTransId="{085CA73F-EFDB-4096-9C7D-6D4FE0BF9E07}" sibTransId="{6D902BF8-9D2F-4644-9E00-16697266C466}"/>
    <dgm:cxn modelId="{DD52F35E-984D-4B7F-9410-481FB9B26DC0}" type="presOf" srcId="{9C10831C-58D1-4658-89DD-F8198AF26B24}" destId="{886CF2BD-BFAE-4C99-AC70-9367BC33E582}" srcOrd="0" destOrd="0" presId="urn:microsoft.com/office/officeart/2005/8/layout/vList6"/>
    <dgm:cxn modelId="{8014D96E-B11A-42EB-9AB9-83703A90C364}" type="presOf" srcId="{FD97CC30-9FB5-47B5-B9DC-602A56657DC6}" destId="{AE614885-2AA4-4925-8DC2-93C1DAB2D1CC}" srcOrd="0" destOrd="0" presId="urn:microsoft.com/office/officeart/2005/8/layout/vList6"/>
    <dgm:cxn modelId="{7F727651-6436-499B-984A-A595AEA5D9D5}" srcId="{A58CE9B5-45C7-4516-ACC6-53A3F2F3CBAB}" destId="{9C10831C-58D1-4658-89DD-F8198AF26B24}" srcOrd="0" destOrd="0" parTransId="{C06E754E-012C-4644-AA55-1D39D345CC1B}" sibTransId="{02720A91-060D-419E-80DB-BDBD20EE9CD3}"/>
    <dgm:cxn modelId="{6F2B1997-B7D9-45C2-A4FB-9F50D8FE7873}" type="presOf" srcId="{49F0969F-439C-41E8-B871-1BD0E0997680}" destId="{AE614885-2AA4-4925-8DC2-93C1DAB2D1CC}" srcOrd="0" destOrd="1" presId="urn:microsoft.com/office/officeart/2005/8/layout/vList6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FB87D5F2-66A4-4FD2-B0A6-F15FEAD8DAE2}" srcId="{9C10831C-58D1-4658-89DD-F8198AF26B24}" destId="{49F0969F-439C-41E8-B871-1BD0E0997680}" srcOrd="1" destOrd="0" parTransId="{8A09B9C0-E39F-4C1F-A95B-F713F0FDAFDD}" sibTransId="{8096E190-7CCA-4470-B44E-02F5406937AF}"/>
    <dgm:cxn modelId="{B70D9FCF-F8AE-4D6E-8408-00B07FC32BEC}" type="presParOf" srcId="{6EC9D5AE-0638-4220-8AFC-B422BB46254C}" destId="{7BEAD18D-C00B-4C35-8E50-C7580D3B8E74}" srcOrd="0" destOrd="0" presId="urn:microsoft.com/office/officeart/2005/8/layout/vList6"/>
    <dgm:cxn modelId="{0D9DD6CD-B383-45A6-BF65-B0E08789077E}" type="presParOf" srcId="{7BEAD18D-C00B-4C35-8E50-C7580D3B8E74}" destId="{886CF2BD-BFAE-4C99-AC70-9367BC33E582}" srcOrd="0" destOrd="0" presId="urn:microsoft.com/office/officeart/2005/8/layout/vList6"/>
    <dgm:cxn modelId="{8F4ADC7F-9E1F-46B7-84C7-432E146F5EB9}" type="presParOf" srcId="{7BEAD18D-C00B-4C35-8E50-C7580D3B8E74}" destId="{AE614885-2AA4-4925-8DC2-93C1DAB2D1C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844165F-36A3-4836-9E66-C1EBFD518C37}">
      <dgm:prSet phldrT="[Tekst]" custT="1"/>
      <dgm:spPr>
        <a:solidFill>
          <a:schemeClr val="accent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600" dirty="0">
              <a:solidFill>
                <a:schemeClr val="bg1"/>
              </a:solidFill>
            </a:rPr>
            <a:t>PRZEJŚCIE NA GOSPODARKĘ OBIEGU ZAMKNIĘTEGO</a:t>
          </a:r>
        </a:p>
      </dgm:t>
    </dgm:pt>
    <dgm:pt modelId="{12F5525D-2931-4B41-AB29-A77147248177}" type="parTrans" cxnId="{C838087E-40FB-44BC-8934-25FD41F56665}">
      <dgm:prSet/>
      <dgm:spPr/>
      <dgm:t>
        <a:bodyPr/>
        <a:lstStyle/>
        <a:p>
          <a:endParaRPr lang="pl-PL"/>
        </a:p>
      </dgm:t>
    </dgm:pt>
    <dgm:pt modelId="{B796421A-611A-4110-9087-6CBE98B6FEE3}" type="sibTrans" cxnId="{C838087E-40FB-44BC-8934-25FD41F56665}">
      <dgm:prSet/>
      <dgm:spPr/>
      <dgm:t>
        <a:bodyPr/>
        <a:lstStyle/>
        <a:p>
          <a:endParaRPr lang="pl-PL"/>
        </a:p>
      </dgm:t>
    </dgm:pt>
    <dgm:pt modelId="{8DB71C5C-E776-43A0-91A1-FCC436C00571}">
      <dgm:prSet phldrT="[Tekst]" custT="1"/>
      <dgm:spPr>
        <a:solidFill>
          <a:schemeClr val="bg1"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 anchor="ctr"/>
        <a:lstStyle/>
        <a:p>
          <a:r>
            <a:rPr lang="pl-PL" sz="1500" dirty="0"/>
            <a:t>działalność prowadzi do </a:t>
          </a:r>
          <a:r>
            <a:rPr lang="pl-PL" sz="1500" b="1" dirty="0"/>
            <a:t>znaczącego braku efektywności w wykorzystywaniu materiałów</a:t>
          </a:r>
          <a:r>
            <a:rPr lang="pl-PL" sz="1500" dirty="0"/>
            <a:t> lub w bezpośrednim lub pośrednim wykorzystywaniu </a:t>
          </a:r>
          <a:r>
            <a:rPr lang="pl-PL" sz="1500" b="1" dirty="0"/>
            <a:t>zasobów naturalnych </a:t>
          </a:r>
          <a:r>
            <a:rPr lang="pl-PL" sz="1500" dirty="0"/>
            <a:t>(nieodnawialnych źródeł energii, surowców, wody, gruntów) na co najmniej jednym z etapów cyklu życia produktów, w tym pod względem trwałości produktów, ich naprawy, ulepszenia, ponownego użycia, recyklingu;</a:t>
          </a:r>
        </a:p>
      </dgm:t>
    </dgm:pt>
    <dgm:pt modelId="{4DB127B8-4201-422D-907A-25EAF6FDDAF6}" type="parTrans" cxnId="{684BEF5C-C68F-491E-9DE4-DCFC92CCF499}">
      <dgm:prSet/>
      <dgm:spPr/>
      <dgm:t>
        <a:bodyPr/>
        <a:lstStyle/>
        <a:p>
          <a:endParaRPr lang="pl-PL"/>
        </a:p>
      </dgm:t>
    </dgm:pt>
    <dgm:pt modelId="{27A7836F-3B7D-4956-B8CB-A3A282555B6B}" type="sibTrans" cxnId="{684BEF5C-C68F-491E-9DE4-DCFC92CCF499}">
      <dgm:prSet/>
      <dgm:spPr/>
      <dgm:t>
        <a:bodyPr/>
        <a:lstStyle/>
        <a:p>
          <a:endParaRPr lang="pl-PL"/>
        </a:p>
      </dgm:t>
    </dgm:pt>
    <dgm:pt modelId="{E0604BAF-CFE4-4306-809B-475F47F56CC7}">
      <dgm:prSet phldrT="[Tekst]" custT="1"/>
      <dgm:spPr>
        <a:solidFill>
          <a:schemeClr val="bg1"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 anchor="ctr"/>
        <a:lstStyle/>
        <a:p>
          <a:r>
            <a:rPr lang="pl-PL" sz="1500" dirty="0"/>
            <a:t>działalność prowadzi do </a:t>
          </a:r>
          <a:r>
            <a:rPr lang="pl-PL" sz="1500" b="1" dirty="0">
              <a:solidFill>
                <a:schemeClr val="tx1"/>
              </a:solidFill>
            </a:rPr>
            <a:t>znacznego zwiększenia wytwarzania, spalania lub unieszkodliwiania odpadów </a:t>
          </a:r>
          <a:r>
            <a:rPr lang="pl-PL" sz="1500" dirty="0"/>
            <a:t>(wyjątek – spalanie odpadów niebezpiecznych nienadających się do recyklingu); </a:t>
          </a:r>
          <a:r>
            <a:rPr lang="pl-PL" sz="1500" b="1" u="none" dirty="0"/>
            <a:t>lub</a:t>
          </a:r>
          <a:endParaRPr lang="pl-PL" sz="1500" u="none" dirty="0"/>
        </a:p>
      </dgm:t>
    </dgm:pt>
    <dgm:pt modelId="{C339E06D-CD92-41D0-89DD-A00235FA99EC}" type="parTrans" cxnId="{0029DF8E-71E5-493A-9CE6-934A1016B233}">
      <dgm:prSet/>
      <dgm:spPr/>
      <dgm:t>
        <a:bodyPr/>
        <a:lstStyle/>
        <a:p>
          <a:endParaRPr lang="pl-PL"/>
        </a:p>
      </dgm:t>
    </dgm:pt>
    <dgm:pt modelId="{50D48DD8-DFD0-45FA-BC6C-945487DFC8F1}" type="sibTrans" cxnId="{0029DF8E-71E5-493A-9CE6-934A1016B233}">
      <dgm:prSet/>
      <dgm:spPr/>
      <dgm:t>
        <a:bodyPr/>
        <a:lstStyle/>
        <a:p>
          <a:endParaRPr lang="pl-PL"/>
        </a:p>
      </dgm:t>
    </dgm:pt>
    <dgm:pt modelId="{C295B671-D911-4BBE-9AA3-967849889852}">
      <dgm:prSet phldrT="[Tekst]" custT="1"/>
      <dgm:spPr>
        <a:solidFill>
          <a:schemeClr val="bg1"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 anchor="ctr"/>
        <a:lstStyle/>
        <a:p>
          <a:r>
            <a:rPr lang="pl-PL" sz="1500" b="1" dirty="0"/>
            <a:t>długotrwałe składowanie odpadów </a:t>
          </a:r>
          <a:r>
            <a:rPr lang="pl-PL" sz="1500" dirty="0"/>
            <a:t>może wyrządzać poważne i długoterminowe szkody dla środowiska</a:t>
          </a:r>
        </a:p>
      </dgm:t>
    </dgm:pt>
    <dgm:pt modelId="{DCB6245F-217E-47AC-945F-70CBDA05BBB9}" type="parTrans" cxnId="{A8D8E550-9F0C-45C6-BFC4-35869E8D6D8A}">
      <dgm:prSet/>
      <dgm:spPr/>
      <dgm:t>
        <a:bodyPr/>
        <a:lstStyle/>
        <a:p>
          <a:endParaRPr lang="pl-PL"/>
        </a:p>
      </dgm:t>
    </dgm:pt>
    <dgm:pt modelId="{2119BE81-A13E-49B7-8DB5-5D1C3250B6E2}" type="sibTrans" cxnId="{A8D8E550-9F0C-45C6-BFC4-35869E8D6D8A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CF1F390F-F09F-454B-A37E-423C8D828E7A}" type="pres">
      <dgm:prSet presAssocID="{4844165F-36A3-4836-9E66-C1EBFD518C37}" presName="linNode" presStyleCnt="0"/>
      <dgm:spPr/>
    </dgm:pt>
    <dgm:pt modelId="{46AEBF1B-7E9F-499B-8FFF-2A20A0A35F55}" type="pres">
      <dgm:prSet presAssocID="{4844165F-36A3-4836-9E66-C1EBFD518C37}" presName="parentShp" presStyleLbl="node1" presStyleIdx="0" presStyleCnt="1" custScaleX="116444" custScaleY="158796" custLinFactNeighborX="711" custLinFactNeighborY="426">
        <dgm:presLayoutVars>
          <dgm:bulletEnabled val="1"/>
        </dgm:presLayoutVars>
      </dgm:prSet>
      <dgm:spPr/>
    </dgm:pt>
    <dgm:pt modelId="{BC0389EC-45A4-4FF1-8D61-C35B5B162C7A}" type="pres">
      <dgm:prSet presAssocID="{4844165F-36A3-4836-9E66-C1EBFD518C37}" presName="childShp" presStyleLbl="bgAccFollowNode1" presStyleIdx="0" presStyleCnt="1" custScaleX="166667" custScaleY="182414" custLinFactNeighborX="353" custLinFactNeighborY="-59">
        <dgm:presLayoutVars>
          <dgm:bulletEnabled val="1"/>
        </dgm:presLayoutVars>
      </dgm:prSet>
      <dgm:spPr/>
    </dgm:pt>
  </dgm:ptLst>
  <dgm:cxnLst>
    <dgm:cxn modelId="{A71F8918-60E4-43B0-859C-FA3BFC5CFCE6}" type="presOf" srcId="{E0604BAF-CFE4-4306-809B-475F47F56CC7}" destId="{BC0389EC-45A4-4FF1-8D61-C35B5B162C7A}" srcOrd="0" destOrd="1" presId="urn:microsoft.com/office/officeart/2005/8/layout/vList6"/>
    <dgm:cxn modelId="{684BEF5C-C68F-491E-9DE4-DCFC92CCF499}" srcId="{4844165F-36A3-4836-9E66-C1EBFD518C37}" destId="{8DB71C5C-E776-43A0-91A1-FCC436C00571}" srcOrd="0" destOrd="0" parTransId="{4DB127B8-4201-422D-907A-25EAF6FDDAF6}" sibTransId="{27A7836F-3B7D-4956-B8CB-A3A282555B6B}"/>
    <dgm:cxn modelId="{39B89A4F-2202-42D1-B5A9-383F29BB6C7B}" type="presOf" srcId="{4844165F-36A3-4836-9E66-C1EBFD518C37}" destId="{46AEBF1B-7E9F-499B-8FFF-2A20A0A35F55}" srcOrd="0" destOrd="0" presId="urn:microsoft.com/office/officeart/2005/8/layout/vList6"/>
    <dgm:cxn modelId="{A8D8E550-9F0C-45C6-BFC4-35869E8D6D8A}" srcId="{4844165F-36A3-4836-9E66-C1EBFD518C37}" destId="{C295B671-D911-4BBE-9AA3-967849889852}" srcOrd="2" destOrd="0" parTransId="{DCB6245F-217E-47AC-945F-70CBDA05BBB9}" sibTransId="{2119BE81-A13E-49B7-8DB5-5D1C3250B6E2}"/>
    <dgm:cxn modelId="{C838087E-40FB-44BC-8934-25FD41F56665}" srcId="{A58CE9B5-45C7-4516-ACC6-53A3F2F3CBAB}" destId="{4844165F-36A3-4836-9E66-C1EBFD518C37}" srcOrd="0" destOrd="0" parTransId="{12F5525D-2931-4B41-AB29-A77147248177}" sibTransId="{B796421A-611A-4110-9087-6CBE98B6FEE3}"/>
    <dgm:cxn modelId="{3ACF6983-E9C4-449D-86AF-19D60BDC5607}" type="presOf" srcId="{8DB71C5C-E776-43A0-91A1-FCC436C00571}" destId="{BC0389EC-45A4-4FF1-8D61-C35B5B162C7A}" srcOrd="0" destOrd="0" presId="urn:microsoft.com/office/officeart/2005/8/layout/vList6"/>
    <dgm:cxn modelId="{0029DF8E-71E5-493A-9CE6-934A1016B233}" srcId="{4844165F-36A3-4836-9E66-C1EBFD518C37}" destId="{E0604BAF-CFE4-4306-809B-475F47F56CC7}" srcOrd="1" destOrd="0" parTransId="{C339E06D-CD92-41D0-89DD-A00235FA99EC}" sibTransId="{50D48DD8-DFD0-45FA-BC6C-945487DFC8F1}"/>
    <dgm:cxn modelId="{5AD1DFB1-8E51-44A7-B7C2-0D70270C1C6F}" type="presOf" srcId="{C295B671-D911-4BBE-9AA3-967849889852}" destId="{BC0389EC-45A4-4FF1-8D61-C35B5B162C7A}" srcOrd="0" destOrd="2" presId="urn:microsoft.com/office/officeart/2005/8/layout/vList6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DDE9FA53-B232-4A23-B4BA-6CA955AEABD1}" type="presParOf" srcId="{6EC9D5AE-0638-4220-8AFC-B422BB46254C}" destId="{CF1F390F-F09F-454B-A37E-423C8D828E7A}" srcOrd="0" destOrd="0" presId="urn:microsoft.com/office/officeart/2005/8/layout/vList6"/>
    <dgm:cxn modelId="{69FDB7E1-2678-4E47-B2B9-2BBC5511BC78}" type="presParOf" srcId="{CF1F390F-F09F-454B-A37E-423C8D828E7A}" destId="{46AEBF1B-7E9F-499B-8FFF-2A20A0A35F55}" srcOrd="0" destOrd="0" presId="urn:microsoft.com/office/officeart/2005/8/layout/vList6"/>
    <dgm:cxn modelId="{7BF0C4C9-6A6E-4AAD-9B0C-813664C512CE}" type="presParOf" srcId="{CF1F390F-F09F-454B-A37E-423C8D828E7A}" destId="{BC0389EC-45A4-4FF1-8D61-C35B5B162C7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F2D5A5D-A7B8-4500-AAD8-D21B54E10AE6}">
      <dgm:prSet phldrT="[Tekst]" custT="1"/>
      <dgm:spPr>
        <a:solidFill>
          <a:schemeClr val="bg1"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 anchor="t"/>
        <a:lstStyle/>
        <a:p>
          <a:r>
            <a:rPr lang="pl-PL" sz="1600" dirty="0"/>
            <a:t>działalność prowadzi do </a:t>
          </a:r>
          <a:r>
            <a:rPr lang="pl-PL" sz="1600" b="1" dirty="0"/>
            <a:t>znaczącego wzrostu emisji zanieczyszczeń* </a:t>
          </a:r>
          <a:r>
            <a:rPr lang="pl-PL" sz="1600" dirty="0"/>
            <a:t>do powietrza, wody lub ziemi w porównaniu z sytuacją sprzed rozpoczęcia tej działalności</a:t>
          </a:r>
          <a:br>
            <a:rPr lang="pl-PL" sz="1600" dirty="0"/>
          </a:br>
          <a:r>
            <a:rPr lang="pl-PL" sz="1600" dirty="0">
              <a:solidFill>
                <a:srgbClr val="002060"/>
              </a:solidFill>
            </a:rPr>
            <a:t>* </a:t>
          </a:r>
          <a:r>
            <a:rPr lang="pl-PL" sz="1600" dirty="0">
              <a:solidFill>
                <a:schemeClr val="tx1"/>
              </a:solidFill>
            </a:rPr>
            <a:t>Inne niż GHG</a:t>
          </a:r>
          <a:r>
            <a:rPr lang="pl-PL" sz="1600" dirty="0">
              <a:solidFill>
                <a:srgbClr val="002060"/>
              </a:solidFill>
            </a:rPr>
            <a:t> </a:t>
          </a:r>
          <a:r>
            <a:rPr lang="pl-PL" sz="1600" dirty="0">
              <a:solidFill>
                <a:schemeClr val="tx1"/>
              </a:solidFill>
            </a:rPr>
            <a:t>substancje (stałe, ciekłe, gazowe), wibracje, ciepło, hałas, światło, promieniowanie i inne czynniki zanieczyszczające…</a:t>
          </a:r>
          <a:endParaRPr lang="pl-PL" sz="1600" dirty="0"/>
        </a:p>
      </dgm:t>
    </dgm:pt>
    <dgm:pt modelId="{C59D8F04-0134-4DF2-BF89-7410445510FC}" type="parTrans" cxnId="{E4406629-DF43-48CE-B88F-6F2FA3CCFAD4}">
      <dgm:prSet/>
      <dgm:spPr/>
      <dgm:t>
        <a:bodyPr/>
        <a:lstStyle/>
        <a:p>
          <a:endParaRPr lang="pl-PL"/>
        </a:p>
      </dgm:t>
    </dgm:pt>
    <dgm:pt modelId="{E408A685-5ADC-4604-AB33-F46EE10934BD}" type="sibTrans" cxnId="{E4406629-DF43-48CE-B88F-6F2FA3CCFAD4}">
      <dgm:prSet/>
      <dgm:spPr/>
      <dgm:t>
        <a:bodyPr/>
        <a:lstStyle/>
        <a:p>
          <a:endParaRPr lang="pl-PL"/>
        </a:p>
      </dgm:t>
    </dgm:pt>
    <dgm:pt modelId="{4CAE4DC4-D8E6-4054-B157-C70DBE40F67F}">
      <dgm:prSet phldrT="[Tekst]" custT="1"/>
      <dgm:spPr>
        <a:solidFill>
          <a:schemeClr val="accent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600" dirty="0">
              <a:solidFill>
                <a:schemeClr val="bg1"/>
              </a:solidFill>
            </a:rPr>
            <a:t>ZAPOBIEGANIE ZANIECZYSZCZENIU I JEGO KONTROLA</a:t>
          </a:r>
        </a:p>
      </dgm:t>
    </dgm:pt>
    <dgm:pt modelId="{9E380A2B-3165-4D43-8D62-389C0009C129}" type="sibTrans" cxnId="{8E5F17E2-D145-4F59-BE96-997D89C54892}">
      <dgm:prSet/>
      <dgm:spPr/>
      <dgm:t>
        <a:bodyPr/>
        <a:lstStyle/>
        <a:p>
          <a:endParaRPr lang="pl-PL"/>
        </a:p>
      </dgm:t>
    </dgm:pt>
    <dgm:pt modelId="{796B0B9C-3DD2-4167-9B94-15AA86661BED}" type="parTrans" cxnId="{8E5F17E2-D145-4F59-BE96-997D89C54892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F4A98324-B97C-44DE-A31D-2BEC77E62C6D}" type="pres">
      <dgm:prSet presAssocID="{4CAE4DC4-D8E6-4054-B157-C70DBE40F67F}" presName="linNode" presStyleCnt="0"/>
      <dgm:spPr/>
    </dgm:pt>
    <dgm:pt modelId="{0CFAC294-E104-4176-99AF-AC8C4D006DC6}" type="pres">
      <dgm:prSet presAssocID="{4CAE4DC4-D8E6-4054-B157-C70DBE40F67F}" presName="parentShp" presStyleLbl="node1" presStyleIdx="0" presStyleCnt="1" custScaleX="80066" custScaleY="69930" custLinFactNeighborX="-40" custLinFactNeighborY="-8583">
        <dgm:presLayoutVars>
          <dgm:bulletEnabled val="1"/>
        </dgm:presLayoutVars>
      </dgm:prSet>
      <dgm:spPr/>
    </dgm:pt>
    <dgm:pt modelId="{10F7D1E0-B6DB-4861-9844-FF06498FC934}" type="pres">
      <dgm:prSet presAssocID="{4CAE4DC4-D8E6-4054-B157-C70DBE40F67F}" presName="childShp" presStyleLbl="bgAccFollowNode1" presStyleIdx="0" presStyleCnt="1" custScaleX="120161" custScaleY="82936" custLinFactNeighborX="60" custLinFactNeighborY="-11997">
        <dgm:presLayoutVars>
          <dgm:bulletEnabled val="1"/>
        </dgm:presLayoutVars>
      </dgm:prSet>
      <dgm:spPr/>
    </dgm:pt>
  </dgm:ptLst>
  <dgm:cxnLst>
    <dgm:cxn modelId="{D92FB10C-47E0-4C4A-AC7F-C4DDF2703B8F}" type="presOf" srcId="{4CAE4DC4-D8E6-4054-B157-C70DBE40F67F}" destId="{0CFAC294-E104-4176-99AF-AC8C4D006DC6}" srcOrd="0" destOrd="0" presId="urn:microsoft.com/office/officeart/2005/8/layout/vList6"/>
    <dgm:cxn modelId="{E4406629-DF43-48CE-B88F-6F2FA3CCFAD4}" srcId="{4CAE4DC4-D8E6-4054-B157-C70DBE40F67F}" destId="{CF2D5A5D-A7B8-4500-AAD8-D21B54E10AE6}" srcOrd="0" destOrd="0" parTransId="{C59D8F04-0134-4DF2-BF89-7410445510FC}" sibTransId="{E408A685-5ADC-4604-AB33-F46EE10934BD}"/>
    <dgm:cxn modelId="{FBFCCD5A-2791-426D-AB7F-E655AE3FD660}" type="presOf" srcId="{CF2D5A5D-A7B8-4500-AAD8-D21B54E10AE6}" destId="{10F7D1E0-B6DB-4861-9844-FF06498FC934}" srcOrd="0" destOrd="0" presId="urn:microsoft.com/office/officeart/2005/8/layout/vList6"/>
    <dgm:cxn modelId="{8E5F17E2-D145-4F59-BE96-997D89C54892}" srcId="{A58CE9B5-45C7-4516-ACC6-53A3F2F3CBAB}" destId="{4CAE4DC4-D8E6-4054-B157-C70DBE40F67F}" srcOrd="0" destOrd="0" parTransId="{796B0B9C-3DD2-4167-9B94-15AA86661BED}" sibTransId="{9E380A2B-3165-4D43-8D62-389C0009C129}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820B8E00-FCF0-46D4-A8E0-CCF6A359E265}" type="presParOf" srcId="{6EC9D5AE-0638-4220-8AFC-B422BB46254C}" destId="{F4A98324-B97C-44DE-A31D-2BEC77E62C6D}" srcOrd="0" destOrd="0" presId="urn:microsoft.com/office/officeart/2005/8/layout/vList6"/>
    <dgm:cxn modelId="{5D0DBC3A-FAEC-4DC9-8E6E-BBE4AB1840F0}" type="presParOf" srcId="{F4A98324-B97C-44DE-A31D-2BEC77E62C6D}" destId="{0CFAC294-E104-4176-99AF-AC8C4D006DC6}" srcOrd="0" destOrd="0" presId="urn:microsoft.com/office/officeart/2005/8/layout/vList6"/>
    <dgm:cxn modelId="{9D0F3F1C-965C-4684-B45C-78B9A8013585}" type="presParOf" srcId="{F4A98324-B97C-44DE-A31D-2BEC77E62C6D}" destId="{10F7D1E0-B6DB-4861-9844-FF06498FC93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8CE9B5-45C7-4516-ACC6-53A3F2F3CBA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844165F-36A3-4836-9E66-C1EBFD518C37}">
      <dgm:prSet phldrT="[Tekst]" custT="1"/>
      <dgm:spPr>
        <a:solidFill>
          <a:schemeClr val="accent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600" dirty="0">
              <a:solidFill>
                <a:schemeClr val="bg2"/>
              </a:solidFill>
            </a:rPr>
            <a:t>OCHRONA I ODBUDOWA RÓŻNORODNOŚCI BIOLOGICZNEJ I EKOSYSTEMÓW</a:t>
          </a:r>
        </a:p>
      </dgm:t>
    </dgm:pt>
    <dgm:pt modelId="{12F5525D-2931-4B41-AB29-A77147248177}" type="parTrans" cxnId="{C838087E-40FB-44BC-8934-25FD41F56665}">
      <dgm:prSet/>
      <dgm:spPr/>
      <dgm:t>
        <a:bodyPr/>
        <a:lstStyle/>
        <a:p>
          <a:endParaRPr lang="pl-PL"/>
        </a:p>
      </dgm:t>
    </dgm:pt>
    <dgm:pt modelId="{B796421A-611A-4110-9087-6CBE98B6FEE3}" type="sibTrans" cxnId="{C838087E-40FB-44BC-8934-25FD41F56665}">
      <dgm:prSet/>
      <dgm:spPr/>
      <dgm:t>
        <a:bodyPr/>
        <a:lstStyle/>
        <a:p>
          <a:endParaRPr lang="pl-PL"/>
        </a:p>
      </dgm:t>
    </dgm:pt>
    <dgm:pt modelId="{8DB71C5C-E776-43A0-91A1-FCC436C00571}">
      <dgm:prSet phldrT="[Tekst]" custT="1"/>
      <dgm:spPr>
        <a:solidFill>
          <a:schemeClr val="bg1"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 anchor="ctr"/>
        <a:lstStyle/>
        <a:p>
          <a:r>
            <a:rPr lang="pl-PL" sz="1600" dirty="0"/>
            <a:t>działalność </a:t>
          </a:r>
          <a:r>
            <a:rPr lang="pl-PL" sz="1600" b="1" dirty="0"/>
            <a:t>w znacznym stopniu szkodzi dobremu stanowi i odporności ekosystemów</a:t>
          </a:r>
          <a:r>
            <a:rPr lang="pl-PL" sz="1600" dirty="0"/>
            <a:t>; lub</a:t>
          </a:r>
        </a:p>
      </dgm:t>
    </dgm:pt>
    <dgm:pt modelId="{4DB127B8-4201-422D-907A-25EAF6FDDAF6}" type="parTrans" cxnId="{684BEF5C-C68F-491E-9DE4-DCFC92CCF499}">
      <dgm:prSet/>
      <dgm:spPr/>
      <dgm:t>
        <a:bodyPr/>
        <a:lstStyle/>
        <a:p>
          <a:endParaRPr lang="pl-PL"/>
        </a:p>
      </dgm:t>
    </dgm:pt>
    <dgm:pt modelId="{27A7836F-3B7D-4956-B8CB-A3A282555B6B}" type="sibTrans" cxnId="{684BEF5C-C68F-491E-9DE4-DCFC92CCF499}">
      <dgm:prSet/>
      <dgm:spPr/>
      <dgm:t>
        <a:bodyPr/>
        <a:lstStyle/>
        <a:p>
          <a:endParaRPr lang="pl-PL"/>
        </a:p>
      </dgm:t>
    </dgm:pt>
    <dgm:pt modelId="{E0604BAF-CFE4-4306-809B-475F47F56CC7}">
      <dgm:prSet phldrT="[Tekst]" custT="1"/>
      <dgm:spPr>
        <a:solidFill>
          <a:schemeClr val="bg1"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  <dgm:t>
        <a:bodyPr anchor="ctr"/>
        <a:lstStyle/>
        <a:p>
          <a:r>
            <a:rPr lang="pl-PL" sz="1600" dirty="0"/>
            <a:t>działalność jest </a:t>
          </a:r>
          <a:r>
            <a:rPr lang="pl-PL" sz="1600" b="1" dirty="0"/>
            <a:t>szkodliwa dla stanu zachowania siedlisk i gatunków, </a:t>
          </a:r>
          <a:r>
            <a:rPr lang="pl-PL" sz="1600" dirty="0"/>
            <a:t>w tym siedlisk i gatunków objętych zakresem zainteresowania UE (np. obszary Natura 2000, obszary UNESCO)</a:t>
          </a:r>
        </a:p>
      </dgm:t>
    </dgm:pt>
    <dgm:pt modelId="{C339E06D-CD92-41D0-89DD-A00235FA99EC}" type="parTrans" cxnId="{0029DF8E-71E5-493A-9CE6-934A1016B233}">
      <dgm:prSet/>
      <dgm:spPr/>
      <dgm:t>
        <a:bodyPr/>
        <a:lstStyle/>
        <a:p>
          <a:endParaRPr lang="pl-PL"/>
        </a:p>
      </dgm:t>
    </dgm:pt>
    <dgm:pt modelId="{50D48DD8-DFD0-45FA-BC6C-945487DFC8F1}" type="sibTrans" cxnId="{0029DF8E-71E5-493A-9CE6-934A1016B233}">
      <dgm:prSet/>
      <dgm:spPr/>
      <dgm:t>
        <a:bodyPr/>
        <a:lstStyle/>
        <a:p>
          <a:endParaRPr lang="pl-PL"/>
        </a:p>
      </dgm:t>
    </dgm:pt>
    <dgm:pt modelId="{6EC9D5AE-0638-4220-8AFC-B422BB46254C}" type="pres">
      <dgm:prSet presAssocID="{A58CE9B5-45C7-4516-ACC6-53A3F2F3CBAB}" presName="Name0" presStyleCnt="0">
        <dgm:presLayoutVars>
          <dgm:dir/>
          <dgm:animLvl val="lvl"/>
          <dgm:resizeHandles/>
        </dgm:presLayoutVars>
      </dgm:prSet>
      <dgm:spPr/>
    </dgm:pt>
    <dgm:pt modelId="{CF1F390F-F09F-454B-A37E-423C8D828E7A}" type="pres">
      <dgm:prSet presAssocID="{4844165F-36A3-4836-9E66-C1EBFD518C37}" presName="linNode" presStyleCnt="0"/>
      <dgm:spPr/>
    </dgm:pt>
    <dgm:pt modelId="{46AEBF1B-7E9F-499B-8FFF-2A20A0A35F55}" type="pres">
      <dgm:prSet presAssocID="{4844165F-36A3-4836-9E66-C1EBFD518C37}" presName="parentShp" presStyleLbl="node1" presStyleIdx="0" presStyleCnt="1" custScaleX="114965" custScaleY="75544">
        <dgm:presLayoutVars>
          <dgm:bulletEnabled val="1"/>
        </dgm:presLayoutVars>
      </dgm:prSet>
      <dgm:spPr/>
    </dgm:pt>
    <dgm:pt modelId="{BC0389EC-45A4-4FF1-8D61-C35B5B162C7A}" type="pres">
      <dgm:prSet presAssocID="{4844165F-36A3-4836-9E66-C1EBFD518C37}" presName="childShp" presStyleLbl="bgAccFollowNode1" presStyleIdx="0" presStyleCnt="1" custScaleX="164565" custScaleY="104162" custLinFactNeighborX="-492" custLinFactNeighborY="1322">
        <dgm:presLayoutVars>
          <dgm:bulletEnabled val="1"/>
        </dgm:presLayoutVars>
      </dgm:prSet>
      <dgm:spPr/>
    </dgm:pt>
  </dgm:ptLst>
  <dgm:cxnLst>
    <dgm:cxn modelId="{A71F8918-60E4-43B0-859C-FA3BFC5CFCE6}" type="presOf" srcId="{E0604BAF-CFE4-4306-809B-475F47F56CC7}" destId="{BC0389EC-45A4-4FF1-8D61-C35B5B162C7A}" srcOrd="0" destOrd="1" presId="urn:microsoft.com/office/officeart/2005/8/layout/vList6"/>
    <dgm:cxn modelId="{684BEF5C-C68F-491E-9DE4-DCFC92CCF499}" srcId="{4844165F-36A3-4836-9E66-C1EBFD518C37}" destId="{8DB71C5C-E776-43A0-91A1-FCC436C00571}" srcOrd="0" destOrd="0" parTransId="{4DB127B8-4201-422D-907A-25EAF6FDDAF6}" sibTransId="{27A7836F-3B7D-4956-B8CB-A3A282555B6B}"/>
    <dgm:cxn modelId="{39B89A4F-2202-42D1-B5A9-383F29BB6C7B}" type="presOf" srcId="{4844165F-36A3-4836-9E66-C1EBFD518C37}" destId="{46AEBF1B-7E9F-499B-8FFF-2A20A0A35F55}" srcOrd="0" destOrd="0" presId="urn:microsoft.com/office/officeart/2005/8/layout/vList6"/>
    <dgm:cxn modelId="{C838087E-40FB-44BC-8934-25FD41F56665}" srcId="{A58CE9B5-45C7-4516-ACC6-53A3F2F3CBAB}" destId="{4844165F-36A3-4836-9E66-C1EBFD518C37}" srcOrd="0" destOrd="0" parTransId="{12F5525D-2931-4B41-AB29-A77147248177}" sibTransId="{B796421A-611A-4110-9087-6CBE98B6FEE3}"/>
    <dgm:cxn modelId="{3ACF6983-E9C4-449D-86AF-19D60BDC5607}" type="presOf" srcId="{8DB71C5C-E776-43A0-91A1-FCC436C00571}" destId="{BC0389EC-45A4-4FF1-8D61-C35B5B162C7A}" srcOrd="0" destOrd="0" presId="urn:microsoft.com/office/officeart/2005/8/layout/vList6"/>
    <dgm:cxn modelId="{0029DF8E-71E5-493A-9CE6-934A1016B233}" srcId="{4844165F-36A3-4836-9E66-C1EBFD518C37}" destId="{E0604BAF-CFE4-4306-809B-475F47F56CC7}" srcOrd="1" destOrd="0" parTransId="{C339E06D-CD92-41D0-89DD-A00235FA99EC}" sibTransId="{50D48DD8-DFD0-45FA-BC6C-945487DFC8F1}"/>
    <dgm:cxn modelId="{C05957E2-5E98-4107-925C-B7822CCF75E3}" type="presOf" srcId="{A58CE9B5-45C7-4516-ACC6-53A3F2F3CBAB}" destId="{6EC9D5AE-0638-4220-8AFC-B422BB46254C}" srcOrd="0" destOrd="0" presId="urn:microsoft.com/office/officeart/2005/8/layout/vList6"/>
    <dgm:cxn modelId="{DDE9FA53-B232-4A23-B4BA-6CA955AEABD1}" type="presParOf" srcId="{6EC9D5AE-0638-4220-8AFC-B422BB46254C}" destId="{CF1F390F-F09F-454B-A37E-423C8D828E7A}" srcOrd="0" destOrd="0" presId="urn:microsoft.com/office/officeart/2005/8/layout/vList6"/>
    <dgm:cxn modelId="{69FDB7E1-2678-4E47-B2B9-2BBC5511BC78}" type="presParOf" srcId="{CF1F390F-F09F-454B-A37E-423C8D828E7A}" destId="{46AEBF1B-7E9F-499B-8FFF-2A20A0A35F55}" srcOrd="0" destOrd="0" presId="urn:microsoft.com/office/officeart/2005/8/layout/vList6"/>
    <dgm:cxn modelId="{7BF0C4C9-6A6E-4AAD-9B0C-813664C512CE}" type="presParOf" srcId="{CF1F390F-F09F-454B-A37E-423C8D828E7A}" destId="{BC0389EC-45A4-4FF1-8D61-C35B5B162C7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093AB3-5AFE-4801-AC91-D7B23D396875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9B73740-0AAD-4978-8E4E-217C99228F4C}">
      <dgm:prSet phldrT="[Teks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dirty="0"/>
            <a:t>DNSH</a:t>
          </a:r>
        </a:p>
      </dgm:t>
    </dgm:pt>
    <dgm:pt modelId="{0D735920-8ED7-428A-B1A9-9D2DA387CAD8}" type="parTrans" cxnId="{1CEF2534-8135-4E38-99D2-BDA0CD81095C}">
      <dgm:prSet/>
      <dgm:spPr/>
      <dgm:t>
        <a:bodyPr/>
        <a:lstStyle/>
        <a:p>
          <a:endParaRPr lang="pl-PL"/>
        </a:p>
      </dgm:t>
    </dgm:pt>
    <dgm:pt modelId="{11A26F1F-C1A7-4641-AF6E-3921A8EB2DC0}" type="sibTrans" cxnId="{1CEF2534-8135-4E38-99D2-BDA0CD81095C}">
      <dgm:prSet/>
      <dgm:spPr/>
      <dgm:t>
        <a:bodyPr/>
        <a:lstStyle/>
        <a:p>
          <a:endParaRPr lang="pl-PL"/>
        </a:p>
      </dgm:t>
    </dgm:pt>
    <dgm:pt modelId="{A2593978-4184-40E1-AC4C-EF02C305955D}">
      <dgm:prSet phldrT="[Teks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800" b="1" dirty="0"/>
            <a:t>KRYTERIA </a:t>
          </a:r>
        </a:p>
        <a:p>
          <a:r>
            <a:rPr lang="pl-PL" sz="1800" b="1" dirty="0"/>
            <a:t>Z ART. 17</a:t>
          </a:r>
        </a:p>
      </dgm:t>
    </dgm:pt>
    <dgm:pt modelId="{E2D96404-D70B-4FD6-8ED8-B3A31DDD9334}" type="parTrans" cxnId="{4516A0EA-4BDE-474C-B27F-0E92A816E0B9}">
      <dgm:prSet/>
      <dgm:spPr/>
      <dgm:t>
        <a:bodyPr/>
        <a:lstStyle/>
        <a:p>
          <a:endParaRPr lang="pl-PL"/>
        </a:p>
      </dgm:t>
    </dgm:pt>
    <dgm:pt modelId="{4D330B47-7166-4171-A638-2C6301CA2438}" type="sibTrans" cxnId="{4516A0EA-4BDE-474C-B27F-0E92A816E0B9}">
      <dgm:prSet/>
      <dgm:spPr/>
      <dgm:t>
        <a:bodyPr/>
        <a:lstStyle/>
        <a:p>
          <a:endParaRPr lang="pl-PL"/>
        </a:p>
      </dgm:t>
    </dgm:pt>
    <dgm:pt modelId="{2D4DFFEF-32B4-4440-A5C0-11222192139C}">
      <dgm:prSet phldrT="[Teks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600" b="1" dirty="0"/>
            <a:t>CYKL ŻYCIA PRODUKTU,USŁUGI</a:t>
          </a:r>
        </a:p>
      </dgm:t>
    </dgm:pt>
    <dgm:pt modelId="{F1D9A462-1AE8-42AB-AA37-7B22E3C91D3A}" type="parTrans" cxnId="{6C32DDAE-CEBD-4460-BE0C-D4E535AA7DD1}">
      <dgm:prSet/>
      <dgm:spPr/>
      <dgm:t>
        <a:bodyPr/>
        <a:lstStyle/>
        <a:p>
          <a:endParaRPr lang="pl-PL"/>
        </a:p>
      </dgm:t>
    </dgm:pt>
    <dgm:pt modelId="{BCCB852B-0D1A-4C76-B0D3-B4C98250F575}" type="sibTrans" cxnId="{6C32DDAE-CEBD-4460-BE0C-D4E535AA7DD1}">
      <dgm:prSet/>
      <dgm:spPr/>
      <dgm:t>
        <a:bodyPr/>
        <a:lstStyle/>
        <a:p>
          <a:endParaRPr lang="pl-PL"/>
        </a:p>
      </dgm:t>
    </dgm:pt>
    <dgm:pt modelId="{A0B33ACC-C817-47C8-B619-801718EB856F}">
      <dgm:prSet phldrT="[Teks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sz="1500" b="1" dirty="0"/>
            <a:t>SKUTKI </a:t>
          </a:r>
          <a:r>
            <a:rPr lang="pl-PL" sz="1400" b="1" dirty="0"/>
            <a:t>ŚRODOWISKOWE</a:t>
          </a:r>
          <a:r>
            <a:rPr lang="pl-PL" sz="1500" b="1" dirty="0"/>
            <a:t> SAMEJ DZIAŁALNOŚCI</a:t>
          </a:r>
        </a:p>
      </dgm:t>
    </dgm:pt>
    <dgm:pt modelId="{9C67B194-40F7-446E-89E1-033812DEBE39}" type="parTrans" cxnId="{3F3111A0-256E-4797-BB22-229A87D24C16}">
      <dgm:prSet/>
      <dgm:spPr/>
      <dgm:t>
        <a:bodyPr/>
        <a:lstStyle/>
        <a:p>
          <a:endParaRPr lang="pl-PL"/>
        </a:p>
      </dgm:t>
    </dgm:pt>
    <dgm:pt modelId="{A6143D5E-4132-48BF-88A4-8073CA526B8C}" type="sibTrans" cxnId="{3F3111A0-256E-4797-BB22-229A87D24C16}">
      <dgm:prSet/>
      <dgm:spPr/>
      <dgm:t>
        <a:bodyPr/>
        <a:lstStyle/>
        <a:p>
          <a:endParaRPr lang="pl-PL"/>
        </a:p>
      </dgm:t>
    </dgm:pt>
    <dgm:pt modelId="{ED13E226-7B2C-469B-A100-534687B9303F}">
      <dgm:prSet phldrT="[Teks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l-PL" b="1" dirty="0"/>
            <a:t>SKUTKI ŚRODOWISKOWE DOSTARCZANYCH PRODUKTÓW </a:t>
          </a:r>
          <a:br>
            <a:rPr lang="pl-PL" b="1" dirty="0"/>
          </a:br>
          <a:r>
            <a:rPr lang="pl-PL" b="1" dirty="0"/>
            <a:t>I ŚWIADCZONYCH USŁUG W RAMACH DZIAŁALNOŚCI</a:t>
          </a:r>
        </a:p>
      </dgm:t>
    </dgm:pt>
    <dgm:pt modelId="{08676D48-CD59-4002-AB85-149C91840293}" type="parTrans" cxnId="{07E9E2F0-8324-4C91-BCE3-D13AB10425F4}">
      <dgm:prSet/>
      <dgm:spPr/>
      <dgm:t>
        <a:bodyPr/>
        <a:lstStyle/>
        <a:p>
          <a:endParaRPr lang="pl-PL"/>
        </a:p>
      </dgm:t>
    </dgm:pt>
    <dgm:pt modelId="{4713DF49-643C-4994-9E2C-3AB3F89EEB98}" type="sibTrans" cxnId="{07E9E2F0-8324-4C91-BCE3-D13AB10425F4}">
      <dgm:prSet/>
      <dgm:spPr/>
      <dgm:t>
        <a:bodyPr/>
        <a:lstStyle/>
        <a:p>
          <a:endParaRPr lang="pl-PL"/>
        </a:p>
      </dgm:t>
    </dgm:pt>
    <dgm:pt modelId="{C6AC7E66-90E0-493E-AAE7-05C608F3D9E6}" type="pres">
      <dgm:prSet presAssocID="{F2093AB3-5AFE-4801-AC91-D7B23D39687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1736B3E-6B5B-4333-BEE5-ACDF2E683F34}" type="pres">
      <dgm:prSet presAssocID="{19B73740-0AAD-4978-8E4E-217C99228F4C}" presName="centerShape" presStyleLbl="node0" presStyleIdx="0" presStyleCnt="1" custScaleX="78780" custScaleY="76925"/>
      <dgm:spPr/>
    </dgm:pt>
    <dgm:pt modelId="{CEC4CD9E-2118-4E5D-8C61-FC6C5BD9BD34}" type="pres">
      <dgm:prSet presAssocID="{A2593978-4184-40E1-AC4C-EF02C305955D}" presName="node" presStyleLbl="node1" presStyleIdx="0" presStyleCnt="4" custScaleX="126853" custScaleY="119780">
        <dgm:presLayoutVars>
          <dgm:bulletEnabled val="1"/>
        </dgm:presLayoutVars>
      </dgm:prSet>
      <dgm:spPr/>
    </dgm:pt>
    <dgm:pt modelId="{D2D1A4BD-36DD-4BD5-A351-4970354EB107}" type="pres">
      <dgm:prSet presAssocID="{A2593978-4184-40E1-AC4C-EF02C305955D}" presName="dummy" presStyleCnt="0"/>
      <dgm:spPr/>
    </dgm:pt>
    <dgm:pt modelId="{6FFA6AF5-5C09-40DC-9E30-55886F1A2814}" type="pres">
      <dgm:prSet presAssocID="{4D330B47-7166-4171-A638-2C6301CA2438}" presName="sibTrans" presStyleLbl="sibTrans2D1" presStyleIdx="0" presStyleCnt="4"/>
      <dgm:spPr/>
    </dgm:pt>
    <dgm:pt modelId="{7AF27060-672F-4937-A5D3-B1484CD14547}" type="pres">
      <dgm:prSet presAssocID="{2D4DFFEF-32B4-4440-A5C0-11222192139C}" presName="node" presStyleLbl="node1" presStyleIdx="1" presStyleCnt="4" custScaleX="118288" custScaleY="109893">
        <dgm:presLayoutVars>
          <dgm:bulletEnabled val="1"/>
        </dgm:presLayoutVars>
      </dgm:prSet>
      <dgm:spPr/>
    </dgm:pt>
    <dgm:pt modelId="{F8FE5352-FB24-4996-A889-2002AFEBED47}" type="pres">
      <dgm:prSet presAssocID="{2D4DFFEF-32B4-4440-A5C0-11222192139C}" presName="dummy" presStyleCnt="0"/>
      <dgm:spPr/>
    </dgm:pt>
    <dgm:pt modelId="{A7DAF125-296A-44A5-B8E3-C4B60A74CA35}" type="pres">
      <dgm:prSet presAssocID="{BCCB852B-0D1A-4C76-B0D3-B4C98250F575}" presName="sibTrans" presStyleLbl="sibTrans2D1" presStyleIdx="1" presStyleCnt="4"/>
      <dgm:spPr/>
    </dgm:pt>
    <dgm:pt modelId="{3310B1D6-9FA3-4A4E-A67A-EFC0E4CBB4D5}" type="pres">
      <dgm:prSet presAssocID="{A0B33ACC-C817-47C8-B619-801718EB856F}" presName="node" presStyleLbl="node1" presStyleIdx="2" presStyleCnt="4" custScaleX="137319" custScaleY="131980">
        <dgm:presLayoutVars>
          <dgm:bulletEnabled val="1"/>
        </dgm:presLayoutVars>
      </dgm:prSet>
      <dgm:spPr/>
    </dgm:pt>
    <dgm:pt modelId="{C8AD2196-03C7-48AE-A9FF-5B5C9AE99D78}" type="pres">
      <dgm:prSet presAssocID="{A0B33ACC-C817-47C8-B619-801718EB856F}" presName="dummy" presStyleCnt="0"/>
      <dgm:spPr/>
    </dgm:pt>
    <dgm:pt modelId="{5F39F783-2C8E-43BB-A375-50C513496107}" type="pres">
      <dgm:prSet presAssocID="{A6143D5E-4132-48BF-88A4-8073CA526B8C}" presName="sibTrans" presStyleLbl="sibTrans2D1" presStyleIdx="2" presStyleCnt="4"/>
      <dgm:spPr/>
    </dgm:pt>
    <dgm:pt modelId="{42059AA5-F32F-4E81-B5C6-A822339EC8F4}" type="pres">
      <dgm:prSet presAssocID="{ED13E226-7B2C-469B-A100-534687B9303F}" presName="node" presStyleLbl="node1" presStyleIdx="3" presStyleCnt="4" custScaleX="136740" custScaleY="126459">
        <dgm:presLayoutVars>
          <dgm:bulletEnabled val="1"/>
        </dgm:presLayoutVars>
      </dgm:prSet>
      <dgm:spPr/>
    </dgm:pt>
    <dgm:pt modelId="{BFF5DF8B-AFE4-4118-B94E-02441776B51B}" type="pres">
      <dgm:prSet presAssocID="{ED13E226-7B2C-469B-A100-534687B9303F}" presName="dummy" presStyleCnt="0"/>
      <dgm:spPr/>
    </dgm:pt>
    <dgm:pt modelId="{74E260F7-8C5F-46BC-8C3E-70BA4127CF93}" type="pres">
      <dgm:prSet presAssocID="{4713DF49-643C-4994-9E2C-3AB3F89EEB98}" presName="sibTrans" presStyleLbl="sibTrans2D1" presStyleIdx="3" presStyleCnt="4"/>
      <dgm:spPr/>
    </dgm:pt>
  </dgm:ptLst>
  <dgm:cxnLst>
    <dgm:cxn modelId="{F179DD0D-1108-4D7F-82D9-058019E694DD}" type="presOf" srcId="{4D330B47-7166-4171-A638-2C6301CA2438}" destId="{6FFA6AF5-5C09-40DC-9E30-55886F1A2814}" srcOrd="0" destOrd="0" presId="urn:microsoft.com/office/officeart/2005/8/layout/radial6"/>
    <dgm:cxn modelId="{EA084B25-01CF-4862-8939-1367311B2DC1}" type="presOf" srcId="{2D4DFFEF-32B4-4440-A5C0-11222192139C}" destId="{7AF27060-672F-4937-A5D3-B1484CD14547}" srcOrd="0" destOrd="0" presId="urn:microsoft.com/office/officeart/2005/8/layout/radial6"/>
    <dgm:cxn modelId="{1CEF2534-8135-4E38-99D2-BDA0CD81095C}" srcId="{F2093AB3-5AFE-4801-AC91-D7B23D396875}" destId="{19B73740-0AAD-4978-8E4E-217C99228F4C}" srcOrd="0" destOrd="0" parTransId="{0D735920-8ED7-428A-B1A9-9D2DA387CAD8}" sibTransId="{11A26F1F-C1A7-4641-AF6E-3921A8EB2DC0}"/>
    <dgm:cxn modelId="{A27F035B-CF20-48FE-BE8F-6AD9453C9335}" type="presOf" srcId="{4713DF49-643C-4994-9E2C-3AB3F89EEB98}" destId="{74E260F7-8C5F-46BC-8C3E-70BA4127CF93}" srcOrd="0" destOrd="0" presId="urn:microsoft.com/office/officeart/2005/8/layout/radial6"/>
    <dgm:cxn modelId="{45E66062-0AC3-4FAB-9173-DA22D48F4D71}" type="presOf" srcId="{ED13E226-7B2C-469B-A100-534687B9303F}" destId="{42059AA5-F32F-4E81-B5C6-A822339EC8F4}" srcOrd="0" destOrd="0" presId="urn:microsoft.com/office/officeart/2005/8/layout/radial6"/>
    <dgm:cxn modelId="{6A7E1E6C-5906-4B68-B713-2291AD97288A}" type="presOf" srcId="{A2593978-4184-40E1-AC4C-EF02C305955D}" destId="{CEC4CD9E-2118-4E5D-8C61-FC6C5BD9BD34}" srcOrd="0" destOrd="0" presId="urn:microsoft.com/office/officeart/2005/8/layout/radial6"/>
    <dgm:cxn modelId="{E161FA86-F534-4C83-83A4-DB8A978C4FAA}" type="presOf" srcId="{19B73740-0AAD-4978-8E4E-217C99228F4C}" destId="{C1736B3E-6B5B-4333-BEE5-ACDF2E683F34}" srcOrd="0" destOrd="0" presId="urn:microsoft.com/office/officeart/2005/8/layout/radial6"/>
    <dgm:cxn modelId="{3F3111A0-256E-4797-BB22-229A87D24C16}" srcId="{19B73740-0AAD-4978-8E4E-217C99228F4C}" destId="{A0B33ACC-C817-47C8-B619-801718EB856F}" srcOrd="2" destOrd="0" parTransId="{9C67B194-40F7-446E-89E1-033812DEBE39}" sibTransId="{A6143D5E-4132-48BF-88A4-8073CA526B8C}"/>
    <dgm:cxn modelId="{2A637BA0-AE04-44BC-AFA6-3B2F4F349168}" type="presOf" srcId="{A0B33ACC-C817-47C8-B619-801718EB856F}" destId="{3310B1D6-9FA3-4A4E-A67A-EFC0E4CBB4D5}" srcOrd="0" destOrd="0" presId="urn:microsoft.com/office/officeart/2005/8/layout/radial6"/>
    <dgm:cxn modelId="{6C32DDAE-CEBD-4460-BE0C-D4E535AA7DD1}" srcId="{19B73740-0AAD-4978-8E4E-217C99228F4C}" destId="{2D4DFFEF-32B4-4440-A5C0-11222192139C}" srcOrd="1" destOrd="0" parTransId="{F1D9A462-1AE8-42AB-AA37-7B22E3C91D3A}" sibTransId="{BCCB852B-0D1A-4C76-B0D3-B4C98250F575}"/>
    <dgm:cxn modelId="{F1319AD0-D0C8-4E76-AD89-7B3A587F6B9A}" type="presOf" srcId="{A6143D5E-4132-48BF-88A4-8073CA526B8C}" destId="{5F39F783-2C8E-43BB-A375-50C513496107}" srcOrd="0" destOrd="0" presId="urn:microsoft.com/office/officeart/2005/8/layout/radial6"/>
    <dgm:cxn modelId="{7FE72BDF-71F1-425F-829C-DC67398A40E8}" type="presOf" srcId="{BCCB852B-0D1A-4C76-B0D3-B4C98250F575}" destId="{A7DAF125-296A-44A5-B8E3-C4B60A74CA35}" srcOrd="0" destOrd="0" presId="urn:microsoft.com/office/officeart/2005/8/layout/radial6"/>
    <dgm:cxn modelId="{553B9DE3-76FE-41DC-AD90-E982A237DE5C}" type="presOf" srcId="{F2093AB3-5AFE-4801-AC91-D7B23D396875}" destId="{C6AC7E66-90E0-493E-AAE7-05C608F3D9E6}" srcOrd="0" destOrd="0" presId="urn:microsoft.com/office/officeart/2005/8/layout/radial6"/>
    <dgm:cxn modelId="{4516A0EA-4BDE-474C-B27F-0E92A816E0B9}" srcId="{19B73740-0AAD-4978-8E4E-217C99228F4C}" destId="{A2593978-4184-40E1-AC4C-EF02C305955D}" srcOrd="0" destOrd="0" parTransId="{E2D96404-D70B-4FD6-8ED8-B3A31DDD9334}" sibTransId="{4D330B47-7166-4171-A638-2C6301CA2438}"/>
    <dgm:cxn modelId="{07E9E2F0-8324-4C91-BCE3-D13AB10425F4}" srcId="{19B73740-0AAD-4978-8E4E-217C99228F4C}" destId="{ED13E226-7B2C-469B-A100-534687B9303F}" srcOrd="3" destOrd="0" parTransId="{08676D48-CD59-4002-AB85-149C91840293}" sibTransId="{4713DF49-643C-4994-9E2C-3AB3F89EEB98}"/>
    <dgm:cxn modelId="{5A2FEEE4-D84E-4053-A932-4FD39E8F0326}" type="presParOf" srcId="{C6AC7E66-90E0-493E-AAE7-05C608F3D9E6}" destId="{C1736B3E-6B5B-4333-BEE5-ACDF2E683F34}" srcOrd="0" destOrd="0" presId="urn:microsoft.com/office/officeart/2005/8/layout/radial6"/>
    <dgm:cxn modelId="{2D47C2C5-FF53-4F63-8578-A788433CA424}" type="presParOf" srcId="{C6AC7E66-90E0-493E-AAE7-05C608F3D9E6}" destId="{CEC4CD9E-2118-4E5D-8C61-FC6C5BD9BD34}" srcOrd="1" destOrd="0" presId="urn:microsoft.com/office/officeart/2005/8/layout/radial6"/>
    <dgm:cxn modelId="{C82AB537-FB3B-4841-9AED-9A57ACD764C9}" type="presParOf" srcId="{C6AC7E66-90E0-493E-AAE7-05C608F3D9E6}" destId="{D2D1A4BD-36DD-4BD5-A351-4970354EB107}" srcOrd="2" destOrd="0" presId="urn:microsoft.com/office/officeart/2005/8/layout/radial6"/>
    <dgm:cxn modelId="{B01B0562-31BB-410E-938B-5F2754DE20C4}" type="presParOf" srcId="{C6AC7E66-90E0-493E-AAE7-05C608F3D9E6}" destId="{6FFA6AF5-5C09-40DC-9E30-55886F1A2814}" srcOrd="3" destOrd="0" presId="urn:microsoft.com/office/officeart/2005/8/layout/radial6"/>
    <dgm:cxn modelId="{56F800B9-F29F-4059-B780-EA5537459222}" type="presParOf" srcId="{C6AC7E66-90E0-493E-AAE7-05C608F3D9E6}" destId="{7AF27060-672F-4937-A5D3-B1484CD14547}" srcOrd="4" destOrd="0" presId="urn:microsoft.com/office/officeart/2005/8/layout/radial6"/>
    <dgm:cxn modelId="{D02752CC-ABCD-43A3-A0F2-22AB28BD62B6}" type="presParOf" srcId="{C6AC7E66-90E0-493E-AAE7-05C608F3D9E6}" destId="{F8FE5352-FB24-4996-A889-2002AFEBED47}" srcOrd="5" destOrd="0" presId="urn:microsoft.com/office/officeart/2005/8/layout/radial6"/>
    <dgm:cxn modelId="{C9FF37ED-C7E1-4A00-AFE9-5C7732D53145}" type="presParOf" srcId="{C6AC7E66-90E0-493E-AAE7-05C608F3D9E6}" destId="{A7DAF125-296A-44A5-B8E3-C4B60A74CA35}" srcOrd="6" destOrd="0" presId="urn:microsoft.com/office/officeart/2005/8/layout/radial6"/>
    <dgm:cxn modelId="{28382175-FC4F-41AA-A786-EBEE406CE9C4}" type="presParOf" srcId="{C6AC7E66-90E0-493E-AAE7-05C608F3D9E6}" destId="{3310B1D6-9FA3-4A4E-A67A-EFC0E4CBB4D5}" srcOrd="7" destOrd="0" presId="urn:microsoft.com/office/officeart/2005/8/layout/radial6"/>
    <dgm:cxn modelId="{48CEB6A0-D757-478A-9415-3FA3B6A50825}" type="presParOf" srcId="{C6AC7E66-90E0-493E-AAE7-05C608F3D9E6}" destId="{C8AD2196-03C7-48AE-A9FF-5B5C9AE99D78}" srcOrd="8" destOrd="0" presId="urn:microsoft.com/office/officeart/2005/8/layout/radial6"/>
    <dgm:cxn modelId="{35CDD38A-830C-4549-89BE-A6EBBAC043FE}" type="presParOf" srcId="{C6AC7E66-90E0-493E-AAE7-05C608F3D9E6}" destId="{5F39F783-2C8E-43BB-A375-50C513496107}" srcOrd="9" destOrd="0" presId="urn:microsoft.com/office/officeart/2005/8/layout/radial6"/>
    <dgm:cxn modelId="{1A6EDF99-8A0F-4169-A227-C118AC992810}" type="presParOf" srcId="{C6AC7E66-90E0-493E-AAE7-05C608F3D9E6}" destId="{42059AA5-F32F-4E81-B5C6-A822339EC8F4}" srcOrd="10" destOrd="0" presId="urn:microsoft.com/office/officeart/2005/8/layout/radial6"/>
    <dgm:cxn modelId="{36E0FF59-7ABE-496E-BB4B-675A31D9819D}" type="presParOf" srcId="{C6AC7E66-90E0-493E-AAE7-05C608F3D9E6}" destId="{BFF5DF8B-AFE4-4118-B94E-02441776B51B}" srcOrd="11" destOrd="0" presId="urn:microsoft.com/office/officeart/2005/8/layout/radial6"/>
    <dgm:cxn modelId="{EC37D8CE-62AC-4BDC-9A60-B0B8DC52441F}" type="presParOf" srcId="{C6AC7E66-90E0-493E-AAE7-05C608F3D9E6}" destId="{74E260F7-8C5F-46BC-8C3E-70BA4127CF93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43201-EB9D-4DA1-A9D8-4BA04831A299}">
      <dsp:nvSpPr>
        <dsp:cNvPr id="0" name=""/>
        <dsp:cNvSpPr/>
      </dsp:nvSpPr>
      <dsp:spPr>
        <a:xfrm>
          <a:off x="1175905" y="309999"/>
          <a:ext cx="3951009" cy="3956522"/>
        </a:xfrm>
        <a:prstGeom prst="pie">
          <a:avLst>
            <a:gd name="adj1" fmla="val 16200000"/>
            <a:gd name="adj2" fmla="val 1800000"/>
          </a:avLst>
        </a:prstGeom>
        <a:solidFill>
          <a:srgbClr val="00B050"/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ŚRODOWISKO</a:t>
          </a:r>
        </a:p>
      </dsp:txBody>
      <dsp:txXfrm>
        <a:off x="3324031" y="1040072"/>
        <a:ext cx="1340521" cy="1318840"/>
      </dsp:txXfrm>
    </dsp:sp>
    <dsp:sp modelId="{DFD8173B-6368-464A-AF8A-EDAB4B3B45B8}">
      <dsp:nvSpPr>
        <dsp:cNvPr id="0" name=""/>
        <dsp:cNvSpPr/>
      </dsp:nvSpPr>
      <dsp:spPr>
        <a:xfrm>
          <a:off x="1014806" y="434329"/>
          <a:ext cx="3966239" cy="3966239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lumMod val="50000"/>
          </a:schemeClr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GOSPODARKA</a:t>
          </a:r>
        </a:p>
      </dsp:txBody>
      <dsp:txXfrm>
        <a:off x="2100800" y="2936837"/>
        <a:ext cx="1794251" cy="1227645"/>
      </dsp:txXfrm>
    </dsp:sp>
    <dsp:sp modelId="{17AB0BDC-3C57-4C83-8656-EFB34B05B0F8}">
      <dsp:nvSpPr>
        <dsp:cNvPr id="0" name=""/>
        <dsp:cNvSpPr/>
      </dsp:nvSpPr>
      <dsp:spPr>
        <a:xfrm>
          <a:off x="1014806" y="434329"/>
          <a:ext cx="3966239" cy="3966239"/>
        </a:xfrm>
        <a:prstGeom prst="pie">
          <a:avLst>
            <a:gd name="adj1" fmla="val 9000000"/>
            <a:gd name="adj2" fmla="val 16200000"/>
          </a:avLst>
        </a:prstGeom>
        <a:solidFill>
          <a:srgbClr val="FF9900"/>
        </a:solidFill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SPOŁECZEŃSTWO</a:t>
          </a:r>
        </a:p>
      </dsp:txBody>
      <dsp:txXfrm>
        <a:off x="1439760" y="1213412"/>
        <a:ext cx="1345688" cy="132207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68E31-F8C7-4265-B8E6-315EF1C451A5}">
      <dsp:nvSpPr>
        <dsp:cNvPr id="0" name=""/>
        <dsp:cNvSpPr/>
      </dsp:nvSpPr>
      <dsp:spPr>
        <a:xfrm rot="5400000">
          <a:off x="4767557" y="1766308"/>
          <a:ext cx="1190674" cy="13555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661677-7396-4DDE-9D09-2508DEFB79AC}">
      <dsp:nvSpPr>
        <dsp:cNvPr id="0" name=""/>
        <dsp:cNvSpPr/>
      </dsp:nvSpPr>
      <dsp:spPr>
        <a:xfrm>
          <a:off x="4109061" y="417293"/>
          <a:ext cx="2004394" cy="140301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Lista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kontrolna</a:t>
          </a:r>
        </a:p>
      </dsp:txBody>
      <dsp:txXfrm>
        <a:off x="4177563" y="485795"/>
        <a:ext cx="1867390" cy="1266007"/>
      </dsp:txXfrm>
    </dsp:sp>
    <dsp:sp modelId="{C5228FDF-2FEF-42EF-926B-455DEF9B7FA2}">
      <dsp:nvSpPr>
        <dsp:cNvPr id="0" name=""/>
        <dsp:cNvSpPr/>
      </dsp:nvSpPr>
      <dsp:spPr>
        <a:xfrm>
          <a:off x="3390466" y="160209"/>
          <a:ext cx="1457805" cy="1133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9C66E-0CAA-4A56-BFA8-DAE929AEE25A}">
      <dsp:nvSpPr>
        <dsp:cNvPr id="0" name=""/>
        <dsp:cNvSpPr/>
      </dsp:nvSpPr>
      <dsp:spPr>
        <a:xfrm rot="5400000">
          <a:off x="663106" y="422534"/>
          <a:ext cx="1190674" cy="1355540"/>
        </a:xfrm>
        <a:prstGeom prst="noSmoking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7B89E21-6E3A-40F3-8605-09A1F18E489E}">
      <dsp:nvSpPr>
        <dsp:cNvPr id="0" name=""/>
        <dsp:cNvSpPr/>
      </dsp:nvSpPr>
      <dsp:spPr>
        <a:xfrm>
          <a:off x="6053277" y="2036326"/>
          <a:ext cx="2004394" cy="140301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Ocena merytoryczna</a:t>
          </a:r>
        </a:p>
      </dsp:txBody>
      <dsp:txXfrm>
        <a:off x="6121779" y="2104828"/>
        <a:ext cx="1867390" cy="1266007"/>
      </dsp:txXfrm>
    </dsp:sp>
    <dsp:sp modelId="{D1E56AE5-F960-45D9-AC6E-5738FF9C12CB}">
      <dsp:nvSpPr>
        <dsp:cNvPr id="0" name=""/>
        <dsp:cNvSpPr/>
      </dsp:nvSpPr>
      <dsp:spPr>
        <a:xfrm>
          <a:off x="5052322" y="1736253"/>
          <a:ext cx="1457805" cy="1133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3A732D-C206-4275-B61A-418B3223107E}">
      <dsp:nvSpPr>
        <dsp:cNvPr id="0" name=""/>
        <dsp:cNvSpPr/>
      </dsp:nvSpPr>
      <dsp:spPr>
        <a:xfrm>
          <a:off x="220621" y="1829423"/>
          <a:ext cx="2004394" cy="140301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/>
            <a:t>Odstąpienie od analizy </a:t>
          </a:r>
          <a:br>
            <a:rPr lang="pl-PL" sz="1300" kern="1200" dirty="0"/>
          </a:br>
          <a:r>
            <a:rPr lang="pl-PL" sz="1300" kern="1200" dirty="0"/>
            <a:t>w przypadku stwierdzenia spójności typu działania </a:t>
          </a:r>
          <a:br>
            <a:rPr lang="pl-PL" sz="1300" kern="1200" dirty="0"/>
          </a:br>
          <a:r>
            <a:rPr lang="pl-PL" sz="1300" kern="1200" dirty="0"/>
            <a:t>z interwencją w ramach KPO</a:t>
          </a:r>
        </a:p>
      </dsp:txBody>
      <dsp:txXfrm>
        <a:off x="289123" y="1897925"/>
        <a:ext cx="1867390" cy="12660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1E46C-53EF-4901-81EB-15B06986BDB4}">
      <dsp:nvSpPr>
        <dsp:cNvPr id="0" name=""/>
        <dsp:cNvSpPr/>
      </dsp:nvSpPr>
      <dsp:spPr>
        <a:xfrm>
          <a:off x="-6187649" y="-946633"/>
          <a:ext cx="7365557" cy="7365557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8A1C2E-99B5-44C3-8B4E-F18ED70A690E}">
      <dsp:nvSpPr>
        <dsp:cNvPr id="0" name=""/>
        <dsp:cNvSpPr/>
      </dsp:nvSpPr>
      <dsp:spPr>
        <a:xfrm>
          <a:off x="514672" y="341908"/>
          <a:ext cx="7400786" cy="6842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12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bg1"/>
              </a:solidFill>
            </a:rPr>
            <a:t>rozwiązania dostosowane </a:t>
          </a:r>
          <a:r>
            <a:rPr lang="pl-PL" sz="1400" b="0" kern="1200" dirty="0">
              <a:solidFill>
                <a:schemeClr val="bg1"/>
              </a:solidFill>
            </a:rPr>
            <a:t>do specyfiki, skali, trybu realizacji projektu</a:t>
          </a:r>
        </a:p>
      </dsp:txBody>
      <dsp:txXfrm>
        <a:off x="514672" y="341908"/>
        <a:ext cx="7400786" cy="684255"/>
      </dsp:txXfrm>
    </dsp:sp>
    <dsp:sp modelId="{EE475FDC-706B-4237-A9E8-4F0EDCAC7900}">
      <dsp:nvSpPr>
        <dsp:cNvPr id="0" name=""/>
        <dsp:cNvSpPr/>
      </dsp:nvSpPr>
      <dsp:spPr>
        <a:xfrm>
          <a:off x="87013" y="256376"/>
          <a:ext cx="855318" cy="8553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274A4-0CF8-4621-8E47-FDC5FE643411}">
      <dsp:nvSpPr>
        <dsp:cNvPr id="0" name=""/>
        <dsp:cNvSpPr/>
      </dsp:nvSpPr>
      <dsp:spPr>
        <a:xfrm>
          <a:off x="1004989" y="1367963"/>
          <a:ext cx="6910469" cy="6842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12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podejście „wszystko albo nic” </a:t>
          </a:r>
          <a:r>
            <a:rPr lang="pl-PL" sz="1400" kern="1200" dirty="0"/>
            <a:t>– spełnienie zasady wymagane w odniesieniu do każdego z 6 celów środowiskowych („poważna szkoda” dla jednego celu = niezgodność z zasadą DNSH)</a:t>
          </a:r>
        </a:p>
      </dsp:txBody>
      <dsp:txXfrm>
        <a:off x="1004989" y="1367963"/>
        <a:ext cx="6910469" cy="684255"/>
      </dsp:txXfrm>
    </dsp:sp>
    <dsp:sp modelId="{9D2DD3A7-03B2-429F-B915-B04F5EA2509D}">
      <dsp:nvSpPr>
        <dsp:cNvPr id="0" name=""/>
        <dsp:cNvSpPr/>
      </dsp:nvSpPr>
      <dsp:spPr>
        <a:xfrm>
          <a:off x="577330" y="1282431"/>
          <a:ext cx="855318" cy="8553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E8DFC-640C-48A4-A12A-DCAF59FA4A52}">
      <dsp:nvSpPr>
        <dsp:cNvPr id="0" name=""/>
        <dsp:cNvSpPr/>
      </dsp:nvSpPr>
      <dsp:spPr>
        <a:xfrm>
          <a:off x="1155477" y="2394017"/>
          <a:ext cx="6759981" cy="6842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12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bg1"/>
              </a:solidFill>
            </a:rPr>
            <a:t>wszystkie etapy wdrażania Programu</a:t>
          </a:r>
          <a:r>
            <a:rPr lang="pl-PL" sz="1400" kern="1200" dirty="0">
              <a:solidFill>
                <a:schemeClr val="bg1"/>
              </a:solidFill>
            </a:rPr>
            <a:t> - przygotowanie projektu, ocena, realizacja, rozliczanie</a:t>
          </a:r>
          <a:r>
            <a:rPr lang="pl-PL" sz="1400" kern="1200" dirty="0">
              <a:solidFill>
                <a:schemeClr val="tx2"/>
              </a:solidFill>
            </a:rPr>
            <a:t>; </a:t>
          </a:r>
        </a:p>
      </dsp:txBody>
      <dsp:txXfrm>
        <a:off x="1155477" y="2394017"/>
        <a:ext cx="6759981" cy="684255"/>
      </dsp:txXfrm>
    </dsp:sp>
    <dsp:sp modelId="{88E93DBA-4811-4248-A12C-7F4F873D99A4}">
      <dsp:nvSpPr>
        <dsp:cNvPr id="0" name=""/>
        <dsp:cNvSpPr/>
      </dsp:nvSpPr>
      <dsp:spPr>
        <a:xfrm>
          <a:off x="727818" y="2308485"/>
          <a:ext cx="855318" cy="8553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F3E8B-591A-4F32-85F6-F95F771A56CE}">
      <dsp:nvSpPr>
        <dsp:cNvPr id="0" name=""/>
        <dsp:cNvSpPr/>
      </dsp:nvSpPr>
      <dsp:spPr>
        <a:xfrm>
          <a:off x="1004989" y="3420071"/>
          <a:ext cx="6910469" cy="6842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12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solidFill>
                <a:schemeClr val="bg1"/>
              </a:solidFill>
            </a:rPr>
            <a:t>zmiany w projekcie - </a:t>
          </a:r>
          <a:r>
            <a:rPr lang="pl-PL" sz="1400" kern="1200" dirty="0">
              <a:solidFill>
                <a:schemeClr val="bg1"/>
              </a:solidFill>
            </a:rPr>
            <a:t>zasada DNSH nadal zapewniona</a:t>
          </a:r>
        </a:p>
      </dsp:txBody>
      <dsp:txXfrm>
        <a:off x="1004989" y="3420071"/>
        <a:ext cx="6910469" cy="684255"/>
      </dsp:txXfrm>
    </dsp:sp>
    <dsp:sp modelId="{76F01054-E40E-42C2-B56B-282FF9EF60C8}">
      <dsp:nvSpPr>
        <dsp:cNvPr id="0" name=""/>
        <dsp:cNvSpPr/>
      </dsp:nvSpPr>
      <dsp:spPr>
        <a:xfrm>
          <a:off x="577330" y="3334539"/>
          <a:ext cx="855318" cy="8553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6C5A4-3FC1-4973-B867-3F6F714D3F4F}">
      <dsp:nvSpPr>
        <dsp:cNvPr id="0" name=""/>
        <dsp:cNvSpPr/>
      </dsp:nvSpPr>
      <dsp:spPr>
        <a:xfrm>
          <a:off x="514672" y="4446126"/>
          <a:ext cx="7400786" cy="6842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12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chemeClr val="bg1"/>
              </a:solidFill>
            </a:rPr>
            <a:t>weryfikacja podczas </a:t>
          </a:r>
          <a:r>
            <a:rPr lang="pl-PL" sz="1400" b="1" kern="1200" dirty="0">
              <a:solidFill>
                <a:schemeClr val="bg1"/>
              </a:solidFill>
            </a:rPr>
            <a:t>kontroli projektu i przy płatnościach </a:t>
          </a:r>
          <a:r>
            <a:rPr lang="pl-PL" sz="1400" b="0" kern="1200" dirty="0">
              <a:solidFill>
                <a:schemeClr val="bg1"/>
              </a:solidFill>
            </a:rPr>
            <a:t>przez </a:t>
          </a:r>
          <a:r>
            <a:rPr lang="pl-PL" sz="1400" kern="1200" dirty="0">
              <a:solidFill>
                <a:schemeClr val="bg1"/>
              </a:solidFill>
            </a:rPr>
            <a:t>Instytucję Zarządzającą FEP. </a:t>
          </a:r>
        </a:p>
      </dsp:txBody>
      <dsp:txXfrm>
        <a:off x="514672" y="4446126"/>
        <a:ext cx="7400786" cy="684255"/>
      </dsp:txXfrm>
    </dsp:sp>
    <dsp:sp modelId="{EA6E7D21-8CD0-4EB7-BA56-CCD07D618077}">
      <dsp:nvSpPr>
        <dsp:cNvPr id="0" name=""/>
        <dsp:cNvSpPr/>
      </dsp:nvSpPr>
      <dsp:spPr>
        <a:xfrm>
          <a:off x="87013" y="4360594"/>
          <a:ext cx="855318" cy="8553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EE3A8-B04D-42B8-8747-A5F3F8AA1ED2}">
      <dsp:nvSpPr>
        <dsp:cNvPr id="0" name=""/>
        <dsp:cNvSpPr/>
      </dsp:nvSpPr>
      <dsp:spPr>
        <a:xfrm>
          <a:off x="2514168" y="-179226"/>
          <a:ext cx="1824745" cy="12559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ŁAGODZENIE ZMIAN KLIMATU</a:t>
          </a:r>
        </a:p>
      </dsp:txBody>
      <dsp:txXfrm>
        <a:off x="2575478" y="-117916"/>
        <a:ext cx="1702125" cy="1133315"/>
      </dsp:txXfrm>
    </dsp:sp>
    <dsp:sp modelId="{E0E0AC5A-6AD1-413C-9877-E7981431DECB}">
      <dsp:nvSpPr>
        <dsp:cNvPr id="0" name=""/>
        <dsp:cNvSpPr/>
      </dsp:nvSpPr>
      <dsp:spPr>
        <a:xfrm>
          <a:off x="1169240" y="448741"/>
          <a:ext cx="4514601" cy="4514601"/>
        </a:xfrm>
        <a:custGeom>
          <a:avLst/>
          <a:gdLst/>
          <a:ahLst/>
          <a:cxnLst/>
          <a:rect l="0" t="0" r="0" b="0"/>
          <a:pathLst>
            <a:path>
              <a:moveTo>
                <a:pt x="3173509" y="194300"/>
              </a:moveTo>
              <a:arcTo wR="2257300" hR="2257300" stAng="17636802" swAng="62705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871F47-6214-4C75-BBC0-C3C7B7F83BAD}">
      <dsp:nvSpPr>
        <dsp:cNvPr id="0" name=""/>
        <dsp:cNvSpPr/>
      </dsp:nvSpPr>
      <dsp:spPr>
        <a:xfrm>
          <a:off x="4511104" y="845830"/>
          <a:ext cx="1740632" cy="146312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ADAPTACJA DO ZMIAN KLIMATU</a:t>
          </a:r>
        </a:p>
      </dsp:txBody>
      <dsp:txXfrm>
        <a:off x="4582528" y="917254"/>
        <a:ext cx="1597784" cy="1320273"/>
      </dsp:txXfrm>
    </dsp:sp>
    <dsp:sp modelId="{6474B716-1AC7-4BA4-A6DC-C07A207423C8}">
      <dsp:nvSpPr>
        <dsp:cNvPr id="0" name=""/>
        <dsp:cNvSpPr/>
      </dsp:nvSpPr>
      <dsp:spPr>
        <a:xfrm>
          <a:off x="1135956" y="144665"/>
          <a:ext cx="4514601" cy="4514601"/>
        </a:xfrm>
        <a:custGeom>
          <a:avLst/>
          <a:gdLst/>
          <a:ahLst/>
          <a:cxnLst/>
          <a:rect l="0" t="0" r="0" b="0"/>
          <a:pathLst>
            <a:path>
              <a:moveTo>
                <a:pt x="4512859" y="2168651"/>
              </a:moveTo>
              <a:arcTo wR="2257300" hR="2257300" stAng="21464957" swAng="65293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79724C-9990-44F5-BBF0-C6A48A707D2F}">
      <dsp:nvSpPr>
        <dsp:cNvPr id="0" name=""/>
        <dsp:cNvSpPr/>
      </dsp:nvSpPr>
      <dsp:spPr>
        <a:xfrm>
          <a:off x="4341445" y="2745058"/>
          <a:ext cx="2242405" cy="15785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ZRÓWNOWAŻONE WYKORZYSTANIE ZASOBÓW WODNYCH </a:t>
          </a:r>
          <a:br>
            <a:rPr lang="pl-PL" sz="1700" kern="1200" dirty="0"/>
          </a:br>
          <a:r>
            <a:rPr lang="pl-PL" sz="1700" kern="1200" dirty="0"/>
            <a:t>I MORSKICH</a:t>
          </a:r>
        </a:p>
      </dsp:txBody>
      <dsp:txXfrm>
        <a:off x="4418504" y="2822117"/>
        <a:ext cx="2088287" cy="1424434"/>
      </dsp:txXfrm>
    </dsp:sp>
    <dsp:sp modelId="{D6766247-A61E-468D-B3F9-7BDDB778AAA1}">
      <dsp:nvSpPr>
        <dsp:cNvPr id="0" name=""/>
        <dsp:cNvSpPr/>
      </dsp:nvSpPr>
      <dsp:spPr>
        <a:xfrm>
          <a:off x="1005187" y="528496"/>
          <a:ext cx="4514601" cy="4514601"/>
        </a:xfrm>
        <a:custGeom>
          <a:avLst/>
          <a:gdLst/>
          <a:ahLst/>
          <a:cxnLst/>
          <a:rect l="0" t="0" r="0" b="0"/>
          <a:pathLst>
            <a:path>
              <a:moveTo>
                <a:pt x="3904697" y="3800508"/>
              </a:moveTo>
              <a:arcTo wR="2257300" hR="2257300" stAng="2587780" swAng="110642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F2BC11-0177-4C7C-B8A2-636F2D69007D}">
      <dsp:nvSpPr>
        <dsp:cNvPr id="0" name=""/>
        <dsp:cNvSpPr/>
      </dsp:nvSpPr>
      <dsp:spPr>
        <a:xfrm>
          <a:off x="2522423" y="4271718"/>
          <a:ext cx="1808235" cy="138324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PRZEJŚCIE NA GOSPODARKĘ OBIEGU ZAMKNIĘTEGO (GOZ)</a:t>
          </a:r>
        </a:p>
      </dsp:txBody>
      <dsp:txXfrm>
        <a:off x="2589948" y="4339243"/>
        <a:ext cx="1673185" cy="1248197"/>
      </dsp:txXfrm>
    </dsp:sp>
    <dsp:sp modelId="{210223D5-D7A8-48EA-8D6F-A6D986E48469}">
      <dsp:nvSpPr>
        <dsp:cNvPr id="0" name=""/>
        <dsp:cNvSpPr/>
      </dsp:nvSpPr>
      <dsp:spPr>
        <a:xfrm>
          <a:off x="1119807" y="427829"/>
          <a:ext cx="4514601" cy="4514601"/>
        </a:xfrm>
        <a:custGeom>
          <a:avLst/>
          <a:gdLst/>
          <a:ahLst/>
          <a:cxnLst/>
          <a:rect l="0" t="0" r="0" b="0"/>
          <a:pathLst>
            <a:path>
              <a:moveTo>
                <a:pt x="1396333" y="4343958"/>
              </a:moveTo>
              <a:arcTo wR="2257300" hR="2257300" stAng="6745280" swAng="101757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BFA5D-37DD-421E-AFEC-6DE5EA2CAC9A}">
      <dsp:nvSpPr>
        <dsp:cNvPr id="0" name=""/>
        <dsp:cNvSpPr/>
      </dsp:nvSpPr>
      <dsp:spPr>
        <a:xfrm>
          <a:off x="247144" y="2811445"/>
          <a:ext cx="2194659" cy="16141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ZAPOBIEGANIE ZANIECZYSZCZENIU </a:t>
          </a:r>
          <a:br>
            <a:rPr lang="pl-PL" sz="1700" kern="1200" dirty="0"/>
          </a:br>
          <a:r>
            <a:rPr lang="pl-PL" sz="1700" kern="1200" dirty="0"/>
            <a:t>I JEGO KONTROLA</a:t>
          </a:r>
        </a:p>
      </dsp:txBody>
      <dsp:txXfrm>
        <a:off x="325940" y="2890241"/>
        <a:ext cx="2037067" cy="1456546"/>
      </dsp:txXfrm>
    </dsp:sp>
    <dsp:sp modelId="{9F426A6D-CF19-4046-A124-4E11DF68361D}">
      <dsp:nvSpPr>
        <dsp:cNvPr id="0" name=""/>
        <dsp:cNvSpPr/>
      </dsp:nvSpPr>
      <dsp:spPr>
        <a:xfrm>
          <a:off x="1142633" y="797122"/>
          <a:ext cx="4514601" cy="4514601"/>
        </a:xfrm>
        <a:custGeom>
          <a:avLst/>
          <a:gdLst/>
          <a:ahLst/>
          <a:cxnLst/>
          <a:rect l="0" t="0" r="0" b="0"/>
          <a:pathLst>
            <a:path>
              <a:moveTo>
                <a:pt x="13442" y="2011323"/>
              </a:moveTo>
              <a:arcTo wR="2257300" hR="2257300" stAng="11175356" swAng="45073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82821-5584-42C3-9CC6-B6A1E0974AE4}">
      <dsp:nvSpPr>
        <dsp:cNvPr id="0" name=""/>
        <dsp:cNvSpPr/>
      </dsp:nvSpPr>
      <dsp:spPr>
        <a:xfrm>
          <a:off x="418165" y="1030545"/>
          <a:ext cx="1973940" cy="148372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OCHRONA </a:t>
          </a:r>
          <a:br>
            <a:rPr lang="pl-PL" sz="1700" kern="1200" dirty="0"/>
          </a:br>
          <a:r>
            <a:rPr lang="pl-PL" sz="1700" kern="1200" dirty="0"/>
            <a:t>I ODBUDOWA RÓŻNORODNOŚCI BIOLOGICZNEJ </a:t>
          </a:r>
          <a:br>
            <a:rPr lang="pl-PL" sz="1700" kern="1200" dirty="0"/>
          </a:br>
          <a:r>
            <a:rPr lang="pl-PL" sz="1700" kern="1200" dirty="0"/>
            <a:t>I EKOSYSTEMÓW</a:t>
          </a:r>
        </a:p>
      </dsp:txBody>
      <dsp:txXfrm>
        <a:off x="490594" y="1102974"/>
        <a:ext cx="1829082" cy="1338863"/>
      </dsp:txXfrm>
    </dsp:sp>
    <dsp:sp modelId="{C7D00D9C-1E98-43C8-ABB9-4A7ABEE29ECA}">
      <dsp:nvSpPr>
        <dsp:cNvPr id="0" name=""/>
        <dsp:cNvSpPr/>
      </dsp:nvSpPr>
      <dsp:spPr>
        <a:xfrm>
          <a:off x="1262652" y="404884"/>
          <a:ext cx="4514601" cy="4514601"/>
        </a:xfrm>
        <a:custGeom>
          <a:avLst/>
          <a:gdLst/>
          <a:ahLst/>
          <a:cxnLst/>
          <a:rect l="0" t="0" r="0" b="0"/>
          <a:pathLst>
            <a:path>
              <a:moveTo>
                <a:pt x="702343" y="620989"/>
              </a:moveTo>
              <a:arcTo wR="2257300" hR="2257300" stAng="13587618" swAng="101448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389EC-45A4-4FF1-8D61-C35B5B162C7A}">
      <dsp:nvSpPr>
        <dsp:cNvPr id="0" name=""/>
        <dsp:cNvSpPr/>
      </dsp:nvSpPr>
      <dsp:spPr>
        <a:xfrm>
          <a:off x="2636689" y="0"/>
          <a:ext cx="5776370" cy="1156064"/>
        </a:xfrm>
        <a:prstGeom prst="rightArrow">
          <a:avLst>
            <a:gd name="adj1" fmla="val 75000"/>
            <a:gd name="adj2" fmla="val 50000"/>
          </a:avLst>
        </a:prstGeom>
        <a:solidFill>
          <a:schemeClr val="bg2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działalność prowadzi do </a:t>
          </a:r>
          <a:r>
            <a:rPr lang="pl-PL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znaczących emisji gazów cieplarnianych (GHG)</a:t>
          </a:r>
        </a:p>
      </dsp:txBody>
      <dsp:txXfrm>
        <a:off x="2636689" y="144508"/>
        <a:ext cx="5342846" cy="867048"/>
      </dsp:txXfrm>
    </dsp:sp>
    <dsp:sp modelId="{46AEBF1B-7E9F-499B-8FFF-2A20A0A35F55}">
      <dsp:nvSpPr>
        <dsp:cNvPr id="0" name=""/>
        <dsp:cNvSpPr/>
      </dsp:nvSpPr>
      <dsp:spPr>
        <a:xfrm>
          <a:off x="2623" y="82253"/>
          <a:ext cx="2656316" cy="991556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ŁAGODZENIE ZMIAN KLIMATU</a:t>
          </a:r>
        </a:p>
      </dsp:txBody>
      <dsp:txXfrm>
        <a:off x="51027" y="130657"/>
        <a:ext cx="2559508" cy="8947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7D1E0-B6DB-4861-9844-FF06498FC934}">
      <dsp:nvSpPr>
        <dsp:cNvPr id="0" name=""/>
        <dsp:cNvSpPr/>
      </dsp:nvSpPr>
      <dsp:spPr>
        <a:xfrm>
          <a:off x="3160291" y="597"/>
          <a:ext cx="6937437" cy="1223675"/>
        </a:xfrm>
        <a:prstGeom prst="rightArrow">
          <a:avLst>
            <a:gd name="adj1" fmla="val 75000"/>
            <a:gd name="adj2" fmla="val 50000"/>
          </a:avLst>
        </a:prstGeom>
        <a:noFill/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   działalność prowadzi do </a:t>
          </a:r>
          <a:r>
            <a:rPr lang="pl-PL" sz="16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nasilenia niekorzystnych skutków warunków klimatycznych</a:t>
          </a: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(obecnych i przewidywanych w przyszłości), wywieranych na tę działalność lub na ludzi, przyrodę lub aktywa</a:t>
          </a:r>
        </a:p>
      </dsp:txBody>
      <dsp:txXfrm>
        <a:off x="3160291" y="153556"/>
        <a:ext cx="6478559" cy="917757"/>
      </dsp:txXfrm>
    </dsp:sp>
    <dsp:sp modelId="{0CFAC294-E104-4176-99AF-AC8C4D006DC6}">
      <dsp:nvSpPr>
        <dsp:cNvPr id="0" name=""/>
        <dsp:cNvSpPr/>
      </dsp:nvSpPr>
      <dsp:spPr>
        <a:xfrm>
          <a:off x="0" y="1196"/>
          <a:ext cx="3151827" cy="1222477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ADAPTACJA DO ZMIAN KLIMATU</a:t>
          </a:r>
        </a:p>
      </dsp:txBody>
      <dsp:txXfrm>
        <a:off x="59676" y="60872"/>
        <a:ext cx="3032475" cy="11031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14885-2AA4-4925-8DC2-93C1DAB2D1CC}">
      <dsp:nvSpPr>
        <dsp:cNvPr id="0" name=""/>
        <dsp:cNvSpPr/>
      </dsp:nvSpPr>
      <dsp:spPr>
        <a:xfrm>
          <a:off x="3315872" y="0"/>
          <a:ext cx="6766528" cy="1087675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działalność </a:t>
          </a:r>
          <a:r>
            <a:rPr lang="pl-PL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szkodzi dobremu stanowi / potencjałowi jednolitych części wód (JCW)</a:t>
          </a: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, w tym podziemnych i powierzchniowych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działalność </a:t>
          </a:r>
          <a:r>
            <a:rPr lang="pl-PL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szkodzi dobremu stanowi środowiska wód morskich</a:t>
          </a:r>
        </a:p>
      </dsp:txBody>
      <dsp:txXfrm>
        <a:off x="3315872" y="135959"/>
        <a:ext cx="6358650" cy="815757"/>
      </dsp:txXfrm>
    </dsp:sp>
    <dsp:sp modelId="{886CF2BD-BFAE-4C99-AC70-9367BC33E582}">
      <dsp:nvSpPr>
        <dsp:cNvPr id="0" name=""/>
        <dsp:cNvSpPr/>
      </dsp:nvSpPr>
      <dsp:spPr>
        <a:xfrm>
          <a:off x="0" y="0"/>
          <a:ext cx="3320254" cy="1087675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ZRÓWNOWAŻONE WYKORZYSTANIE  I OCHRONA  ZASOBÓW WODNYCH </a:t>
          </a:r>
          <a:br>
            <a:rPr lang="pl-PL" sz="16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</a:br>
          <a:r>
            <a:rPr lang="pl-PL" sz="16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I MORSKICH</a:t>
          </a:r>
        </a:p>
      </dsp:txBody>
      <dsp:txXfrm>
        <a:off x="53096" y="53096"/>
        <a:ext cx="3214062" cy="9814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389EC-45A4-4FF1-8D61-C35B5B162C7A}">
      <dsp:nvSpPr>
        <dsp:cNvPr id="0" name=""/>
        <dsp:cNvSpPr/>
      </dsp:nvSpPr>
      <dsp:spPr>
        <a:xfrm>
          <a:off x="3234973" y="0"/>
          <a:ext cx="6926459" cy="3310241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działalność prowadzi do </a:t>
          </a:r>
          <a:r>
            <a:rPr lang="pl-PL" sz="1500" b="1" kern="1200" dirty="0"/>
            <a:t>znaczącego braku efektywności w wykorzystywaniu materiałów</a:t>
          </a:r>
          <a:r>
            <a:rPr lang="pl-PL" sz="1500" kern="1200" dirty="0"/>
            <a:t> lub w bezpośrednim lub pośrednim wykorzystywaniu </a:t>
          </a:r>
          <a:r>
            <a:rPr lang="pl-PL" sz="1500" b="1" kern="1200" dirty="0"/>
            <a:t>zasobów naturalnych </a:t>
          </a:r>
          <a:r>
            <a:rPr lang="pl-PL" sz="1500" kern="1200" dirty="0"/>
            <a:t>(nieodnawialnych źródeł energii, surowców, wody, gruntów) na co najmniej jednym z etapów cyklu życia produktów, w tym pod względem trwałości produktów, ich naprawy, ulepszenia, ponownego użycia, recyklingu;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kern="1200" dirty="0"/>
            <a:t>działalność prowadzi do </a:t>
          </a:r>
          <a:r>
            <a:rPr lang="pl-PL" sz="1500" b="1" kern="1200" dirty="0">
              <a:solidFill>
                <a:schemeClr val="tx1"/>
              </a:solidFill>
            </a:rPr>
            <a:t>znacznego zwiększenia wytwarzania, spalania lub unieszkodliwiania odpadów </a:t>
          </a:r>
          <a:r>
            <a:rPr lang="pl-PL" sz="1500" kern="1200" dirty="0"/>
            <a:t>(wyjątek – spalanie odpadów niebezpiecznych nienadających się do recyklingu); </a:t>
          </a:r>
          <a:r>
            <a:rPr lang="pl-PL" sz="1500" b="1" u="none" kern="1200" dirty="0"/>
            <a:t>lub</a:t>
          </a:r>
          <a:endParaRPr lang="pl-PL" sz="1500" u="none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500" b="1" kern="1200" dirty="0"/>
            <a:t>długotrwałe składowanie odpadów </a:t>
          </a:r>
          <a:r>
            <a:rPr lang="pl-PL" sz="1500" kern="1200" dirty="0"/>
            <a:t>może wyrządzać poważne i długoterminowe szkody dla środowiska</a:t>
          </a:r>
        </a:p>
      </dsp:txBody>
      <dsp:txXfrm>
        <a:off x="3234973" y="413780"/>
        <a:ext cx="5685119" cy="2482681"/>
      </dsp:txXfrm>
    </dsp:sp>
    <dsp:sp modelId="{46AEBF1B-7E9F-499B-8FFF-2A20A0A35F55}">
      <dsp:nvSpPr>
        <dsp:cNvPr id="0" name=""/>
        <dsp:cNvSpPr/>
      </dsp:nvSpPr>
      <dsp:spPr>
        <a:xfrm>
          <a:off x="33948" y="223090"/>
          <a:ext cx="3226172" cy="2881648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</a:rPr>
            <a:t>PRZEJŚCIE NA GOSPODARKĘ OBIEGU ZAMKNIĘTEGO</a:t>
          </a:r>
        </a:p>
      </dsp:txBody>
      <dsp:txXfrm>
        <a:off x="174618" y="363760"/>
        <a:ext cx="2944832" cy="26003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7D1E0-B6DB-4861-9844-FF06498FC934}">
      <dsp:nvSpPr>
        <dsp:cNvPr id="0" name=""/>
        <dsp:cNvSpPr/>
      </dsp:nvSpPr>
      <dsp:spPr>
        <a:xfrm>
          <a:off x="3109098" y="0"/>
          <a:ext cx="6988630" cy="1851337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działalność prowadzi do </a:t>
          </a:r>
          <a:r>
            <a:rPr lang="pl-PL" sz="1600" b="1" kern="1200" dirty="0"/>
            <a:t>znaczącego wzrostu emisji zanieczyszczeń* </a:t>
          </a:r>
          <a:r>
            <a:rPr lang="pl-PL" sz="1600" kern="1200" dirty="0"/>
            <a:t>do powietrza, wody lub ziemi w porównaniu z sytuacją sprzed rozpoczęcia tej działalności</a:t>
          </a:r>
          <a:br>
            <a:rPr lang="pl-PL" sz="1600" kern="1200" dirty="0"/>
          </a:br>
          <a:r>
            <a:rPr lang="pl-PL" sz="1600" kern="1200" dirty="0">
              <a:solidFill>
                <a:srgbClr val="002060"/>
              </a:solidFill>
            </a:rPr>
            <a:t>* </a:t>
          </a:r>
          <a:r>
            <a:rPr lang="pl-PL" sz="1600" kern="1200" dirty="0">
              <a:solidFill>
                <a:schemeClr val="tx1"/>
              </a:solidFill>
            </a:rPr>
            <a:t>Inne niż GHG</a:t>
          </a:r>
          <a:r>
            <a:rPr lang="pl-PL" sz="1600" kern="1200" dirty="0">
              <a:solidFill>
                <a:srgbClr val="002060"/>
              </a:solidFill>
            </a:rPr>
            <a:t> </a:t>
          </a:r>
          <a:r>
            <a:rPr lang="pl-PL" sz="1600" kern="1200" dirty="0">
              <a:solidFill>
                <a:schemeClr val="tx1"/>
              </a:solidFill>
            </a:rPr>
            <a:t>substancje (stałe, ciekłe, gazowe), wibracje, ciepło, hałas, światło, promieniowanie i inne czynniki zanieczyszczające…</a:t>
          </a:r>
          <a:endParaRPr lang="pl-PL" sz="1600" kern="1200" dirty="0"/>
        </a:p>
      </dsp:txBody>
      <dsp:txXfrm>
        <a:off x="3109098" y="231417"/>
        <a:ext cx="6294379" cy="1388503"/>
      </dsp:txXfrm>
    </dsp:sp>
    <dsp:sp modelId="{0CFAC294-E104-4176-99AF-AC8C4D006DC6}">
      <dsp:nvSpPr>
        <dsp:cNvPr id="0" name=""/>
        <dsp:cNvSpPr/>
      </dsp:nvSpPr>
      <dsp:spPr>
        <a:xfrm>
          <a:off x="0" y="144024"/>
          <a:ext cx="3104455" cy="1561011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1"/>
              </a:solidFill>
            </a:rPr>
            <a:t>ZAPOBIEGANIE ZANIECZYSZCZENIU I JEGO KONTROLA</a:t>
          </a:r>
        </a:p>
      </dsp:txBody>
      <dsp:txXfrm>
        <a:off x="76202" y="220226"/>
        <a:ext cx="2952051" cy="14086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389EC-45A4-4FF1-8D61-C35B5B162C7A}">
      <dsp:nvSpPr>
        <dsp:cNvPr id="0" name=""/>
        <dsp:cNvSpPr/>
      </dsp:nvSpPr>
      <dsp:spPr>
        <a:xfrm>
          <a:off x="3068025" y="225"/>
          <a:ext cx="6607727" cy="2640611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działalność </a:t>
          </a:r>
          <a:r>
            <a:rPr lang="pl-PL" sz="1600" b="1" kern="1200" dirty="0"/>
            <a:t>w znacznym stopniu szkodzi dobremu stanowi i odporności ekosystemów</a:t>
          </a:r>
          <a:r>
            <a:rPr lang="pl-PL" sz="1600" kern="1200" dirty="0"/>
            <a:t>; lub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działalność jest </a:t>
          </a:r>
          <a:r>
            <a:rPr lang="pl-PL" sz="1600" b="1" kern="1200" dirty="0"/>
            <a:t>szkodliwa dla stanu zachowania siedlisk i gatunków, </a:t>
          </a:r>
          <a:r>
            <a:rPr lang="pl-PL" sz="1600" kern="1200" dirty="0"/>
            <a:t>w tym siedlisk i gatunków objętych zakresem zainteresowania UE (np. obszary Natura 2000, obszary UNESCO)</a:t>
          </a:r>
        </a:p>
      </dsp:txBody>
      <dsp:txXfrm>
        <a:off x="3068025" y="330301"/>
        <a:ext cx="5617498" cy="1980459"/>
      </dsp:txXfrm>
    </dsp:sp>
    <dsp:sp modelId="{46AEBF1B-7E9F-499B-8FFF-2A20A0A35F55}">
      <dsp:nvSpPr>
        <dsp:cNvPr id="0" name=""/>
        <dsp:cNvSpPr/>
      </dsp:nvSpPr>
      <dsp:spPr>
        <a:xfrm>
          <a:off x="3758" y="362860"/>
          <a:ext cx="3077436" cy="1915116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solidFill>
                <a:schemeClr val="bg2"/>
              </a:solidFill>
            </a:rPr>
            <a:t>OCHRONA I ODBUDOWA RÓŻNORODNOŚCI BIOLOGICZNEJ I EKOSYSTEMÓW</a:t>
          </a:r>
        </a:p>
      </dsp:txBody>
      <dsp:txXfrm>
        <a:off x="97246" y="456348"/>
        <a:ext cx="2890460" cy="17281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260F7-8C5F-46BC-8C3E-70BA4127CF93}">
      <dsp:nvSpPr>
        <dsp:cNvPr id="0" name=""/>
        <dsp:cNvSpPr/>
      </dsp:nvSpPr>
      <dsp:spPr>
        <a:xfrm>
          <a:off x="2151155" y="604416"/>
          <a:ext cx="4322758" cy="4322758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9F783-2C8E-43BB-A375-50C513496107}">
      <dsp:nvSpPr>
        <dsp:cNvPr id="0" name=""/>
        <dsp:cNvSpPr/>
      </dsp:nvSpPr>
      <dsp:spPr>
        <a:xfrm>
          <a:off x="2151155" y="604416"/>
          <a:ext cx="4322758" cy="4322758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AF125-296A-44A5-B8E3-C4B60A74CA35}">
      <dsp:nvSpPr>
        <dsp:cNvPr id="0" name=""/>
        <dsp:cNvSpPr/>
      </dsp:nvSpPr>
      <dsp:spPr>
        <a:xfrm>
          <a:off x="2151155" y="604416"/>
          <a:ext cx="4322758" cy="4322758"/>
        </a:xfrm>
        <a:prstGeom prst="blockArc">
          <a:avLst>
            <a:gd name="adj1" fmla="val 0"/>
            <a:gd name="adj2" fmla="val 54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A6AF5-5C09-40DC-9E30-55886F1A2814}">
      <dsp:nvSpPr>
        <dsp:cNvPr id="0" name=""/>
        <dsp:cNvSpPr/>
      </dsp:nvSpPr>
      <dsp:spPr>
        <a:xfrm>
          <a:off x="2151155" y="604416"/>
          <a:ext cx="4322758" cy="4322758"/>
        </a:xfrm>
        <a:prstGeom prst="blockArc">
          <a:avLst>
            <a:gd name="adj1" fmla="val 16200000"/>
            <a:gd name="adj2" fmla="val 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36B3E-6B5B-4333-BEE5-ACDF2E683F34}">
      <dsp:nvSpPr>
        <dsp:cNvPr id="0" name=""/>
        <dsp:cNvSpPr/>
      </dsp:nvSpPr>
      <dsp:spPr>
        <a:xfrm>
          <a:off x="3528138" y="1999869"/>
          <a:ext cx="1568792" cy="15318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400" kern="1200" dirty="0"/>
            <a:t>DNSH</a:t>
          </a:r>
        </a:p>
      </dsp:txBody>
      <dsp:txXfrm>
        <a:off x="3757882" y="2224204"/>
        <a:ext cx="1109304" cy="1083182"/>
      </dsp:txXfrm>
    </dsp:sp>
    <dsp:sp modelId="{CEC4CD9E-2118-4E5D-8C61-FC6C5BD9BD34}">
      <dsp:nvSpPr>
        <dsp:cNvPr id="0" name=""/>
        <dsp:cNvSpPr/>
      </dsp:nvSpPr>
      <dsp:spPr>
        <a:xfrm>
          <a:off x="3428400" y="-180238"/>
          <a:ext cx="1768268" cy="16696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KRYTERIA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Z ART. 17</a:t>
          </a:r>
        </a:p>
      </dsp:txBody>
      <dsp:txXfrm>
        <a:off x="3687357" y="64280"/>
        <a:ext cx="1250354" cy="1180638"/>
      </dsp:txXfrm>
    </dsp:sp>
    <dsp:sp modelId="{7AF27060-672F-4937-A5D3-B1484CD14547}">
      <dsp:nvSpPr>
        <dsp:cNvPr id="0" name=""/>
        <dsp:cNvSpPr/>
      </dsp:nvSpPr>
      <dsp:spPr>
        <a:xfrm>
          <a:off x="5599293" y="1999868"/>
          <a:ext cx="1648876" cy="15318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CYKL ŻYCIA PRODUKTU,USŁUGI</a:t>
          </a:r>
        </a:p>
      </dsp:txBody>
      <dsp:txXfrm>
        <a:off x="5840765" y="2224203"/>
        <a:ext cx="1165932" cy="1083184"/>
      </dsp:txXfrm>
    </dsp:sp>
    <dsp:sp modelId="{3310B1D6-9FA3-4A4E-A67A-EFC0E4CBB4D5}">
      <dsp:nvSpPr>
        <dsp:cNvPr id="0" name=""/>
        <dsp:cNvSpPr/>
      </dsp:nvSpPr>
      <dsp:spPr>
        <a:xfrm>
          <a:off x="3355455" y="3957124"/>
          <a:ext cx="1914159" cy="18397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/>
            <a:t>SKUTKI </a:t>
          </a:r>
          <a:r>
            <a:rPr lang="pl-PL" sz="1400" b="1" kern="1200" dirty="0"/>
            <a:t>ŚRODOWISKOWE</a:t>
          </a:r>
          <a:r>
            <a:rPr lang="pl-PL" sz="1500" b="1" kern="1200" dirty="0"/>
            <a:t> SAMEJ DZIAŁALNOŚCI</a:t>
          </a:r>
        </a:p>
      </dsp:txBody>
      <dsp:txXfrm>
        <a:off x="3635777" y="4226547"/>
        <a:ext cx="1353515" cy="1300890"/>
      </dsp:txXfrm>
    </dsp:sp>
    <dsp:sp modelId="{42059AA5-F32F-4E81-B5C6-A822339EC8F4}">
      <dsp:nvSpPr>
        <dsp:cNvPr id="0" name=""/>
        <dsp:cNvSpPr/>
      </dsp:nvSpPr>
      <dsp:spPr>
        <a:xfrm>
          <a:off x="1248293" y="1884407"/>
          <a:ext cx="1906088" cy="1762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b="1" kern="1200" dirty="0"/>
            <a:t>SKUTKI ŚRODOWISKOWE DOSTARCZANYCH PRODUKTÓW </a:t>
          </a:r>
          <a:br>
            <a:rPr lang="pl-PL" sz="1200" b="1" kern="1200" dirty="0"/>
          </a:br>
          <a:r>
            <a:rPr lang="pl-PL" sz="1200" b="1" kern="1200" dirty="0"/>
            <a:t>I ŚWIADCZONYCH USŁUG W RAMACH DZIAŁALNOŚCI</a:t>
          </a:r>
        </a:p>
      </dsp:txBody>
      <dsp:txXfrm>
        <a:off x="1527433" y="2142560"/>
        <a:ext cx="1347808" cy="1246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27.06.2023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BD94CA2-33AC-462F-8588-B4E6BB46DC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08" y="6350695"/>
            <a:ext cx="7816195" cy="101620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B676503-45E5-4DE1-9EDB-FB67A11417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73819"/>
            <a:ext cx="3954285" cy="7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35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01D9DC0-F5C3-463E-91F7-EDB0BA97AE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68194"/>
            <a:ext cx="3960813" cy="721949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75CA37D-6AD5-49D7-9F35-CD6AEB62F09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06" y="6357504"/>
            <a:ext cx="7974198" cy="10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55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113">
          <p15:clr>
            <a:srgbClr val="FBAE40"/>
          </p15:clr>
        </p15:guide>
        <p15:guide id="3" orient="horz" pos="2381">
          <p15:clr>
            <a:srgbClr val="FBAE40"/>
          </p15:clr>
        </p15:guide>
        <p15:guide id="4" orient="horz" pos="340">
          <p15:clr>
            <a:srgbClr val="FBAE40"/>
          </p15:clr>
        </p15:guide>
        <p15:guide id="5" orient="horz" pos="567">
          <p15:clr>
            <a:srgbClr val="FBAE40"/>
          </p15:clr>
        </p15:guide>
        <p15:guide id="6" orient="horz" pos="794">
          <p15:clr>
            <a:srgbClr val="FBAE40"/>
          </p15:clr>
        </p15:guide>
        <p15:guide id="7" orient="horz" pos="1020">
          <p15:clr>
            <a:srgbClr val="FBAE40"/>
          </p15:clr>
        </p15:guide>
        <p15:guide id="8" orient="horz" pos="1247">
          <p15:clr>
            <a:srgbClr val="FBAE40"/>
          </p15:clr>
        </p15:guide>
        <p15:guide id="9" orient="horz" pos="1474">
          <p15:clr>
            <a:srgbClr val="FBAE40"/>
          </p15:clr>
        </p15:guide>
        <p15:guide id="10" orient="horz" pos="1701">
          <p15:clr>
            <a:srgbClr val="FBAE40"/>
          </p15:clr>
        </p15:guide>
        <p15:guide id="11" orient="horz" pos="1927">
          <p15:clr>
            <a:srgbClr val="FBAE40"/>
          </p15:clr>
        </p15:guide>
        <p15:guide id="12" orient="horz" pos="2154">
          <p15:clr>
            <a:srgbClr val="FBAE40"/>
          </p15:clr>
        </p15:guide>
        <p15:guide id="13" orient="horz" pos="2608">
          <p15:clr>
            <a:srgbClr val="FBAE40"/>
          </p15:clr>
        </p15:guide>
        <p15:guide id="14" orient="horz" pos="2835">
          <p15:clr>
            <a:srgbClr val="FBAE40"/>
          </p15:clr>
        </p15:guide>
        <p15:guide id="15" orient="horz" pos="3061">
          <p15:clr>
            <a:srgbClr val="FBAE40"/>
          </p15:clr>
        </p15:guide>
        <p15:guide id="16" orient="horz" pos="3288">
          <p15:clr>
            <a:srgbClr val="FBAE40"/>
          </p15:clr>
        </p15:guide>
        <p15:guide id="17" orient="horz" pos="3515">
          <p15:clr>
            <a:srgbClr val="FBAE40"/>
          </p15:clr>
        </p15:guide>
        <p15:guide id="18" orient="horz" pos="3742">
          <p15:clr>
            <a:srgbClr val="FBAE40"/>
          </p15:clr>
        </p15:guide>
        <p15:guide id="19" orient="horz" pos="3968">
          <p15:clr>
            <a:srgbClr val="FBAE40"/>
          </p15:clr>
        </p15:guide>
        <p15:guide id="20" orient="horz" pos="4195">
          <p15:clr>
            <a:srgbClr val="FBAE40"/>
          </p15:clr>
        </p15:guide>
        <p15:guide id="21" orient="horz" pos="4422">
          <p15:clr>
            <a:srgbClr val="FBAE40"/>
          </p15:clr>
        </p15:guide>
        <p15:guide id="22" orient="horz" pos="4649">
          <p15:clr>
            <a:srgbClr val="FBAE40"/>
          </p15:clr>
        </p15:guide>
        <p15:guide id="23" pos="419">
          <p15:clr>
            <a:srgbClr val="FBAE40"/>
          </p15:clr>
        </p15:guide>
        <p15:guide id="24" pos="646">
          <p15:clr>
            <a:srgbClr val="FBAE40"/>
          </p15:clr>
        </p15:guide>
        <p15:guide id="25" pos="873">
          <p15:clr>
            <a:srgbClr val="FBAE40"/>
          </p15:clr>
        </p15:guide>
        <p15:guide id="26" pos="1100">
          <p15:clr>
            <a:srgbClr val="FBAE40"/>
          </p15:clr>
        </p15:guide>
        <p15:guide id="27" pos="1327">
          <p15:clr>
            <a:srgbClr val="FBAE40"/>
          </p15:clr>
        </p15:guide>
        <p15:guide id="28" pos="1553">
          <p15:clr>
            <a:srgbClr val="FBAE40"/>
          </p15:clr>
        </p15:guide>
        <p15:guide id="29" pos="1780">
          <p15:clr>
            <a:srgbClr val="FBAE40"/>
          </p15:clr>
        </p15:guide>
        <p15:guide id="30" pos="2007">
          <p15:clr>
            <a:srgbClr val="FBAE40"/>
          </p15:clr>
        </p15:guide>
        <p15:guide id="31" pos="2234">
          <p15:clr>
            <a:srgbClr val="FBAE40"/>
          </p15:clr>
        </p15:guide>
        <p15:guide id="32" pos="2460">
          <p15:clr>
            <a:srgbClr val="FBAE40"/>
          </p15:clr>
        </p15:guide>
        <p15:guide id="33" pos="2687">
          <p15:clr>
            <a:srgbClr val="FBAE40"/>
          </p15:clr>
        </p15:guide>
        <p15:guide id="34" pos="2914">
          <p15:clr>
            <a:srgbClr val="FBAE40"/>
          </p15:clr>
        </p15:guide>
        <p15:guide id="35" pos="3141">
          <p15:clr>
            <a:srgbClr val="FBAE40"/>
          </p15:clr>
        </p15:guide>
        <p15:guide id="36" pos="3368">
          <p15:clr>
            <a:srgbClr val="FBAE40"/>
          </p15:clr>
        </p15:guide>
        <p15:guide id="37" pos="3594">
          <p15:clr>
            <a:srgbClr val="FBAE40"/>
          </p15:clr>
        </p15:guide>
        <p15:guide id="38" pos="3821">
          <p15:clr>
            <a:srgbClr val="FBAE40"/>
          </p15:clr>
        </p15:guide>
        <p15:guide id="39" pos="4048">
          <p15:clr>
            <a:srgbClr val="FBAE40"/>
          </p15:clr>
        </p15:guide>
        <p15:guide id="40" pos="4275">
          <p15:clr>
            <a:srgbClr val="FBAE40"/>
          </p15:clr>
        </p15:guide>
        <p15:guide id="41" pos="4501">
          <p15:clr>
            <a:srgbClr val="FBAE40"/>
          </p15:clr>
        </p15:guide>
        <p15:guide id="42" pos="4728">
          <p15:clr>
            <a:srgbClr val="FBAE40"/>
          </p15:clr>
        </p15:guide>
        <p15:guide id="43" pos="4955">
          <p15:clr>
            <a:srgbClr val="FBAE40"/>
          </p15:clr>
        </p15:guide>
        <p15:guide id="44" pos="5182">
          <p15:clr>
            <a:srgbClr val="FBAE40"/>
          </p15:clr>
        </p15:guide>
        <p15:guide id="45" pos="5408">
          <p15:clr>
            <a:srgbClr val="FBAE40"/>
          </p15:clr>
        </p15:guide>
        <p15:guide id="46" pos="5635">
          <p15:clr>
            <a:srgbClr val="FBAE40"/>
          </p15:clr>
        </p15:guide>
        <p15:guide id="47" pos="5862">
          <p15:clr>
            <a:srgbClr val="FBAE40"/>
          </p15:clr>
        </p15:guide>
        <p15:guide id="48" pos="6089">
          <p15:clr>
            <a:srgbClr val="FBAE40"/>
          </p15:clr>
        </p15:guide>
        <p15:guide id="49" pos="6316">
          <p15:clr>
            <a:srgbClr val="FBAE40"/>
          </p15:clr>
        </p15:guide>
        <p15:guide id="50" pos="65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907" y="1979837"/>
            <a:ext cx="8640382" cy="439228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ACD0022-394D-4334-8063-C618E3B71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00" y="6390514"/>
            <a:ext cx="7235429" cy="94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6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92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hf sldNum="0" hdr="0" dt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5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57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hf sldNum="0" hdr="0" dt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5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4015AA-59F6-416B-87A6-8E3D940284E2}" type="slidenum">
              <a:rPr kumimoji="0" lang="pl-P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073"/>
                </a:solidFill>
                <a:effectLst/>
                <a:uLnTx/>
                <a:uFillTx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srgbClr val="002073"/>
              </a:solidFill>
              <a:effectLst/>
              <a:uLnTx/>
              <a:uFillTx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sldNum="0" hdr="0" dt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5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>
          <p15:clr>
            <a:srgbClr val="F26B43"/>
          </p15:clr>
        </p15:guide>
        <p15:guide id="2" pos="419">
          <p15:clr>
            <a:srgbClr val="F26B43"/>
          </p15:clr>
        </p15:guide>
        <p15:guide id="3" pos="646">
          <p15:clr>
            <a:srgbClr val="F26B43"/>
          </p15:clr>
        </p15:guide>
        <p15:guide id="4" pos="873">
          <p15:clr>
            <a:srgbClr val="F26B43"/>
          </p15:clr>
        </p15:guide>
        <p15:guide id="5" pos="1100">
          <p15:clr>
            <a:srgbClr val="F26B43"/>
          </p15:clr>
        </p15:guide>
        <p15:guide id="6" pos="1327">
          <p15:clr>
            <a:srgbClr val="F26B43"/>
          </p15:clr>
        </p15:guide>
        <p15:guide id="7" pos="1553">
          <p15:clr>
            <a:srgbClr val="F26B43"/>
          </p15:clr>
        </p15:guide>
        <p15:guide id="8" pos="1780">
          <p15:clr>
            <a:srgbClr val="F26B43"/>
          </p15:clr>
        </p15:guide>
        <p15:guide id="9" pos="2007">
          <p15:clr>
            <a:srgbClr val="F26B43"/>
          </p15:clr>
        </p15:guide>
        <p15:guide id="10" pos="2234">
          <p15:clr>
            <a:srgbClr val="F26B43"/>
          </p15:clr>
        </p15:guide>
        <p15:guide id="11" pos="2460">
          <p15:clr>
            <a:srgbClr val="F26B43"/>
          </p15:clr>
        </p15:guide>
        <p15:guide id="12" pos="2687">
          <p15:clr>
            <a:srgbClr val="F26B43"/>
          </p15:clr>
        </p15:guide>
        <p15:guide id="13" pos="2914">
          <p15:clr>
            <a:srgbClr val="F26B43"/>
          </p15:clr>
        </p15:guide>
        <p15:guide id="14" pos="3141">
          <p15:clr>
            <a:srgbClr val="F26B43"/>
          </p15:clr>
        </p15:guide>
        <p15:guide id="15" pos="3368">
          <p15:clr>
            <a:srgbClr val="F26B43"/>
          </p15:clr>
        </p15:guide>
        <p15:guide id="16" pos="3594">
          <p15:clr>
            <a:srgbClr val="F26B43"/>
          </p15:clr>
        </p15:guide>
        <p15:guide id="17" pos="3821">
          <p15:clr>
            <a:srgbClr val="F26B43"/>
          </p15:clr>
        </p15:guide>
        <p15:guide id="18" pos="4048">
          <p15:clr>
            <a:srgbClr val="F26B43"/>
          </p15:clr>
        </p15:guide>
        <p15:guide id="19" pos="4275">
          <p15:clr>
            <a:srgbClr val="F26B43"/>
          </p15:clr>
        </p15:guide>
        <p15:guide id="20" pos="4501">
          <p15:clr>
            <a:srgbClr val="F26B43"/>
          </p15:clr>
        </p15:guide>
        <p15:guide id="21" pos="4728">
          <p15:clr>
            <a:srgbClr val="F26B43"/>
          </p15:clr>
        </p15:guide>
        <p15:guide id="22" pos="4955">
          <p15:clr>
            <a:srgbClr val="F26B43"/>
          </p15:clr>
        </p15:guide>
        <p15:guide id="23" pos="5182">
          <p15:clr>
            <a:srgbClr val="F26B43"/>
          </p15:clr>
        </p15:guide>
        <p15:guide id="24" pos="5408">
          <p15:clr>
            <a:srgbClr val="F26B43"/>
          </p15:clr>
        </p15:guide>
        <p15:guide id="25" pos="5635">
          <p15:clr>
            <a:srgbClr val="F26B43"/>
          </p15:clr>
        </p15:guide>
        <p15:guide id="26" pos="5862">
          <p15:clr>
            <a:srgbClr val="F26B43"/>
          </p15:clr>
        </p15:guide>
        <p15:guide id="27" pos="6089">
          <p15:clr>
            <a:srgbClr val="F26B43"/>
          </p15:clr>
        </p15:guide>
        <p15:guide id="28" pos="6316">
          <p15:clr>
            <a:srgbClr val="F26B43"/>
          </p15:clr>
        </p15:guide>
        <p15:guide id="29" pos="6542">
          <p15:clr>
            <a:srgbClr val="F26B43"/>
          </p15:clr>
        </p15:guide>
        <p15:guide id="30" orient="horz" pos="113">
          <p15:clr>
            <a:srgbClr val="F26B43"/>
          </p15:clr>
        </p15:guide>
        <p15:guide id="31" orient="horz" pos="340">
          <p15:clr>
            <a:srgbClr val="F26B43"/>
          </p15:clr>
        </p15:guide>
        <p15:guide id="32" orient="horz" pos="567">
          <p15:clr>
            <a:srgbClr val="F26B43"/>
          </p15:clr>
        </p15:guide>
        <p15:guide id="33" orient="horz" pos="794">
          <p15:clr>
            <a:srgbClr val="F26B43"/>
          </p15:clr>
        </p15:guide>
        <p15:guide id="34" orient="horz" pos="1020">
          <p15:clr>
            <a:srgbClr val="F26B43"/>
          </p15:clr>
        </p15:guide>
        <p15:guide id="35" orient="horz" pos="1247">
          <p15:clr>
            <a:srgbClr val="F26B43"/>
          </p15:clr>
        </p15:guide>
        <p15:guide id="36" orient="horz" pos="1474">
          <p15:clr>
            <a:srgbClr val="F26B43"/>
          </p15:clr>
        </p15:guide>
        <p15:guide id="37" orient="horz" pos="1701">
          <p15:clr>
            <a:srgbClr val="F26B43"/>
          </p15:clr>
        </p15:guide>
        <p15:guide id="38" orient="horz" pos="1927">
          <p15:clr>
            <a:srgbClr val="F26B43"/>
          </p15:clr>
        </p15:guide>
        <p15:guide id="39" orient="horz" pos="2154">
          <p15:clr>
            <a:srgbClr val="F26B43"/>
          </p15:clr>
        </p15:guide>
        <p15:guide id="40" orient="horz" pos="2381">
          <p15:clr>
            <a:srgbClr val="F26B43"/>
          </p15:clr>
        </p15:guide>
        <p15:guide id="41" orient="horz" pos="2608">
          <p15:clr>
            <a:srgbClr val="F26B43"/>
          </p15:clr>
        </p15:guide>
        <p15:guide id="42" orient="horz" pos="2835">
          <p15:clr>
            <a:srgbClr val="F26B43"/>
          </p15:clr>
        </p15:guide>
        <p15:guide id="43" orient="horz" pos="3061">
          <p15:clr>
            <a:srgbClr val="F26B43"/>
          </p15:clr>
        </p15:guide>
        <p15:guide id="44" orient="horz" pos="3288">
          <p15:clr>
            <a:srgbClr val="F26B43"/>
          </p15:clr>
        </p15:guide>
        <p15:guide id="45" orient="horz" pos="3515">
          <p15:clr>
            <a:srgbClr val="F26B43"/>
          </p15:clr>
        </p15:guide>
        <p15:guide id="46" orient="horz" pos="3742">
          <p15:clr>
            <a:srgbClr val="F26B43"/>
          </p15:clr>
        </p15:guide>
        <p15:guide id="47" orient="horz" pos="3968">
          <p15:clr>
            <a:srgbClr val="F26B43"/>
          </p15:clr>
        </p15:guide>
        <p15:guide id="48" orient="horz" pos="4195">
          <p15:clr>
            <a:srgbClr val="F26B43"/>
          </p15:clr>
        </p15:guide>
        <p15:guide id="49" orient="horz" pos="4422">
          <p15:clr>
            <a:srgbClr val="F26B43"/>
          </p15:clr>
        </p15:guide>
        <p15:guide id="50" orient="horz" pos="46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9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4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bip.pomorskie.eu/a,67934,w-sprawie-przyjecia-analizy-spelniania-zasady-dnsh-dla-projektu-programu-fundusze-europejskie-dla-po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k.munska@pomorskie.eu" TargetMode="External"/><Relationship Id="rId2" Type="http://schemas.openxmlformats.org/officeDocument/2006/relationships/hyperlink" Target="mailto:j.skierka@pomorskie.e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aragraf_-_symbol.sv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4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1.png"/><Relationship Id="rId4" Type="http://schemas.openxmlformats.org/officeDocument/2006/relationships/diagramData" Target="../diagrams/data3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4.svg"/><Relationship Id="rId7" Type="http://schemas.openxmlformats.org/officeDocument/2006/relationships/diagramColors" Target="../diagrams/colors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3.png"/><Relationship Id="rId4" Type="http://schemas.openxmlformats.org/officeDocument/2006/relationships/diagramData" Target="../diagrams/data4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848" y="3225998"/>
            <a:ext cx="7920115" cy="110767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dirty="0"/>
              <a:t>Zasada „nie czyń poważnych szkód” </a:t>
            </a:r>
            <a:br>
              <a:rPr lang="pl-PL" sz="3100" dirty="0"/>
            </a:br>
            <a:r>
              <a:rPr lang="pl-PL" sz="3100" dirty="0"/>
              <a:t>(zasada DNSH) w programie regionalnym</a:t>
            </a:r>
            <a:r>
              <a:rPr lang="pl-PL" dirty="0"/>
              <a:t> </a:t>
            </a:r>
            <a:r>
              <a:rPr lang="pl-PL" sz="3100" dirty="0"/>
              <a:t>Fundusze Europejskie dla Pomorza 2021-2027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0090" y="5219997"/>
            <a:ext cx="7920037" cy="1080000"/>
          </a:xfrm>
        </p:spPr>
        <p:txBody>
          <a:bodyPr/>
          <a:lstStyle/>
          <a:p>
            <a:pPr algn="ctr"/>
            <a:r>
              <a:rPr lang="pl-PL" sz="2400" dirty="0"/>
              <a:t>Gdańsk, 28 czerwca 2023 r.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B7C832-EAFF-4401-A648-CA420E8A6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00FD26F-2D56-4F32-BD49-4A6C32871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8ADAC6E9-032A-452C-BCC9-864FD8D8FBA5}"/>
              </a:ext>
            </a:extLst>
          </p:cNvPr>
          <p:cNvSpPr txBox="1">
            <a:spLocks/>
          </p:cNvSpPr>
          <p:nvPr/>
        </p:nvSpPr>
        <p:spPr>
          <a:xfrm>
            <a:off x="737394" y="251445"/>
            <a:ext cx="6912768" cy="5757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latin typeface="+mn-lt"/>
              </a:rPr>
              <a:t>ART. 17. KRYTERIA „WYRZĄDZENIA POWAŻNEJ SZKODY” </a:t>
            </a:r>
            <a:endParaRPr lang="pl-PL" sz="1200" dirty="0">
              <a:latin typeface="+mn-lt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AFE452E-A804-4DE1-84C3-CC1762820B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5924526"/>
              </p:ext>
            </p:extLst>
          </p:nvPr>
        </p:nvGraphicFramePr>
        <p:xfrm>
          <a:off x="296850" y="787208"/>
          <a:ext cx="10097729" cy="108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155000F7-E4D9-4B76-8371-220EA5CC19A5}"/>
              </a:ext>
            </a:extLst>
          </p:cNvPr>
          <p:cNvSpPr txBox="1"/>
          <p:nvPr/>
        </p:nvSpPr>
        <p:spPr>
          <a:xfrm>
            <a:off x="4985866" y="2077642"/>
            <a:ext cx="45897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2"/>
                </a:solidFill>
              </a:rPr>
              <a:t>ROZWIĄZANIA: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utrzymanie oraz poprawa jakości i ilości wód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dobre warunki dla organizmów wodnych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zapobieganie, ograniczanie, usuwanie zanieczyszczeń z wód i terenów zależnych od wód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zrównoważone pobory wód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rozwiązania </a:t>
            </a:r>
            <a:r>
              <a:rPr lang="pl-PL" sz="1600" dirty="0" err="1"/>
              <a:t>wodooszczędne</a:t>
            </a:r>
            <a:endParaRPr lang="pl-PL" sz="1600" dirty="0"/>
          </a:p>
        </p:txBody>
      </p:sp>
      <p:pic>
        <p:nvPicPr>
          <p:cNvPr id="3074" name="Picture 2" descr="GPWiK Izabelin &quot;Mokre Łąki&quot; Sp. z o.o. | Przerwy w dostawie wody">
            <a:extLst>
              <a:ext uri="{FF2B5EF4-FFF2-40B4-BE49-F238E27FC236}">
                <a16:creationId xmlns:a16="http://schemas.microsoft.com/office/drawing/2014/main" id="{38FB7EE5-9325-4C7C-8176-19C4066E3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t="5177"/>
          <a:stretch/>
        </p:blipFill>
        <p:spPr bwMode="auto">
          <a:xfrm>
            <a:off x="8329169" y="3764091"/>
            <a:ext cx="2126525" cy="196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ielegalne odprowadzanie ścieków to przestępstwo! - Opowiecie.info">
            <a:extLst>
              <a:ext uri="{FF2B5EF4-FFF2-40B4-BE49-F238E27FC236}">
                <a16:creationId xmlns:a16="http://schemas.microsoft.com/office/drawing/2014/main" id="{F566BFFF-2731-45B5-B391-01329421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38" y="2245615"/>
            <a:ext cx="3338662" cy="25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C7D4F92B-6284-426A-9D80-718E251B4AE9}"/>
              </a:ext>
            </a:extLst>
          </p:cNvPr>
          <p:cNvSpPr/>
          <p:nvPr/>
        </p:nvSpPr>
        <p:spPr>
          <a:xfrm>
            <a:off x="161330" y="4715941"/>
            <a:ext cx="18646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>
                <a:solidFill>
                  <a:srgbClr val="000000"/>
                </a:solidFill>
              </a:rPr>
              <a:t>Źródło: www.opowiecie.info</a:t>
            </a:r>
            <a:endParaRPr lang="pl-PL" sz="11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C6169E7-08B1-4C48-8E1F-715452FA172B}"/>
              </a:ext>
            </a:extLst>
          </p:cNvPr>
          <p:cNvSpPr/>
          <p:nvPr/>
        </p:nvSpPr>
        <p:spPr>
          <a:xfrm>
            <a:off x="5849962" y="6276285"/>
            <a:ext cx="1627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/>
              <a:t>Fot. PAP/Marcin Bielecki</a:t>
            </a:r>
          </a:p>
        </p:txBody>
      </p:sp>
      <p:pic>
        <p:nvPicPr>
          <p:cNvPr id="3078" name="Picture 6" descr="Zatrucie Odry wynikiem naturalnych procesów? Specjalista przedstawił swoje  hipotezy - Wiadomości - polskieradio24.pl">
            <a:extLst>
              <a:ext uri="{FF2B5EF4-FFF2-40B4-BE49-F238E27FC236}">
                <a16:creationId xmlns:a16="http://schemas.microsoft.com/office/drawing/2014/main" id="{519E994B-59DB-42D8-84D2-9780DF32D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54" y="4159302"/>
            <a:ext cx="3931898" cy="21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03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6815E-B27A-4450-AB42-8438AFD6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6520FFE-7D4A-4EE6-B5A8-9F71DBCE4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8ADAC6E9-032A-452C-BCC9-864FD8D8FBA5}"/>
              </a:ext>
            </a:extLst>
          </p:cNvPr>
          <p:cNvSpPr txBox="1">
            <a:spLocks/>
          </p:cNvSpPr>
          <p:nvPr/>
        </p:nvSpPr>
        <p:spPr>
          <a:xfrm>
            <a:off x="665386" y="212824"/>
            <a:ext cx="6912768" cy="5757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latin typeface="+mn-lt"/>
              </a:rPr>
              <a:t>ART. 17. KRYTERIA „WYRZĄDZENIA POWAŻNEJ SZKODY” </a:t>
            </a:r>
            <a:endParaRPr lang="pl-PL" sz="1200" dirty="0">
              <a:latin typeface="+mn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55000F7-E4D9-4B76-8371-220EA5CC19A5}"/>
              </a:ext>
            </a:extLst>
          </p:cNvPr>
          <p:cNvSpPr txBox="1"/>
          <p:nvPr/>
        </p:nvSpPr>
        <p:spPr>
          <a:xfrm>
            <a:off x="4375264" y="3455432"/>
            <a:ext cx="4589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2"/>
                </a:solidFill>
              </a:rPr>
              <a:t>ROZWIĄZANIA: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hierarchia postępowania z odpadami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rozwiązania </a:t>
            </a:r>
            <a:r>
              <a:rPr lang="pl-PL" sz="1600" dirty="0" err="1"/>
              <a:t>zasobo</a:t>
            </a:r>
            <a:r>
              <a:rPr lang="pl-PL" sz="1600" dirty="0"/>
              <a:t>- i materiałooszczędne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C6169E7-08B1-4C48-8E1F-715452FA172B}"/>
              </a:ext>
            </a:extLst>
          </p:cNvPr>
          <p:cNvSpPr/>
          <p:nvPr/>
        </p:nvSpPr>
        <p:spPr>
          <a:xfrm>
            <a:off x="187305" y="5963529"/>
            <a:ext cx="20473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/>
              <a:t>Źródło: www.terazsrodowisko.pl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941F43C-5255-413C-B6C3-A4B2C1865C05}"/>
              </a:ext>
            </a:extLst>
          </p:cNvPr>
          <p:cNvSpPr/>
          <p:nvPr/>
        </p:nvSpPr>
        <p:spPr>
          <a:xfrm>
            <a:off x="4769842" y="6300117"/>
            <a:ext cx="26661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/>
              <a:t>Źródło:</a:t>
            </a:r>
            <a:r>
              <a:rPr lang="en-US" sz="1100" dirty="0"/>
              <a:t>Facebook group No Plastic Shopping</a:t>
            </a:r>
            <a:endParaRPr lang="pl-PL" sz="1100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207BA9E-4FB8-447B-947F-BDAEA079E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7484344"/>
              </p:ext>
            </p:extLst>
          </p:nvPr>
        </p:nvGraphicFramePr>
        <p:xfrm>
          <a:off x="264998" y="531545"/>
          <a:ext cx="10161433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https://www.teraz-srodowisko.pl/images/illustrations/artykul/12099_large.jpg">
            <a:extLst>
              <a:ext uri="{FF2B5EF4-FFF2-40B4-BE49-F238E27FC236}">
                <a16:creationId xmlns:a16="http://schemas.microsoft.com/office/drawing/2014/main" id="{8837FCA6-D4E2-40CD-A7E2-50FC1B69E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1" y="3955180"/>
            <a:ext cx="3842489" cy="201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hat is greenwashing? How to tell if a product is as eco-friendly as it  claims">
            <a:extLst>
              <a:ext uri="{FF2B5EF4-FFF2-40B4-BE49-F238E27FC236}">
                <a16:creationId xmlns:a16="http://schemas.microsoft.com/office/drawing/2014/main" id="{9ADD4233-40F2-4E47-B6E2-C97475EF2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553" y="4471719"/>
            <a:ext cx="356611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237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AF2CDF-E2AA-4C19-A300-9D5DDD8B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00D8C7-CC94-447C-9A5B-2473B4B0F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8ADAC6E9-032A-452C-BCC9-864FD8D8FBA5}"/>
              </a:ext>
            </a:extLst>
          </p:cNvPr>
          <p:cNvSpPr txBox="1">
            <a:spLocks/>
          </p:cNvSpPr>
          <p:nvPr/>
        </p:nvSpPr>
        <p:spPr>
          <a:xfrm>
            <a:off x="665386" y="323453"/>
            <a:ext cx="6912768" cy="5757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latin typeface="+mn-lt"/>
              </a:rPr>
              <a:t>ART. 17. KRYTERIA „WYRZĄDZENIA POWAŻNEJ SZKODY” </a:t>
            </a:r>
            <a:endParaRPr lang="pl-PL" sz="1200" dirty="0">
              <a:latin typeface="+mn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55000F7-E4D9-4B76-8371-220EA5CC19A5}"/>
              </a:ext>
            </a:extLst>
          </p:cNvPr>
          <p:cNvSpPr txBox="1"/>
          <p:nvPr/>
        </p:nvSpPr>
        <p:spPr>
          <a:xfrm>
            <a:off x="5561930" y="2542053"/>
            <a:ext cx="4232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2"/>
                </a:solidFill>
              </a:rPr>
              <a:t>ROZWIĄZANIA: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zapobieganie emisjom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ograniczanie emisji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kontrola i monitorowanie emisji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procedury na wypadek awarii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207BA9E-4FB8-447B-947F-BDAEA079E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0624900"/>
              </p:ext>
            </p:extLst>
          </p:nvPr>
        </p:nvGraphicFramePr>
        <p:xfrm>
          <a:off x="296850" y="709014"/>
          <a:ext cx="10097729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https://www.rynek-lotniczy.pl/img/20220715233536AirbusA220JetBlueFirstFlight.jpg">
            <a:extLst>
              <a:ext uri="{FF2B5EF4-FFF2-40B4-BE49-F238E27FC236}">
                <a16:creationId xmlns:a16="http://schemas.microsoft.com/office/drawing/2014/main" id="{24A0AE6D-7DFB-4E3A-9E08-63EFC64A5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337" y="3937992"/>
            <a:ext cx="3161212" cy="243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5FFE546-3D95-43C8-92C2-2A46A8B0B967}"/>
              </a:ext>
            </a:extLst>
          </p:cNvPr>
          <p:cNvSpPr/>
          <p:nvPr/>
        </p:nvSpPr>
        <p:spPr>
          <a:xfrm>
            <a:off x="3257674" y="6084093"/>
            <a:ext cx="11977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/>
              <a:t>Fot. Airbus Media</a:t>
            </a:r>
          </a:p>
        </p:txBody>
      </p:sp>
      <p:pic>
        <p:nvPicPr>
          <p:cNvPr id="4102" name="Picture 6" descr="energy line">
            <a:extLst>
              <a:ext uri="{FF2B5EF4-FFF2-40B4-BE49-F238E27FC236}">
                <a16:creationId xmlns:a16="http://schemas.microsoft.com/office/drawing/2014/main" id="{D77A6706-1427-4575-A837-83019EC8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2" y="2816957"/>
            <a:ext cx="4104456" cy="269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A75B1646-50D4-4D96-B102-B92008805A8E}"/>
              </a:ext>
            </a:extLst>
          </p:cNvPr>
          <p:cNvSpPr/>
          <p:nvPr/>
        </p:nvSpPr>
        <p:spPr>
          <a:xfrm>
            <a:off x="434722" y="5545336"/>
            <a:ext cx="18277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/>
              <a:t>Źródło: www.ispol-projekt.pl</a:t>
            </a:r>
          </a:p>
        </p:txBody>
      </p:sp>
    </p:spTree>
    <p:extLst>
      <p:ext uri="{BB962C8B-B14F-4D97-AF65-F5344CB8AC3E}">
        <p14:creationId xmlns:p14="http://schemas.microsoft.com/office/powerpoint/2010/main" val="1132022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0F6CA4-598C-48E9-A799-98C7625E5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70DA70-F29C-4411-8DB0-34274B216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8ADAC6E9-032A-452C-BCC9-864FD8D8FBA5}"/>
              </a:ext>
            </a:extLst>
          </p:cNvPr>
          <p:cNvSpPr txBox="1">
            <a:spLocks/>
          </p:cNvSpPr>
          <p:nvPr/>
        </p:nvSpPr>
        <p:spPr>
          <a:xfrm>
            <a:off x="737394" y="323453"/>
            <a:ext cx="6912768" cy="5757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latin typeface="+mn-lt"/>
              </a:rPr>
              <a:t>ART. 17. KRYTERIA „WYRZĄDZENIA POWAŻNEJ SZKODY” </a:t>
            </a:r>
            <a:endParaRPr lang="pl-PL" sz="1200" dirty="0">
              <a:latin typeface="+mn-lt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55000F7-E4D9-4B76-8371-220EA5CC19A5}"/>
              </a:ext>
            </a:extLst>
          </p:cNvPr>
          <p:cNvSpPr txBox="1"/>
          <p:nvPr/>
        </p:nvSpPr>
        <p:spPr>
          <a:xfrm>
            <a:off x="6555783" y="3132613"/>
            <a:ext cx="4176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2"/>
                </a:solidFill>
              </a:rPr>
              <a:t>ROZWIĄZANIA: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racjonalne korzystanie z przestrzeni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utrzymanie, poprawa, odtwarzanie terenów naturalnych i półnaturalnych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tworzenie nowych terenów zieleni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gatunki rodzime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ochrona cennych obszarów i gatunków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ograniczanie wycinki drzew i krzewów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dbałość o krajobraz 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941F43C-5255-413C-B6C3-A4B2C1865C05}"/>
              </a:ext>
            </a:extLst>
          </p:cNvPr>
          <p:cNvSpPr/>
          <p:nvPr/>
        </p:nvSpPr>
        <p:spPr>
          <a:xfrm>
            <a:off x="6250745" y="6187397"/>
            <a:ext cx="11785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/>
              <a:t>Fot. Łukasz </a:t>
            </a:r>
            <a:r>
              <a:rPr lang="pl-PL" sz="1100" dirty="0" err="1"/>
              <a:t>Capar</a:t>
            </a:r>
            <a:endParaRPr lang="pl-PL" sz="1100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0634AF19-CFD5-424A-BAF2-D4C788A48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5022277"/>
              </p:ext>
            </p:extLst>
          </p:nvPr>
        </p:nvGraphicFramePr>
        <p:xfrm>
          <a:off x="593378" y="491776"/>
          <a:ext cx="9692682" cy="264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56" name="Picture 12" descr="Informacje - Nadarzyn.tv">
            <a:extLst>
              <a:ext uri="{FF2B5EF4-FFF2-40B4-BE49-F238E27FC236}">
                <a16:creationId xmlns:a16="http://schemas.microsoft.com/office/drawing/2014/main" id="{5152EAE6-E2BE-4B84-BFEB-2BA9AC8E4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7" y="2922923"/>
            <a:ext cx="4585567" cy="25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ędąca pod ścisłą ochroną jaskółka oknówka, do tego w...">
            <a:extLst>
              <a:ext uri="{FF2B5EF4-FFF2-40B4-BE49-F238E27FC236}">
                <a16:creationId xmlns:a16="http://schemas.microsoft.com/office/drawing/2014/main" id="{01E26794-FD8E-4335-8182-A71225CB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893" y="4200120"/>
            <a:ext cx="2993694" cy="22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5285B1CE-DA6D-43C0-96A9-964B4DF76695}"/>
              </a:ext>
            </a:extLst>
          </p:cNvPr>
          <p:cNvSpPr/>
          <p:nvPr/>
        </p:nvSpPr>
        <p:spPr>
          <a:xfrm>
            <a:off x="233337" y="5563760"/>
            <a:ext cx="12987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/>
              <a:t>Źródło: nadarzyn.tv</a:t>
            </a:r>
          </a:p>
        </p:txBody>
      </p:sp>
    </p:spTree>
    <p:extLst>
      <p:ext uri="{BB962C8B-B14F-4D97-AF65-F5344CB8AC3E}">
        <p14:creationId xmlns:p14="http://schemas.microsoft.com/office/powerpoint/2010/main" val="3408580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CB5EE8D0-2C71-4885-A2DF-BD2A0E6F9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6F5A29-DB2B-4B0D-BFCB-3F4DB6714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6F5DE5B8-02D1-4A48-9F45-8F9A0039633F}"/>
              </a:ext>
            </a:extLst>
          </p:cNvPr>
          <p:cNvSpPr txBox="1">
            <a:spLocks/>
          </p:cNvSpPr>
          <p:nvPr/>
        </p:nvSpPr>
        <p:spPr>
          <a:xfrm>
            <a:off x="737394" y="323453"/>
            <a:ext cx="6912768" cy="5757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latin typeface="+mn-lt"/>
              </a:rPr>
              <a:t>CO UWZGLĘDNIA SIĘ PRZY OCENIE DNSH?</a:t>
            </a:r>
            <a:endParaRPr lang="pl-PL" sz="1200" dirty="0">
              <a:latin typeface="+mn-l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D4D12EC-0FA2-4065-8591-3877898856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8620696"/>
              </p:ext>
            </p:extLst>
          </p:nvPr>
        </p:nvGraphicFramePr>
        <p:xfrm>
          <a:off x="1241450" y="611325"/>
          <a:ext cx="8496464" cy="561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2791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ZASADA DNSH W FEP 2021-2027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sz="2800" b="1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sz="2600" dirty="0">
                <a:solidFill>
                  <a:schemeClr val="tx2"/>
                </a:solidFill>
              </a:rPr>
              <a:t>Uchwała Nr 1039/398/22 Zarządu Województwa Pomorskiego z dnia 25 października 2022 roku w sprawie przyjęcia „Analizy spełniania zasady DNSH dla projektu programu Fundusze Europejskie dla Pomorza 2021 – 2027”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>
                <a:solidFill>
                  <a:schemeClr val="tx2"/>
                </a:solidFill>
                <a:hlinkClick r:id="rId2"/>
              </a:rPr>
              <a:t>https://bip.pomorskie.eu/a,67934,w-sprawie-przyjecia-analizy-spelniania-zasady-dnsh-dla-projektu-programu-fundusze-europejskie-dla-po.html</a:t>
            </a:r>
            <a:endParaRPr lang="pl-PL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3" name="Grafika 2" descr="Palec wskazujący w prawo">
            <a:extLst>
              <a:ext uri="{FF2B5EF4-FFF2-40B4-BE49-F238E27FC236}">
                <a16:creationId xmlns:a16="http://schemas.microsoft.com/office/drawing/2014/main" id="{D367FDCF-B0A1-4F41-B9A5-16EED992F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338" y="5075981"/>
            <a:ext cx="628317" cy="6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5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ZASADA DNSH W FEP 2021-2027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A033AD22-9773-4893-BF2C-BFC9EBFDA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AFF4C16-50E0-4D4B-AB71-5A7BD6169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4907366"/>
              </p:ext>
            </p:extLst>
          </p:nvPr>
        </p:nvGraphicFramePr>
        <p:xfrm>
          <a:off x="1045946" y="2195661"/>
          <a:ext cx="8100250" cy="4607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127C0BF-06F0-4B74-9B83-4813F0619F43}"/>
              </a:ext>
            </a:extLst>
          </p:cNvPr>
          <p:cNvSpPr txBox="1"/>
          <p:nvPr/>
        </p:nvSpPr>
        <p:spPr>
          <a:xfrm>
            <a:off x="1042660" y="1580983"/>
            <a:ext cx="610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Metodyka analizy spełniania zasady DNSH dla FEP 2021-2027  </a:t>
            </a:r>
          </a:p>
        </p:txBody>
      </p:sp>
    </p:spTree>
    <p:extLst>
      <p:ext uri="{BB962C8B-B14F-4D97-AF65-F5344CB8AC3E}">
        <p14:creationId xmlns:p14="http://schemas.microsoft.com/office/powerpoint/2010/main" val="418876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10FF4080-9BE8-4EFE-91EF-A2E60055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4" y="179437"/>
            <a:ext cx="8640381" cy="1080001"/>
          </a:xfrm>
        </p:spPr>
        <p:txBody>
          <a:bodyPr/>
          <a:lstStyle/>
          <a:p>
            <a:pPr algn="ctr"/>
            <a:r>
              <a:rPr lang="pl-PL" dirty="0"/>
              <a:t>Przykład analizy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922D589-3108-4854-AA7C-4335A80FF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451" y="1115541"/>
            <a:ext cx="3967008" cy="4968552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4F90E7-CD43-4927-B7FC-DBE1CFC994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1F9560D3-E6F9-473B-B3CB-A6FCAE80D8B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345715" y="1115541"/>
            <a:ext cx="400099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8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727" y="503692"/>
            <a:ext cx="8640381" cy="1080001"/>
          </a:xfrm>
        </p:spPr>
        <p:txBody>
          <a:bodyPr/>
          <a:lstStyle/>
          <a:p>
            <a:pPr algn="ctr"/>
            <a:r>
              <a:rPr lang="pl-PL" dirty="0"/>
              <a:t>ZASADA DNSH W PROJEKTACH FEP 2021-2027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E45BC90-D3BA-4FBA-941E-4124A80A43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383537"/>
              </p:ext>
            </p:extLst>
          </p:nvPr>
        </p:nvGraphicFramePr>
        <p:xfrm>
          <a:off x="1313458" y="899517"/>
          <a:ext cx="7992888" cy="5472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0892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467469"/>
            <a:ext cx="8640381" cy="1080001"/>
          </a:xfrm>
        </p:spPr>
        <p:txBody>
          <a:bodyPr/>
          <a:lstStyle/>
          <a:p>
            <a:pPr algn="ctr"/>
            <a:r>
              <a:rPr lang="pl-PL" dirty="0"/>
              <a:t>Wykazanie spełniania zasady DNSH - przykłady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4" y="1331565"/>
            <a:ext cx="8784688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Przygotowanie dokumentacji do wniosku o dofinansowanie: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audyt energetyczny, audyt efektywności energetycznej,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inwentaryzacja przyrodnicza,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decyzja o środowiskowych uwarunkowaniach,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zezwolenia / zgłoszenia robót geologicznych,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zgłoszenia / pozwolenia wodnoprawne.</a:t>
            </a:r>
            <a:endParaRPr lang="pl-PL" strike="sngStrike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pl-PL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Ubieganie się o dofinansowanie: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m.in. wyżej wymienione dokumenty,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informacje opisowe w załączniku 2.1 Informacja o wpływie projektu na środowisko (tzw. załącznik środowiskowy).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821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15" y="611486"/>
            <a:ext cx="8640381" cy="936104"/>
          </a:xfrm>
        </p:spPr>
        <p:txBody>
          <a:bodyPr/>
          <a:lstStyle/>
          <a:p>
            <a:pPr algn="ctr"/>
            <a:r>
              <a:rPr lang="pl-PL" dirty="0"/>
              <a:t>CZYM JEST ZASADA DNSH?</a:t>
            </a: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207445A3-1B7E-4A6F-B67E-1335579F7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434" y="1331565"/>
            <a:ext cx="8640382" cy="439228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l-PL" sz="9600" b="1" dirty="0">
                <a:solidFill>
                  <a:schemeClr val="tx2"/>
                </a:solidFill>
                <a:latin typeface="+mn-lt"/>
              </a:rPr>
              <a:t>DNSH – ang. „do no </a:t>
            </a:r>
            <a:r>
              <a:rPr lang="pl-PL" sz="9600" b="1" dirty="0" err="1">
                <a:solidFill>
                  <a:schemeClr val="tx2"/>
                </a:solidFill>
                <a:latin typeface="+mn-lt"/>
              </a:rPr>
              <a:t>significant</a:t>
            </a:r>
            <a:r>
              <a:rPr lang="pl-PL" sz="9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pl-PL" sz="9600" b="1" dirty="0" err="1">
                <a:solidFill>
                  <a:schemeClr val="tx2"/>
                </a:solidFill>
                <a:latin typeface="+mn-lt"/>
              </a:rPr>
              <a:t>harm</a:t>
            </a:r>
            <a:r>
              <a:rPr lang="pl-PL" sz="9600" b="1" dirty="0">
                <a:solidFill>
                  <a:schemeClr val="tx2"/>
                </a:solidFill>
                <a:latin typeface="+mn-lt"/>
              </a:rPr>
              <a:t>” </a:t>
            </a:r>
          </a:p>
          <a:p>
            <a:pPr marL="0" indent="0" algn="ctr">
              <a:buNone/>
            </a:pPr>
            <a:r>
              <a:rPr lang="pl-PL" sz="9600" b="1" dirty="0">
                <a:solidFill>
                  <a:schemeClr val="tx2"/>
                </a:solidFill>
                <a:latin typeface="+mn-lt"/>
              </a:rPr>
              <a:t>(„nie czyń poważnych szkód”)</a:t>
            </a:r>
          </a:p>
          <a:p>
            <a:pPr marL="0" indent="0">
              <a:buNone/>
            </a:pPr>
            <a:endParaRPr lang="pl-PL" sz="7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7200" dirty="0">
                <a:solidFill>
                  <a:srgbClr val="002060"/>
                </a:solidFill>
                <a:latin typeface="+mn-lt"/>
              </a:rPr>
              <a:t>nowa zasada horyzontalna </a:t>
            </a:r>
          </a:p>
          <a:p>
            <a:pPr marL="0" indent="0">
              <a:buNone/>
            </a:pPr>
            <a:r>
              <a:rPr lang="pl-PL" sz="7200" dirty="0">
                <a:solidFill>
                  <a:srgbClr val="002060"/>
                </a:solidFill>
                <a:latin typeface="+mn-lt"/>
              </a:rPr>
              <a:t>podejście Unii Europejskiej  - promocja i wspieranie inwestycji zrównoważonych środowiskowo, które są: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7200" dirty="0">
                <a:solidFill>
                  <a:srgbClr val="002060"/>
                </a:solidFill>
                <a:latin typeface="+mn-lt"/>
              </a:rPr>
              <a:t>zgodne z dorobkiem prawnym UE (zgodne z prawem),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7200" dirty="0">
                <a:solidFill>
                  <a:srgbClr val="002060"/>
                </a:solidFill>
                <a:latin typeface="+mn-lt"/>
              </a:rPr>
              <a:t>nie powodują znaczącego niekorzystnego wpływu na środowisko,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7200" dirty="0">
                <a:solidFill>
                  <a:srgbClr val="002060"/>
                </a:solidFill>
                <a:latin typeface="+mn-lt"/>
              </a:rPr>
              <a:t>w miarę możliwości - wnoszą istotny wkład w osiągnięcie dobrego stanu środowiska zdefiniowanego przez 6 celów.</a:t>
            </a:r>
          </a:p>
          <a:p>
            <a:pPr marL="0" indent="0">
              <a:buNone/>
            </a:pPr>
            <a:r>
              <a:rPr lang="pl-PL" sz="7200" b="1" dirty="0">
                <a:solidFill>
                  <a:srgbClr val="002060"/>
                </a:solidFill>
                <a:latin typeface="+mn-lt"/>
              </a:rPr>
              <a:t>Zasada „nie czyń poważnych szkód” </a:t>
            </a:r>
            <a:r>
              <a:rPr lang="pl-PL" sz="7200" b="1" dirty="0">
                <a:solidFill>
                  <a:srgbClr val="FF0000"/>
                </a:solidFill>
                <a:latin typeface="+mn-lt"/>
              </a:rPr>
              <a:t>≠ szkoda w środowisku, poważna awaria </a:t>
            </a:r>
            <a:r>
              <a:rPr lang="pl-PL" sz="7200" b="1" dirty="0">
                <a:solidFill>
                  <a:srgbClr val="002060"/>
                </a:solidFill>
                <a:latin typeface="+mn-lt"/>
              </a:rPr>
              <a:t>w rozumieniu przepisów polskiego prawa.</a:t>
            </a:r>
          </a:p>
          <a:p>
            <a:pPr marL="0" indent="0">
              <a:buNone/>
            </a:pPr>
            <a:r>
              <a:rPr lang="pl-PL" sz="7200" b="1" dirty="0">
                <a:solidFill>
                  <a:srgbClr val="002060"/>
                </a:solidFill>
                <a:latin typeface="+mn-lt"/>
              </a:rPr>
              <a:t>					       </a:t>
            </a:r>
            <a:endParaRPr lang="pl-PL" sz="7200" dirty="0">
              <a:solidFill>
                <a:srgbClr val="002060"/>
              </a:solidFill>
              <a:latin typeface="+mn-lt"/>
            </a:endParaRPr>
          </a:p>
          <a:p>
            <a:endParaRPr lang="pl-PL" sz="7200" dirty="0">
              <a:solidFill>
                <a:srgbClr val="002060"/>
              </a:solidFill>
              <a:latin typeface="+mn-lt"/>
            </a:endParaRPr>
          </a:p>
          <a:p>
            <a:endParaRPr lang="pl-PL" dirty="0">
              <a:solidFill>
                <a:srgbClr val="002060"/>
              </a:solidFill>
            </a:endParaRPr>
          </a:p>
          <a:p>
            <a:endParaRPr lang="pl-PL" dirty="0">
              <a:solidFill>
                <a:srgbClr val="00206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5157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10FF4080-9BE8-4EFE-91EF-A2E60055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70" y="539477"/>
            <a:ext cx="9649072" cy="648072"/>
          </a:xfrm>
        </p:spPr>
        <p:txBody>
          <a:bodyPr/>
          <a:lstStyle/>
          <a:p>
            <a:pPr algn="ctr"/>
            <a:r>
              <a:rPr lang="pl-PL" dirty="0"/>
              <a:t>Załącznik 2.1 – punkt wyjścia do weryfikacji zasady DNSH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297E567-1145-4C5B-B982-C1CF5CA24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305346" y="1403573"/>
            <a:ext cx="3476145" cy="4449920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4F90E7-CD43-4927-B7FC-DBE1CFC994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20</a:t>
            </a:fld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42AF6C6-4082-4D4C-8A4B-680CA721F2E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r="8557"/>
          <a:stretch/>
        </p:blipFill>
        <p:spPr>
          <a:xfrm>
            <a:off x="6354018" y="1331565"/>
            <a:ext cx="3352480" cy="471782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6B4541D-5376-4C60-9E20-6B5CD87AE6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89"/>
          <a:stretch/>
        </p:blipFill>
        <p:spPr>
          <a:xfrm>
            <a:off x="3473698" y="1403573"/>
            <a:ext cx="3045859" cy="444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65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Wykazanie spełniania zasady DNSH - przykłady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467" y="1511685"/>
            <a:ext cx="8784495" cy="4536304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pl-PL" sz="25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Realizacja i wykorzystanie efektów projektu: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pl-PL" sz="23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dokumentacja przetargowa (stosowanie zielonych zamówień), 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karty, świadectwa, deklaracje pochodzenia, jakości, bezpieczeństwa zastosowanych materiałów, urządzeń itp., 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sprawozdania, protokoły z wykonywania warunków decyzji na etapie budowy, np. decyzji na wycinkę drzew i krzewów, decyzji derogacyjnych wydanych na podstawie art. 56 ustawy o ochronie przyrody,  zgłoszeń i decyzji wydanych na podstawie art. 118 i art. 118a ustawy  o ochronie przyrody, decyzji o środowiskowych uwarunkowaniach, 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dziennik budowy,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konkluzje BAT (ang. Best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Techniques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- najlepsze dostępne techniki, 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 zarządzania środowiskowego, raporty z realizacji celów środowiskowych w ramach systemów zarządzania środowiskowego (np. ISO 14001),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6352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Wykazanie spełniania zasady DNSH - przykłady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07" y="1979837"/>
            <a:ext cx="8639999" cy="4536304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Realizacja i wykorzystanie efektów projektu: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</a:pPr>
            <a:endParaRPr lang="pl-PL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ewidencja gazów lub pyłów wprowadzanych do powietrza,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ewidencja odpadów (karty przekazania odpadów – KPO, karty ewidencji odpadów – KEO),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ewidencja zużywanej wody, produkowanych ścieków,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protokoły z badań, sprawozdania, przeglądy itp. potwierdzające przestrzeganie warunków,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zezwolenia eksploatacyjne (np. pozwolenie wodnoprawne na usługi wodne, pozwolenie zintegrowane, pozwolenie na wprowadzanie gazów lub pyłów do powietrza, decyzja o środowiskowych uwarunkowaniach, pozwolenia z zakresu gospodarki odpadami).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7481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10FF4080-9BE8-4EFE-91EF-A2E60055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906" y="539477"/>
            <a:ext cx="8640381" cy="1080001"/>
          </a:xfrm>
        </p:spPr>
        <p:txBody>
          <a:bodyPr/>
          <a:lstStyle/>
          <a:p>
            <a:pPr algn="ctr"/>
            <a:r>
              <a:rPr lang="pl-PL" dirty="0"/>
              <a:t>PODRĘCZNIKI</a:t>
            </a:r>
          </a:p>
        </p:txBody>
      </p:sp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25C007CB-916F-468C-AC2D-0726708CA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26" y="1287653"/>
            <a:ext cx="3456284" cy="50561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4F90E7-CD43-4927-B7FC-DBE1CFC994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12313" y="7019925"/>
            <a:ext cx="1079500" cy="179388"/>
          </a:xfrm>
        </p:spPr>
        <p:txBody>
          <a:bodyPr/>
          <a:lstStyle/>
          <a:p>
            <a:fld id="{EB4015AA-59F6-416B-87A6-8E3D940284E2}" type="slidenum">
              <a:rPr lang="pl-PL" smtClean="0"/>
              <a:pPr/>
              <a:t>23</a:t>
            </a:fld>
            <a:endParaRPr lang="pl-PL" dirty="0"/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245EDC42-EA0E-462C-8121-9CB1B7C81C0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4643" y="1296446"/>
            <a:ext cx="3456284" cy="50561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2022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CD17717-5751-F730-50BD-CBB39F576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9642" y="3419797"/>
            <a:ext cx="7920115" cy="1087764"/>
          </a:xfrm>
        </p:spPr>
        <p:txBody>
          <a:bodyPr/>
          <a:lstStyle/>
          <a:p>
            <a:r>
              <a:rPr lang="pl-PL" dirty="0"/>
              <a:t>Dziękujemy za uwagę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7573C6-D0D2-4C34-83C9-73164E7AF9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1556014-1F9E-424F-8197-B69D5B419EF1}"/>
              </a:ext>
            </a:extLst>
          </p:cNvPr>
          <p:cNvSpPr txBox="1"/>
          <p:nvPr/>
        </p:nvSpPr>
        <p:spPr>
          <a:xfrm>
            <a:off x="5458166" y="4507561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tx2"/>
                </a:solidFill>
              </a:rPr>
              <a:t>Departament Programów Regionalnych</a:t>
            </a:r>
          </a:p>
          <a:p>
            <a:r>
              <a:rPr lang="pl-PL" sz="1600" dirty="0">
                <a:solidFill>
                  <a:schemeClr val="tx2"/>
                </a:solidFill>
              </a:rPr>
              <a:t>Centrum Kompetencji</a:t>
            </a:r>
          </a:p>
          <a:p>
            <a:r>
              <a:rPr lang="pl-PL" sz="1600" dirty="0">
                <a:solidFill>
                  <a:schemeClr val="tx2"/>
                </a:solidFill>
              </a:rPr>
              <a:t>Joanna Skierka</a:t>
            </a:r>
          </a:p>
          <a:p>
            <a:r>
              <a:rPr lang="pl-PL" sz="16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j.skierka@pomorskie.eu</a:t>
            </a:r>
            <a:r>
              <a:rPr lang="pl-PL" sz="1600" dirty="0">
                <a:solidFill>
                  <a:schemeClr val="tx2"/>
                </a:solidFill>
              </a:rPr>
              <a:t>    tel. 58 326 81 87 Kamilla Muńska </a:t>
            </a:r>
          </a:p>
          <a:p>
            <a:r>
              <a:rPr lang="pl-PL" sz="16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k.munska@pomorskie.eu</a:t>
            </a:r>
            <a:r>
              <a:rPr lang="pl-PL" sz="1600" dirty="0">
                <a:solidFill>
                  <a:schemeClr val="tx2"/>
                </a:solidFill>
              </a:rPr>
              <a:t>  tel. 58 326 81 36</a:t>
            </a:r>
          </a:p>
          <a:p>
            <a:endParaRPr lang="pl-PL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9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4">
            <a:extLst>
              <a:ext uri="{FF2B5EF4-FFF2-40B4-BE49-F238E27FC236}">
                <a16:creationId xmlns:a16="http://schemas.microsoft.com/office/drawing/2014/main" id="{4C660091-7006-410A-BF7D-A9A5DC1C9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567" y="544796"/>
            <a:ext cx="8640381" cy="1080001"/>
          </a:xfrm>
        </p:spPr>
        <p:txBody>
          <a:bodyPr>
            <a:normAutofit/>
          </a:bodyPr>
          <a:lstStyle/>
          <a:p>
            <a:pPr lvl="0" algn="ctr"/>
            <a:r>
              <a:rPr lang="pl-PL" dirty="0"/>
              <a:t>ZASADA ZRÓWNOWAŻONEGO ROZWOJU a DNSH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950D282E-0A4B-4A80-A962-59E52B785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FF46C09-8864-42DC-9DE0-71D087FE4956}"/>
              </a:ext>
            </a:extLst>
          </p:cNvPr>
          <p:cNvSpPr txBox="1"/>
          <p:nvPr/>
        </p:nvSpPr>
        <p:spPr>
          <a:xfrm>
            <a:off x="773398" y="1216713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tx2"/>
                </a:solidFill>
              </a:rPr>
              <a:t>Zasada zrównoważonego rozwoju (ZZR) </a:t>
            </a:r>
            <a:r>
              <a:rPr lang="pl-PL" dirty="0"/>
              <a:t>= równoważenie aspektów środowiskowych, gospodarczych i społecznych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01BCD50-B0C3-4919-B72D-24EF68B648A2}"/>
              </a:ext>
            </a:extLst>
          </p:cNvPr>
          <p:cNvGraphicFramePr/>
          <p:nvPr>
            <p:extLst/>
          </p:nvPr>
        </p:nvGraphicFramePr>
        <p:xfrm>
          <a:off x="233338" y="2010451"/>
          <a:ext cx="6192688" cy="472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435A7C8-E6C0-4C9E-9295-66461040EF55}"/>
              </a:ext>
            </a:extLst>
          </p:cNvPr>
          <p:cNvSpPr txBox="1"/>
          <p:nvPr/>
        </p:nvSpPr>
        <p:spPr>
          <a:xfrm>
            <a:off x="6498034" y="3347162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Zasada DNSH </a:t>
            </a:r>
            <a:r>
              <a:rPr lang="pl-PL" dirty="0"/>
              <a:t>= możliwie dobre, efektywne, ale i racjonalne rozwiązania w obrębie aspektu środowiskowego;</a:t>
            </a:r>
          </a:p>
          <a:p>
            <a:r>
              <a:rPr lang="pl-PL" dirty="0"/>
              <a:t>DNSH stanowi zawężenie ZZR </a:t>
            </a:r>
          </a:p>
        </p:txBody>
      </p:sp>
      <p:sp>
        <p:nvSpPr>
          <p:cNvPr id="13" name="Strzałka: zakrzywiona w górę 12">
            <a:extLst>
              <a:ext uri="{FF2B5EF4-FFF2-40B4-BE49-F238E27FC236}">
                <a16:creationId xmlns:a16="http://schemas.microsoft.com/office/drawing/2014/main" id="{8D216E3E-CF97-4D27-8D49-1EAB94A49450}"/>
              </a:ext>
            </a:extLst>
          </p:cNvPr>
          <p:cNvSpPr/>
          <p:nvPr/>
        </p:nvSpPr>
        <p:spPr>
          <a:xfrm rot="10800000">
            <a:off x="4481810" y="2610805"/>
            <a:ext cx="2592530" cy="6480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4">
            <a:extLst>
              <a:ext uri="{FF2B5EF4-FFF2-40B4-BE49-F238E27FC236}">
                <a16:creationId xmlns:a16="http://schemas.microsoft.com/office/drawing/2014/main" id="{4C660091-7006-410A-BF7D-A9A5DC1C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ZASADA ZRÓWNOWAŻONEGO ROZWOJU a DNSH</a:t>
            </a:r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AEDBF6DE-E7CC-4149-8535-757CCBB03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2BC77CA-D32B-4E78-81B9-78EAFAE0F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522" y="1619597"/>
            <a:ext cx="6812803" cy="4680320"/>
          </a:xfrm>
          <a:prstGeom prst="rect">
            <a:avLst/>
          </a:prstGeom>
        </p:spPr>
      </p:pic>
      <p:pic>
        <p:nvPicPr>
          <p:cNvPr id="14" name="Grafika 13" descr="Euro">
            <a:extLst>
              <a:ext uri="{FF2B5EF4-FFF2-40B4-BE49-F238E27FC236}">
                <a16:creationId xmlns:a16="http://schemas.microsoft.com/office/drawing/2014/main" id="{7DC9C79E-EEC6-41D9-A53C-92AC2545D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9962" y="4139877"/>
            <a:ext cx="873464" cy="761999"/>
          </a:xfrm>
          <a:prstGeom prst="rect">
            <a:avLst/>
          </a:prstGeom>
        </p:spPr>
      </p:pic>
      <p:pic>
        <p:nvPicPr>
          <p:cNvPr id="15" name="Grafika 14" descr="Euro">
            <a:extLst>
              <a:ext uri="{FF2B5EF4-FFF2-40B4-BE49-F238E27FC236}">
                <a16:creationId xmlns:a16="http://schemas.microsoft.com/office/drawing/2014/main" id="{F0BF0957-687A-4E01-93D5-C222FC0CE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29682" y="4355901"/>
            <a:ext cx="738529" cy="644283"/>
          </a:xfrm>
          <a:prstGeom prst="rect">
            <a:avLst/>
          </a:prstGeom>
        </p:spPr>
      </p:pic>
      <p:pic>
        <p:nvPicPr>
          <p:cNvPr id="16" name="Grafika 15" descr="Zamykać">
            <a:extLst>
              <a:ext uri="{FF2B5EF4-FFF2-40B4-BE49-F238E27FC236}">
                <a16:creationId xmlns:a16="http://schemas.microsoft.com/office/drawing/2014/main" id="{D1B939AC-DCE2-413A-84FA-ACA32C072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29682" y="4283893"/>
            <a:ext cx="787548" cy="78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864" y="298447"/>
            <a:ext cx="8640381" cy="1080001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2060"/>
                </a:solidFill>
                <a:latin typeface="+mn-lt"/>
              </a:rPr>
              <a:t>PODSTAWY PRAWNE</a:t>
            </a:r>
            <a:endParaRPr lang="pl-PL" dirty="0">
              <a:latin typeface="+mn-lt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048F494-6D99-436E-8642-1ABA47EB7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2D65ABE-2B15-493D-B1CB-CA4420694FAD}"/>
              </a:ext>
            </a:extLst>
          </p:cNvPr>
          <p:cNvSpPr txBox="1"/>
          <p:nvPr/>
        </p:nvSpPr>
        <p:spPr>
          <a:xfrm>
            <a:off x="1001482" y="725287"/>
            <a:ext cx="922711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Rozporządzenie Parlamentu Europejskiego i Rady (UE) 2020/852 z dnia 18 czerwca 2020 r.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w sprawie ustanowienia ram ułatwiających zrównoważone inwestycje, zmieniające rozporządzenie (UE) 2019/2088, </a:t>
            </a:r>
            <a:r>
              <a:rPr lang="pl-PL" b="1" dirty="0">
                <a:solidFill>
                  <a:schemeClr val="tx2"/>
                </a:solidFill>
              </a:rPr>
              <a:t>rozporządzenie </a:t>
            </a:r>
            <a:r>
              <a:rPr lang="pl-PL" b="1" dirty="0" err="1">
                <a:solidFill>
                  <a:schemeClr val="tx2"/>
                </a:solidFill>
              </a:rPr>
              <a:t>ws</a:t>
            </a:r>
            <a:r>
              <a:rPr lang="pl-PL" b="1" dirty="0">
                <a:solidFill>
                  <a:schemeClr val="tx2"/>
                </a:solidFill>
              </a:rPr>
              <a:t>. taksonomii / systematyki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325E129-4BC1-492F-A3DF-C2D8413B6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4889" y="721048"/>
            <a:ext cx="525983" cy="82238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9CCF351-D989-439B-837F-94F4FF843D2E}"/>
              </a:ext>
            </a:extLst>
          </p:cNvPr>
          <p:cNvSpPr txBox="1"/>
          <p:nvPr/>
        </p:nvSpPr>
        <p:spPr>
          <a:xfrm>
            <a:off x="568864" y="2048808"/>
            <a:ext cx="4777042" cy="43704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2060"/>
                </a:solidFill>
              </a:rPr>
              <a:t>(ROZPORZĄDZENIE OGÓLNE)</a:t>
            </a:r>
            <a:br>
              <a:rPr lang="pl-PL" sz="1400" b="1" dirty="0">
                <a:solidFill>
                  <a:srgbClr val="002060"/>
                </a:solidFill>
              </a:rPr>
            </a:br>
            <a:r>
              <a:rPr lang="pl-PL" sz="1400" dirty="0">
                <a:solidFill>
                  <a:srgbClr val="002060"/>
                </a:solidFill>
              </a:rPr>
              <a:t>ROZPORZĄDZENIE PARLAMENTU EUROPEJSKIEGO I RADY (UE) 2021/1060</a:t>
            </a:r>
            <a:br>
              <a:rPr lang="pl-PL" sz="1400" dirty="0">
                <a:solidFill>
                  <a:srgbClr val="002060"/>
                </a:solidFill>
              </a:rPr>
            </a:br>
            <a:r>
              <a:rPr lang="pl-PL" sz="1400" dirty="0">
                <a:solidFill>
                  <a:srgbClr val="002060"/>
                </a:solidFill>
              </a:rPr>
              <a:t>z dnia 24 czerwca 2021 r.</a:t>
            </a:r>
            <a:br>
              <a:rPr lang="pl-PL" sz="1400" dirty="0">
                <a:solidFill>
                  <a:srgbClr val="002060"/>
                </a:solidFill>
              </a:rPr>
            </a:br>
            <a:r>
              <a:rPr lang="pl-PL" sz="1400" dirty="0">
                <a:solidFill>
                  <a:srgbClr val="002060"/>
                </a:solidFill>
              </a:rPr>
              <a:t>ustanawiające wspólne przepisy dotyczące Europejskiego Funduszu Rozwoju Regionalnego, Europejskiego Funduszu Społecznego Plus, Funduszu Spójności….</a:t>
            </a:r>
          </a:p>
          <a:p>
            <a:r>
              <a:rPr lang="pl-PL" sz="1200" dirty="0">
                <a:solidFill>
                  <a:srgbClr val="002060"/>
                </a:solidFill>
              </a:rPr>
              <a:t>(10) „…</a:t>
            </a:r>
            <a:r>
              <a:rPr lang="pl-PL" sz="1200" dirty="0">
                <a:solidFill>
                  <a:schemeClr val="tx2"/>
                </a:solidFill>
              </a:rPr>
              <a:t>Fundusze powinny wspierać działania, które byłyby prowadzone z poszanowaniem norm i priorytetów Unii w zakresie klimatu i środowiska i </a:t>
            </a:r>
            <a:r>
              <a:rPr lang="pl-PL" sz="1200" b="1" dirty="0">
                <a:solidFill>
                  <a:srgbClr val="00B050"/>
                </a:solidFill>
              </a:rPr>
              <a:t>które nie czyniłyby poważnych szkód dla celów środowiskowych w rozumieniu art. 17 rozporządzenia Parlamentu Europejskiego i Rady (UE) 2020/852 (</a:t>
            </a:r>
            <a:r>
              <a:rPr lang="pl-PL" sz="1200" b="1" baseline="30000" dirty="0">
                <a:solidFill>
                  <a:srgbClr val="00B050"/>
                </a:solidFill>
              </a:rPr>
              <a:t>7</a:t>
            </a:r>
            <a:r>
              <a:rPr lang="pl-PL" sz="1200" b="1" dirty="0">
                <a:solidFill>
                  <a:srgbClr val="00B050"/>
                </a:solidFill>
              </a:rPr>
              <a:t>). </a:t>
            </a:r>
            <a:r>
              <a:rPr lang="pl-PL" sz="1200" dirty="0">
                <a:solidFill>
                  <a:srgbClr val="002060"/>
                </a:solidFill>
              </a:rPr>
              <a:t>Integralną częścią programowania i wdrażania Funduszy powinny być adekwatne mechanizmy zapewniające uodparnianie na zmiany klimatu w przypadku objętych wsparciem inwestycji w infrastrukturę”.</a:t>
            </a:r>
          </a:p>
          <a:p>
            <a:r>
              <a:rPr lang="pl-PL" sz="1200" b="1" dirty="0">
                <a:solidFill>
                  <a:srgbClr val="002060"/>
                </a:solidFill>
              </a:rPr>
              <a:t>Art. 9 (Zasady horyzontalne)</a:t>
            </a:r>
            <a:endParaRPr lang="pl-PL" sz="1200" b="1" dirty="0">
              <a:solidFill>
                <a:schemeClr val="bg1"/>
              </a:solidFill>
            </a:endParaRPr>
          </a:p>
          <a:p>
            <a:r>
              <a:rPr lang="pl-PL" sz="1200" dirty="0">
                <a:solidFill>
                  <a:srgbClr val="002060"/>
                </a:solidFill>
              </a:rPr>
              <a:t>4. </a:t>
            </a:r>
            <a:r>
              <a:rPr lang="pl-PL" sz="1200" b="1" dirty="0">
                <a:solidFill>
                  <a:srgbClr val="00B050"/>
                </a:solidFill>
              </a:rPr>
              <a:t>Cele Funduszy są realizowane zgodnie z celem wspierania zrównoważonego rozwoju</a:t>
            </a:r>
            <a:r>
              <a:rPr lang="pl-PL" sz="1200" dirty="0">
                <a:solidFill>
                  <a:srgbClr val="002060"/>
                </a:solidFill>
              </a:rPr>
              <a:t>, określonym w art. 11 TFUE, oraz z uwzględnieniem celów ONZ dotyczących zrównoważonego rozwoju, a także porozumienia paryskiego</a:t>
            </a:r>
            <a:r>
              <a:rPr lang="pl-PL" sz="1200" dirty="0">
                <a:solidFill>
                  <a:schemeClr val="bg1"/>
                </a:solidFill>
              </a:rPr>
              <a:t> </a:t>
            </a:r>
            <a:r>
              <a:rPr lang="pl-PL" sz="1200" b="1" dirty="0">
                <a:solidFill>
                  <a:srgbClr val="00B050"/>
                </a:solidFill>
              </a:rPr>
              <a:t>i zasady „nie czyń poważnych szkód”.</a:t>
            </a:r>
          </a:p>
          <a:p>
            <a:r>
              <a:rPr lang="pl-PL" sz="1200" dirty="0">
                <a:solidFill>
                  <a:srgbClr val="002060"/>
                </a:solidFill>
              </a:rPr>
              <a:t>Cele Funduszy są realizowane przy pełnym poszanowaniu dorobku prawnego Unii w dziedzinie środowiska.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5B4D4C7-AA2E-4871-A097-8A14DBB91C4C}"/>
              </a:ext>
            </a:extLst>
          </p:cNvPr>
          <p:cNvSpPr txBox="1"/>
          <p:nvPr/>
        </p:nvSpPr>
        <p:spPr>
          <a:xfrm>
            <a:off x="5471025" y="2454735"/>
            <a:ext cx="4630856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002060"/>
                </a:solidFill>
              </a:rPr>
              <a:t>(ROZPORZĄDZENIE WS. EFRR I FS)</a:t>
            </a:r>
            <a:br>
              <a:rPr lang="pl-PL" sz="1400" b="1" dirty="0">
                <a:solidFill>
                  <a:srgbClr val="002060"/>
                </a:solidFill>
              </a:rPr>
            </a:br>
            <a:r>
              <a:rPr lang="pl-PL" sz="1400" dirty="0">
                <a:solidFill>
                  <a:srgbClr val="002060"/>
                </a:solidFill>
              </a:rPr>
              <a:t>ROZPORZĄDZENIE PARLAMENTU EUROPEJSKIEGO I RADY (UE) 2021/1058</a:t>
            </a:r>
            <a:br>
              <a:rPr lang="pl-PL" sz="1400" dirty="0">
                <a:solidFill>
                  <a:srgbClr val="002060"/>
                </a:solidFill>
              </a:rPr>
            </a:br>
            <a:r>
              <a:rPr lang="pl-PL" sz="1400" dirty="0">
                <a:solidFill>
                  <a:srgbClr val="002060"/>
                </a:solidFill>
              </a:rPr>
              <a:t>z dnia 24 czerwca 2021 r.</a:t>
            </a:r>
            <a:br>
              <a:rPr lang="pl-PL" sz="1400" dirty="0">
                <a:solidFill>
                  <a:srgbClr val="002060"/>
                </a:solidFill>
              </a:rPr>
            </a:br>
            <a:r>
              <a:rPr lang="pl-PL" sz="1400" dirty="0">
                <a:solidFill>
                  <a:srgbClr val="002060"/>
                </a:solidFill>
              </a:rPr>
              <a:t>w sprawie Europejskiego Funduszu Rozwoju Regionalnego i Funduszu Spójności</a:t>
            </a:r>
          </a:p>
          <a:p>
            <a:r>
              <a:rPr lang="pl-PL" sz="1200" dirty="0">
                <a:solidFill>
                  <a:srgbClr val="002060"/>
                </a:solidFill>
              </a:rPr>
              <a:t>(6) „…</a:t>
            </a:r>
            <a:r>
              <a:rPr lang="pl-PL" sz="1200" dirty="0">
                <a:solidFill>
                  <a:srgbClr val="FF0000"/>
                </a:solidFill>
              </a:rPr>
              <a:t> </a:t>
            </a:r>
            <a:r>
              <a:rPr lang="pl-PL" sz="1200" dirty="0">
                <a:solidFill>
                  <a:schemeClr val="tx2"/>
                </a:solidFill>
              </a:rPr>
              <a:t>Cele EFRR i Funduszu Spójności powinny być osiągane w ramach zrównoważonego rozwoju oraz zgodnie z promowanym przez Unię celem polegającym na zachowaniu, ochronie i poprawie jakości środowiska, w myśl art. 11 i art. 191 ust. 1 TFUE, z uwzględnieniem zasady „zanieczyszczający płaci” (…) Oba fundusze powinny wspierać działania, które są prowadzone z poszanowaniem norm i priorytetów Unii w zakresie klimatu i środowiska,</a:t>
            </a:r>
            <a:r>
              <a:rPr lang="pl-PL" sz="1200" dirty="0">
                <a:solidFill>
                  <a:srgbClr val="FF0000"/>
                </a:solidFill>
              </a:rPr>
              <a:t> </a:t>
            </a:r>
            <a:r>
              <a:rPr lang="pl-PL" sz="1200" b="1" dirty="0">
                <a:solidFill>
                  <a:srgbClr val="00B050"/>
                </a:solidFill>
              </a:rPr>
              <a:t>które nie czynią poważnych szkód dla celów środowiskowych w rozumieniu art. 17 rozporządzenia Parlamentu Europejskiego i Rady (UE) 2020/852 (6) i które zapewniają transformację w kierunku gospodarki niskoemisyjnej </a:t>
            </a:r>
            <a:r>
              <a:rPr lang="pl-PL" sz="1200" dirty="0">
                <a:solidFill>
                  <a:srgbClr val="002060"/>
                </a:solidFill>
              </a:rPr>
              <a:t>w ramach dążeń do osiągnięcia neutralności klimatycznej Unii do 2050 r.”</a:t>
            </a:r>
            <a:endParaRPr lang="pl-PL" sz="1200" dirty="0"/>
          </a:p>
        </p:txBody>
      </p:sp>
      <p:sp>
        <p:nvSpPr>
          <p:cNvPr id="2" name="Strzałka: w dół 1">
            <a:extLst>
              <a:ext uri="{FF2B5EF4-FFF2-40B4-BE49-F238E27FC236}">
                <a16:creationId xmlns:a16="http://schemas.microsoft.com/office/drawing/2014/main" id="{ABF9AA32-3964-4268-8256-6026FAC7B0B5}"/>
              </a:ext>
            </a:extLst>
          </p:cNvPr>
          <p:cNvSpPr/>
          <p:nvPr/>
        </p:nvSpPr>
        <p:spPr>
          <a:xfrm>
            <a:off x="2879263" y="1665829"/>
            <a:ext cx="288032" cy="3829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dół 9">
            <a:extLst>
              <a:ext uri="{FF2B5EF4-FFF2-40B4-BE49-F238E27FC236}">
                <a16:creationId xmlns:a16="http://schemas.microsoft.com/office/drawing/2014/main" id="{F677C7F8-DA92-415E-9FDE-7328B143E28F}"/>
              </a:ext>
            </a:extLst>
          </p:cNvPr>
          <p:cNvSpPr/>
          <p:nvPr/>
        </p:nvSpPr>
        <p:spPr>
          <a:xfrm>
            <a:off x="7642437" y="1665829"/>
            <a:ext cx="288032" cy="771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9355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PODSTAWY PRAWNE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AC9AC38-9DEA-4AE6-A16D-10E49FAEB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b="1" dirty="0">
                <a:solidFill>
                  <a:srgbClr val="002060"/>
                </a:solidFill>
              </a:rPr>
              <a:t>ROZPORZĄDZENIE 2020 / 852 z 18 czerwca 2020 r.</a:t>
            </a:r>
            <a:br>
              <a:rPr lang="pl-PL" sz="2000" b="1" dirty="0">
                <a:solidFill>
                  <a:srgbClr val="002060"/>
                </a:solidFill>
              </a:rPr>
            </a:br>
            <a:r>
              <a:rPr lang="pl-PL" sz="2000" b="1" dirty="0">
                <a:solidFill>
                  <a:srgbClr val="002060"/>
                </a:solidFill>
              </a:rPr>
              <a:t>WS. SYSTEMATYKI / TAKSONOMII</a:t>
            </a:r>
            <a:br>
              <a:rPr lang="pl-PL" b="1" dirty="0">
                <a:solidFill>
                  <a:srgbClr val="002060"/>
                </a:solidFill>
              </a:rPr>
            </a:br>
            <a:br>
              <a:rPr lang="pl-PL" b="1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002060"/>
                </a:solidFill>
              </a:rPr>
              <a:t>Ustanawia kryteria służące ustaleniu </a:t>
            </a:r>
            <a:r>
              <a:rPr lang="pl-PL" sz="2000" b="1" dirty="0">
                <a:solidFill>
                  <a:srgbClr val="00B050"/>
                </a:solidFill>
              </a:rPr>
              <a:t>czy dana działalność gospodarcza jest zrównoważona środowiskowo </a:t>
            </a:r>
            <a:r>
              <a:rPr lang="pl-PL" sz="2000" dirty="0">
                <a:solidFill>
                  <a:srgbClr val="002060"/>
                </a:solidFill>
              </a:rPr>
              <a:t>i w jakim stopniu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Art. 9 -  określa </a:t>
            </a:r>
            <a:r>
              <a:rPr lang="pl-PL" sz="2000" b="1" dirty="0">
                <a:solidFill>
                  <a:srgbClr val="00B050"/>
                </a:solidFill>
              </a:rPr>
              <a:t>6</a:t>
            </a:r>
            <a:r>
              <a:rPr lang="pl-PL" sz="2000" dirty="0">
                <a:solidFill>
                  <a:srgbClr val="FF0000"/>
                </a:solidFill>
              </a:rPr>
              <a:t> </a:t>
            </a:r>
            <a:r>
              <a:rPr lang="pl-PL" sz="2000" dirty="0">
                <a:solidFill>
                  <a:srgbClr val="002060"/>
                </a:solidFill>
              </a:rPr>
              <a:t>obszarów analizy (</a:t>
            </a:r>
            <a:r>
              <a:rPr lang="pl-PL" sz="2000" b="1" dirty="0">
                <a:solidFill>
                  <a:srgbClr val="00B050"/>
                </a:solidFill>
              </a:rPr>
              <a:t>celów środowiskowych</a:t>
            </a:r>
            <a:r>
              <a:rPr lang="pl-PL" sz="2000" dirty="0">
                <a:solidFill>
                  <a:srgbClr val="002060"/>
                </a:solidFill>
              </a:rPr>
              <a:t>) dla zrównoważonej środowiskowo działalności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Art. 17 - określa </a:t>
            </a:r>
            <a:r>
              <a:rPr lang="pl-PL" sz="2000" b="1" dirty="0">
                <a:solidFill>
                  <a:srgbClr val="00B050"/>
                </a:solidFill>
              </a:rPr>
              <a:t>kryteria</a:t>
            </a:r>
            <a:r>
              <a:rPr lang="pl-PL" sz="2000" dirty="0">
                <a:solidFill>
                  <a:srgbClr val="002060"/>
                </a:solidFill>
              </a:rPr>
              <a:t> uznania, że dochodzi do </a:t>
            </a:r>
            <a:r>
              <a:rPr lang="pl-PL" sz="2000" b="1" dirty="0">
                <a:solidFill>
                  <a:srgbClr val="00B050"/>
                </a:solidFill>
              </a:rPr>
              <a:t>„wyrządzenia poważnej szkody” </a:t>
            </a:r>
            <a:r>
              <a:rPr lang="pl-PL" sz="2000" dirty="0">
                <a:solidFill>
                  <a:srgbClr val="002060"/>
                </a:solidFill>
              </a:rPr>
              <a:t>dla poszczególnych celów środowiskowych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2060"/>
                </a:solidFill>
              </a:rPr>
              <a:t>Art. 10 – 16 - określają kryteria uznania, że działalność wnosi istotny wkład dla poszczególnych celów środowiskowych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0263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D79FA39-CC66-40CB-807F-53C23900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5C18E20-7E8D-4757-8AB1-3E8A92F76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C013DBC-4E8C-45FF-8764-EFD89B0DB7A5}"/>
              </a:ext>
            </a:extLst>
          </p:cNvPr>
          <p:cNvSpPr txBox="1"/>
          <p:nvPr/>
        </p:nvSpPr>
        <p:spPr>
          <a:xfrm>
            <a:off x="665386" y="611485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</a:rPr>
              <a:t>ART. 9.  CELE ŚRODOWISKOWE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2EAA08B-E6C1-44F0-AC66-F2EB8B73A5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6624621"/>
              </p:ext>
            </p:extLst>
          </p:nvPr>
        </p:nvGraphicFramePr>
        <p:xfrm>
          <a:off x="1925335" y="896385"/>
          <a:ext cx="6876955" cy="5475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505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DB9C568-CA89-4B1B-816C-33D15B1ED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C2B5C38-23E2-4FBB-B1F6-B03DC0311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Grafika 8" descr="Euro">
            <a:extLst>
              <a:ext uri="{FF2B5EF4-FFF2-40B4-BE49-F238E27FC236}">
                <a16:creationId xmlns:a16="http://schemas.microsoft.com/office/drawing/2014/main" id="{1EB33F61-D561-470F-9922-752F99B38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4448" y="4499917"/>
            <a:ext cx="873464" cy="761999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8ADAC6E9-032A-452C-BCC9-864FD8D8FBA5}"/>
              </a:ext>
            </a:extLst>
          </p:cNvPr>
          <p:cNvSpPr txBox="1">
            <a:spLocks/>
          </p:cNvSpPr>
          <p:nvPr/>
        </p:nvSpPr>
        <p:spPr>
          <a:xfrm>
            <a:off x="1025426" y="251445"/>
            <a:ext cx="6912768" cy="5757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solidFill>
                  <a:srgbClr val="002060"/>
                </a:solidFill>
                <a:latin typeface="+mn-lt"/>
              </a:rPr>
              <a:t>ART. 17. KRYTERIA „WYRZĄDZENIA POWAŻNEJ SZKODY” </a:t>
            </a:r>
            <a:endParaRPr lang="pl-PL" sz="12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D193E22-0CB3-4C30-8FC1-B9648620F2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1790544"/>
              </p:ext>
            </p:extLst>
          </p:nvPr>
        </p:nvGraphicFramePr>
        <p:xfrm>
          <a:off x="881410" y="899517"/>
          <a:ext cx="8437934" cy="115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 descr="https://www.planergia.pl/files/planergia/common/2019-04/1571652918_5.png">
            <a:extLst>
              <a:ext uri="{FF2B5EF4-FFF2-40B4-BE49-F238E27FC236}">
                <a16:creationId xmlns:a16="http://schemas.microsoft.com/office/drawing/2014/main" id="{84925303-ACB9-4899-AFD2-DC2D460A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20" y="2415622"/>
            <a:ext cx="4945534" cy="32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D0C6983-39D4-45F5-BA53-9D7B258C430B}"/>
              </a:ext>
            </a:extLst>
          </p:cNvPr>
          <p:cNvSpPr txBox="1"/>
          <p:nvPr/>
        </p:nvSpPr>
        <p:spPr>
          <a:xfrm>
            <a:off x="6130497" y="2127908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2"/>
                </a:solidFill>
              </a:rPr>
              <a:t>ROZWIĄZANIA: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zapobieganie emisjom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ograniczanie emisji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pochłanianie GHG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rozwiązania energooszczędne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BE4F749-48A2-40FA-8112-BF2F340590AC}"/>
              </a:ext>
            </a:extLst>
          </p:cNvPr>
          <p:cNvSpPr txBox="1"/>
          <p:nvPr/>
        </p:nvSpPr>
        <p:spPr>
          <a:xfrm>
            <a:off x="5764239" y="6420451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Źródło: www.smoglab.pl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5281081-4B3C-4AE8-8A3C-3EEE0CEE26BD}"/>
              </a:ext>
            </a:extLst>
          </p:cNvPr>
          <p:cNvSpPr/>
          <p:nvPr/>
        </p:nvSpPr>
        <p:spPr>
          <a:xfrm>
            <a:off x="809402" y="5652045"/>
            <a:ext cx="16385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/>
              <a:t>Źródło: www.planergia.pl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58193AB-3EA3-41A2-992A-EF77C382DA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4239" y="4044145"/>
            <a:ext cx="4771692" cy="23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18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2118C9C-56A6-4451-8007-C4E5EE35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pl-PL" sz="2400" dirty="0"/>
            </a:br>
            <a:endParaRPr lang="pl-PL" sz="2400" dirty="0"/>
          </a:p>
        </p:txBody>
      </p:sp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563E6105-2E23-4675-9BBA-26309C057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Grafika 8" descr="Euro">
            <a:extLst>
              <a:ext uri="{FF2B5EF4-FFF2-40B4-BE49-F238E27FC236}">
                <a16:creationId xmlns:a16="http://schemas.microsoft.com/office/drawing/2014/main" id="{1EB33F61-D561-470F-9922-752F99B38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4448" y="4499917"/>
            <a:ext cx="873464" cy="761999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8ADAC6E9-032A-452C-BCC9-864FD8D8FBA5}"/>
              </a:ext>
            </a:extLst>
          </p:cNvPr>
          <p:cNvSpPr txBox="1">
            <a:spLocks/>
          </p:cNvSpPr>
          <p:nvPr/>
        </p:nvSpPr>
        <p:spPr>
          <a:xfrm>
            <a:off x="953418" y="395461"/>
            <a:ext cx="6912768" cy="57574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pl-PL" sz="1800" dirty="0">
                <a:latin typeface="+mn-lt"/>
              </a:rPr>
              <a:t>ART. 17. KRYTERIA „WYRZĄDZENIA POWAŻNEJ SZKODY” </a:t>
            </a:r>
            <a:endParaRPr lang="pl-PL" sz="1200" dirty="0">
              <a:latin typeface="+mn-lt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1E75F15-31BF-475B-B1D6-73A9086BA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143606"/>
              </p:ext>
            </p:extLst>
          </p:nvPr>
        </p:nvGraphicFramePr>
        <p:xfrm>
          <a:off x="296850" y="969662"/>
          <a:ext cx="10097729" cy="12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CA8B728-CC02-4D00-96EF-29040A80CC99}"/>
              </a:ext>
            </a:extLst>
          </p:cNvPr>
          <p:cNvSpPr txBox="1"/>
          <p:nvPr/>
        </p:nvSpPr>
        <p:spPr>
          <a:xfrm>
            <a:off x="4797050" y="2172450"/>
            <a:ext cx="4710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tx2"/>
                </a:solidFill>
              </a:rPr>
              <a:t>ROZWIĄZANIA: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odpowiednie projektowanie i wykonawstwo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zabezpieczenia na wypadek katastrof naturalnych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systemy alarmowania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zieleń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retencja wody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7F4ABF1-8382-47E8-9966-157D9886C1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3554" y="3943332"/>
            <a:ext cx="3640913" cy="2428794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DECF36E5-4411-4F1C-BA48-8C6F39E126ED}"/>
              </a:ext>
            </a:extLst>
          </p:cNvPr>
          <p:cNvSpPr/>
          <p:nvPr/>
        </p:nvSpPr>
        <p:spPr>
          <a:xfrm>
            <a:off x="5705946" y="6300117"/>
            <a:ext cx="23984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100" dirty="0">
                <a:solidFill>
                  <a:srgbClr val="000000"/>
                </a:solidFill>
              </a:rPr>
              <a:t>Fot. Grzegorz Mehring/www.gdansk.pl</a:t>
            </a:r>
            <a:endParaRPr lang="pl-PL" sz="11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BB71EA0-463D-488B-A83A-BEF87FA353EB}"/>
              </a:ext>
            </a:extLst>
          </p:cNvPr>
          <p:cNvSpPr txBox="1"/>
          <p:nvPr/>
        </p:nvSpPr>
        <p:spPr>
          <a:xfrm>
            <a:off x="665386" y="5508029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Źródło: www.trojmiasto.pl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2465AF9-EC0A-4D3C-BFA3-9FAD8A1B02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394" y="3090244"/>
            <a:ext cx="3616160" cy="241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44832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3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3.xml><?xml version="1.0" encoding="utf-8"?>
<a:theme xmlns:a="http://schemas.openxmlformats.org/drawingml/2006/main" name="2_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865</TotalTime>
  <Words>1744</Words>
  <Application>Microsoft Office PowerPoint</Application>
  <PresentationFormat>Niestandardowy</PresentationFormat>
  <Paragraphs>178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24</vt:i4>
      </vt:variant>
    </vt:vector>
  </HeadingPairs>
  <TitlesOfParts>
    <vt:vector size="32" baseType="lpstr">
      <vt:lpstr>Arial</vt:lpstr>
      <vt:lpstr>Calibri</vt:lpstr>
      <vt:lpstr>Open Sans</vt:lpstr>
      <vt:lpstr>Times New Roman</vt:lpstr>
      <vt:lpstr>Wingdings</vt:lpstr>
      <vt:lpstr>1_Motyw pakietu Office</vt:lpstr>
      <vt:lpstr>3_Motyw pakietu Office</vt:lpstr>
      <vt:lpstr>2_Motyw pakietu Office</vt:lpstr>
      <vt:lpstr>Zasada „nie czyń poważnych szkód”  (zasada DNSH) w programie regionalnym Fundusze Europejskie dla Pomorza 2021-2027</vt:lpstr>
      <vt:lpstr>CZYM JEST ZASADA DNSH?</vt:lpstr>
      <vt:lpstr>ZASADA ZRÓWNOWAŻONEGO ROZWOJU a DNSH</vt:lpstr>
      <vt:lpstr>ZASADA ZRÓWNOWAŻONEGO ROZWOJU a DNSH</vt:lpstr>
      <vt:lpstr>PODSTAWY PRAWNE</vt:lpstr>
      <vt:lpstr>PODSTAWY PRAWNE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ZASADA DNSH W FEP 2021-2027</vt:lpstr>
      <vt:lpstr>ZASADA DNSH W FEP 2021-2027</vt:lpstr>
      <vt:lpstr>Przykład analizy</vt:lpstr>
      <vt:lpstr>ZASADA DNSH W PROJEKTACH FEP 2021-2027</vt:lpstr>
      <vt:lpstr>Wykazanie spełniania zasady DNSH - przykłady</vt:lpstr>
      <vt:lpstr>Załącznik 2.1 – punkt wyjścia do weryfikacji zasady DNSH</vt:lpstr>
      <vt:lpstr>Wykazanie spełniania zasady DNSH - przykłady</vt:lpstr>
      <vt:lpstr>Wykazanie spełniania zasady DNSH - przykłady</vt:lpstr>
      <vt:lpstr>PODRĘCZNIKI</vt:lpstr>
      <vt:lpstr>Dziękujemy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Muńska Kamilla</cp:lastModifiedBy>
  <cp:revision>74</cp:revision>
  <dcterms:created xsi:type="dcterms:W3CDTF">2022-06-22T09:40:44Z</dcterms:created>
  <dcterms:modified xsi:type="dcterms:W3CDTF">2023-06-27T10:32:40Z</dcterms:modified>
</cp:coreProperties>
</file>