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73"/>
  </p:notesMasterIdLst>
  <p:sldIdLst>
    <p:sldId id="256" r:id="rId2"/>
    <p:sldId id="275" r:id="rId3"/>
    <p:sldId id="293" r:id="rId4"/>
    <p:sldId id="276" r:id="rId5"/>
    <p:sldId id="289" r:id="rId6"/>
    <p:sldId id="312" r:id="rId7"/>
    <p:sldId id="287" r:id="rId8"/>
    <p:sldId id="291" r:id="rId9"/>
    <p:sldId id="292" r:id="rId10"/>
    <p:sldId id="286" r:id="rId11"/>
    <p:sldId id="285" r:id="rId12"/>
    <p:sldId id="296" r:id="rId13"/>
    <p:sldId id="295" r:id="rId14"/>
    <p:sldId id="298" r:id="rId15"/>
    <p:sldId id="333" r:id="rId16"/>
    <p:sldId id="308" r:id="rId17"/>
    <p:sldId id="309" r:id="rId18"/>
    <p:sldId id="387" r:id="rId19"/>
    <p:sldId id="388" r:id="rId20"/>
    <p:sldId id="390" r:id="rId21"/>
    <p:sldId id="389" r:id="rId22"/>
    <p:sldId id="391" r:id="rId23"/>
    <p:sldId id="392" r:id="rId24"/>
    <p:sldId id="393" r:id="rId25"/>
    <p:sldId id="394" r:id="rId26"/>
    <p:sldId id="397" r:id="rId27"/>
    <p:sldId id="395" r:id="rId28"/>
    <p:sldId id="396" r:id="rId29"/>
    <p:sldId id="399" r:id="rId30"/>
    <p:sldId id="400" r:id="rId31"/>
    <p:sldId id="398" r:id="rId32"/>
    <p:sldId id="402" r:id="rId33"/>
    <p:sldId id="403" r:id="rId34"/>
    <p:sldId id="401" r:id="rId35"/>
    <p:sldId id="404" r:id="rId36"/>
    <p:sldId id="406" r:id="rId37"/>
    <p:sldId id="407" r:id="rId38"/>
    <p:sldId id="405" r:id="rId39"/>
    <p:sldId id="325" r:id="rId40"/>
    <p:sldId id="299" r:id="rId41"/>
    <p:sldId id="297" r:id="rId42"/>
    <p:sldId id="310" r:id="rId43"/>
    <p:sldId id="331" r:id="rId44"/>
    <p:sldId id="332" r:id="rId45"/>
    <p:sldId id="347" r:id="rId46"/>
    <p:sldId id="359" r:id="rId47"/>
    <p:sldId id="356" r:id="rId48"/>
    <p:sldId id="357" r:id="rId49"/>
    <p:sldId id="358" r:id="rId50"/>
    <p:sldId id="363" r:id="rId51"/>
    <p:sldId id="364" r:id="rId52"/>
    <p:sldId id="365" r:id="rId53"/>
    <p:sldId id="366" r:id="rId54"/>
    <p:sldId id="408" r:id="rId55"/>
    <p:sldId id="409" r:id="rId56"/>
    <p:sldId id="369" r:id="rId57"/>
    <p:sldId id="410" r:id="rId58"/>
    <p:sldId id="411" r:id="rId59"/>
    <p:sldId id="412" r:id="rId60"/>
    <p:sldId id="374" r:id="rId61"/>
    <p:sldId id="375" r:id="rId62"/>
    <p:sldId id="371" r:id="rId63"/>
    <p:sldId id="377" r:id="rId64"/>
    <p:sldId id="413" r:id="rId65"/>
    <p:sldId id="378" r:id="rId66"/>
    <p:sldId id="414" r:id="rId67"/>
    <p:sldId id="415" r:id="rId68"/>
    <p:sldId id="416" r:id="rId69"/>
    <p:sldId id="349" r:id="rId70"/>
    <p:sldId id="417" r:id="rId71"/>
    <p:sldId id="260" r:id="rId72"/>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3D349AE7-0566-4E1A-9979-84CDEBAA0DFD}">
          <p14:sldIdLst>
            <p14:sldId id="256"/>
            <p14:sldId id="275"/>
            <p14:sldId id="293"/>
            <p14:sldId id="276"/>
            <p14:sldId id="289"/>
            <p14:sldId id="312"/>
            <p14:sldId id="287"/>
            <p14:sldId id="291"/>
            <p14:sldId id="292"/>
            <p14:sldId id="286"/>
            <p14:sldId id="285"/>
            <p14:sldId id="296"/>
            <p14:sldId id="295"/>
            <p14:sldId id="298"/>
            <p14:sldId id="333"/>
            <p14:sldId id="308"/>
            <p14:sldId id="309"/>
            <p14:sldId id="387"/>
            <p14:sldId id="388"/>
            <p14:sldId id="390"/>
            <p14:sldId id="389"/>
            <p14:sldId id="391"/>
            <p14:sldId id="392"/>
            <p14:sldId id="393"/>
            <p14:sldId id="394"/>
            <p14:sldId id="397"/>
            <p14:sldId id="395"/>
            <p14:sldId id="396"/>
            <p14:sldId id="399"/>
            <p14:sldId id="400"/>
            <p14:sldId id="398"/>
            <p14:sldId id="402"/>
            <p14:sldId id="403"/>
            <p14:sldId id="401"/>
            <p14:sldId id="404"/>
            <p14:sldId id="406"/>
            <p14:sldId id="407"/>
            <p14:sldId id="405"/>
            <p14:sldId id="325"/>
            <p14:sldId id="299"/>
            <p14:sldId id="297"/>
            <p14:sldId id="310"/>
            <p14:sldId id="331"/>
            <p14:sldId id="332"/>
            <p14:sldId id="347"/>
            <p14:sldId id="359"/>
            <p14:sldId id="356"/>
            <p14:sldId id="357"/>
            <p14:sldId id="358"/>
            <p14:sldId id="363"/>
            <p14:sldId id="364"/>
            <p14:sldId id="365"/>
            <p14:sldId id="366"/>
            <p14:sldId id="408"/>
            <p14:sldId id="409"/>
            <p14:sldId id="369"/>
            <p14:sldId id="410"/>
            <p14:sldId id="411"/>
            <p14:sldId id="412"/>
            <p14:sldId id="374"/>
            <p14:sldId id="375"/>
            <p14:sldId id="371"/>
            <p14:sldId id="377"/>
            <p14:sldId id="413"/>
            <p14:sldId id="378"/>
            <p14:sldId id="414"/>
            <p14:sldId id="415"/>
            <p14:sldId id="416"/>
            <p14:sldId id="349"/>
            <p14:sldId id="417"/>
            <p14:sldId id="260"/>
          </p14:sldIdLst>
        </p14:section>
      </p14:sectionLst>
    </p:ex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enik Agnieszka" initials="PA" lastIdx="1" clrIdx="0">
    <p:extLst>
      <p:ext uri="{19B8F6BF-5375-455C-9EA6-DF929625EA0E}">
        <p15:presenceInfo xmlns:p15="http://schemas.microsoft.com/office/powerpoint/2012/main" userId="S::Agnieszka.Palenik@mfipr.gov.pl::6a0c958d-6557-4bbd-8aa6-03360055b1e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0A15C55-8517-42AA-B614-E9B94910E393}">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 pośredni 2 — Ak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700" autoAdjust="0"/>
  </p:normalViewPr>
  <p:slideViewPr>
    <p:cSldViewPr showGuides="1">
      <p:cViewPr varScale="1">
        <p:scale>
          <a:sx n="73" d="100"/>
          <a:sy n="73" d="100"/>
        </p:scale>
        <p:origin x="389" y="62"/>
      </p:cViewPr>
      <p:guideLst>
        <p:guide orient="horz" pos="2381"/>
        <p:guide pos="3368"/>
      </p:guideLst>
    </p:cSldViewPr>
  </p:slideViewPr>
  <p:outlineViewPr>
    <p:cViewPr>
      <p:scale>
        <a:sx n="33" d="100"/>
        <a:sy n="33" d="100"/>
      </p:scale>
      <p:origin x="0" y="-34752"/>
    </p:cViewPr>
  </p:outlineViewPr>
  <p:notesTextViewPr>
    <p:cViewPr>
      <p:scale>
        <a:sx n="1" d="1"/>
        <a:sy n="1" d="1"/>
      </p:scale>
      <p:origin x="0" y="0"/>
    </p:cViewPr>
  </p:notesTextViewPr>
  <p:notesViewPr>
    <p:cSldViewPr>
      <p:cViewPr varScale="1">
        <p:scale>
          <a:sx n="84" d="100"/>
          <a:sy n="84" d="100"/>
        </p:scale>
        <p:origin x="3828"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EFF2B-0721-7148-92D1-1650B5B78E9F}" type="datetimeFigureOut">
              <a:rPr lang="pl-PL" smtClean="0"/>
              <a:t>23.06.2023</a:t>
            </a:fld>
            <a:endParaRPr lang="pl-PL"/>
          </a:p>
        </p:txBody>
      </p:sp>
      <p:sp>
        <p:nvSpPr>
          <p:cNvPr id="4" name="Symbol zastępczy obrazu slajd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2B4DB-5212-AD42-B2C1-BD19AC94D45E}" type="slidenum">
              <a:rPr lang="pl-PL" smtClean="0"/>
              <a:t>‹#›</a:t>
            </a:fld>
            <a:endParaRPr lang="pl-PL"/>
          </a:p>
        </p:txBody>
      </p:sp>
    </p:spTree>
    <p:extLst>
      <p:ext uri="{BB962C8B-B14F-4D97-AF65-F5344CB8AC3E}">
        <p14:creationId xmlns:p14="http://schemas.microsoft.com/office/powerpoint/2010/main" val="1192773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6613" y="1973818"/>
            <a:ext cx="8639675" cy="4326381"/>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1385877" y="3059113"/>
            <a:ext cx="7920115" cy="1107677"/>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2A3D249-6366-4532-95C2-9DDC07D17B44}" type="datetime1">
              <a:rPr lang="pl-PL" smtClean="0"/>
              <a:t>23.06.2023</a:t>
            </a:fld>
            <a:endParaRPr lang="pl-PL" dirty="0"/>
          </a:p>
        </p:txBody>
      </p:sp>
      <p:sp>
        <p:nvSpPr>
          <p:cNvPr id="11" name="Prostokąt 10">
            <a:extLst>
              <a:ext uri="{FF2B5EF4-FFF2-40B4-BE49-F238E27FC236}">
                <a16:creationId xmlns:a16="http://schemas.microsoft.com/office/drawing/2014/main" id="{48CDFE25-4437-7188-EA7B-7D9DAD502275}"/>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Obraz zawierający tekst&#10;&#10;Opis wygenerowany automatycznie">
            <a:extLst>
              <a:ext uri="{FF2B5EF4-FFF2-40B4-BE49-F238E27FC236}">
                <a16:creationId xmlns:a16="http://schemas.microsoft.com/office/drawing/2014/main" id="{49D1ECBE-9DB2-9B2A-CE8F-84EF95EA48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6760" y="1973818"/>
            <a:ext cx="3959225" cy="720090"/>
          </a:xfrm>
          <a:prstGeom prst="rect">
            <a:avLst/>
          </a:prstGeom>
        </p:spPr>
      </p:pic>
      <p:pic>
        <p:nvPicPr>
          <p:cNvPr id="14" name="Obraz 13">
            <a:extLst>
              <a:ext uri="{FF2B5EF4-FFF2-40B4-BE49-F238E27FC236}">
                <a16:creationId xmlns:a16="http://schemas.microsoft.com/office/drawing/2014/main" id="{2B41AD81-079D-B212-C8B7-9A9D3BEE5179}"/>
              </a:ext>
            </a:extLst>
          </p:cNvPr>
          <p:cNvPicPr>
            <a:picLocks noChangeAspect="1"/>
          </p:cNvPicPr>
          <p:nvPr userDrawn="1"/>
        </p:nvPicPr>
        <p:blipFill>
          <a:blip r:embed="rId3" cstate="hqprint">
            <a:alphaModFix amt="55000"/>
            <a:extLst>
              <a:ext uri="{28A0092B-C50C-407E-A947-70E740481C1C}">
                <a14:useLocalDpi xmlns:a14="http://schemas.microsoft.com/office/drawing/2010/main" val="0"/>
              </a:ext>
            </a:extLst>
          </a:blip>
          <a:stretch>
            <a:fillRect/>
          </a:stretch>
        </p:blipFill>
        <p:spPr>
          <a:xfrm>
            <a:off x="597632" y="540402"/>
            <a:ext cx="1080000" cy="1080000"/>
          </a:xfrm>
          <a:prstGeom prst="rect">
            <a:avLst/>
          </a:prstGeom>
        </p:spPr>
      </p:pic>
      <p:pic>
        <p:nvPicPr>
          <p:cNvPr id="15" name="Obraz 14">
            <a:extLst>
              <a:ext uri="{FF2B5EF4-FFF2-40B4-BE49-F238E27FC236}">
                <a16:creationId xmlns:a16="http://schemas.microsoft.com/office/drawing/2014/main" id="{0A433181-6EED-44B3-4822-4AF9E6BA906A}"/>
              </a:ext>
            </a:extLst>
          </p:cNvPr>
          <p:cNvPicPr>
            <a:picLocks noChangeAspect="1"/>
          </p:cNvPicPr>
          <p:nvPr userDrawn="1"/>
        </p:nvPicPr>
        <p:blipFill>
          <a:blip r:embed="rId4" cstate="hqprint">
            <a:alphaModFix amt="55000"/>
            <a:extLst>
              <a:ext uri="{28A0092B-C50C-407E-A947-70E740481C1C}">
                <a14:useLocalDpi xmlns:a14="http://schemas.microsoft.com/office/drawing/2010/main" val="0"/>
              </a:ext>
            </a:extLst>
          </a:blip>
          <a:stretch>
            <a:fillRect/>
          </a:stretch>
        </p:blipFill>
        <p:spPr>
          <a:xfrm>
            <a:off x="2105788" y="540402"/>
            <a:ext cx="1080000" cy="1080000"/>
          </a:xfrm>
          <a:prstGeom prst="rect">
            <a:avLst/>
          </a:prstGeom>
        </p:spPr>
      </p:pic>
      <p:pic>
        <p:nvPicPr>
          <p:cNvPr id="16" name="Obraz 15">
            <a:extLst>
              <a:ext uri="{FF2B5EF4-FFF2-40B4-BE49-F238E27FC236}">
                <a16:creationId xmlns:a16="http://schemas.microsoft.com/office/drawing/2014/main" id="{276322E5-6025-7EA2-67FB-9F57E9210052}"/>
              </a:ext>
            </a:extLst>
          </p:cNvPr>
          <p:cNvPicPr>
            <a:picLocks noChangeAspect="1"/>
          </p:cNvPicPr>
          <p:nvPr userDrawn="1"/>
        </p:nvPicPr>
        <p:blipFill>
          <a:blip r:embed="rId5" cstate="hqprint">
            <a:alphaModFix amt="55000"/>
            <a:extLst>
              <a:ext uri="{28A0092B-C50C-407E-A947-70E740481C1C}">
                <a14:useLocalDpi xmlns:a14="http://schemas.microsoft.com/office/drawing/2010/main" val="0"/>
              </a:ext>
            </a:extLst>
          </a:blip>
          <a:stretch>
            <a:fillRect/>
          </a:stretch>
        </p:blipFill>
        <p:spPr>
          <a:xfrm>
            <a:off x="3613944" y="540402"/>
            <a:ext cx="1080000" cy="1080000"/>
          </a:xfrm>
          <a:prstGeom prst="rect">
            <a:avLst/>
          </a:prstGeom>
        </p:spPr>
      </p:pic>
      <p:pic>
        <p:nvPicPr>
          <p:cNvPr id="12" name="Obraz 11" descr="Logo rocznicowe: 25 lat Samorządu Województwa Pomorskiego.">
            <a:extLst>
              <a:ext uri="{FF2B5EF4-FFF2-40B4-BE49-F238E27FC236}">
                <a16:creationId xmlns:a16="http://schemas.microsoft.com/office/drawing/2014/main" id="{EA3EF631-4EC4-4DF9-9F29-F25B4C6AE2E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639094" y="460525"/>
            <a:ext cx="2406403" cy="1171024"/>
          </a:xfrm>
          <a:prstGeom prst="rect">
            <a:avLst/>
          </a:prstGeom>
        </p:spPr>
      </p:pic>
      <p:pic>
        <p:nvPicPr>
          <p:cNvPr id="5" name="Obraz 4"/>
          <p:cNvPicPr>
            <a:picLocks noChangeAspect="1"/>
          </p:cNvPicPr>
          <p:nvPr userDrawn="1"/>
        </p:nvPicPr>
        <p:blipFill rotWithShape="1">
          <a:blip r:embed="rId7" cstate="hqprint">
            <a:extLst>
              <a:ext uri="{28A0092B-C50C-407E-A947-70E740481C1C}">
                <a14:useLocalDpi xmlns:a14="http://schemas.microsoft.com/office/drawing/2010/main" val="0"/>
              </a:ext>
            </a:extLst>
          </a:blip>
          <a:srcRect b="8505"/>
          <a:stretch/>
        </p:blipFill>
        <p:spPr>
          <a:xfrm>
            <a:off x="809402" y="6502475"/>
            <a:ext cx="9073008" cy="877762"/>
          </a:xfrm>
          <a:prstGeom prst="rect">
            <a:avLst/>
          </a:prstGeom>
        </p:spPr>
      </p:pic>
    </p:spTree>
    <p:extLst>
      <p:ext uri="{BB962C8B-B14F-4D97-AF65-F5344CB8AC3E}">
        <p14:creationId xmlns:p14="http://schemas.microsoft.com/office/powerpoint/2010/main" val="4255767286"/>
      </p:ext>
    </p:extLst>
  </p:cSld>
  <p:clrMapOvr>
    <a:masterClrMapping/>
  </p:clrMapOvr>
  <p:transition spd="slow">
    <p:push dir="u"/>
  </p:transition>
  <p:timing>
    <p:tnLst>
      <p:par>
        <p:cTn id="1" dur="indefinite" restart="never" nodeType="tmRoot"/>
      </p:par>
    </p:tnLst>
  </p:timing>
  <p:extLst mod="1">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lajd końcowy">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0A228201-59AA-470F-B779-D4FECA3DF137}"/>
              </a:ext>
            </a:extLst>
          </p:cNvPr>
          <p:cNvSpPr/>
          <p:nvPr userDrawn="1"/>
        </p:nvSpPr>
        <p:spPr>
          <a:xfrm>
            <a:off x="1025525" y="1983572"/>
            <a:ext cx="8640763" cy="4321274"/>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C7D00171-EF30-4814-B375-246769FD4B15}"/>
              </a:ext>
              <a:ext uri="{C183D7F6-B498-43B3-948B-1728B52AA6E4}">
                <adec:decorative xmlns=""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1" name="Obraz 10" descr="Obraz zawierający tekst&#10;&#10;Opis wygenerowany automatycznie">
            <a:extLst>
              <a:ext uri="{FF2B5EF4-FFF2-40B4-BE49-F238E27FC236}">
                <a16:creationId xmlns:a16="http://schemas.microsoft.com/office/drawing/2014/main" id="{2ABF63AC-8150-4C02-BE62-EBE0A039868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14" name="Title 1">
            <a:extLst>
              <a:ext uri="{FF2B5EF4-FFF2-40B4-BE49-F238E27FC236}">
                <a16:creationId xmlns:a16="http://schemas.microsoft.com/office/drawing/2014/main" id="{1629EBDD-5340-4285-A47D-77B29466EFE4}"/>
              </a:ext>
            </a:extLst>
          </p:cNvPr>
          <p:cNvSpPr>
            <a:spLocks noGrp="1"/>
          </p:cNvSpPr>
          <p:nvPr>
            <p:ph type="ctrTitle" hasCustomPrompt="1"/>
          </p:nvPr>
        </p:nvSpPr>
        <p:spPr>
          <a:xfrm>
            <a:off x="1385848" y="3411613"/>
            <a:ext cx="7920115" cy="1087764"/>
          </a:xfrm>
        </p:spPr>
        <p:txBody>
          <a:bodyPr anchor="t" anchorCtr="0">
            <a:normAutofit/>
          </a:bodyPr>
          <a:lstStyle>
            <a:lvl1pPr algn="ctr">
              <a:lnSpc>
                <a:spcPts val="4000"/>
              </a:lnSpc>
              <a:defRPr sz="3200"/>
            </a:lvl1pPr>
          </a:lstStyle>
          <a:p>
            <a:r>
              <a:rPr lang="pl-PL" dirty="0"/>
              <a:t/>
            </a:r>
            <a:br>
              <a:rPr lang="pl-PL" dirty="0"/>
            </a:br>
            <a:endParaRPr lang="en-US" dirty="0"/>
          </a:p>
        </p:txBody>
      </p:sp>
      <p:pic>
        <p:nvPicPr>
          <p:cNvPr id="16" name="Obraz 15">
            <a:extLst>
              <a:ext uri="{FF2B5EF4-FFF2-40B4-BE49-F238E27FC236}">
                <a16:creationId xmlns:a16="http://schemas.microsoft.com/office/drawing/2014/main" id="{E2649279-68AC-4F54-A880-75A79D7385CD}"/>
              </a:ext>
            </a:extLst>
          </p:cNvPr>
          <p:cNvPicPr>
            <a:picLocks noChangeAspect="1"/>
          </p:cNvPicPr>
          <p:nvPr userDrawn="1"/>
        </p:nvPicPr>
        <p:blipFill>
          <a:blip r:embed="rId3" cstate="hqprint">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1C169691-7357-4DDF-8437-CEB5E8C7275F}"/>
              </a:ext>
            </a:extLst>
          </p:cNvPr>
          <p:cNvPicPr>
            <a:picLocks noChangeAspect="1"/>
          </p:cNvPicPr>
          <p:nvPr userDrawn="1"/>
        </p:nvPicPr>
        <p:blipFill>
          <a:blip r:embed="rId4" cstate="hqprint">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8" name="Obraz 17">
            <a:extLst>
              <a:ext uri="{FF2B5EF4-FFF2-40B4-BE49-F238E27FC236}">
                <a16:creationId xmlns:a16="http://schemas.microsoft.com/office/drawing/2014/main" id="{69B9B22B-67E4-4504-8A58-6D72DCD7A2AE}"/>
              </a:ext>
            </a:extLst>
          </p:cNvPr>
          <p:cNvPicPr>
            <a:picLocks noChangeAspect="1"/>
          </p:cNvPicPr>
          <p:nvPr userDrawn="1"/>
        </p:nvPicPr>
        <p:blipFill>
          <a:blip r:embed="rId5" cstate="hqprint">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19" name="Obraz 18">
            <a:extLst>
              <a:ext uri="{FF2B5EF4-FFF2-40B4-BE49-F238E27FC236}">
                <a16:creationId xmlns:a16="http://schemas.microsoft.com/office/drawing/2014/main" id="{0BC155C9-2974-4950-B840-0E7ABDF714B1}"/>
              </a:ext>
            </a:extLst>
          </p:cNvPr>
          <p:cNvPicPr>
            <a:picLocks noChangeAspect="1"/>
          </p:cNvPicPr>
          <p:nvPr userDrawn="1"/>
        </p:nvPicPr>
        <p:blipFill>
          <a:blip r:embed="rId6" cstate="hqprint">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0" name="Obraz 19">
            <a:extLst>
              <a:ext uri="{FF2B5EF4-FFF2-40B4-BE49-F238E27FC236}">
                <a16:creationId xmlns:a16="http://schemas.microsoft.com/office/drawing/2014/main" id="{C1C9A51C-3E9A-43B3-865C-E0B79CE15EF8}"/>
              </a:ext>
            </a:extLst>
          </p:cNvPr>
          <p:cNvPicPr>
            <a:picLocks noChangeAspect="1"/>
          </p:cNvPicPr>
          <p:nvPr userDrawn="1"/>
        </p:nvPicPr>
        <p:blipFill>
          <a:blip r:embed="rId7" cstate="hqprint">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1" name="Obraz 20">
            <a:extLst>
              <a:ext uri="{FF2B5EF4-FFF2-40B4-BE49-F238E27FC236}">
                <a16:creationId xmlns:a16="http://schemas.microsoft.com/office/drawing/2014/main" id="{AE3D26F0-CB23-476D-84AC-833FF583534C}"/>
              </a:ext>
            </a:extLst>
          </p:cNvPr>
          <p:cNvPicPr>
            <a:picLocks noChangeAspect="1"/>
          </p:cNvPicPr>
          <p:nvPr userDrawn="1"/>
        </p:nvPicPr>
        <p:blipFill>
          <a:blip r:embed="rId8" cstate="hqprint">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2" name="Obraz 21">
            <a:extLst>
              <a:ext uri="{FF2B5EF4-FFF2-40B4-BE49-F238E27FC236}">
                <a16:creationId xmlns:a16="http://schemas.microsoft.com/office/drawing/2014/main" id="{02C74DC5-C335-4B67-9BCD-34D60F57C6C6}"/>
              </a:ext>
            </a:extLst>
          </p:cNvPr>
          <p:cNvPicPr>
            <a:picLocks noChangeAspect="1"/>
          </p:cNvPicPr>
          <p:nvPr userDrawn="1"/>
        </p:nvPicPr>
        <p:blipFill>
          <a:blip r:embed="rId9" cstate="hqprint">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3" name="Obraz 22">
            <a:extLst>
              <a:ext uri="{FF2B5EF4-FFF2-40B4-BE49-F238E27FC236}">
                <a16:creationId xmlns:a16="http://schemas.microsoft.com/office/drawing/2014/main" id="{0F174CC1-CE15-4868-A9EE-2844EB32D55C}"/>
              </a:ext>
            </a:extLst>
          </p:cNvPr>
          <p:cNvPicPr>
            <a:picLocks noChangeAspect="1"/>
          </p:cNvPicPr>
          <p:nvPr userDrawn="1"/>
        </p:nvPicPr>
        <p:blipFill>
          <a:blip r:embed="rId10" cstate="hqprint">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24" name="Obraz 23">
            <a:extLst>
              <a:ext uri="{FF2B5EF4-FFF2-40B4-BE49-F238E27FC236}">
                <a16:creationId xmlns:a16="http://schemas.microsoft.com/office/drawing/2014/main" id="{580C7992-BAEE-4176-9AF5-42DA24B7599A}"/>
              </a:ext>
            </a:extLst>
          </p:cNvPr>
          <p:cNvPicPr>
            <a:picLocks noChangeAspect="1"/>
          </p:cNvPicPr>
          <p:nvPr userDrawn="1"/>
        </p:nvPicPr>
        <p:blipFill>
          <a:blip r:embed="rId11" cstate="hqprint">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25" name="Obraz 24">
            <a:extLst>
              <a:ext uri="{FF2B5EF4-FFF2-40B4-BE49-F238E27FC236}">
                <a16:creationId xmlns:a16="http://schemas.microsoft.com/office/drawing/2014/main" id="{BA86516E-B5E1-4DB3-981D-6523926A2A17}"/>
              </a:ext>
              <a:ext uri="{C183D7F6-B498-43B3-948B-1728B52AA6E4}">
                <adec:decorative xmlns="" xmlns:adec="http://schemas.microsoft.com/office/drawing/2017/decorative" val="1"/>
              </a:ext>
            </a:extLst>
          </p:cNvPr>
          <p:cNvPicPr>
            <a:picLocks noChangeAspect="1"/>
          </p:cNvPicPr>
          <p:nvPr userDrawn="1"/>
        </p:nvPicPr>
        <p:blipFill>
          <a:blip r:embed="rId12" cstate="hqprint">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26" name="Obraz 25">
            <a:extLst>
              <a:ext uri="{FF2B5EF4-FFF2-40B4-BE49-F238E27FC236}">
                <a16:creationId xmlns:a16="http://schemas.microsoft.com/office/drawing/2014/main" id="{709B0195-39FE-4DB2-9F58-C6258A41F180}"/>
              </a:ext>
            </a:extLst>
          </p:cNvPr>
          <p:cNvPicPr>
            <a:picLocks noChangeAspect="1"/>
          </p:cNvPicPr>
          <p:nvPr userDrawn="1"/>
        </p:nvPicPr>
        <p:blipFill>
          <a:blip r:embed="rId13" cstate="hqprint">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27" name="Obraz 26">
            <a:extLst>
              <a:ext uri="{FF2B5EF4-FFF2-40B4-BE49-F238E27FC236}">
                <a16:creationId xmlns:a16="http://schemas.microsoft.com/office/drawing/2014/main" id="{06B4110B-C953-4485-B94D-302AD469CBD4}"/>
              </a:ext>
            </a:extLst>
          </p:cNvPr>
          <p:cNvPicPr>
            <a:picLocks noChangeAspect="1"/>
          </p:cNvPicPr>
          <p:nvPr userDrawn="1"/>
        </p:nvPicPr>
        <p:blipFill>
          <a:blip r:embed="rId14" cstate="hqprint">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pic>
        <p:nvPicPr>
          <p:cNvPr id="29" name="Obraz 28" descr="Logo rocznicowe: 25 lat Samorządu Województwa Pomorskiego.">
            <a:extLst>
              <a:ext uri="{FF2B5EF4-FFF2-40B4-BE49-F238E27FC236}">
                <a16:creationId xmlns:a16="http://schemas.microsoft.com/office/drawing/2014/main" id="{81D43660-ADF3-43C6-A90B-7E0A413FEDB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39094" y="460525"/>
            <a:ext cx="2406403" cy="1171024"/>
          </a:xfrm>
          <a:prstGeom prst="rect">
            <a:avLst/>
          </a:prstGeom>
        </p:spPr>
      </p:pic>
      <p:pic>
        <p:nvPicPr>
          <p:cNvPr id="30" name="Obraz 29"/>
          <p:cNvPicPr>
            <a:picLocks noChangeAspect="1"/>
          </p:cNvPicPr>
          <p:nvPr userDrawn="1"/>
        </p:nvPicPr>
        <p:blipFill rotWithShape="1">
          <a:blip r:embed="rId16" cstate="hqprint">
            <a:extLst>
              <a:ext uri="{28A0092B-C50C-407E-A947-70E740481C1C}">
                <a14:useLocalDpi xmlns:a14="http://schemas.microsoft.com/office/drawing/2010/main" val="0"/>
              </a:ext>
            </a:extLst>
          </a:blip>
          <a:srcRect b="8505"/>
          <a:stretch/>
        </p:blipFill>
        <p:spPr>
          <a:xfrm>
            <a:off x="809402" y="6502475"/>
            <a:ext cx="9073008" cy="877762"/>
          </a:xfrm>
          <a:prstGeom prst="rect">
            <a:avLst/>
          </a:prstGeom>
        </p:spPr>
      </p:pic>
    </p:spTree>
    <p:extLst>
      <p:ext uri="{BB962C8B-B14F-4D97-AF65-F5344CB8AC3E}">
        <p14:creationId xmlns:p14="http://schemas.microsoft.com/office/powerpoint/2010/main" val="2785084700"/>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ania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4819" y="345258"/>
            <a:ext cx="8640381" cy="1080001"/>
          </a:xfrm>
        </p:spPr>
        <p:txBody>
          <a:bodyPr/>
          <a:lstStyle>
            <a:lvl1pPr>
              <a:defRPr>
                <a:latin typeface="Arial" panose="020B0604020202020204" pitchFamily="34" charset="0"/>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sz="half" idx="1"/>
          </p:nvPr>
        </p:nvSpPr>
        <p:spPr>
          <a:xfrm>
            <a:off x="5396305" y="2051050"/>
            <a:ext cx="4140000" cy="432017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7" name="Symbol zastępczy tekstu 6">
            <a:extLst>
              <a:ext uri="{FF2B5EF4-FFF2-40B4-BE49-F238E27FC236}">
                <a16:creationId xmlns:a16="http://schemas.microsoft.com/office/drawing/2014/main" id="{74CE953C-0D1D-449C-A99B-D805C859EC5C}"/>
              </a:ext>
            </a:extLst>
          </p:cNvPr>
          <p:cNvSpPr>
            <a:spLocks noGrp="1"/>
          </p:cNvSpPr>
          <p:nvPr>
            <p:ph type="body" sz="quarter" idx="11"/>
          </p:nvPr>
        </p:nvSpPr>
        <p:spPr>
          <a:xfrm>
            <a:off x="1169988" y="1475581"/>
            <a:ext cx="3671887" cy="4895647"/>
          </a:xfrm>
        </p:spPr>
        <p:txBody>
          <a:bodyPr>
            <a:normAutofit/>
          </a:bodyPr>
          <a:lstStyle>
            <a:lvl1pPr>
              <a:defRPr sz="22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200">
                <a:latin typeface="Arial" panose="020B0604020202020204" pitchFamily="34" charset="0"/>
                <a:cs typeface="Arial" panose="020B0604020202020204" pitchFamily="34" charset="0"/>
              </a:defRPr>
            </a:lvl3pPr>
            <a:lvl4pPr>
              <a:defRPr sz="2200">
                <a:latin typeface="Arial" panose="020B0604020202020204" pitchFamily="34" charset="0"/>
                <a:cs typeface="Arial" panose="020B0604020202020204" pitchFamily="34" charset="0"/>
              </a:defRPr>
            </a:lvl4pPr>
            <a:lvl5pPr>
              <a:defRPr sz="2200">
                <a:latin typeface="Arial" panose="020B0604020202020204" pitchFamily="34" charset="0"/>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2800264920"/>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Slajd tytułowy (długi tytuł)">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A63EBD56-4A88-4F5C-BEAF-A33740721C44}"/>
              </a:ext>
            </a:extLst>
          </p:cNvPr>
          <p:cNvSpPr/>
          <p:nvPr userDrawn="1"/>
        </p:nvSpPr>
        <p:spPr>
          <a:xfrm>
            <a:off x="1025525" y="1983572"/>
            <a:ext cx="8640763" cy="4316627"/>
          </a:xfrm>
          <a:prstGeom prst="rect">
            <a:avLst/>
          </a:prstGeom>
          <a:solidFill>
            <a:srgbClr val="A6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48CDFE25-4437-7188-EA7B-7D9DAD502275}"/>
              </a:ext>
              <a:ext uri="{C183D7F6-B498-43B3-948B-1728B52AA6E4}">
                <adec:decorative xmlns="" xmlns:adec="http://schemas.microsoft.com/office/drawing/2017/decorative" val="1"/>
              </a:ext>
            </a:extLst>
          </p:cNvPr>
          <p:cNvSpPr/>
          <p:nvPr userDrawn="1"/>
        </p:nvSpPr>
        <p:spPr>
          <a:xfrm>
            <a:off x="1" y="0"/>
            <a:ext cx="4986337" cy="269390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3" name="Obraz 12" descr="Tekst: Fundusze Europejskie">
            <a:extLst>
              <a:ext uri="{FF2B5EF4-FFF2-40B4-BE49-F238E27FC236}">
                <a16:creationId xmlns:a16="http://schemas.microsoft.com/office/drawing/2014/main" id="{49D1ECBE-9DB2-9B2A-CE8F-84EF95EA484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25525" y="1983572"/>
            <a:ext cx="3959225" cy="720090"/>
          </a:xfrm>
          <a:prstGeom prst="rect">
            <a:avLst/>
          </a:prstGeom>
        </p:spPr>
      </p:pic>
      <p:sp>
        <p:nvSpPr>
          <p:cNvPr id="2" name="Title 1"/>
          <p:cNvSpPr>
            <a:spLocks noGrp="1"/>
          </p:cNvSpPr>
          <p:nvPr>
            <p:ph type="ctrTitle"/>
          </p:nvPr>
        </p:nvSpPr>
        <p:spPr>
          <a:xfrm>
            <a:off x="1385877" y="3070227"/>
            <a:ext cx="7920115" cy="1087764"/>
          </a:xfrm>
        </p:spPr>
        <p:txBody>
          <a:bodyPr anchor="t" anchorCtr="0">
            <a:normAutofit/>
          </a:bodyPr>
          <a:lstStyle>
            <a:lvl1pPr algn="l">
              <a:lnSpc>
                <a:spcPts val="4000"/>
              </a:lnSpc>
              <a:defRPr sz="3200"/>
            </a:lvl1pPr>
          </a:lstStyle>
          <a:p>
            <a:r>
              <a:rPr lang="pl-PL"/>
              <a:t>Kliknij, aby edytować styl</a:t>
            </a:r>
            <a:endParaRPr lang="en-US" dirty="0"/>
          </a:p>
        </p:txBody>
      </p:sp>
      <p:sp>
        <p:nvSpPr>
          <p:cNvPr id="3" name="Subtitle 2"/>
          <p:cNvSpPr>
            <a:spLocks noGrp="1"/>
          </p:cNvSpPr>
          <p:nvPr>
            <p:ph type="subTitle" idx="1"/>
          </p:nvPr>
        </p:nvSpPr>
        <p:spPr>
          <a:xfrm>
            <a:off x="1385888" y="4861794"/>
            <a:ext cx="7920037" cy="1080000"/>
          </a:xfrm>
        </p:spPr>
        <p:txBody>
          <a:bodyPr>
            <a:normAutofit/>
          </a:bodyPr>
          <a:lstStyle>
            <a:lvl1pPr marL="0" indent="0" algn="l">
              <a:lnSpc>
                <a:spcPts val="3500"/>
              </a:lnSpc>
              <a:buNone/>
              <a:defRPr sz="2800" b="1">
                <a:solidFill>
                  <a:schemeClr val="tx2"/>
                </a:solidFill>
              </a:defRPr>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pl-PL"/>
              <a:t>Kliknij, aby edytować styl wzorca podtytułu</a:t>
            </a:r>
            <a:endParaRPr lang="en-US" dirty="0"/>
          </a:p>
        </p:txBody>
      </p:sp>
      <p:sp>
        <p:nvSpPr>
          <p:cNvPr id="4" name="Date Placeholder 3"/>
          <p:cNvSpPr>
            <a:spLocks noGrp="1"/>
          </p:cNvSpPr>
          <p:nvPr>
            <p:ph type="dt" sz="half" idx="10"/>
          </p:nvPr>
        </p:nvSpPr>
        <p:spPr>
          <a:xfrm>
            <a:off x="7865356" y="540402"/>
            <a:ext cx="1799844" cy="349114"/>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68EEE8EE-D7CF-4F1D-849B-3E54D1DD80B0}" type="datetime1">
              <a:rPr lang="pl-PL" smtClean="0"/>
              <a:t>23.06.2023</a:t>
            </a:fld>
            <a:endParaRPr lang="pl-PL" dirty="0"/>
          </a:p>
        </p:txBody>
      </p:sp>
      <p:pic>
        <p:nvPicPr>
          <p:cNvPr id="6" name="Obraz 5">
            <a:extLst>
              <a:ext uri="{FF2B5EF4-FFF2-40B4-BE49-F238E27FC236}">
                <a16:creationId xmlns:a16="http://schemas.microsoft.com/office/drawing/2014/main" id="{039E0742-6ADE-F448-8437-7F591E1D07FA}"/>
              </a:ext>
            </a:extLst>
          </p:cNvPr>
          <p:cNvPicPr>
            <a:picLocks noChangeAspect="1"/>
          </p:cNvPicPr>
          <p:nvPr userDrawn="1"/>
        </p:nvPicPr>
        <p:blipFill>
          <a:blip r:embed="rId3" cstate="hqprint">
            <a:alphaModFix amt="55000"/>
            <a:extLst>
              <a:ext uri="{28A0092B-C50C-407E-A947-70E740481C1C}">
                <a14:useLocalDpi xmlns:a14="http://schemas.microsoft.com/office/drawing/2010/main" val="0"/>
              </a:ext>
            </a:extLst>
          </a:blip>
          <a:stretch>
            <a:fillRect/>
          </a:stretch>
        </p:blipFill>
        <p:spPr>
          <a:xfrm>
            <a:off x="652757" y="1244366"/>
            <a:ext cx="381000" cy="381000"/>
          </a:xfrm>
          <a:prstGeom prst="rect">
            <a:avLst/>
          </a:prstGeom>
        </p:spPr>
      </p:pic>
      <p:pic>
        <p:nvPicPr>
          <p:cNvPr id="17" name="Obraz 16">
            <a:extLst>
              <a:ext uri="{FF2B5EF4-FFF2-40B4-BE49-F238E27FC236}">
                <a16:creationId xmlns:a16="http://schemas.microsoft.com/office/drawing/2014/main" id="{F60567DB-D582-D44E-A6AD-12B2B5F1FE7B}"/>
              </a:ext>
            </a:extLst>
          </p:cNvPr>
          <p:cNvPicPr>
            <a:picLocks noChangeAspect="1"/>
          </p:cNvPicPr>
          <p:nvPr userDrawn="1"/>
        </p:nvPicPr>
        <p:blipFill>
          <a:blip r:embed="rId4" cstate="hqprint">
            <a:alphaModFix amt="55000"/>
            <a:extLst>
              <a:ext uri="{28A0092B-C50C-407E-A947-70E740481C1C}">
                <a14:useLocalDpi xmlns:a14="http://schemas.microsoft.com/office/drawing/2010/main" val="0"/>
              </a:ext>
            </a:extLst>
          </a:blip>
          <a:stretch>
            <a:fillRect/>
          </a:stretch>
        </p:blipFill>
        <p:spPr>
          <a:xfrm>
            <a:off x="1365250" y="545866"/>
            <a:ext cx="381000" cy="381000"/>
          </a:xfrm>
          <a:prstGeom prst="rect">
            <a:avLst/>
          </a:prstGeom>
        </p:spPr>
      </p:pic>
      <p:pic>
        <p:nvPicPr>
          <p:cNvPr id="19" name="Obraz 18">
            <a:extLst>
              <a:ext uri="{FF2B5EF4-FFF2-40B4-BE49-F238E27FC236}">
                <a16:creationId xmlns:a16="http://schemas.microsoft.com/office/drawing/2014/main" id="{39EEE39C-033E-F640-8C4C-E23D91BEA336}"/>
              </a:ext>
            </a:extLst>
          </p:cNvPr>
          <p:cNvPicPr>
            <a:picLocks noChangeAspect="1"/>
          </p:cNvPicPr>
          <p:nvPr userDrawn="1"/>
        </p:nvPicPr>
        <p:blipFill>
          <a:blip r:embed="rId5" cstate="hqprint">
            <a:alphaModFix amt="55000"/>
            <a:extLst>
              <a:ext uri="{28A0092B-C50C-407E-A947-70E740481C1C}">
                <a14:useLocalDpi xmlns:a14="http://schemas.microsoft.com/office/drawing/2010/main" val="0"/>
              </a:ext>
            </a:extLst>
          </a:blip>
          <a:stretch>
            <a:fillRect/>
          </a:stretch>
        </p:blipFill>
        <p:spPr>
          <a:xfrm>
            <a:off x="1380511" y="1244366"/>
            <a:ext cx="381000" cy="381000"/>
          </a:xfrm>
          <a:prstGeom prst="rect">
            <a:avLst/>
          </a:prstGeom>
        </p:spPr>
      </p:pic>
      <p:pic>
        <p:nvPicPr>
          <p:cNvPr id="21" name="Obraz 20">
            <a:extLst>
              <a:ext uri="{FF2B5EF4-FFF2-40B4-BE49-F238E27FC236}">
                <a16:creationId xmlns:a16="http://schemas.microsoft.com/office/drawing/2014/main" id="{C169AC8E-96EA-1048-803E-97D6CEE5E102}"/>
              </a:ext>
            </a:extLst>
          </p:cNvPr>
          <p:cNvPicPr>
            <a:picLocks noChangeAspect="1"/>
          </p:cNvPicPr>
          <p:nvPr userDrawn="1"/>
        </p:nvPicPr>
        <p:blipFill>
          <a:blip r:embed="rId6" cstate="hqprint">
            <a:alphaModFix amt="55000"/>
            <a:extLst>
              <a:ext uri="{28A0092B-C50C-407E-A947-70E740481C1C}">
                <a14:useLocalDpi xmlns:a14="http://schemas.microsoft.com/office/drawing/2010/main" val="0"/>
              </a:ext>
            </a:extLst>
          </a:blip>
          <a:stretch>
            <a:fillRect/>
          </a:stretch>
        </p:blipFill>
        <p:spPr>
          <a:xfrm>
            <a:off x="4265786" y="538288"/>
            <a:ext cx="381000" cy="381000"/>
          </a:xfrm>
          <a:prstGeom prst="rect">
            <a:avLst/>
          </a:prstGeom>
        </p:spPr>
      </p:pic>
      <p:pic>
        <p:nvPicPr>
          <p:cNvPr id="23" name="Obraz 22">
            <a:extLst>
              <a:ext uri="{FF2B5EF4-FFF2-40B4-BE49-F238E27FC236}">
                <a16:creationId xmlns:a16="http://schemas.microsoft.com/office/drawing/2014/main" id="{D5D90F56-CFD2-1A40-B479-B556FC2D370D}"/>
              </a:ext>
            </a:extLst>
          </p:cNvPr>
          <p:cNvPicPr>
            <a:picLocks noChangeAspect="1"/>
          </p:cNvPicPr>
          <p:nvPr userDrawn="1"/>
        </p:nvPicPr>
        <p:blipFill>
          <a:blip r:embed="rId7" cstate="hqprint">
            <a:alphaModFix amt="55000"/>
            <a:extLst>
              <a:ext uri="{28A0092B-C50C-407E-A947-70E740481C1C}">
                <a14:useLocalDpi xmlns:a14="http://schemas.microsoft.com/office/drawing/2010/main" val="0"/>
              </a:ext>
            </a:extLst>
          </a:blip>
          <a:stretch>
            <a:fillRect/>
          </a:stretch>
        </p:blipFill>
        <p:spPr>
          <a:xfrm>
            <a:off x="644525" y="545866"/>
            <a:ext cx="381000" cy="381000"/>
          </a:xfrm>
          <a:prstGeom prst="rect">
            <a:avLst/>
          </a:prstGeom>
        </p:spPr>
      </p:pic>
      <p:pic>
        <p:nvPicPr>
          <p:cNvPr id="25" name="Obraz 24">
            <a:extLst>
              <a:ext uri="{FF2B5EF4-FFF2-40B4-BE49-F238E27FC236}">
                <a16:creationId xmlns:a16="http://schemas.microsoft.com/office/drawing/2014/main" id="{48E96C1A-FA5C-A24F-9872-8608B9B3BC4F}"/>
              </a:ext>
            </a:extLst>
          </p:cNvPr>
          <p:cNvPicPr>
            <a:picLocks noChangeAspect="1"/>
          </p:cNvPicPr>
          <p:nvPr userDrawn="1"/>
        </p:nvPicPr>
        <p:blipFill>
          <a:blip r:embed="rId8" cstate="hqprint">
            <a:alphaModFix amt="55000"/>
            <a:extLst>
              <a:ext uri="{28A0092B-C50C-407E-A947-70E740481C1C}">
                <a14:useLocalDpi xmlns:a14="http://schemas.microsoft.com/office/drawing/2010/main" val="0"/>
              </a:ext>
            </a:extLst>
          </a:blip>
          <a:stretch>
            <a:fillRect/>
          </a:stretch>
        </p:blipFill>
        <p:spPr>
          <a:xfrm>
            <a:off x="2104293" y="1254829"/>
            <a:ext cx="381000" cy="381000"/>
          </a:xfrm>
          <a:prstGeom prst="rect">
            <a:avLst/>
          </a:prstGeom>
        </p:spPr>
      </p:pic>
      <p:pic>
        <p:nvPicPr>
          <p:cNvPr id="27" name="Obraz 26">
            <a:extLst>
              <a:ext uri="{FF2B5EF4-FFF2-40B4-BE49-F238E27FC236}">
                <a16:creationId xmlns:a16="http://schemas.microsoft.com/office/drawing/2014/main" id="{28B2440F-CBE5-784D-ADC8-E797F64F472B}"/>
              </a:ext>
            </a:extLst>
          </p:cNvPr>
          <p:cNvPicPr>
            <a:picLocks noChangeAspect="1"/>
          </p:cNvPicPr>
          <p:nvPr userDrawn="1"/>
        </p:nvPicPr>
        <p:blipFill>
          <a:blip r:embed="rId9" cstate="hqprint">
            <a:alphaModFix amt="55000"/>
            <a:extLst>
              <a:ext uri="{28A0092B-C50C-407E-A947-70E740481C1C}">
                <a14:useLocalDpi xmlns:a14="http://schemas.microsoft.com/office/drawing/2010/main" val="0"/>
              </a:ext>
            </a:extLst>
          </a:blip>
          <a:stretch>
            <a:fillRect/>
          </a:stretch>
        </p:blipFill>
        <p:spPr>
          <a:xfrm>
            <a:off x="2814637" y="543567"/>
            <a:ext cx="381000" cy="381000"/>
          </a:xfrm>
          <a:prstGeom prst="rect">
            <a:avLst/>
          </a:prstGeom>
        </p:spPr>
      </p:pic>
      <p:pic>
        <p:nvPicPr>
          <p:cNvPr id="29" name="Obraz 28">
            <a:extLst>
              <a:ext uri="{FF2B5EF4-FFF2-40B4-BE49-F238E27FC236}">
                <a16:creationId xmlns:a16="http://schemas.microsoft.com/office/drawing/2014/main" id="{1C717A0E-10D0-FA43-BF65-49909BDCEAFA}"/>
              </a:ext>
            </a:extLst>
          </p:cNvPr>
          <p:cNvPicPr>
            <a:picLocks noChangeAspect="1"/>
          </p:cNvPicPr>
          <p:nvPr userDrawn="1"/>
        </p:nvPicPr>
        <p:blipFill>
          <a:blip r:embed="rId10" cstate="hqprint">
            <a:alphaModFix amt="55000"/>
            <a:extLst>
              <a:ext uri="{28A0092B-C50C-407E-A947-70E740481C1C}">
                <a14:useLocalDpi xmlns:a14="http://schemas.microsoft.com/office/drawing/2010/main" val="0"/>
              </a:ext>
            </a:extLst>
          </a:blip>
          <a:stretch>
            <a:fillRect/>
          </a:stretch>
        </p:blipFill>
        <p:spPr>
          <a:xfrm>
            <a:off x="3537018" y="535269"/>
            <a:ext cx="381000" cy="381000"/>
          </a:xfrm>
          <a:prstGeom prst="rect">
            <a:avLst/>
          </a:prstGeom>
        </p:spPr>
      </p:pic>
      <p:pic>
        <p:nvPicPr>
          <p:cNvPr id="31" name="Obraz 30">
            <a:extLst>
              <a:ext uri="{FF2B5EF4-FFF2-40B4-BE49-F238E27FC236}">
                <a16:creationId xmlns:a16="http://schemas.microsoft.com/office/drawing/2014/main" id="{A2891D6F-956C-9342-B2BB-C701A5BC5154}"/>
              </a:ext>
            </a:extLst>
          </p:cNvPr>
          <p:cNvPicPr>
            <a:picLocks noChangeAspect="1"/>
          </p:cNvPicPr>
          <p:nvPr userDrawn="1"/>
        </p:nvPicPr>
        <p:blipFill>
          <a:blip r:embed="rId11" cstate="hqprint">
            <a:alphaModFix amt="55000"/>
            <a:extLst>
              <a:ext uri="{28A0092B-C50C-407E-A947-70E740481C1C}">
                <a14:useLocalDpi xmlns:a14="http://schemas.microsoft.com/office/drawing/2010/main" val="0"/>
              </a:ext>
            </a:extLst>
          </a:blip>
          <a:stretch>
            <a:fillRect/>
          </a:stretch>
        </p:blipFill>
        <p:spPr>
          <a:xfrm>
            <a:off x="2092256" y="531095"/>
            <a:ext cx="381000" cy="381000"/>
          </a:xfrm>
          <a:prstGeom prst="rect">
            <a:avLst/>
          </a:prstGeom>
        </p:spPr>
      </p:pic>
      <p:pic>
        <p:nvPicPr>
          <p:cNvPr id="33" name="Obraz 32">
            <a:extLst>
              <a:ext uri="{FF2B5EF4-FFF2-40B4-BE49-F238E27FC236}">
                <a16:creationId xmlns:a16="http://schemas.microsoft.com/office/drawing/2014/main" id="{7DE0C268-A93E-1C47-9AA3-10F1F10D0971}"/>
              </a:ext>
            </a:extLst>
          </p:cNvPr>
          <p:cNvPicPr>
            <a:picLocks noChangeAspect="1"/>
          </p:cNvPicPr>
          <p:nvPr userDrawn="1"/>
        </p:nvPicPr>
        <p:blipFill>
          <a:blip r:embed="rId12" cstate="hqprint">
            <a:alphaModFix amt="55000"/>
            <a:extLst>
              <a:ext uri="{28A0092B-C50C-407E-A947-70E740481C1C}">
                <a14:useLocalDpi xmlns:a14="http://schemas.microsoft.com/office/drawing/2010/main" val="0"/>
              </a:ext>
            </a:extLst>
          </a:blip>
          <a:stretch>
            <a:fillRect/>
          </a:stretch>
        </p:blipFill>
        <p:spPr>
          <a:xfrm>
            <a:off x="3534802" y="1251987"/>
            <a:ext cx="381000" cy="381000"/>
          </a:xfrm>
          <a:prstGeom prst="rect">
            <a:avLst/>
          </a:prstGeom>
        </p:spPr>
      </p:pic>
      <p:pic>
        <p:nvPicPr>
          <p:cNvPr id="35" name="Obraz 34">
            <a:extLst>
              <a:ext uri="{FF2B5EF4-FFF2-40B4-BE49-F238E27FC236}">
                <a16:creationId xmlns:a16="http://schemas.microsoft.com/office/drawing/2014/main" id="{45508241-FE91-D847-8686-4F72BD314220}"/>
              </a:ext>
            </a:extLst>
          </p:cNvPr>
          <p:cNvPicPr>
            <a:picLocks noChangeAspect="1"/>
          </p:cNvPicPr>
          <p:nvPr userDrawn="1"/>
        </p:nvPicPr>
        <p:blipFill>
          <a:blip r:embed="rId13" cstate="hqprint">
            <a:alphaModFix amt="55000"/>
            <a:extLst>
              <a:ext uri="{28A0092B-C50C-407E-A947-70E740481C1C}">
                <a14:useLocalDpi xmlns:a14="http://schemas.microsoft.com/office/drawing/2010/main" val="0"/>
              </a:ext>
            </a:extLst>
          </a:blip>
          <a:stretch>
            <a:fillRect/>
          </a:stretch>
        </p:blipFill>
        <p:spPr>
          <a:xfrm>
            <a:off x="4265613" y="1250549"/>
            <a:ext cx="381000" cy="381000"/>
          </a:xfrm>
          <a:prstGeom prst="rect">
            <a:avLst/>
          </a:prstGeom>
        </p:spPr>
      </p:pic>
      <p:pic>
        <p:nvPicPr>
          <p:cNvPr id="37" name="Obraz 36">
            <a:extLst>
              <a:ext uri="{FF2B5EF4-FFF2-40B4-BE49-F238E27FC236}">
                <a16:creationId xmlns:a16="http://schemas.microsoft.com/office/drawing/2014/main" id="{EB9A3203-260A-FA4A-9526-A6276A5756DA}"/>
              </a:ext>
            </a:extLst>
          </p:cNvPr>
          <p:cNvPicPr>
            <a:picLocks noChangeAspect="1"/>
          </p:cNvPicPr>
          <p:nvPr userDrawn="1"/>
        </p:nvPicPr>
        <p:blipFill>
          <a:blip r:embed="rId14" cstate="hqprint">
            <a:alphaModFix amt="55000"/>
            <a:extLst>
              <a:ext uri="{28A0092B-C50C-407E-A947-70E740481C1C}">
                <a14:useLocalDpi xmlns:a14="http://schemas.microsoft.com/office/drawing/2010/main" val="0"/>
              </a:ext>
            </a:extLst>
          </a:blip>
          <a:stretch>
            <a:fillRect/>
          </a:stretch>
        </p:blipFill>
        <p:spPr>
          <a:xfrm>
            <a:off x="2814637" y="1250549"/>
            <a:ext cx="381000" cy="381000"/>
          </a:xfrm>
          <a:prstGeom prst="rect">
            <a:avLst/>
          </a:prstGeom>
        </p:spPr>
      </p:pic>
      <p:pic>
        <p:nvPicPr>
          <p:cNvPr id="26" name="Obraz 25" descr="Logo rocznicowe: 25 lat Samorządu Województwa Pomorskiego.">
            <a:extLst>
              <a:ext uri="{FF2B5EF4-FFF2-40B4-BE49-F238E27FC236}">
                <a16:creationId xmlns:a16="http://schemas.microsoft.com/office/drawing/2014/main" id="{26A9FA7C-9311-4E28-9148-0DF0D28C7CE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639094" y="460525"/>
            <a:ext cx="2406403" cy="1171024"/>
          </a:xfrm>
          <a:prstGeom prst="rect">
            <a:avLst/>
          </a:prstGeom>
        </p:spPr>
      </p:pic>
      <p:pic>
        <p:nvPicPr>
          <p:cNvPr id="22" name="Obraz 21"/>
          <p:cNvPicPr>
            <a:picLocks noChangeAspect="1"/>
          </p:cNvPicPr>
          <p:nvPr userDrawn="1"/>
        </p:nvPicPr>
        <p:blipFill rotWithShape="1">
          <a:blip r:embed="rId16" cstate="hqprint">
            <a:extLst>
              <a:ext uri="{28A0092B-C50C-407E-A947-70E740481C1C}">
                <a14:useLocalDpi xmlns:a14="http://schemas.microsoft.com/office/drawing/2010/main" val="0"/>
              </a:ext>
            </a:extLst>
          </a:blip>
          <a:srcRect b="8505"/>
          <a:stretch/>
        </p:blipFill>
        <p:spPr>
          <a:xfrm>
            <a:off x="809402" y="6502475"/>
            <a:ext cx="9073008" cy="877762"/>
          </a:xfrm>
          <a:prstGeom prst="rect">
            <a:avLst/>
          </a:prstGeom>
        </p:spPr>
      </p:pic>
    </p:spTree>
    <p:extLst>
      <p:ext uri="{BB962C8B-B14F-4D97-AF65-F5344CB8AC3E}">
        <p14:creationId xmlns:p14="http://schemas.microsoft.com/office/powerpoint/2010/main" val="3586026018"/>
      </p:ext>
    </p:extLst>
  </p:cSld>
  <p:clrMapOvr>
    <a:masterClrMapping/>
  </p:clrMapOvr>
  <p:transition spd="slow">
    <p:push dir="u"/>
  </p:transition>
  <p:timing>
    <p:tnLst>
      <p:par>
        <p:cTn id="1" dur="indefinite" restart="never" nodeType="tmRoot"/>
      </p:par>
    </p:tnLst>
  </p:timing>
  <p:extLst mod="1">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lajd tytułowy (krótki tytuł)">
    <p:spTree>
      <p:nvGrpSpPr>
        <p:cNvPr id="1" name=""/>
        <p:cNvGrpSpPr/>
        <p:nvPr/>
      </p:nvGrpSpPr>
      <p:grpSpPr>
        <a:xfrm>
          <a:off x="0" y="0"/>
          <a:ext cx="0" cy="0"/>
          <a:chOff x="0" y="0"/>
          <a:chExt cx="0" cy="0"/>
        </a:xfrm>
      </p:grpSpPr>
      <p:sp>
        <p:nvSpPr>
          <p:cNvPr id="17" name="Symbol zastępczy obrazu 16">
            <a:extLst>
              <a:ext uri="{FF2B5EF4-FFF2-40B4-BE49-F238E27FC236}">
                <a16:creationId xmlns:a16="http://schemas.microsoft.com/office/drawing/2014/main" id="{69383BDA-94B1-6FB6-27E3-0CC3DEDF5AF5}"/>
              </a:ext>
            </a:extLst>
          </p:cNvPr>
          <p:cNvSpPr>
            <a:spLocks noGrp="1"/>
          </p:cNvSpPr>
          <p:nvPr>
            <p:ph type="pic" sz="quarter" idx="11"/>
          </p:nvPr>
        </p:nvSpPr>
        <p:spPr>
          <a:xfrm>
            <a:off x="0" y="0"/>
            <a:ext cx="6784975" cy="5221288"/>
          </a:xfrm>
          <a:custGeom>
            <a:avLst/>
            <a:gdLst>
              <a:gd name="connsiteX0" fmla="*/ 0 w 6784975"/>
              <a:gd name="connsiteY0" fmla="*/ 0 h 5221288"/>
              <a:gd name="connsiteX1" fmla="*/ 6784975 w 6784975"/>
              <a:gd name="connsiteY1" fmla="*/ 0 h 5221288"/>
              <a:gd name="connsiteX2" fmla="*/ 6784975 w 6784975"/>
              <a:gd name="connsiteY2" fmla="*/ 4500563 h 5221288"/>
              <a:gd name="connsiteX3" fmla="*/ 2825750 w 6784975"/>
              <a:gd name="connsiteY3" fmla="*/ 4500563 h 5221288"/>
              <a:gd name="connsiteX4" fmla="*/ 2825750 w 6784975"/>
              <a:gd name="connsiteY4" fmla="*/ 5221288 h 5221288"/>
              <a:gd name="connsiteX5" fmla="*/ 0 w 6784975"/>
              <a:gd name="connsiteY5" fmla="*/ 5221288 h 522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4975" h="5221288">
                <a:moveTo>
                  <a:pt x="0" y="0"/>
                </a:moveTo>
                <a:lnTo>
                  <a:pt x="6784975" y="0"/>
                </a:lnTo>
                <a:lnTo>
                  <a:pt x="6784975" y="4500563"/>
                </a:lnTo>
                <a:lnTo>
                  <a:pt x="2825750" y="4500563"/>
                </a:lnTo>
                <a:lnTo>
                  <a:pt x="2825750" y="5221288"/>
                </a:lnTo>
                <a:lnTo>
                  <a:pt x="0" y="522128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dirty="0"/>
              <a:t>Kliknij ikonę, aby dodać obraz</a:t>
            </a:r>
          </a:p>
        </p:txBody>
      </p:sp>
      <p:sp>
        <p:nvSpPr>
          <p:cNvPr id="13" name="Prostokąt 12">
            <a:extLst>
              <a:ext uri="{FF2B5EF4-FFF2-40B4-BE49-F238E27FC236}">
                <a16:creationId xmlns:a16="http://schemas.microsoft.com/office/drawing/2014/main" id="{38965D1A-9BC8-2AB7-6B73-C2BBDA5D66AA}"/>
              </a:ext>
            </a:extLst>
          </p:cNvPr>
          <p:cNvSpPr/>
          <p:nvPr userDrawn="1"/>
        </p:nvSpPr>
        <p:spPr>
          <a:xfrm>
            <a:off x="2825750" y="4500563"/>
            <a:ext cx="6840538" cy="17996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72808" y="5579563"/>
            <a:ext cx="6133117" cy="648546"/>
          </a:xfrm>
        </p:spPr>
        <p:txBody>
          <a:bodyPr anchor="t" anchorCtr="0">
            <a:normAutofit/>
          </a:bodyPr>
          <a:lstStyle>
            <a:lvl1pPr algn="l">
              <a:lnSpc>
                <a:spcPts val="3500"/>
              </a:lnSpc>
              <a:defRPr sz="2800"/>
            </a:lvl1pPr>
          </a:lstStyle>
          <a:p>
            <a:r>
              <a:rPr lang="pl-PL"/>
              <a:t>Kliknij, aby edytować styl</a:t>
            </a:r>
            <a:endParaRPr lang="en-US" dirty="0"/>
          </a:p>
        </p:txBody>
      </p:sp>
      <p:sp>
        <p:nvSpPr>
          <p:cNvPr id="4" name="Date Placeholder 3"/>
          <p:cNvSpPr>
            <a:spLocks noGrp="1"/>
          </p:cNvSpPr>
          <p:nvPr>
            <p:ph type="dt" sz="half" idx="10"/>
          </p:nvPr>
        </p:nvSpPr>
        <p:spPr>
          <a:xfrm>
            <a:off x="7866444" y="539750"/>
            <a:ext cx="1799844" cy="366725"/>
          </a:xfrm>
          <a:prstGeom prst="rect">
            <a:avLst/>
          </a:prstGeom>
        </p:spPr>
        <p:txBody>
          <a:bodyPr lIns="0" tIns="0" rIns="0" bIns="0"/>
          <a:lstStyle>
            <a:lvl1pPr algn="r">
              <a:lnSpc>
                <a:spcPts val="1800"/>
              </a:lnSpc>
              <a:defRPr sz="1400">
                <a:solidFill>
                  <a:schemeClr val="tx2"/>
                </a:solidFill>
                <a:latin typeface="Open Sans" pitchFamily="2" charset="0"/>
                <a:ea typeface="Open Sans" pitchFamily="2" charset="0"/>
                <a:cs typeface="Open Sans" pitchFamily="2" charset="0"/>
              </a:defRPr>
            </a:lvl1pPr>
          </a:lstStyle>
          <a:p>
            <a:fld id="{D857886D-A165-4D54-8DB0-CE6586ECA8EC}" type="datetime1">
              <a:rPr lang="pl-PL" smtClean="0"/>
              <a:t>23.06.2023</a:t>
            </a:fld>
            <a:endParaRPr lang="pl-PL" dirty="0"/>
          </a:p>
        </p:txBody>
      </p:sp>
      <p:pic>
        <p:nvPicPr>
          <p:cNvPr id="18" name="Obraz 17" descr="Obraz zawierający tekst&#10;&#10;Opis wygenerowany automatycznie">
            <a:extLst>
              <a:ext uri="{FF2B5EF4-FFF2-40B4-BE49-F238E27FC236}">
                <a16:creationId xmlns:a16="http://schemas.microsoft.com/office/drawing/2014/main" id="{EB4DB370-BCB9-D1E9-5613-5A9DCA5F311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5750" y="4500563"/>
            <a:ext cx="3959225" cy="720090"/>
          </a:xfrm>
          <a:prstGeom prst="rect">
            <a:avLst/>
          </a:prstGeom>
        </p:spPr>
      </p:pic>
      <p:pic>
        <p:nvPicPr>
          <p:cNvPr id="8" name="Obraz 7" descr="Logo rocznicowe: 25 lat Samorządu Województwa Pomorskiego.">
            <a:extLst>
              <a:ext uri="{FF2B5EF4-FFF2-40B4-BE49-F238E27FC236}">
                <a16:creationId xmlns:a16="http://schemas.microsoft.com/office/drawing/2014/main" id="{47461BC3-2B77-43FB-8BAB-EFD2EBB038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22430" y="1050409"/>
            <a:ext cx="2406403" cy="1171024"/>
          </a:xfrm>
          <a:prstGeom prst="rect">
            <a:avLst/>
          </a:prstGeom>
        </p:spPr>
      </p:pic>
      <p:pic>
        <p:nvPicPr>
          <p:cNvPr id="9" name="Obraz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b="8505"/>
          <a:stretch/>
        </p:blipFill>
        <p:spPr>
          <a:xfrm>
            <a:off x="809402" y="6502475"/>
            <a:ext cx="9073008" cy="877762"/>
          </a:xfrm>
          <a:prstGeom prst="rect">
            <a:avLst/>
          </a:prstGeom>
        </p:spPr>
      </p:pic>
    </p:spTree>
    <p:extLst>
      <p:ext uri="{BB962C8B-B14F-4D97-AF65-F5344CB8AC3E}">
        <p14:creationId xmlns:p14="http://schemas.microsoft.com/office/powerpoint/2010/main" val="163393511"/>
      </p:ext>
    </p:extLst>
  </p:cSld>
  <p:clrMapOvr>
    <a:masterClrMapping/>
  </p:clrMapOvr>
  <p:transition spd="slow">
    <p:push dir="u"/>
  </p:transition>
  <p:timing>
    <p:tnLst>
      <p:par>
        <p:cTn id="1" dur="indefinite" restart="never" nodeType="tmRoot"/>
      </p:par>
    </p:tnLst>
  </p:timing>
  <p:extLst mod="1">
    <p:ext uri="{DCECCB84-F9BA-43D5-87BE-67443E8EF086}">
      <p15:sldGuideLst xmlns:p15="http://schemas.microsoft.com/office/powerpoint/2012/main">
        <p15:guide id="1" pos="192"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lajd tytuł sekcji">
    <p:spTree>
      <p:nvGrpSpPr>
        <p:cNvPr id="1" name=""/>
        <p:cNvGrpSpPr/>
        <p:nvPr/>
      </p:nvGrpSpPr>
      <p:grpSpPr>
        <a:xfrm>
          <a:off x="0" y="0"/>
          <a:ext cx="0" cy="0"/>
          <a:chOff x="0" y="0"/>
          <a:chExt cx="0" cy="0"/>
        </a:xfrm>
      </p:grpSpPr>
      <p:sp>
        <p:nvSpPr>
          <p:cNvPr id="10" name="Prostokąt 9">
            <a:extLst>
              <a:ext uri="{FF2B5EF4-FFF2-40B4-BE49-F238E27FC236}">
                <a16:creationId xmlns:a16="http://schemas.microsoft.com/office/drawing/2014/main" id="{0D1F565A-4734-6B49-4F72-233C397DE031}"/>
              </a:ext>
            </a:extLst>
          </p:cNvPr>
          <p:cNvSpPr/>
          <p:nvPr userDrawn="1"/>
        </p:nvSpPr>
        <p:spPr>
          <a:xfrm>
            <a:off x="2825749" y="4500563"/>
            <a:ext cx="7196139" cy="21595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ymbol zastępczy obrazu 8">
            <a:extLst>
              <a:ext uri="{FF2B5EF4-FFF2-40B4-BE49-F238E27FC236}">
                <a16:creationId xmlns:a16="http://schemas.microsoft.com/office/drawing/2014/main" id="{12E8330A-FFD8-2BBA-E745-7200C0738BE5}"/>
              </a:ext>
            </a:extLst>
          </p:cNvPr>
          <p:cNvSpPr>
            <a:spLocks noGrp="1"/>
          </p:cNvSpPr>
          <p:nvPr>
            <p:ph type="pic" sz="quarter" idx="10"/>
          </p:nvPr>
        </p:nvSpPr>
        <p:spPr>
          <a:xfrm>
            <a:off x="669925" y="0"/>
            <a:ext cx="6835775" cy="4859338"/>
          </a:xfrm>
          <a:custGeom>
            <a:avLst/>
            <a:gdLst>
              <a:gd name="connsiteX0" fmla="*/ 0 w 6835775"/>
              <a:gd name="connsiteY0" fmla="*/ 0 h 4859338"/>
              <a:gd name="connsiteX1" fmla="*/ 6835775 w 6835775"/>
              <a:gd name="connsiteY1" fmla="*/ 0 h 4859338"/>
              <a:gd name="connsiteX2" fmla="*/ 6835775 w 6835775"/>
              <a:gd name="connsiteY2" fmla="*/ 4500563 h 4859338"/>
              <a:gd name="connsiteX3" fmla="*/ 2155824 w 6835775"/>
              <a:gd name="connsiteY3" fmla="*/ 4500563 h 4859338"/>
              <a:gd name="connsiteX4" fmla="*/ 2155824 w 6835775"/>
              <a:gd name="connsiteY4" fmla="*/ 4859338 h 4859338"/>
              <a:gd name="connsiteX5" fmla="*/ 0 w 6835775"/>
              <a:gd name="connsiteY5" fmla="*/ 4859338 h 485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5775" h="4859338">
                <a:moveTo>
                  <a:pt x="0" y="0"/>
                </a:moveTo>
                <a:lnTo>
                  <a:pt x="6835775" y="0"/>
                </a:lnTo>
                <a:lnTo>
                  <a:pt x="6835775" y="4500563"/>
                </a:lnTo>
                <a:lnTo>
                  <a:pt x="2155824" y="4500563"/>
                </a:lnTo>
                <a:lnTo>
                  <a:pt x="2155824" y="4859338"/>
                </a:lnTo>
                <a:lnTo>
                  <a:pt x="0" y="4859338"/>
                </a:lnTo>
                <a:close/>
              </a:path>
            </a:pathLst>
          </a:custGeom>
          <a:solidFill>
            <a:schemeClr val="bg1">
              <a:lumMod val="95000"/>
            </a:schemeClr>
          </a:solidFill>
        </p:spPr>
        <p:txBody>
          <a:bodyPr wrap="square" anchor="ctr" anchorCtr="0">
            <a:noAutofit/>
          </a:bodyPr>
          <a:lstStyle>
            <a:lvl1pPr marL="0" indent="0" algn="ctr">
              <a:buFont typeface="Arial" panose="020B0604020202020204" pitchFamily="34" charset="0"/>
              <a:buNone/>
              <a:defRPr sz="1000"/>
            </a:lvl1pPr>
          </a:lstStyle>
          <a:p>
            <a:r>
              <a:rPr lang="pl-PL"/>
              <a:t>Kliknij ikonę, aby dodać obraz</a:t>
            </a:r>
            <a:endParaRPr lang="pl-PL" dirty="0"/>
          </a:p>
        </p:txBody>
      </p:sp>
      <p:sp>
        <p:nvSpPr>
          <p:cNvPr id="5" name="Prostokąt 4">
            <a:extLst>
              <a:ext uri="{FF2B5EF4-FFF2-40B4-BE49-F238E27FC236}">
                <a16:creationId xmlns:a16="http://schemas.microsoft.com/office/drawing/2014/main" id="{7BF7E1EF-0AB1-F3B1-F5CD-6A2AA3056193}"/>
              </a:ext>
            </a:extLst>
          </p:cNvPr>
          <p:cNvSpPr/>
          <p:nvPr userDrawn="1"/>
        </p:nvSpPr>
        <p:spPr>
          <a:xfrm>
            <a:off x="3905250" y="4500562"/>
            <a:ext cx="3600449" cy="359395"/>
          </a:xfrm>
          <a:prstGeom prst="rect">
            <a:avLst/>
          </a:prstGeom>
          <a:solidFill>
            <a:srgbClr val="005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Prostokąt 5">
            <a:extLst>
              <a:ext uri="{FF2B5EF4-FFF2-40B4-BE49-F238E27FC236}">
                <a16:creationId xmlns:a16="http://schemas.microsoft.com/office/drawing/2014/main" id="{03E2C530-5988-0861-50D8-1C7FE1662A60}"/>
              </a:ext>
            </a:extLst>
          </p:cNvPr>
          <p:cNvSpPr/>
          <p:nvPr userDrawn="1"/>
        </p:nvSpPr>
        <p:spPr>
          <a:xfrm>
            <a:off x="2825751" y="4500561"/>
            <a:ext cx="1079500" cy="3587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itle 1"/>
          <p:cNvSpPr>
            <a:spLocks noGrp="1"/>
          </p:cNvSpPr>
          <p:nvPr>
            <p:ph type="ctrTitle"/>
          </p:nvPr>
        </p:nvSpPr>
        <p:spPr>
          <a:xfrm>
            <a:off x="3186113" y="5195719"/>
            <a:ext cx="6480176" cy="1320421"/>
          </a:xfrm>
        </p:spPr>
        <p:txBody>
          <a:bodyPr anchor="t" anchorCtr="0">
            <a:normAutofit/>
          </a:bodyPr>
          <a:lstStyle>
            <a:lvl1pPr algn="l">
              <a:lnSpc>
                <a:spcPts val="3500"/>
              </a:lnSpc>
              <a:defRPr sz="2800"/>
            </a:lvl1pPr>
          </a:lstStyle>
          <a:p>
            <a:r>
              <a:rPr lang="pl-PL"/>
              <a:t>Kliknij, aby edytować styl</a:t>
            </a:r>
            <a:endParaRPr lang="en-US" dirty="0"/>
          </a:p>
        </p:txBody>
      </p:sp>
      <p:pic>
        <p:nvPicPr>
          <p:cNvPr id="7" name="Obraz 6" descr="Logo rocznicowe: 25 lat Samorządu Województwa Pomorskiego.">
            <a:extLst>
              <a:ext uri="{FF2B5EF4-FFF2-40B4-BE49-F238E27FC236}">
                <a16:creationId xmlns:a16="http://schemas.microsoft.com/office/drawing/2014/main" id="{8DAA9314-721F-4659-8D76-1CB0F3F0F6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5485" y="755501"/>
            <a:ext cx="2406403" cy="1171024"/>
          </a:xfrm>
          <a:prstGeom prst="rect">
            <a:avLst/>
          </a:prstGeom>
        </p:spPr>
      </p:pic>
    </p:spTree>
    <p:extLst>
      <p:ext uri="{BB962C8B-B14F-4D97-AF65-F5344CB8AC3E}">
        <p14:creationId xmlns:p14="http://schemas.microsoft.com/office/powerpoint/2010/main" val="1007901643"/>
      </p:ext>
    </p:extLst>
  </p:cSld>
  <p:clrMapOvr>
    <a:masterClrMapping/>
  </p:clrMapOvr>
  <p:transition spd="slow">
    <p:push dir="u"/>
  </p:transition>
  <p:timing>
    <p:tnLst>
      <p:par>
        <p:cTn id="1" dur="indefinite" restart="never" nodeType="tmRoot"/>
      </p:par>
    </p:tnLst>
  </p:timing>
  <p:extLst mod="1">
    <p:ext uri="{DCECCB84-F9BA-43D5-87BE-67443E8EF086}">
      <p15:sldGuideLst xmlns:p15="http://schemas.microsoft.com/office/powerpoint/2012/main">
        <p15:guide id="1" pos="193" userDrawn="1">
          <p15:clr>
            <a:srgbClr val="FBAE40"/>
          </p15:clr>
        </p15:guide>
        <p15:guide id="2" orient="horz" pos="113" userDrawn="1">
          <p15:clr>
            <a:srgbClr val="FBAE40"/>
          </p15:clr>
        </p15:guide>
        <p15:guide id="3" orient="horz" pos="2381" userDrawn="1">
          <p15:clr>
            <a:srgbClr val="FBAE40"/>
          </p15:clr>
        </p15:guide>
        <p15:guide id="4" orient="horz" pos="340" userDrawn="1">
          <p15:clr>
            <a:srgbClr val="FBAE40"/>
          </p15:clr>
        </p15:guide>
        <p15:guide id="5" orient="horz" pos="567" userDrawn="1">
          <p15:clr>
            <a:srgbClr val="FBAE40"/>
          </p15:clr>
        </p15:guide>
        <p15:guide id="6" orient="horz" pos="794" userDrawn="1">
          <p15:clr>
            <a:srgbClr val="FBAE40"/>
          </p15:clr>
        </p15:guide>
        <p15:guide id="7" orient="horz" pos="1020" userDrawn="1">
          <p15:clr>
            <a:srgbClr val="FBAE40"/>
          </p15:clr>
        </p15:guide>
        <p15:guide id="8" orient="horz" pos="1247" userDrawn="1">
          <p15:clr>
            <a:srgbClr val="FBAE40"/>
          </p15:clr>
        </p15:guide>
        <p15:guide id="9" orient="horz" pos="1474" userDrawn="1">
          <p15:clr>
            <a:srgbClr val="FBAE40"/>
          </p15:clr>
        </p15:guide>
        <p15:guide id="10" orient="horz" pos="1701" userDrawn="1">
          <p15:clr>
            <a:srgbClr val="FBAE40"/>
          </p15:clr>
        </p15:guide>
        <p15:guide id="11" orient="horz" pos="1927" userDrawn="1">
          <p15:clr>
            <a:srgbClr val="FBAE40"/>
          </p15:clr>
        </p15:guide>
        <p15:guide id="12" orient="horz" pos="2154" userDrawn="1">
          <p15:clr>
            <a:srgbClr val="FBAE40"/>
          </p15:clr>
        </p15:guide>
        <p15:guide id="13" orient="horz" pos="2608" userDrawn="1">
          <p15:clr>
            <a:srgbClr val="FBAE40"/>
          </p15:clr>
        </p15:guide>
        <p15:guide id="14" orient="horz" pos="2835" userDrawn="1">
          <p15:clr>
            <a:srgbClr val="FBAE40"/>
          </p15:clr>
        </p15:guide>
        <p15:guide id="15" orient="horz" pos="3061" userDrawn="1">
          <p15:clr>
            <a:srgbClr val="FBAE40"/>
          </p15:clr>
        </p15:guide>
        <p15:guide id="16" orient="horz" pos="3288" userDrawn="1">
          <p15:clr>
            <a:srgbClr val="FBAE40"/>
          </p15:clr>
        </p15:guide>
        <p15:guide id="17" orient="horz" pos="3515" userDrawn="1">
          <p15:clr>
            <a:srgbClr val="FBAE40"/>
          </p15:clr>
        </p15:guide>
        <p15:guide id="18" orient="horz" pos="3742" userDrawn="1">
          <p15:clr>
            <a:srgbClr val="FBAE40"/>
          </p15:clr>
        </p15:guide>
        <p15:guide id="19" orient="horz" pos="3968" userDrawn="1">
          <p15:clr>
            <a:srgbClr val="FBAE40"/>
          </p15:clr>
        </p15:guide>
        <p15:guide id="20" orient="horz" pos="4195" userDrawn="1">
          <p15:clr>
            <a:srgbClr val="FBAE40"/>
          </p15:clr>
        </p15:guide>
        <p15:guide id="21" orient="horz" pos="4422" userDrawn="1">
          <p15:clr>
            <a:srgbClr val="FBAE40"/>
          </p15:clr>
        </p15:guide>
        <p15:guide id="22" orient="horz" pos="4649" userDrawn="1">
          <p15:clr>
            <a:srgbClr val="FBAE40"/>
          </p15:clr>
        </p15:guide>
        <p15:guide id="23" pos="419" userDrawn="1">
          <p15:clr>
            <a:srgbClr val="FBAE40"/>
          </p15:clr>
        </p15:guide>
        <p15:guide id="24" pos="646" userDrawn="1">
          <p15:clr>
            <a:srgbClr val="FBAE40"/>
          </p15:clr>
        </p15:guide>
        <p15:guide id="25" pos="873" userDrawn="1">
          <p15:clr>
            <a:srgbClr val="FBAE40"/>
          </p15:clr>
        </p15:guide>
        <p15:guide id="26" pos="1100" userDrawn="1">
          <p15:clr>
            <a:srgbClr val="FBAE40"/>
          </p15:clr>
        </p15:guide>
        <p15:guide id="27" pos="1327" userDrawn="1">
          <p15:clr>
            <a:srgbClr val="FBAE40"/>
          </p15:clr>
        </p15:guide>
        <p15:guide id="28" pos="1553" userDrawn="1">
          <p15:clr>
            <a:srgbClr val="FBAE40"/>
          </p15:clr>
        </p15:guide>
        <p15:guide id="29" pos="1780" userDrawn="1">
          <p15:clr>
            <a:srgbClr val="FBAE40"/>
          </p15:clr>
        </p15:guide>
        <p15:guide id="30" pos="2007" userDrawn="1">
          <p15:clr>
            <a:srgbClr val="FBAE40"/>
          </p15:clr>
        </p15:guide>
        <p15:guide id="31" pos="2234" userDrawn="1">
          <p15:clr>
            <a:srgbClr val="FBAE40"/>
          </p15:clr>
        </p15:guide>
        <p15:guide id="32" pos="2460" userDrawn="1">
          <p15:clr>
            <a:srgbClr val="FBAE40"/>
          </p15:clr>
        </p15:guide>
        <p15:guide id="33" pos="2687" userDrawn="1">
          <p15:clr>
            <a:srgbClr val="FBAE40"/>
          </p15:clr>
        </p15:guide>
        <p15:guide id="34" pos="2914" userDrawn="1">
          <p15:clr>
            <a:srgbClr val="FBAE40"/>
          </p15:clr>
        </p15:guide>
        <p15:guide id="35" pos="3141" userDrawn="1">
          <p15:clr>
            <a:srgbClr val="FBAE40"/>
          </p15:clr>
        </p15:guide>
        <p15:guide id="36" pos="3368" userDrawn="1">
          <p15:clr>
            <a:srgbClr val="FBAE40"/>
          </p15:clr>
        </p15:guide>
        <p15:guide id="37" pos="3594" userDrawn="1">
          <p15:clr>
            <a:srgbClr val="FBAE40"/>
          </p15:clr>
        </p15:guide>
        <p15:guide id="38" pos="3821" userDrawn="1">
          <p15:clr>
            <a:srgbClr val="FBAE40"/>
          </p15:clr>
        </p15:guide>
        <p15:guide id="39" pos="4048" userDrawn="1">
          <p15:clr>
            <a:srgbClr val="FBAE40"/>
          </p15:clr>
        </p15:guide>
        <p15:guide id="40" pos="4275" userDrawn="1">
          <p15:clr>
            <a:srgbClr val="FBAE40"/>
          </p15:clr>
        </p15:guide>
        <p15:guide id="41" pos="4501" userDrawn="1">
          <p15:clr>
            <a:srgbClr val="FBAE40"/>
          </p15:clr>
        </p15:guide>
        <p15:guide id="42" pos="4728" userDrawn="1">
          <p15:clr>
            <a:srgbClr val="FBAE40"/>
          </p15:clr>
        </p15:guide>
        <p15:guide id="43" pos="4955" userDrawn="1">
          <p15:clr>
            <a:srgbClr val="FBAE40"/>
          </p15:clr>
        </p15:guide>
        <p15:guide id="44" pos="5182" userDrawn="1">
          <p15:clr>
            <a:srgbClr val="FBAE40"/>
          </p15:clr>
        </p15:guide>
        <p15:guide id="45" pos="5408" userDrawn="1">
          <p15:clr>
            <a:srgbClr val="FBAE40"/>
          </p15:clr>
        </p15:guide>
        <p15:guide id="46" pos="5635" userDrawn="1">
          <p15:clr>
            <a:srgbClr val="FBAE40"/>
          </p15:clr>
        </p15:guide>
        <p15:guide id="47" pos="5862" userDrawn="1">
          <p15:clr>
            <a:srgbClr val="FBAE40"/>
          </p15:clr>
        </p15:guide>
        <p15:guide id="48" pos="6089" userDrawn="1">
          <p15:clr>
            <a:srgbClr val="FBAE40"/>
          </p15:clr>
        </p15:guide>
        <p15:guide id="49" pos="6316" userDrawn="1">
          <p15:clr>
            <a:srgbClr val="FBAE40"/>
          </p15:clr>
        </p15:guide>
        <p15:guide id="50" pos="65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Slajd - tytuł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5715" y="359838"/>
            <a:ext cx="8640381" cy="683695"/>
          </a:xfrm>
        </p:spPr>
        <p:txBody>
          <a:bodyPr/>
          <a:lstStyle>
            <a:lvl1pPr>
              <a:defRPr>
                <a:latin typeface="Arial" panose="020B0604020202020204" pitchFamily="34" charset="0"/>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idx="1"/>
          </p:nvPr>
        </p:nvSpPr>
        <p:spPr>
          <a:xfrm>
            <a:off x="449362" y="1403573"/>
            <a:ext cx="9793088" cy="5256266"/>
          </a:xfrm>
        </p:spPr>
        <p:txBody>
          <a:bodyPr>
            <a:normAutofit/>
          </a:bodyPr>
          <a:lstStyle>
            <a:lvl1pPr marL="251986"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1pPr>
            <a:lvl2pPr marL="755957"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2pPr>
            <a:lvl3pPr marL="1259929" indent="-251986">
              <a:lnSpc>
                <a:spcPct val="114000"/>
              </a:lnSpc>
              <a:spcBef>
                <a:spcPts val="0"/>
              </a:spcBef>
              <a:spcAft>
                <a:spcPts val="400"/>
              </a:spcAft>
              <a:buClrTx/>
              <a:buFont typeface="Wingdings" panose="05000000000000000000" pitchFamily="2" charset="2"/>
              <a:buChar char="§"/>
              <a:defRPr sz="2200">
                <a:latin typeface="Arial" panose="020B0604020202020204" pitchFamily="34" charset="0"/>
                <a:cs typeface="Arial" panose="020B0604020202020204" pitchFamily="34" charset="0"/>
              </a:defRPr>
            </a:lvl3pPr>
          </a:lstStyle>
          <a:p>
            <a:pPr lvl="0"/>
            <a:r>
              <a:rPr lang="pl-PL" dirty="0"/>
              <a:t>Kliknij, aby edytować style wzorca tekstu</a:t>
            </a:r>
          </a:p>
          <a:p>
            <a:pPr lvl="1"/>
            <a:r>
              <a:rPr lang="pl-PL" dirty="0"/>
              <a:t>Drugi poziom</a:t>
            </a:r>
          </a:p>
          <a:p>
            <a:pPr lvl="2"/>
            <a:r>
              <a:rPr lang="pl-PL" dirty="0"/>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905279786"/>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ajd - tytuł + 2 elementy zawartości z paskiem">
    <p:spTree>
      <p:nvGrpSpPr>
        <p:cNvPr id="1" name=""/>
        <p:cNvGrpSpPr/>
        <p:nvPr/>
      </p:nvGrpSpPr>
      <p:grpSpPr>
        <a:xfrm>
          <a:off x="0" y="0"/>
          <a:ext cx="0" cy="0"/>
          <a:chOff x="0" y="0"/>
          <a:chExt cx="0" cy="0"/>
        </a:xfrm>
      </p:grpSpPr>
      <p:sp>
        <p:nvSpPr>
          <p:cNvPr id="2" name="Title 1"/>
          <p:cNvSpPr>
            <a:spLocks noGrp="1"/>
          </p:cNvSpPr>
          <p:nvPr>
            <p:ph type="title"/>
          </p:nvPr>
        </p:nvSpPr>
        <p:spPr>
          <a:xfrm>
            <a:off x="1024819" y="345258"/>
            <a:ext cx="8640381" cy="1080001"/>
          </a:xfrm>
        </p:spPr>
        <p:txBody>
          <a:bodyPr/>
          <a:lstStyle>
            <a:lvl1pPr>
              <a:defRPr>
                <a:latin typeface="Arial" panose="020B0604020202020204" pitchFamily="34" charset="0"/>
                <a:cs typeface="Arial" panose="020B0604020202020204" pitchFamily="34" charset="0"/>
              </a:defRPr>
            </a:lvl1pPr>
          </a:lstStyle>
          <a:p>
            <a:r>
              <a:rPr lang="pl-PL" dirty="0"/>
              <a:t>Kliknij, aby edytować styl</a:t>
            </a:r>
            <a:endParaRPr lang="en-US" dirty="0"/>
          </a:p>
        </p:txBody>
      </p:sp>
      <p:sp>
        <p:nvSpPr>
          <p:cNvPr id="3" name="Content Placeholder 2"/>
          <p:cNvSpPr>
            <a:spLocks noGrp="1"/>
          </p:cNvSpPr>
          <p:nvPr>
            <p:ph sz="half" idx="1"/>
          </p:nvPr>
        </p:nvSpPr>
        <p:spPr>
          <a:xfrm>
            <a:off x="1025906" y="2339677"/>
            <a:ext cx="4140000" cy="432017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7" name="Symbol zastępczy tekstu 6">
            <a:extLst>
              <a:ext uri="{FF2B5EF4-FFF2-40B4-BE49-F238E27FC236}">
                <a16:creationId xmlns:a16="http://schemas.microsoft.com/office/drawing/2014/main" id="{74CE953C-0D1D-449C-A99B-D805C859EC5C}"/>
              </a:ext>
            </a:extLst>
          </p:cNvPr>
          <p:cNvSpPr>
            <a:spLocks noGrp="1"/>
          </p:cNvSpPr>
          <p:nvPr>
            <p:ph type="body" sz="quarter" idx="11"/>
          </p:nvPr>
        </p:nvSpPr>
        <p:spPr>
          <a:xfrm>
            <a:off x="1169988" y="1475581"/>
            <a:ext cx="3671887" cy="575469"/>
          </a:xfr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Content Placeholder 3"/>
          <p:cNvSpPr>
            <a:spLocks noGrp="1"/>
          </p:cNvSpPr>
          <p:nvPr>
            <p:ph sz="half" idx="2"/>
          </p:nvPr>
        </p:nvSpPr>
        <p:spPr>
          <a:xfrm>
            <a:off x="5525906" y="1979613"/>
            <a:ext cx="4140000" cy="4680226"/>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9" name="Symbol zastępczy tekstu 8">
            <a:extLst>
              <a:ext uri="{FF2B5EF4-FFF2-40B4-BE49-F238E27FC236}">
                <a16:creationId xmlns:a16="http://schemas.microsoft.com/office/drawing/2014/main" id="{4657F920-DA82-443B-99CE-F255DB7F0FF0}"/>
              </a:ext>
            </a:extLst>
          </p:cNvPr>
          <p:cNvSpPr>
            <a:spLocks noGrp="1"/>
          </p:cNvSpPr>
          <p:nvPr>
            <p:ph type="body" sz="quarter" idx="12"/>
          </p:nvPr>
        </p:nvSpPr>
        <p:spPr>
          <a:xfrm>
            <a:off x="6210002" y="1458889"/>
            <a:ext cx="2590800" cy="539750"/>
          </a:xfr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pl-PL" dirty="0"/>
              <a:t>Edytuj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Tree>
    <p:extLst>
      <p:ext uri="{BB962C8B-B14F-4D97-AF65-F5344CB8AC3E}">
        <p14:creationId xmlns:p14="http://schemas.microsoft.com/office/powerpoint/2010/main" val="3134000402"/>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ajd - tytuł + zdjęcie + zawartość z paskiem">
    <p:spTree>
      <p:nvGrpSpPr>
        <p:cNvPr id="1" name=""/>
        <p:cNvGrpSpPr/>
        <p:nvPr/>
      </p:nvGrpSpPr>
      <p:grpSpPr>
        <a:xfrm>
          <a:off x="0" y="0"/>
          <a:ext cx="0" cy="0"/>
          <a:chOff x="0" y="0"/>
          <a:chExt cx="0" cy="0"/>
        </a:xfrm>
      </p:grpSpPr>
      <p:sp>
        <p:nvSpPr>
          <p:cNvPr id="2" name="Title 1"/>
          <p:cNvSpPr>
            <a:spLocks noGrp="1"/>
          </p:cNvSpPr>
          <p:nvPr>
            <p:ph type="title"/>
          </p:nvPr>
        </p:nvSpPr>
        <p:spPr>
          <a:xfrm>
            <a:off x="5345906" y="899836"/>
            <a:ext cx="4320000" cy="1080001"/>
          </a:xfrm>
        </p:spPr>
        <p:txBody>
          <a:bodyPr/>
          <a:lstStyle/>
          <a:p>
            <a:r>
              <a:rPr lang="pl-PL"/>
              <a:t>Kliknij, aby edytować styl</a:t>
            </a:r>
            <a:endParaRPr lang="en-US" dirty="0"/>
          </a:p>
        </p:txBody>
      </p:sp>
      <p:sp>
        <p:nvSpPr>
          <p:cNvPr id="3" name="Content Placeholder 2"/>
          <p:cNvSpPr>
            <a:spLocks noGrp="1"/>
          </p:cNvSpPr>
          <p:nvPr>
            <p:ph sz="half" idx="1"/>
          </p:nvPr>
        </p:nvSpPr>
        <p:spPr>
          <a:xfrm>
            <a:off x="5345906" y="1979837"/>
            <a:ext cx="4320382" cy="4680002"/>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141AAA0E-45E9-08FB-9373-71A084B88847}"/>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7" name="Symbol zastępczy obrazu 6">
            <a:extLst>
              <a:ext uri="{FF2B5EF4-FFF2-40B4-BE49-F238E27FC236}">
                <a16:creationId xmlns:a16="http://schemas.microsoft.com/office/drawing/2014/main" id="{E681B9F9-7BA5-2D43-A1BD-8AF5D0250636}"/>
              </a:ext>
            </a:extLst>
          </p:cNvPr>
          <p:cNvSpPr>
            <a:spLocks noGrp="1"/>
          </p:cNvSpPr>
          <p:nvPr>
            <p:ph type="pic" sz="quarter" idx="11"/>
          </p:nvPr>
        </p:nvSpPr>
        <p:spPr>
          <a:xfrm>
            <a:off x="0" y="900113"/>
            <a:ext cx="4986338" cy="5759726"/>
          </a:xfrm>
          <a:solidFill>
            <a:schemeClr val="bg1">
              <a:lumMod val="95000"/>
            </a:schemeClr>
          </a:solidFill>
        </p:spPr>
        <p:txBody>
          <a:bodyPr anchor="ctr" anchorCtr="0"/>
          <a:lstStyle>
            <a:lvl1pPr algn="ctr">
              <a:buFont typeface="Arial" panose="020B0604020202020204" pitchFamily="34" charset="0"/>
              <a:buNone/>
              <a:defRPr sz="1000"/>
            </a:lvl1pPr>
          </a:lstStyle>
          <a:p>
            <a:r>
              <a:rPr lang="pl-PL"/>
              <a:t>Kliknij ikonę, aby dodać obraz</a:t>
            </a:r>
            <a:endParaRPr lang="pl-PL" dirty="0"/>
          </a:p>
        </p:txBody>
      </p:sp>
    </p:spTree>
    <p:extLst>
      <p:ext uri="{BB962C8B-B14F-4D97-AF65-F5344CB8AC3E}">
        <p14:creationId xmlns:p14="http://schemas.microsoft.com/office/powerpoint/2010/main" val="1453987729"/>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1_Slajd - tytuł + zawartość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6BE561E-99B3-4335-3AEE-43699306B9E0}"/>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630E28BA-19A4-6182-CE10-65107EDF6B75}"/>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69991558"/>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1_Slajd - tytuł + 2 elementy zawartości bez pask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025906" y="1979837"/>
            <a:ext cx="4140000" cy="4680018"/>
          </a:xfrm>
        </p:spPr>
        <p:txBody>
          <a:bodyPr/>
          <a:lstStyle/>
          <a:p>
            <a:pPr lvl="0"/>
            <a:r>
              <a:rPr lang="pl-PL" dirty="0"/>
              <a:t>Kliknij, aby edytować style wzorca tekstu</a:t>
            </a:r>
          </a:p>
          <a:p>
            <a:pPr lvl="1"/>
            <a:r>
              <a:rPr lang="pl-PL" dirty="0"/>
              <a:t>Drugi poziom</a:t>
            </a:r>
          </a:p>
          <a:p>
            <a:pPr lvl="2"/>
            <a:r>
              <a:rPr lang="pl-PL" dirty="0"/>
              <a:t>Trzeci poziom</a:t>
            </a:r>
          </a:p>
        </p:txBody>
      </p:sp>
      <p:sp>
        <p:nvSpPr>
          <p:cNvPr id="4" name="Content Placeholder 3"/>
          <p:cNvSpPr>
            <a:spLocks noGrp="1"/>
          </p:cNvSpPr>
          <p:nvPr>
            <p:ph sz="half" idx="2"/>
          </p:nvPr>
        </p:nvSpPr>
        <p:spPr>
          <a:xfrm>
            <a:off x="5525906" y="1979613"/>
            <a:ext cx="4140000" cy="4680226"/>
          </a:xfrm>
        </p:spPr>
        <p:txBody>
          <a:bodyPr/>
          <a:lstStyle/>
          <a:p>
            <a:pPr lvl="0"/>
            <a:r>
              <a:rPr lang="pl-PL"/>
              <a:t>Kliknij, aby edytować style wzorca tekstu</a:t>
            </a:r>
          </a:p>
          <a:p>
            <a:pPr lvl="1"/>
            <a:r>
              <a:rPr lang="pl-PL"/>
              <a:t>Drugi poziom</a:t>
            </a:r>
          </a:p>
          <a:p>
            <a:pPr lvl="2"/>
            <a:r>
              <a:rPr lang="pl-PL"/>
              <a:t>Trzeci poziom</a:t>
            </a:r>
          </a:p>
        </p:txBody>
      </p:sp>
      <p:sp>
        <p:nvSpPr>
          <p:cNvPr id="5" name="Symbol zastępczy numeru slajdu 4">
            <a:extLst>
              <a:ext uri="{FF2B5EF4-FFF2-40B4-BE49-F238E27FC236}">
                <a16:creationId xmlns:a16="http://schemas.microsoft.com/office/drawing/2014/main" id="{9A72189C-757E-47DF-313E-E0F36399C09C}"/>
              </a:ext>
            </a:extLst>
          </p:cNvPr>
          <p:cNvSpPr>
            <a:spLocks noGrp="1"/>
          </p:cNvSpPr>
          <p:nvPr>
            <p:ph type="sldNum" sz="quarter" idx="10"/>
          </p:nvPr>
        </p:nvSpPr>
        <p:spPr/>
        <p:txBody>
          <a:bodyPr/>
          <a:lstStyle/>
          <a:p>
            <a:fld id="{EB4015AA-59F6-416B-87A6-8E3D940284E2}" type="slidenum">
              <a:rPr lang="pl-PL" smtClean="0"/>
              <a:pPr/>
              <a:t>‹#›</a:t>
            </a:fld>
            <a:endParaRPr lang="pl-PL" dirty="0"/>
          </a:p>
        </p:txBody>
      </p:sp>
      <p:sp>
        <p:nvSpPr>
          <p:cNvPr id="6" name="Prostokąt 5">
            <a:extLst>
              <a:ext uri="{FF2B5EF4-FFF2-40B4-BE49-F238E27FC236}">
                <a16:creationId xmlns:a16="http://schemas.microsoft.com/office/drawing/2014/main" id="{E363107C-97A9-9A5D-A2A2-E6ABB7ED4C62}"/>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895970725"/>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5525" y="899836"/>
            <a:ext cx="8640381" cy="1080001"/>
          </a:xfrm>
          <a:prstGeom prst="rect">
            <a:avLst/>
          </a:prstGeom>
        </p:spPr>
        <p:txBody>
          <a:bodyPr vert="horz" lIns="0" tIns="0" rIns="0" bIns="0" rtlCol="0" anchor="t" anchorCtr="0">
            <a:normAutofit/>
          </a:bodyPr>
          <a:lstStyle/>
          <a:p>
            <a:r>
              <a:rPr lang="pl-PL" dirty="0"/>
              <a:t>Kliknij, aby edytować styl</a:t>
            </a:r>
            <a:endParaRPr lang="en-US" dirty="0"/>
          </a:p>
        </p:txBody>
      </p:sp>
      <p:sp>
        <p:nvSpPr>
          <p:cNvPr id="3" name="Text Placeholder 2"/>
          <p:cNvSpPr>
            <a:spLocks noGrp="1"/>
          </p:cNvSpPr>
          <p:nvPr>
            <p:ph type="body" idx="1"/>
          </p:nvPr>
        </p:nvSpPr>
        <p:spPr>
          <a:xfrm>
            <a:off x="1025907" y="1979837"/>
            <a:ext cx="8640382" cy="4680002"/>
          </a:xfrm>
          <a:prstGeom prst="rect">
            <a:avLst/>
          </a:prstGeom>
        </p:spPr>
        <p:txBody>
          <a:bodyPr vert="horz" lIns="0" tIns="0" rIns="0" bIns="0" rtlCol="0">
            <a:normAutofit/>
          </a:bodyPr>
          <a:lstStyle/>
          <a:p>
            <a:pPr lvl="0"/>
            <a:r>
              <a:rPr lang="pl-PL" dirty="0"/>
              <a:t>Kliknij, aby edytować style wzorca tekstu</a:t>
            </a:r>
          </a:p>
          <a:p>
            <a:pPr lvl="1"/>
            <a:r>
              <a:rPr lang="pl-PL" dirty="0"/>
              <a:t>Drugi poziom</a:t>
            </a:r>
          </a:p>
          <a:p>
            <a:pPr lvl="2"/>
            <a:r>
              <a:rPr lang="pl-PL" dirty="0"/>
              <a:t>Trzeci poziom</a:t>
            </a:r>
            <a:endParaRPr lang="en-US" dirty="0"/>
          </a:p>
        </p:txBody>
      </p:sp>
      <p:sp>
        <p:nvSpPr>
          <p:cNvPr id="10" name="Prostokąt 9">
            <a:extLst>
              <a:ext uri="{FF2B5EF4-FFF2-40B4-BE49-F238E27FC236}">
                <a16:creationId xmlns:a16="http://schemas.microsoft.com/office/drawing/2014/main" id="{617E16B8-2BD0-D12E-978E-94E428DF9717}"/>
              </a:ext>
            </a:extLst>
          </p:cNvPr>
          <p:cNvSpPr/>
          <p:nvPr userDrawn="1"/>
        </p:nvSpPr>
        <p:spPr>
          <a:xfrm>
            <a:off x="1025870" y="0"/>
            <a:ext cx="1080742" cy="179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a:extLst>
              <a:ext uri="{FF2B5EF4-FFF2-40B4-BE49-F238E27FC236}">
                <a16:creationId xmlns:a16="http://schemas.microsoft.com/office/drawing/2014/main" id="{662915FD-1FF3-5CF3-5C57-034114B5E6A2}"/>
              </a:ext>
            </a:extLst>
          </p:cNvPr>
          <p:cNvSpPr/>
          <p:nvPr userDrawn="1"/>
        </p:nvSpPr>
        <p:spPr>
          <a:xfrm>
            <a:off x="2106612" y="0"/>
            <a:ext cx="7559293"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numeru slajdu 3">
            <a:extLst>
              <a:ext uri="{FF2B5EF4-FFF2-40B4-BE49-F238E27FC236}">
                <a16:creationId xmlns:a16="http://schemas.microsoft.com/office/drawing/2014/main" id="{5026AD61-FC69-65FC-05E3-06AA14C89304}"/>
              </a:ext>
            </a:extLst>
          </p:cNvPr>
          <p:cNvSpPr>
            <a:spLocks noGrp="1"/>
          </p:cNvSpPr>
          <p:nvPr>
            <p:ph type="sldNum" sz="quarter" idx="4"/>
          </p:nvPr>
        </p:nvSpPr>
        <p:spPr>
          <a:xfrm>
            <a:off x="8585200" y="7019837"/>
            <a:ext cx="1080000" cy="180000"/>
          </a:xfrm>
          <a:prstGeom prst="rect">
            <a:avLst/>
          </a:prstGeom>
          <a:noFill/>
        </p:spPr>
        <p:txBody>
          <a:bodyPr vert="horz" lIns="0" tIns="72000" rIns="0" bIns="72000" rtlCol="0" anchor="ctr" anchorCtr="0"/>
          <a:lstStyle>
            <a:lvl1pPr algn="r">
              <a:defRPr sz="1000">
                <a:solidFill>
                  <a:schemeClr val="tx2"/>
                </a:solidFill>
                <a:latin typeface="Open Sans" pitchFamily="2" charset="0"/>
                <a:ea typeface="Open Sans" pitchFamily="2" charset="0"/>
                <a:cs typeface="Open Sans" pitchFamily="2" charset="0"/>
              </a:defRPr>
            </a:lvl1pPr>
          </a:lstStyle>
          <a:p>
            <a:fld id="{EB4015AA-59F6-416B-87A6-8E3D940284E2}" type="slidenum">
              <a:rPr lang="pl-PL" smtClean="0"/>
              <a:pPr/>
              <a:t>‹#›</a:t>
            </a:fld>
            <a:endParaRPr lang="pl-PL" dirty="0"/>
          </a:p>
        </p:txBody>
      </p:sp>
      <p:sp>
        <p:nvSpPr>
          <p:cNvPr id="7" name="Prostokąt 6">
            <a:extLst>
              <a:ext uri="{FF2B5EF4-FFF2-40B4-BE49-F238E27FC236}">
                <a16:creationId xmlns:a16="http://schemas.microsoft.com/office/drawing/2014/main" id="{4C2A84FB-402E-BB6C-632B-D1ADD49B7D8C}"/>
              </a:ext>
            </a:extLst>
          </p:cNvPr>
          <p:cNvSpPr/>
          <p:nvPr userDrawn="1"/>
        </p:nvSpPr>
        <p:spPr>
          <a:xfrm>
            <a:off x="8585546" y="7380288"/>
            <a:ext cx="1080742" cy="1793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6163953"/>
      </p:ext>
    </p:extLst>
  </p:cSld>
  <p:clrMap bg1="lt1" tx1="dk1" bg2="lt2" tx2="dk2" accent1="accent1" accent2="accent2" accent3="accent3" accent4="accent4" accent5="accent5" accent6="accent6" hlink="hlink" folHlink="folHlink"/>
  <p:sldLayoutIdLst>
    <p:sldLayoutId id="2147483709" r:id="rId1"/>
    <p:sldLayoutId id="2147483725" r:id="rId2"/>
    <p:sldLayoutId id="2147483720" r:id="rId3"/>
    <p:sldLayoutId id="2147483721" r:id="rId4"/>
    <p:sldLayoutId id="2147483710" r:id="rId5"/>
    <p:sldLayoutId id="2147483712" r:id="rId6"/>
    <p:sldLayoutId id="2147483726" r:id="rId7"/>
    <p:sldLayoutId id="2147483740" r:id="rId8"/>
    <p:sldLayoutId id="2147483723" r:id="rId9"/>
    <p:sldLayoutId id="2147483728" r:id="rId10"/>
    <p:sldLayoutId id="2147483741" r:id="rId11"/>
  </p:sldLayoutIdLst>
  <p:transition spd="slow">
    <p:push dir="u"/>
  </p:transition>
  <p:hf hdr="0" ftr="0"/>
  <p:txStyles>
    <p:titleStyle>
      <a:lvl1pPr algn="l" defTabSz="1007943" rtl="0" eaLnBrk="1" latinLnBrk="0" hangingPunct="1">
        <a:lnSpc>
          <a:spcPts val="3600"/>
        </a:lnSpc>
        <a:spcBef>
          <a:spcPct val="0"/>
        </a:spcBef>
        <a:buNone/>
        <a:defRPr sz="2800" b="1" kern="1200">
          <a:solidFill>
            <a:schemeClr val="tx2"/>
          </a:solidFill>
          <a:latin typeface="Open Sans" pitchFamily="2" charset="0"/>
          <a:ea typeface="Open Sans" pitchFamily="2" charset="0"/>
          <a:cs typeface="Open Sans" pitchFamily="2" charset="0"/>
        </a:defRPr>
      </a:lvl1pPr>
    </p:titleStyle>
    <p:bodyStyle>
      <a:lvl1pPr marL="251986" indent="-251986" algn="l" defTabSz="1007943" rtl="0" eaLnBrk="1" latinLnBrk="0" hangingPunct="1">
        <a:lnSpc>
          <a:spcPts val="2400"/>
        </a:lnSpc>
        <a:spcBef>
          <a:spcPts val="1102"/>
        </a:spcBef>
        <a:buClr>
          <a:schemeClr val="accent1"/>
        </a:buClr>
        <a:buFontTx/>
        <a:buBlip>
          <a:blip r:embed="rId13"/>
        </a:buBlip>
        <a:defRPr sz="1800" kern="1200">
          <a:solidFill>
            <a:schemeClr val="tx1"/>
          </a:solidFill>
          <a:latin typeface="Open Sans" pitchFamily="2" charset="0"/>
          <a:ea typeface="Open Sans" pitchFamily="2" charset="0"/>
          <a:cs typeface="Open Sans" pitchFamily="2" charset="0"/>
        </a:defRPr>
      </a:lvl1pPr>
      <a:lvl2pPr marL="755957" indent="-251986" algn="l" defTabSz="1007943" rtl="0" eaLnBrk="1" latinLnBrk="0" hangingPunct="1">
        <a:lnSpc>
          <a:spcPts val="2400"/>
        </a:lnSpc>
        <a:spcBef>
          <a:spcPts val="551"/>
        </a:spcBef>
        <a:buFontTx/>
        <a:buBlip>
          <a:blip r:embed="rId14"/>
        </a:buBlip>
        <a:defRPr sz="1800" kern="1200">
          <a:solidFill>
            <a:schemeClr val="tx1"/>
          </a:solidFill>
          <a:latin typeface="Open Sans" pitchFamily="2" charset="0"/>
          <a:ea typeface="Open Sans" pitchFamily="2" charset="0"/>
          <a:cs typeface="Open Sans" pitchFamily="2" charset="0"/>
        </a:defRPr>
      </a:lvl2pPr>
      <a:lvl3pPr marL="1259929" indent="-251986" algn="l" defTabSz="1007943" rtl="0" eaLnBrk="1" latinLnBrk="0" hangingPunct="1">
        <a:lnSpc>
          <a:spcPts val="2400"/>
        </a:lnSpc>
        <a:spcBef>
          <a:spcPts val="551"/>
        </a:spcBef>
        <a:buFontTx/>
        <a:buBlip>
          <a:blip r:embed="rId15"/>
        </a:buBlip>
        <a:defRPr sz="1800" kern="1200">
          <a:solidFill>
            <a:schemeClr val="tx1"/>
          </a:solidFill>
          <a:latin typeface="Open Sans" pitchFamily="2" charset="0"/>
          <a:ea typeface="Open Sans" pitchFamily="2" charset="0"/>
          <a:cs typeface="Open Sans" pitchFamily="2" charset="0"/>
        </a:defRPr>
      </a:lvl3pPr>
      <a:lvl4pPr marL="1763900"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267872" indent="-251986" algn="l" defTabSz="1007943" rtl="0" eaLnBrk="1" latinLnBrk="0" hangingPunct="1">
        <a:lnSpc>
          <a:spcPts val="2400"/>
        </a:lnSpc>
        <a:spcBef>
          <a:spcPts val="551"/>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3" userDrawn="1">
          <p15:clr>
            <a:srgbClr val="F26B43"/>
          </p15:clr>
        </p15:guide>
        <p15:guide id="2" pos="419" userDrawn="1">
          <p15:clr>
            <a:srgbClr val="F26B43"/>
          </p15:clr>
        </p15:guide>
        <p15:guide id="3" pos="646" userDrawn="1">
          <p15:clr>
            <a:srgbClr val="F26B43"/>
          </p15:clr>
        </p15:guide>
        <p15:guide id="4" pos="873" userDrawn="1">
          <p15:clr>
            <a:srgbClr val="F26B43"/>
          </p15:clr>
        </p15:guide>
        <p15:guide id="5" pos="1100" userDrawn="1">
          <p15:clr>
            <a:srgbClr val="F26B43"/>
          </p15:clr>
        </p15:guide>
        <p15:guide id="6" pos="1327" userDrawn="1">
          <p15:clr>
            <a:srgbClr val="F26B43"/>
          </p15:clr>
        </p15:guide>
        <p15:guide id="7" pos="1553" userDrawn="1">
          <p15:clr>
            <a:srgbClr val="F26B43"/>
          </p15:clr>
        </p15:guide>
        <p15:guide id="8" pos="1780" userDrawn="1">
          <p15:clr>
            <a:srgbClr val="F26B43"/>
          </p15:clr>
        </p15:guide>
        <p15:guide id="9" pos="2007" userDrawn="1">
          <p15:clr>
            <a:srgbClr val="F26B43"/>
          </p15:clr>
        </p15:guide>
        <p15:guide id="10" pos="2234" userDrawn="1">
          <p15:clr>
            <a:srgbClr val="F26B43"/>
          </p15:clr>
        </p15:guide>
        <p15:guide id="11" pos="2460" userDrawn="1">
          <p15:clr>
            <a:srgbClr val="F26B43"/>
          </p15:clr>
        </p15:guide>
        <p15:guide id="12" pos="2687" userDrawn="1">
          <p15:clr>
            <a:srgbClr val="F26B43"/>
          </p15:clr>
        </p15:guide>
        <p15:guide id="13" pos="2914" userDrawn="1">
          <p15:clr>
            <a:srgbClr val="F26B43"/>
          </p15:clr>
        </p15:guide>
        <p15:guide id="14" pos="3141" userDrawn="1">
          <p15:clr>
            <a:srgbClr val="F26B43"/>
          </p15:clr>
        </p15:guide>
        <p15:guide id="15" pos="3368" userDrawn="1">
          <p15:clr>
            <a:srgbClr val="F26B43"/>
          </p15:clr>
        </p15:guide>
        <p15:guide id="16" pos="3594" userDrawn="1">
          <p15:clr>
            <a:srgbClr val="F26B43"/>
          </p15:clr>
        </p15:guide>
        <p15:guide id="17" pos="3821" userDrawn="1">
          <p15:clr>
            <a:srgbClr val="F26B43"/>
          </p15:clr>
        </p15:guide>
        <p15:guide id="18" pos="4048" userDrawn="1">
          <p15:clr>
            <a:srgbClr val="F26B43"/>
          </p15:clr>
        </p15:guide>
        <p15:guide id="19" pos="4275" userDrawn="1">
          <p15:clr>
            <a:srgbClr val="F26B43"/>
          </p15:clr>
        </p15:guide>
        <p15:guide id="20" pos="4501" userDrawn="1">
          <p15:clr>
            <a:srgbClr val="F26B43"/>
          </p15:clr>
        </p15:guide>
        <p15:guide id="21" pos="4728" userDrawn="1">
          <p15:clr>
            <a:srgbClr val="F26B43"/>
          </p15:clr>
        </p15:guide>
        <p15:guide id="22" pos="4955" userDrawn="1">
          <p15:clr>
            <a:srgbClr val="F26B43"/>
          </p15:clr>
        </p15:guide>
        <p15:guide id="23" pos="5182" userDrawn="1">
          <p15:clr>
            <a:srgbClr val="F26B43"/>
          </p15:clr>
        </p15:guide>
        <p15:guide id="24" pos="5408" userDrawn="1">
          <p15:clr>
            <a:srgbClr val="F26B43"/>
          </p15:clr>
        </p15:guide>
        <p15:guide id="25" pos="5635" userDrawn="1">
          <p15:clr>
            <a:srgbClr val="F26B43"/>
          </p15:clr>
        </p15:guide>
        <p15:guide id="26" pos="5862" userDrawn="1">
          <p15:clr>
            <a:srgbClr val="F26B43"/>
          </p15:clr>
        </p15:guide>
        <p15:guide id="27" pos="6089" userDrawn="1">
          <p15:clr>
            <a:srgbClr val="F26B43"/>
          </p15:clr>
        </p15:guide>
        <p15:guide id="28" pos="6316" userDrawn="1">
          <p15:clr>
            <a:srgbClr val="F26B43"/>
          </p15:clr>
        </p15:guide>
        <p15:guide id="29" pos="6542" userDrawn="1">
          <p15:clr>
            <a:srgbClr val="F26B43"/>
          </p15:clr>
        </p15:guide>
        <p15:guide id="30" orient="horz" pos="113" userDrawn="1">
          <p15:clr>
            <a:srgbClr val="F26B43"/>
          </p15:clr>
        </p15:guide>
        <p15:guide id="31" orient="horz" pos="340" userDrawn="1">
          <p15:clr>
            <a:srgbClr val="F26B43"/>
          </p15:clr>
        </p15:guide>
        <p15:guide id="32" orient="horz" pos="567" userDrawn="1">
          <p15:clr>
            <a:srgbClr val="F26B43"/>
          </p15:clr>
        </p15:guide>
        <p15:guide id="33" orient="horz" pos="794" userDrawn="1">
          <p15:clr>
            <a:srgbClr val="F26B43"/>
          </p15:clr>
        </p15:guide>
        <p15:guide id="34" orient="horz" pos="1020" userDrawn="1">
          <p15:clr>
            <a:srgbClr val="F26B43"/>
          </p15:clr>
        </p15:guide>
        <p15:guide id="35" orient="horz" pos="1247" userDrawn="1">
          <p15:clr>
            <a:srgbClr val="F26B43"/>
          </p15:clr>
        </p15:guide>
        <p15:guide id="36" orient="horz" pos="1474" userDrawn="1">
          <p15:clr>
            <a:srgbClr val="F26B43"/>
          </p15:clr>
        </p15:guide>
        <p15:guide id="37" orient="horz" pos="1701" userDrawn="1">
          <p15:clr>
            <a:srgbClr val="F26B43"/>
          </p15:clr>
        </p15:guide>
        <p15:guide id="38" orient="horz" pos="1927" userDrawn="1">
          <p15:clr>
            <a:srgbClr val="F26B43"/>
          </p15:clr>
        </p15:guide>
        <p15:guide id="39" orient="horz" pos="2154" userDrawn="1">
          <p15:clr>
            <a:srgbClr val="F26B43"/>
          </p15:clr>
        </p15:guide>
        <p15:guide id="40" orient="horz" pos="2381" userDrawn="1">
          <p15:clr>
            <a:srgbClr val="F26B43"/>
          </p15:clr>
        </p15:guide>
        <p15:guide id="41" orient="horz" pos="2608" userDrawn="1">
          <p15:clr>
            <a:srgbClr val="F26B43"/>
          </p15:clr>
        </p15:guide>
        <p15:guide id="42" orient="horz" pos="2835" userDrawn="1">
          <p15:clr>
            <a:srgbClr val="F26B43"/>
          </p15:clr>
        </p15:guide>
        <p15:guide id="43" orient="horz" pos="3061" userDrawn="1">
          <p15:clr>
            <a:srgbClr val="F26B43"/>
          </p15:clr>
        </p15:guide>
        <p15:guide id="44" orient="horz" pos="3288" userDrawn="1">
          <p15:clr>
            <a:srgbClr val="F26B43"/>
          </p15:clr>
        </p15:guide>
        <p15:guide id="45" orient="horz" pos="3515" userDrawn="1">
          <p15:clr>
            <a:srgbClr val="F26B43"/>
          </p15:clr>
        </p15:guide>
        <p15:guide id="46" orient="horz" pos="3742" userDrawn="1">
          <p15:clr>
            <a:srgbClr val="F26B43"/>
          </p15:clr>
        </p15:guide>
        <p15:guide id="47" orient="horz" pos="3968" userDrawn="1">
          <p15:clr>
            <a:srgbClr val="F26B43"/>
          </p15:clr>
        </p15:guide>
        <p15:guide id="48" orient="horz" pos="4195" userDrawn="1">
          <p15:clr>
            <a:srgbClr val="F26B43"/>
          </p15:clr>
        </p15:guide>
        <p15:guide id="49" orient="horz" pos="4422" userDrawn="1">
          <p15:clr>
            <a:srgbClr val="F26B43"/>
          </p15:clr>
        </p15:guide>
        <p15:guide id="50" orient="horz" pos="464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funduszeeuropejskie.gov.pl/strony/o-funduszach/fundusze-europejskie-bez-barier/dostepnosc-plus/poradniki-standardy-wskazowki/standardy/" TargetMode="External"/><Relationship Id="rId2" Type="http://schemas.openxmlformats.org/officeDocument/2006/relationships/hyperlink" Target="https://www.funduszeeuropejskie.gov.pl/strony/o-funduszach/fundusze-na-lata-2021-2027/prawo-i-dokumenty/wytyczne/wytyczne-dotyczace-realizacji-zasad-rownosciowych-w-ramach-funduszy-unijnych-na-lata-2021-2027/"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rpo.pomorskie.eu/" TargetMode="External"/><Relationship Id="rId2" Type="http://schemas.openxmlformats.org/officeDocument/2006/relationships/hyperlink" Target="https://salwis.pl/stacja-transformatorowa-slupowa-napowietrzna/" TargetMode="External"/><Relationship Id="rId1" Type="http://schemas.openxmlformats.org/officeDocument/2006/relationships/slideLayout" Target="../slideLayouts/slideLayout6.xml"/><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budowlaneabc.gov.pl/" TargetMode="External"/><Relationship Id="rId2" Type="http://schemas.openxmlformats.org/officeDocument/2006/relationships/hyperlink" Target="https://isap.sejm.gov.pl/isap.nsf/DocDetails.xsp?id=WDU20190001696" TargetMode="External"/><Relationship Id="rId1" Type="http://schemas.openxmlformats.org/officeDocument/2006/relationships/slideLayout" Target="../slideLayouts/slideLayout5.xml"/><Relationship Id="rId4" Type="http://schemas.openxmlformats.org/officeDocument/2006/relationships/hyperlink" Target="https://www.funduszeeuropejskie.gov.pl/strony/o-funduszach/fundusze-na-lata-2021-2027/prawo-i-dokumenty/wytyczne/wytyczne-dotyczace-realizacji-zasad-rownosciowych-w-ramach-funduszy-unijnych-na-lata-2021-202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hyperlink" Target="https://sip.lex.pl/#/document/16798906?unitId=art(2)pkt(11)&amp;cm=DOCUMENT"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6.xml"/><Relationship Id="rId4" Type="http://schemas.openxmlformats.org/officeDocument/2006/relationships/hyperlink" Target="https://portalkomunalny.pl/place-zabaw-dla-niepelnosprawnych-31937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http://www.altix.pl/" TargetMode="External"/><Relationship Id="rId1" Type="http://schemas.openxmlformats.org/officeDocument/2006/relationships/slideLayout" Target="../slideLayouts/slideLayout6.xml"/><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hyperlink" Target="https://www.funduszeeuropejskie.gov.pl/strony/o-funduszach/fundusze-na-lata-2021-2027/prawo-i-dokumenty/wytyczne/wytyczne-dotyczace-realizacji-zasad-rownosciowych-w-ramach-funduszy-unijnych-na-lata-2021-2027/" TargetMode="External"/><Relationship Id="rId7" Type="http://schemas.openxmlformats.org/officeDocument/2006/relationships/hyperlink" Target="https://www.funduszeeuropejskie.gov.pl/media/100067/standardy_dokumenty_elektroniczne.pdf" TargetMode="External"/><Relationship Id="rId2" Type="http://schemas.openxmlformats.org/officeDocument/2006/relationships/hyperlink" Target="https://www.funduszeeuropejskie.gov.pl/media/100565/Zalacznik_nr_2_do_Wytycznych_w_zakresie_rownosci_zatwiedzone_050418.pdf" TargetMode="External"/><Relationship Id="rId1" Type="http://schemas.openxmlformats.org/officeDocument/2006/relationships/slideLayout" Target="../slideLayouts/slideLayout5.xml"/><Relationship Id="rId6" Type="http://schemas.openxmlformats.org/officeDocument/2006/relationships/hyperlink" Target="https://www.funduszeeuropejskie.gov.pl/media/100066/informacja-dla-wszystkich.pdf" TargetMode="External"/><Relationship Id="rId5" Type="http://schemas.openxmlformats.org/officeDocument/2006/relationships/hyperlink" Target="https://budowlaneabc.gov.pl/standardy-projektowania-budynkow-dla-osob-niepelnosprawnych/" TargetMode="External"/><Relationship Id="rId4" Type="http://schemas.openxmlformats.org/officeDocument/2006/relationships/hyperlink" Target="https://www.funduszeeuropejskie.gov.pl/media/108945/Material_Rekomendacje_vdostepna.pdf"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tpgi.com/color-contrast-checker" TargetMode="Externa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2726208F-D6F7-1381-5132-3B60A6BFE74B}"/>
              </a:ext>
            </a:extLst>
          </p:cNvPr>
          <p:cNvSpPr>
            <a:spLocks noGrp="1"/>
          </p:cNvSpPr>
          <p:nvPr>
            <p:ph type="ctrTitle"/>
          </p:nvPr>
        </p:nvSpPr>
        <p:spPr/>
        <p:txBody>
          <a:bodyPr/>
          <a:lstStyle/>
          <a:p>
            <a:r>
              <a:rPr lang="pl-PL" dirty="0"/>
              <a:t>Zasada równości szans i niedyskryminacji</a:t>
            </a:r>
          </a:p>
        </p:txBody>
      </p:sp>
      <p:sp>
        <p:nvSpPr>
          <p:cNvPr id="5" name="Podtytuł 4">
            <a:extLst>
              <a:ext uri="{FF2B5EF4-FFF2-40B4-BE49-F238E27FC236}">
                <a16:creationId xmlns:a16="http://schemas.microsoft.com/office/drawing/2014/main" id="{0F4B11A1-2445-C731-5567-0EBA6FAF8969}"/>
              </a:ext>
            </a:extLst>
          </p:cNvPr>
          <p:cNvSpPr>
            <a:spLocks noGrp="1"/>
          </p:cNvSpPr>
          <p:nvPr>
            <p:ph type="subTitle" idx="1"/>
          </p:nvPr>
        </p:nvSpPr>
        <p:spPr>
          <a:xfrm>
            <a:off x="1385821" y="4157991"/>
            <a:ext cx="7920037" cy="1800200"/>
          </a:xfrm>
        </p:spPr>
        <p:txBody>
          <a:bodyPr>
            <a:normAutofit/>
          </a:bodyPr>
          <a:lstStyle/>
          <a:p>
            <a:pPr algn="ctr"/>
            <a:r>
              <a:rPr lang="pl-PL" dirty="0"/>
              <a:t>Polityki horyzontalne </a:t>
            </a:r>
            <a:br>
              <a:rPr lang="pl-PL" dirty="0"/>
            </a:br>
            <a:r>
              <a:rPr lang="pl-PL" dirty="0"/>
              <a:t>w projektach dofinansowanych z programu </a:t>
            </a:r>
            <a:br>
              <a:rPr lang="pl-PL" dirty="0"/>
            </a:br>
            <a:r>
              <a:rPr lang="pl-PL" dirty="0"/>
              <a:t>Fundusze Europejskie dla Pomorza </a:t>
            </a:r>
            <a:br>
              <a:rPr lang="pl-PL" dirty="0"/>
            </a:br>
            <a:r>
              <a:rPr lang="pl-PL" dirty="0"/>
              <a:t>na lata 2021-2027</a:t>
            </a:r>
          </a:p>
        </p:txBody>
      </p:sp>
    </p:spTree>
    <p:extLst>
      <p:ext uri="{BB962C8B-B14F-4D97-AF65-F5344CB8AC3E}">
        <p14:creationId xmlns:p14="http://schemas.microsoft.com/office/powerpoint/2010/main" val="1061682294"/>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720003"/>
          </a:xfrm>
        </p:spPr>
        <p:txBody>
          <a:bodyPr/>
          <a:lstStyle/>
          <a:p>
            <a:r>
              <a:rPr lang="pl-PL" dirty="0"/>
              <a:t>Bariery</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809402" y="1115541"/>
            <a:ext cx="9397044" cy="5904296"/>
          </a:xfrm>
        </p:spPr>
        <p:txBody>
          <a:bodyPr>
            <a:normAutofit/>
          </a:bodyPr>
          <a:lstStyle/>
          <a:p>
            <a:pPr>
              <a:spcAft>
                <a:spcPts val="1800"/>
              </a:spcAft>
            </a:pPr>
            <a:r>
              <a:rPr lang="pl-PL" dirty="0"/>
              <a:t>Przeszkody lub ograniczenia </a:t>
            </a:r>
            <a:r>
              <a:rPr lang="pl-PL" b="1" dirty="0"/>
              <a:t>cyfrowe, informacyjno-komunikacyjne lub  architektoniczne,</a:t>
            </a:r>
            <a:r>
              <a:rPr lang="pl-PL" dirty="0"/>
              <a:t> które uniemożliwiają lub utrudniają osobom </a:t>
            </a:r>
            <a:br>
              <a:rPr lang="pl-PL" dirty="0"/>
            </a:br>
            <a:r>
              <a:rPr lang="pl-PL" dirty="0"/>
              <a:t>ze szczególnymi potrzebami udział w różnych sferach życia na zasadzie równości z innymi osobami.</a:t>
            </a:r>
          </a:p>
          <a:p>
            <a:pPr>
              <a:spcAft>
                <a:spcPts val="1800"/>
              </a:spcAft>
            </a:pPr>
            <a:r>
              <a:rPr lang="pl-PL" dirty="0"/>
              <a:t>Bariery prowadzą do dyskryminacji i społecznego wyłączania.</a:t>
            </a:r>
          </a:p>
          <a:p>
            <a:pPr>
              <a:spcAft>
                <a:spcPts val="1800"/>
              </a:spcAft>
            </a:pPr>
            <a:r>
              <a:rPr lang="pl-PL" dirty="0"/>
              <a:t>Osoby z niepełnosprawnościami – </a:t>
            </a:r>
            <a:r>
              <a:rPr lang="pl-PL" b="1" dirty="0">
                <a:solidFill>
                  <a:srgbClr val="FF0000"/>
                </a:solidFill>
              </a:rPr>
              <a:t>niewidzialni obywatele</a:t>
            </a:r>
            <a:r>
              <a:rPr lang="pl-PL" dirty="0"/>
              <a:t>.</a:t>
            </a:r>
          </a:p>
          <a:p>
            <a:pPr>
              <a:spcAft>
                <a:spcPts val="1800"/>
              </a:spcAft>
            </a:pPr>
            <a:r>
              <a:rPr lang="pl-PL" dirty="0"/>
              <a:t>Przyczyną dyskryminacji osób niepełnosprawnych są często uprzedzenia, częściej jednak wynika ona stąd, iż na ogół zapomina się o nich lub ignoruje - co tworzy i wzmaga </a:t>
            </a:r>
            <a:r>
              <a:rPr lang="pl-PL" b="1" dirty="0">
                <a:solidFill>
                  <a:srgbClr val="FF0000"/>
                </a:solidFill>
              </a:rPr>
              <a:t>bariery środowiskowe </a:t>
            </a:r>
            <a:r>
              <a:rPr lang="pl-PL" dirty="0"/>
              <a:t>i </a:t>
            </a:r>
            <a:r>
              <a:rPr lang="pl-PL" b="1" dirty="0">
                <a:solidFill>
                  <a:srgbClr val="FF0000"/>
                </a:solidFill>
              </a:rPr>
              <a:t>bariery </a:t>
            </a:r>
            <a:br>
              <a:rPr lang="pl-PL" b="1" dirty="0">
                <a:solidFill>
                  <a:srgbClr val="FF0000"/>
                </a:solidFill>
              </a:rPr>
            </a:br>
            <a:r>
              <a:rPr lang="pl-PL" b="1" dirty="0">
                <a:solidFill>
                  <a:srgbClr val="FF0000"/>
                </a:solidFill>
              </a:rPr>
              <a:t>w postawach społecznych</a:t>
            </a:r>
            <a:r>
              <a:rPr lang="pl-PL" dirty="0"/>
              <a:t>, uniemożliwiające tym osobom uczestniczenie w życiu społecznym.</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10</a:t>
            </a:fld>
            <a:endParaRPr lang="pl-PL" dirty="0"/>
          </a:p>
        </p:txBody>
      </p:sp>
    </p:spTree>
    <p:extLst>
      <p:ext uri="{BB962C8B-B14F-4D97-AF65-F5344CB8AC3E}">
        <p14:creationId xmlns:p14="http://schemas.microsoft.com/office/powerpoint/2010/main" val="1534396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5715" y="539837"/>
            <a:ext cx="8640381" cy="648072"/>
          </a:xfrm>
        </p:spPr>
        <p:txBody>
          <a:bodyPr>
            <a:normAutofit/>
          </a:bodyPr>
          <a:lstStyle/>
          <a:p>
            <a:r>
              <a:rPr lang="pl-PL" dirty="0"/>
              <a:t>Model społeczny, model medyczny</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377354" y="1367569"/>
            <a:ext cx="9937104" cy="4824536"/>
          </a:xfrm>
        </p:spPr>
        <p:txBody>
          <a:bodyPr>
            <a:normAutofit/>
          </a:bodyPr>
          <a:lstStyle/>
          <a:p>
            <a:pPr marL="0" indent="0">
              <a:spcAft>
                <a:spcPts val="1800"/>
              </a:spcAft>
              <a:buNone/>
            </a:pPr>
            <a:r>
              <a:rPr lang="pl-PL" dirty="0"/>
              <a:t>Osoby z niepełnosprawnościami i ich otoczenie domagają się</a:t>
            </a:r>
            <a:r>
              <a:rPr lang="pl-PL" dirty="0">
                <a:solidFill>
                  <a:srgbClr val="FF0000"/>
                </a:solidFill>
              </a:rPr>
              <a:t> </a:t>
            </a:r>
            <a:r>
              <a:rPr lang="pl-PL" b="1" dirty="0">
                <a:solidFill>
                  <a:srgbClr val="C00000"/>
                </a:solidFill>
              </a:rPr>
              <a:t>równych szans</a:t>
            </a:r>
            <a:br>
              <a:rPr lang="pl-PL" b="1" dirty="0">
                <a:solidFill>
                  <a:srgbClr val="C00000"/>
                </a:solidFill>
              </a:rPr>
            </a:br>
            <a:r>
              <a:rPr lang="pl-PL" dirty="0"/>
              <a:t>i </a:t>
            </a:r>
            <a:r>
              <a:rPr lang="pl-PL" b="1" dirty="0">
                <a:solidFill>
                  <a:srgbClr val="C00000"/>
                </a:solidFill>
              </a:rPr>
              <a:t>dostępu </a:t>
            </a:r>
            <a:r>
              <a:rPr lang="pl-PL" dirty="0"/>
              <a:t>do wszystkich społecznych zasobów, np.: włączająca edukacja, nowe technologie, służby medyczne i socjalne, aktywności sportowe i rekreacyjne, instytucje publiczne i… wspólny mianownik to </a:t>
            </a:r>
            <a:r>
              <a:rPr lang="pl-PL" b="1" spc="160" dirty="0"/>
              <a:t>towary, produkty i usługi</a:t>
            </a:r>
            <a:r>
              <a:rPr lang="pl-PL" dirty="0"/>
              <a:t>.</a:t>
            </a:r>
          </a:p>
          <a:p>
            <a:pPr marL="0" indent="0">
              <a:spcAft>
                <a:spcPts val="1800"/>
              </a:spcAft>
              <a:buNone/>
            </a:pPr>
            <a:r>
              <a:rPr lang="pl-PL" dirty="0"/>
              <a:t>Mówimy o </a:t>
            </a:r>
            <a:r>
              <a:rPr lang="pl-PL" b="1" dirty="0">
                <a:solidFill>
                  <a:srgbClr val="C00000"/>
                </a:solidFill>
              </a:rPr>
              <a:t>potrzebie długofalowych równych szans</a:t>
            </a:r>
            <a:r>
              <a:rPr lang="pl-PL" dirty="0"/>
              <a:t>, a nie sekundowej litości.</a:t>
            </a:r>
          </a:p>
          <a:p>
            <a:pPr marL="0" indent="0">
              <a:spcAft>
                <a:spcPts val="1800"/>
              </a:spcAft>
              <a:buNone/>
            </a:pPr>
            <a:r>
              <a:rPr lang="pl-PL" dirty="0"/>
              <a:t>Odchodzi w zapomnienie model medyczny – rehabilitowanie jednostki, </a:t>
            </a:r>
            <a:br>
              <a:rPr lang="pl-PL" dirty="0"/>
            </a:br>
            <a:r>
              <a:rPr lang="pl-PL" dirty="0"/>
              <a:t>by "pasowała" ona do społeczeństwa.</a:t>
            </a:r>
          </a:p>
          <a:p>
            <a:pPr marL="0" indent="0">
              <a:spcAft>
                <a:spcPts val="1800"/>
              </a:spcAft>
              <a:buNone/>
            </a:pPr>
            <a:r>
              <a:rPr lang="pl-PL" dirty="0"/>
              <a:t>Jesteśmy w procesie wdrażania </a:t>
            </a:r>
            <a:r>
              <a:rPr lang="pl-PL" b="1" dirty="0">
                <a:solidFill>
                  <a:srgbClr val="C00000"/>
                </a:solidFill>
              </a:rPr>
              <a:t>modelu społecznego </a:t>
            </a:r>
            <a:r>
              <a:rPr lang="pl-PL" dirty="0"/>
              <a:t>– realizujemy działania, które mają na celu </a:t>
            </a:r>
            <a:r>
              <a:rPr lang="pl-PL" b="1" spc="160" dirty="0">
                <a:solidFill>
                  <a:srgbClr val="C00000"/>
                </a:solidFill>
              </a:rPr>
              <a:t>likwidowanie barier i przystosowanie przestrzeni </a:t>
            </a:r>
            <a:r>
              <a:rPr lang="pl-PL" dirty="0"/>
              <a:t>do potrzeb wszystkich ludzi, w tym i osób z niepełnosprawnościami.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11</a:t>
            </a:fld>
            <a:endParaRPr lang="pl-PL" dirty="0"/>
          </a:p>
        </p:txBody>
      </p:sp>
    </p:spTree>
    <p:extLst>
      <p:ext uri="{BB962C8B-B14F-4D97-AF65-F5344CB8AC3E}">
        <p14:creationId xmlns:p14="http://schemas.microsoft.com/office/powerpoint/2010/main" val="1229519947"/>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665386" y="467469"/>
            <a:ext cx="9521342" cy="1368152"/>
          </a:xfrm>
        </p:spPr>
        <p:txBody>
          <a:bodyPr>
            <a:normAutofit/>
          </a:bodyPr>
          <a:lstStyle/>
          <a:p>
            <a:r>
              <a:rPr lang="pl-PL" dirty="0"/>
              <a:t>Zasada równości szans i niedyskryminacji, </a:t>
            </a:r>
            <a:br>
              <a:rPr lang="pl-PL" dirty="0"/>
            </a:br>
            <a:r>
              <a:rPr lang="pl-PL" dirty="0"/>
              <a:t>w tym dostępności dla osób z niepełnosprawnościami</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809402" y="2177788"/>
            <a:ext cx="9397044" cy="3204098"/>
          </a:xfrm>
        </p:spPr>
        <p:txBody>
          <a:bodyPr/>
          <a:lstStyle/>
          <a:p>
            <a:pPr marL="0" indent="0">
              <a:spcAft>
                <a:spcPts val="3600"/>
              </a:spcAft>
              <a:buClrTx/>
              <a:buNone/>
            </a:pPr>
            <a:r>
              <a:rPr lang="pl-PL" dirty="0"/>
              <a:t>Ocenie podlegać będzie </a:t>
            </a:r>
            <a:r>
              <a:rPr lang="pl-PL" b="1" spc="200" dirty="0"/>
              <a:t>pozytywny wpływ projektu </a:t>
            </a:r>
            <a:r>
              <a:rPr lang="pl-PL" dirty="0"/>
              <a:t>na realizację zasady równości szans i niedyskryminacji, w tym dostępności dla osób </a:t>
            </a:r>
            <a:br>
              <a:rPr lang="pl-PL" dirty="0"/>
            </a:br>
            <a:r>
              <a:rPr lang="pl-PL" dirty="0"/>
              <a:t>z niepełnosprawnościami.</a:t>
            </a:r>
            <a:endParaRPr lang="pl-PL" sz="2800" dirty="0"/>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12</a:t>
            </a:fld>
            <a:endParaRPr lang="pl-PL" dirty="0"/>
          </a:p>
        </p:txBody>
      </p:sp>
    </p:spTree>
    <p:extLst>
      <p:ext uri="{BB962C8B-B14F-4D97-AF65-F5344CB8AC3E}">
        <p14:creationId xmlns:p14="http://schemas.microsoft.com/office/powerpoint/2010/main" val="250374744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809403" y="359838"/>
            <a:ext cx="9073008" cy="1043735"/>
          </a:xfrm>
        </p:spPr>
        <p:txBody>
          <a:bodyPr>
            <a:normAutofit/>
          </a:bodyPr>
          <a:lstStyle/>
          <a:p>
            <a:r>
              <a:rPr lang="pl-PL" dirty="0"/>
              <a:t>Oceniamy kryterium, </a:t>
            </a:r>
            <a:br>
              <a:rPr lang="pl-PL" dirty="0"/>
            </a:br>
            <a:r>
              <a:rPr lang="pl-PL" dirty="0"/>
              <a:t>czyli sprawdzać będziemy, czy (1): </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341350" y="1403573"/>
            <a:ext cx="10009112" cy="5904656"/>
          </a:xfrm>
        </p:spPr>
        <p:txBody>
          <a:bodyPr>
            <a:normAutofit lnSpcReduction="10000"/>
          </a:bodyPr>
          <a:lstStyle/>
          <a:p>
            <a:pPr>
              <a:spcAft>
                <a:spcPts val="2400"/>
              </a:spcAft>
              <a:buFont typeface="Arial" panose="020B0604020202020204" pitchFamily="34" charset="0"/>
              <a:buChar char="•"/>
            </a:pPr>
            <a:r>
              <a:rPr lang="pl-PL" sz="2400" b="1" spc="200" dirty="0">
                <a:solidFill>
                  <a:srgbClr val="C00000"/>
                </a:solidFill>
              </a:rPr>
              <a:t>Wszystkie</a:t>
            </a:r>
            <a:r>
              <a:rPr lang="pl-PL" dirty="0"/>
              <a:t> elementy </a:t>
            </a:r>
            <a:r>
              <a:rPr lang="pl-PL" b="1" spc="200" dirty="0">
                <a:solidFill>
                  <a:srgbClr val="C00000"/>
                </a:solidFill>
              </a:rPr>
              <a:t>(produkty i usługi) </a:t>
            </a:r>
            <a:r>
              <a:rPr lang="pl-PL" b="1" dirty="0"/>
              <a:t>składające się na przedmiot projektu</a:t>
            </a:r>
            <a:r>
              <a:rPr lang="pl-PL" dirty="0"/>
              <a:t>, które nie zostaną uznane za neutralne, są dostępne dla wszystkich ich użytkowniczek oraz użytkowników i </a:t>
            </a:r>
            <a:r>
              <a:rPr lang="pl-PL" b="1" spc="200" dirty="0">
                <a:solidFill>
                  <a:srgbClr val="C00000"/>
                </a:solidFill>
              </a:rPr>
              <a:t>spełniają standardy</a:t>
            </a:r>
            <a:r>
              <a:rPr lang="pl-PL" dirty="0"/>
              <a:t>: </a:t>
            </a:r>
          </a:p>
          <a:p>
            <a:pPr marL="536575" lvl="1" indent="-268288">
              <a:spcAft>
                <a:spcPts val="2400"/>
              </a:spcAft>
              <a:buFont typeface="Arial" panose="020B0604020202020204" pitchFamily="34" charset="0"/>
              <a:buChar char="•"/>
            </a:pPr>
            <a:r>
              <a:rPr lang="pl-PL" dirty="0"/>
              <a:t>określone w Załączniku nr 2 (Standardy dostępności dla polityki spójności na lata 2021-2027) do </a:t>
            </a:r>
            <a:r>
              <a:rPr lang="pl-PL" dirty="0">
                <a:hlinkClick r:id="rId2"/>
              </a:rPr>
              <a:t>Wytycznych dotyczących realizacji zasad równościowych w ramach funduszy unijnych na lata 2021-2027</a:t>
            </a:r>
            <a:r>
              <a:rPr lang="pl-PL" dirty="0"/>
              <a:t> [https://www.funduszeeuropejskie.gov.pl/strony/o-funduszach/fundusze-na-lata-2021-2027/prawo-i-dokumenty/wytyczne/wytyczne-dotyczace-realizacji-zasad-rownosciowych-w-ramach-funduszy-unijnych-na-lata-2021-2027/ ] lub</a:t>
            </a:r>
          </a:p>
          <a:p>
            <a:pPr marL="536575" lvl="1" indent="-268288">
              <a:spcAft>
                <a:spcPts val="2400"/>
              </a:spcAft>
              <a:buFont typeface="Arial" panose="020B0604020202020204" pitchFamily="34" charset="0"/>
              <a:buChar char="•"/>
            </a:pPr>
            <a:r>
              <a:rPr lang="pl-PL" dirty="0"/>
              <a:t>zamieszczone na </a:t>
            </a:r>
            <a:r>
              <a:rPr lang="pl-PL" u="sng" dirty="0">
                <a:hlinkClick r:id="rId3"/>
              </a:rPr>
              <a:t>stronie internetowej Programu Dostępność Plus</a:t>
            </a:r>
            <a:r>
              <a:rPr lang="pl-PL" u="sng" dirty="0"/>
              <a:t> </a:t>
            </a:r>
            <a:r>
              <a:rPr lang="pl-PL" dirty="0"/>
              <a:t>[</a:t>
            </a:r>
            <a:r>
              <a:rPr lang="pl-PL" sz="1900" dirty="0"/>
              <a:t>https://www.funduszeeuropejskie.gov.pl/strony/o-funduszach/fundusze-europejskie-bez-barier/dostepnosc-plus/poradniki-standardy-wskazowki/standardy/ </a:t>
            </a:r>
            <a:r>
              <a:rPr lang="pl-PL" dirty="0"/>
              <a:t>] lub</a:t>
            </a:r>
          </a:p>
          <a:p>
            <a:pPr marL="536575" lvl="1" indent="-268288">
              <a:spcAft>
                <a:spcPts val="2400"/>
              </a:spcAft>
              <a:buFont typeface="Arial" panose="020B0604020202020204" pitchFamily="34" charset="0"/>
              <a:buChar char="•"/>
            </a:pPr>
            <a:r>
              <a:rPr lang="pl-PL" dirty="0"/>
              <a:t>indywidualne, wskazane przez wnioskodawcę, właściwe dla danego typu inwestycji.</a:t>
            </a:r>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13</a:t>
            </a:fld>
            <a:endParaRPr lang="pl-PL" dirty="0"/>
          </a:p>
        </p:txBody>
      </p:sp>
    </p:spTree>
    <p:extLst>
      <p:ext uri="{BB962C8B-B14F-4D97-AF65-F5344CB8AC3E}">
        <p14:creationId xmlns:p14="http://schemas.microsoft.com/office/powerpoint/2010/main" val="363345391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809403" y="359838"/>
            <a:ext cx="9073008" cy="1043735"/>
          </a:xfrm>
        </p:spPr>
        <p:txBody>
          <a:bodyPr>
            <a:normAutofit/>
          </a:bodyPr>
          <a:lstStyle/>
          <a:p>
            <a:r>
              <a:rPr lang="pl-PL" dirty="0"/>
              <a:t>Oceniamy kryterium, </a:t>
            </a:r>
            <a:br>
              <a:rPr lang="pl-PL" dirty="0"/>
            </a:br>
            <a:r>
              <a:rPr lang="pl-PL" dirty="0"/>
              <a:t>czyli sprawdzać będziemy, czy (2): </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662231" y="2375681"/>
            <a:ext cx="9436203" cy="2808312"/>
          </a:xfrm>
        </p:spPr>
        <p:txBody>
          <a:bodyPr>
            <a:normAutofit/>
          </a:bodyPr>
          <a:lstStyle/>
          <a:p>
            <a:pPr marL="0" lvl="0" indent="0">
              <a:buNone/>
            </a:pPr>
            <a:r>
              <a:rPr lang="pl-PL" dirty="0"/>
              <a:t>W przypadku, gdy we wniosku o dofinansowanie </a:t>
            </a:r>
            <a:r>
              <a:rPr lang="pl-PL" b="1" dirty="0"/>
              <a:t>stwierdzony zostanie </a:t>
            </a:r>
            <a:r>
              <a:rPr lang="pl-PL" b="1" spc="200" dirty="0">
                <a:solidFill>
                  <a:srgbClr val="0070C0"/>
                </a:solidFill>
              </a:rPr>
              <a:t>neutralny</a:t>
            </a:r>
            <a:r>
              <a:rPr lang="pl-PL" b="1" dirty="0"/>
              <a:t> charakter produktów i usług</a:t>
            </a:r>
            <a:r>
              <a:rPr lang="pl-PL" dirty="0"/>
              <a:t> składających się na przedmiot projektu, to czy zostało to prawidłowo zidentyfikowane, tj. czy </a:t>
            </a:r>
            <a:r>
              <a:rPr lang="pl-PL" b="1" dirty="0"/>
              <a:t>produkty </a:t>
            </a:r>
            <a:br>
              <a:rPr lang="pl-PL" b="1" dirty="0"/>
            </a:br>
            <a:r>
              <a:rPr lang="pl-PL" b="1" dirty="0"/>
              <a:t>i usług</a:t>
            </a:r>
            <a:r>
              <a:rPr lang="pl-PL" dirty="0"/>
              <a:t> nie mają swoich </a:t>
            </a:r>
            <a:r>
              <a:rPr lang="pl-PL" b="1" dirty="0"/>
              <a:t>bezpośrednich</a:t>
            </a:r>
            <a:r>
              <a:rPr lang="pl-PL" dirty="0"/>
              <a:t> użytkowniczek i użytkowników?</a:t>
            </a:r>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14</a:t>
            </a:fld>
            <a:endParaRPr lang="pl-PL" dirty="0"/>
          </a:p>
        </p:txBody>
      </p:sp>
    </p:spTree>
    <p:extLst>
      <p:ext uri="{BB962C8B-B14F-4D97-AF65-F5344CB8AC3E}">
        <p14:creationId xmlns:p14="http://schemas.microsoft.com/office/powerpoint/2010/main" val="2916446923"/>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45B335B-1F4B-4392-A059-D4129D050093}"/>
              </a:ext>
            </a:extLst>
          </p:cNvPr>
          <p:cNvSpPr>
            <a:spLocks noGrp="1"/>
          </p:cNvSpPr>
          <p:nvPr>
            <p:ph type="title"/>
          </p:nvPr>
        </p:nvSpPr>
        <p:spPr/>
        <p:txBody>
          <a:bodyPr/>
          <a:lstStyle/>
          <a:p>
            <a:r>
              <a:rPr lang="pl-PL" dirty="0"/>
              <a:t>Dostępny projekt,</a:t>
            </a:r>
            <a:br>
              <a:rPr lang="pl-PL" dirty="0"/>
            </a:br>
            <a:r>
              <a:rPr lang="pl-PL" dirty="0"/>
              <a:t>neutralny charakter produktów i usług</a:t>
            </a:r>
          </a:p>
        </p:txBody>
      </p:sp>
      <p:pic>
        <p:nvPicPr>
          <p:cNvPr id="8" name="Symbol zastępczy zawartości 7" descr="Przykładowy schemat projektu - trzy zadania projektowe w których zaplanowane są produkty dostępne i neutralne oraz usługi dostępne i neutralne. ">
            <a:extLst>
              <a:ext uri="{FF2B5EF4-FFF2-40B4-BE49-F238E27FC236}">
                <a16:creationId xmlns:a16="http://schemas.microsoft.com/office/drawing/2014/main" id="{95056680-71B7-474F-AB90-1A0D073E5CC2}"/>
              </a:ext>
            </a:extLst>
          </p:cNvPr>
          <p:cNvPicPr>
            <a:picLocks noGrp="1" noChangeAspect="1"/>
          </p:cNvPicPr>
          <p:nvPr>
            <p:ph sz="half" idx="1"/>
          </p:nvPr>
        </p:nvPicPr>
        <p:blipFill>
          <a:blip r:embed="rId2"/>
          <a:stretch>
            <a:fillRect/>
          </a:stretch>
        </p:blipFill>
        <p:spPr>
          <a:xfrm>
            <a:off x="1240363" y="2237335"/>
            <a:ext cx="8424837" cy="3768502"/>
          </a:xfrm>
          <a:prstGeom prst="rect">
            <a:avLst/>
          </a:prstGeom>
        </p:spPr>
      </p:pic>
      <p:sp>
        <p:nvSpPr>
          <p:cNvPr id="4" name="Symbol zastępczy tekstu 3">
            <a:extLst>
              <a:ext uri="{FF2B5EF4-FFF2-40B4-BE49-F238E27FC236}">
                <a16:creationId xmlns:a16="http://schemas.microsoft.com/office/drawing/2014/main" id="{670D2A0E-8636-4988-97E7-8654C40DE071}"/>
              </a:ext>
            </a:extLst>
          </p:cNvPr>
          <p:cNvSpPr>
            <a:spLocks noGrp="1"/>
          </p:cNvSpPr>
          <p:nvPr>
            <p:ph type="body" sz="quarter" idx="11"/>
          </p:nvPr>
        </p:nvSpPr>
        <p:spPr>
          <a:xfrm>
            <a:off x="2861006" y="1635431"/>
            <a:ext cx="4968006" cy="864096"/>
          </a:xfrm>
        </p:spPr>
        <p:txBody>
          <a:bodyPr/>
          <a:lstStyle/>
          <a:p>
            <a:pPr marL="0" indent="0" algn="ctr">
              <a:buNone/>
            </a:pPr>
            <a:r>
              <a:rPr lang="pl-PL" sz="2800" b="1" dirty="0"/>
              <a:t>Projekt</a:t>
            </a:r>
          </a:p>
        </p:txBody>
      </p:sp>
      <p:sp>
        <p:nvSpPr>
          <p:cNvPr id="7" name="Symbol zastępczy numeru slajdu 6">
            <a:extLst>
              <a:ext uri="{FF2B5EF4-FFF2-40B4-BE49-F238E27FC236}">
                <a16:creationId xmlns:a16="http://schemas.microsoft.com/office/drawing/2014/main" id="{C7DF53DA-4010-463C-89B1-C341B4D6089C}"/>
              </a:ext>
            </a:extLst>
          </p:cNvPr>
          <p:cNvSpPr>
            <a:spLocks noGrp="1"/>
          </p:cNvSpPr>
          <p:nvPr>
            <p:ph type="sldNum" sz="quarter" idx="10"/>
          </p:nvPr>
        </p:nvSpPr>
        <p:spPr/>
        <p:txBody>
          <a:bodyPr/>
          <a:lstStyle/>
          <a:p>
            <a:fld id="{EB4015AA-59F6-416B-87A6-8E3D940284E2}" type="slidenum">
              <a:rPr lang="pl-PL" smtClean="0"/>
              <a:pPr/>
              <a:t>15</a:t>
            </a:fld>
            <a:endParaRPr lang="pl-PL" dirty="0"/>
          </a:p>
        </p:txBody>
      </p:sp>
    </p:spTree>
    <p:extLst>
      <p:ext uri="{BB962C8B-B14F-4D97-AF65-F5344CB8AC3E}">
        <p14:creationId xmlns:p14="http://schemas.microsoft.com/office/powerpoint/2010/main" val="331598248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11D10F-4F19-45EB-86C6-F69BCCB3BECF}"/>
              </a:ext>
            </a:extLst>
          </p:cNvPr>
          <p:cNvSpPr>
            <a:spLocks noGrp="1"/>
          </p:cNvSpPr>
          <p:nvPr>
            <p:ph type="title"/>
          </p:nvPr>
        </p:nvSpPr>
        <p:spPr/>
        <p:txBody>
          <a:bodyPr/>
          <a:lstStyle/>
          <a:p>
            <a:r>
              <a:rPr lang="pl-PL" dirty="0"/>
              <a:t>Neutralność produktu, nie projektu </a:t>
            </a:r>
          </a:p>
        </p:txBody>
      </p:sp>
      <p:sp>
        <p:nvSpPr>
          <p:cNvPr id="4" name="Symbol zastępczy tekstu 3">
            <a:extLst>
              <a:ext uri="{FF2B5EF4-FFF2-40B4-BE49-F238E27FC236}">
                <a16:creationId xmlns:a16="http://schemas.microsoft.com/office/drawing/2014/main" id="{535F97A9-A001-437D-8EB2-EA6813012B80}"/>
              </a:ext>
            </a:extLst>
          </p:cNvPr>
          <p:cNvSpPr>
            <a:spLocks noGrp="1"/>
          </p:cNvSpPr>
          <p:nvPr>
            <p:ph type="body" sz="quarter" idx="11"/>
          </p:nvPr>
        </p:nvSpPr>
        <p:spPr>
          <a:xfrm>
            <a:off x="377354" y="6588151"/>
            <a:ext cx="4320058" cy="864094"/>
          </a:xfrm>
        </p:spPr>
        <p:txBody>
          <a:bodyPr>
            <a:normAutofit fontScale="55000" lnSpcReduction="20000"/>
          </a:bodyPr>
          <a:lstStyle/>
          <a:p>
            <a:pPr marL="0" indent="0">
              <a:buNone/>
            </a:pPr>
            <a:r>
              <a:rPr lang="pl-PL" sz="3600" dirty="0"/>
              <a:t>Stacja transformatorowa</a:t>
            </a:r>
            <a:br>
              <a:rPr lang="pl-PL" sz="3600" dirty="0"/>
            </a:br>
            <a:r>
              <a:rPr lang="pl-PL" sz="3600" dirty="0"/>
              <a:t>słupowa SN/</a:t>
            </a:r>
            <a:r>
              <a:rPr lang="pl-PL" sz="3600" dirty="0" err="1"/>
              <a:t>nN</a:t>
            </a:r>
            <a:endParaRPr lang="pl-PL" sz="3600" dirty="0"/>
          </a:p>
          <a:p>
            <a:pPr marL="0" indent="0">
              <a:lnSpc>
                <a:spcPct val="114000"/>
              </a:lnSpc>
              <a:spcBef>
                <a:spcPts val="0"/>
              </a:spcBef>
              <a:buNone/>
            </a:pPr>
            <a:r>
              <a:rPr lang="pl-PL" dirty="0">
                <a:hlinkClick r:id="rId2"/>
              </a:rPr>
              <a:t>https://salwis.pl/stacja-transformatorowa-slupowa-napowietrzna/</a:t>
            </a:r>
            <a:r>
              <a:rPr lang="pl-PL" dirty="0"/>
              <a:t> </a:t>
            </a:r>
          </a:p>
        </p:txBody>
      </p:sp>
      <p:sp>
        <p:nvSpPr>
          <p:cNvPr id="6" name="Symbol zastępczy tekstu 5">
            <a:extLst>
              <a:ext uri="{FF2B5EF4-FFF2-40B4-BE49-F238E27FC236}">
                <a16:creationId xmlns:a16="http://schemas.microsoft.com/office/drawing/2014/main" id="{9DA89911-1F94-43A4-88CE-7943611287CE}"/>
              </a:ext>
            </a:extLst>
          </p:cNvPr>
          <p:cNvSpPr>
            <a:spLocks noGrp="1"/>
          </p:cNvSpPr>
          <p:nvPr>
            <p:ph type="body" sz="quarter" idx="12"/>
          </p:nvPr>
        </p:nvSpPr>
        <p:spPr>
          <a:xfrm>
            <a:off x="5489922" y="5663311"/>
            <a:ext cx="4032448" cy="986685"/>
          </a:xfrm>
        </p:spPr>
        <p:txBody>
          <a:bodyPr>
            <a:normAutofit/>
          </a:bodyPr>
          <a:lstStyle/>
          <a:p>
            <a:pPr marL="0" indent="0">
              <a:buNone/>
            </a:pPr>
            <a:r>
              <a:rPr lang="pl-PL" dirty="0"/>
              <a:t>Termomodernizacja budynku </a:t>
            </a:r>
          </a:p>
          <a:p>
            <a:pPr marL="0" indent="0">
              <a:buNone/>
            </a:pPr>
            <a:r>
              <a:rPr lang="pl-PL" dirty="0">
                <a:hlinkClick r:id="rId3"/>
              </a:rPr>
              <a:t>www.rpo.pomorskie.eu</a:t>
            </a:r>
            <a:r>
              <a:rPr lang="pl-PL" dirty="0"/>
              <a:t>  </a:t>
            </a:r>
          </a:p>
        </p:txBody>
      </p:sp>
      <p:sp>
        <p:nvSpPr>
          <p:cNvPr id="7" name="Symbol zastępczy numeru slajdu 6">
            <a:extLst>
              <a:ext uri="{FF2B5EF4-FFF2-40B4-BE49-F238E27FC236}">
                <a16:creationId xmlns:a16="http://schemas.microsoft.com/office/drawing/2014/main" id="{CBFDD0BD-3611-4391-9763-92C811FC13BD}"/>
              </a:ext>
            </a:extLst>
          </p:cNvPr>
          <p:cNvSpPr>
            <a:spLocks noGrp="1"/>
          </p:cNvSpPr>
          <p:nvPr>
            <p:ph type="sldNum" sz="quarter" idx="10"/>
          </p:nvPr>
        </p:nvSpPr>
        <p:spPr/>
        <p:txBody>
          <a:bodyPr/>
          <a:lstStyle/>
          <a:p>
            <a:fld id="{EB4015AA-59F6-416B-87A6-8E3D940284E2}" type="slidenum">
              <a:rPr lang="pl-PL" smtClean="0"/>
              <a:pPr/>
              <a:t>16</a:t>
            </a:fld>
            <a:endParaRPr lang="pl-PL" dirty="0"/>
          </a:p>
        </p:txBody>
      </p:sp>
      <p:pic>
        <p:nvPicPr>
          <p:cNvPr id="15" name="Symbol zastępczy zawartości 14" descr="stacja transformatorowa na skarpie oraz pracownik, który ją naprawia">
            <a:extLst>
              <a:ext uri="{FF2B5EF4-FFF2-40B4-BE49-F238E27FC236}">
                <a16:creationId xmlns:a16="http://schemas.microsoft.com/office/drawing/2014/main" id="{AF8CC448-065A-4CBB-8581-14429B0A3D7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377354" y="950498"/>
            <a:ext cx="3005641" cy="5637653"/>
          </a:xfrm>
        </p:spPr>
      </p:pic>
      <p:pic>
        <p:nvPicPr>
          <p:cNvPr id="19" name="Symbol zastępczy zawartości 18" descr="widok rusztowań budowlanych przy zewnętrznej ścianie budynku ">
            <a:extLst>
              <a:ext uri="{FF2B5EF4-FFF2-40B4-BE49-F238E27FC236}">
                <a16:creationId xmlns:a16="http://schemas.microsoft.com/office/drawing/2014/main" id="{FFE1A53F-8382-4FE7-AB9D-64036184444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494999" y="1259558"/>
            <a:ext cx="6992472" cy="4346924"/>
          </a:xfrm>
        </p:spPr>
      </p:pic>
    </p:spTree>
    <p:extLst>
      <p:ext uri="{BB962C8B-B14F-4D97-AF65-F5344CB8AC3E}">
        <p14:creationId xmlns:p14="http://schemas.microsoft.com/office/powerpoint/2010/main" val="48979225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11D10F-4F19-45EB-86C6-F69BCCB3BECF}"/>
              </a:ext>
            </a:extLst>
          </p:cNvPr>
          <p:cNvSpPr>
            <a:spLocks noGrp="1"/>
          </p:cNvSpPr>
          <p:nvPr>
            <p:ph type="title"/>
          </p:nvPr>
        </p:nvSpPr>
        <p:spPr>
          <a:xfrm>
            <a:off x="665033" y="443953"/>
            <a:ext cx="5329369" cy="1080001"/>
          </a:xfrm>
        </p:spPr>
        <p:txBody>
          <a:bodyPr/>
          <a:lstStyle/>
          <a:p>
            <a:r>
              <a:rPr lang="pl-PL" dirty="0"/>
              <a:t>Projekt to zbiór (dostępnych?) </a:t>
            </a:r>
            <a:br>
              <a:rPr lang="pl-PL" dirty="0"/>
            </a:br>
            <a:r>
              <a:rPr lang="pl-PL" dirty="0"/>
              <a:t>produktów i usług</a:t>
            </a:r>
          </a:p>
        </p:txBody>
      </p:sp>
      <p:sp>
        <p:nvSpPr>
          <p:cNvPr id="4" name="Symbol zastępczy tekstu 3">
            <a:extLst>
              <a:ext uri="{FF2B5EF4-FFF2-40B4-BE49-F238E27FC236}">
                <a16:creationId xmlns:a16="http://schemas.microsoft.com/office/drawing/2014/main" id="{535F97A9-A001-437D-8EB2-EA6813012B80}"/>
              </a:ext>
            </a:extLst>
          </p:cNvPr>
          <p:cNvSpPr>
            <a:spLocks noGrp="1"/>
          </p:cNvSpPr>
          <p:nvPr>
            <p:ph type="body" sz="quarter" idx="11"/>
          </p:nvPr>
        </p:nvSpPr>
        <p:spPr>
          <a:xfrm>
            <a:off x="912823" y="6397860"/>
            <a:ext cx="4320058" cy="864094"/>
          </a:xfrm>
        </p:spPr>
        <p:txBody>
          <a:bodyPr>
            <a:normAutofit/>
          </a:bodyPr>
          <a:lstStyle/>
          <a:p>
            <a:pPr marL="0" indent="0">
              <a:buNone/>
            </a:pPr>
            <a:r>
              <a:rPr lang="pl-PL" dirty="0"/>
              <a:t>Okna jednopoziomowe, klamki</a:t>
            </a:r>
          </a:p>
          <a:p>
            <a:pPr marL="0" indent="0">
              <a:buNone/>
            </a:pPr>
            <a:r>
              <a:rPr lang="pl-PL" sz="1600" dirty="0"/>
              <a:t>Foto: A. Bizub-Jechna</a:t>
            </a:r>
          </a:p>
        </p:txBody>
      </p:sp>
      <p:sp>
        <p:nvSpPr>
          <p:cNvPr id="6" name="Symbol zastępczy tekstu 5">
            <a:extLst>
              <a:ext uri="{FF2B5EF4-FFF2-40B4-BE49-F238E27FC236}">
                <a16:creationId xmlns:a16="http://schemas.microsoft.com/office/drawing/2014/main" id="{9DA89911-1F94-43A4-88CE-7943611287CE}"/>
              </a:ext>
            </a:extLst>
          </p:cNvPr>
          <p:cNvSpPr>
            <a:spLocks noGrp="1"/>
          </p:cNvSpPr>
          <p:nvPr>
            <p:ph type="body" sz="quarter" idx="12"/>
          </p:nvPr>
        </p:nvSpPr>
        <p:spPr>
          <a:xfrm>
            <a:off x="5994402" y="6660157"/>
            <a:ext cx="4104032" cy="719720"/>
          </a:xfrm>
        </p:spPr>
        <p:txBody>
          <a:bodyPr>
            <a:normAutofit fontScale="25000" lnSpcReduction="20000"/>
          </a:bodyPr>
          <a:lstStyle/>
          <a:p>
            <a:pPr marL="0" indent="0">
              <a:buNone/>
            </a:pPr>
            <a:r>
              <a:rPr lang="pl-PL" sz="2600" dirty="0"/>
              <a:t>Okna dwupoziomowe, klamki</a:t>
            </a:r>
          </a:p>
          <a:p>
            <a:pPr marL="0" indent="0">
              <a:buNone/>
            </a:pPr>
            <a:r>
              <a:rPr lang="pl-PL" dirty="0"/>
              <a:t>Foto: A. Bizub-Jechna</a:t>
            </a:r>
          </a:p>
        </p:txBody>
      </p:sp>
      <p:sp>
        <p:nvSpPr>
          <p:cNvPr id="7" name="Symbol zastępczy numeru slajdu 6">
            <a:extLst>
              <a:ext uri="{FF2B5EF4-FFF2-40B4-BE49-F238E27FC236}">
                <a16:creationId xmlns:a16="http://schemas.microsoft.com/office/drawing/2014/main" id="{CBFDD0BD-3611-4391-9763-92C811FC13BD}"/>
              </a:ext>
            </a:extLst>
          </p:cNvPr>
          <p:cNvSpPr>
            <a:spLocks noGrp="1"/>
          </p:cNvSpPr>
          <p:nvPr>
            <p:ph type="sldNum" sz="quarter" idx="10"/>
          </p:nvPr>
        </p:nvSpPr>
        <p:spPr/>
        <p:txBody>
          <a:bodyPr/>
          <a:lstStyle/>
          <a:p>
            <a:fld id="{EB4015AA-59F6-416B-87A6-8E3D940284E2}" type="slidenum">
              <a:rPr lang="pl-PL" smtClean="0"/>
              <a:pPr/>
              <a:t>17</a:t>
            </a:fld>
            <a:endParaRPr lang="pl-PL" dirty="0"/>
          </a:p>
        </p:txBody>
      </p:sp>
      <p:pic>
        <p:nvPicPr>
          <p:cNvPr id="9" name="Symbol zastępczy zawartości 8" descr="okno we wnęce okiennej wewnątrz pomieszczenia  ">
            <a:extLst>
              <a:ext uri="{FF2B5EF4-FFF2-40B4-BE49-F238E27FC236}">
                <a16:creationId xmlns:a16="http://schemas.microsoft.com/office/drawing/2014/main" id="{E3FCFA62-D0FA-464B-9274-A2F84CBD939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86707" y="1684731"/>
            <a:ext cx="3383308" cy="4552351"/>
          </a:xfrm>
        </p:spPr>
      </p:pic>
      <p:pic>
        <p:nvPicPr>
          <p:cNvPr id="13" name="Symbol zastępczy zawartości 12" descr="dwa rzędy okien jedno nad drugim z oznaczonymi klamkami - niższy poziom umożliwia otwarcie okna przez osobę średniego wzrostu, górny poziom bez dodatkowego podestu niedostępny dla nikogo  ">
            <a:extLst>
              <a:ext uri="{FF2B5EF4-FFF2-40B4-BE49-F238E27FC236}">
                <a16:creationId xmlns:a16="http://schemas.microsoft.com/office/drawing/2014/main" id="{00F5ED6C-57F5-4D7B-8258-F477B79A5F2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39061" y="297721"/>
            <a:ext cx="3743349" cy="6283288"/>
          </a:xfrm>
        </p:spPr>
      </p:pic>
    </p:spTree>
    <p:extLst>
      <p:ext uri="{BB962C8B-B14F-4D97-AF65-F5344CB8AC3E}">
        <p14:creationId xmlns:p14="http://schemas.microsoft.com/office/powerpoint/2010/main" val="937521102"/>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809403" y="359838"/>
            <a:ext cx="9073008" cy="1043735"/>
          </a:xfrm>
        </p:spPr>
        <p:txBody>
          <a:bodyPr>
            <a:normAutofit/>
          </a:bodyPr>
          <a:lstStyle/>
          <a:p>
            <a:r>
              <a:rPr lang="pl-PL" dirty="0"/>
              <a:t>Wymagania standardu architektonicznego – </a:t>
            </a:r>
            <a:br>
              <a:rPr lang="pl-PL" dirty="0"/>
            </a:br>
            <a:r>
              <a:rPr lang="pl-PL" dirty="0"/>
              <a:t>ustawa, standardy, zalecenia</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990999" y="1619597"/>
            <a:ext cx="9073008" cy="5112568"/>
          </a:xfrm>
        </p:spPr>
        <p:txBody>
          <a:bodyPr>
            <a:normAutofit lnSpcReduction="10000"/>
          </a:bodyPr>
          <a:lstStyle/>
          <a:p>
            <a:pPr marL="0" indent="0">
              <a:buNone/>
            </a:pPr>
            <a:r>
              <a:rPr lang="pl-PL" dirty="0"/>
              <a:t>Przykłady: </a:t>
            </a:r>
          </a:p>
          <a:p>
            <a:pPr>
              <a:lnSpc>
                <a:spcPct val="160000"/>
              </a:lnSpc>
            </a:pPr>
            <a:r>
              <a:rPr lang="pl-PL" dirty="0"/>
              <a:t>otoczenie obiektu (miejsce, okolica, trasa dojazdu)</a:t>
            </a:r>
          </a:p>
          <a:p>
            <a:pPr>
              <a:lnSpc>
                <a:spcPct val="160000"/>
              </a:lnSpc>
            </a:pPr>
            <a:r>
              <a:rPr lang="pl-PL" dirty="0"/>
              <a:t>parkingi</a:t>
            </a:r>
          </a:p>
          <a:p>
            <a:pPr>
              <a:lnSpc>
                <a:spcPct val="160000"/>
              </a:lnSpc>
            </a:pPr>
            <a:r>
              <a:rPr lang="pl-PL" dirty="0"/>
              <a:t>wejście do budynku</a:t>
            </a:r>
          </a:p>
          <a:p>
            <a:pPr>
              <a:lnSpc>
                <a:spcPct val="160000"/>
              </a:lnSpc>
            </a:pPr>
            <a:r>
              <a:rPr lang="pl-PL" dirty="0"/>
              <a:t>recepcja / informacja</a:t>
            </a:r>
          </a:p>
          <a:p>
            <a:pPr>
              <a:lnSpc>
                <a:spcPct val="160000"/>
              </a:lnSpc>
            </a:pPr>
            <a:r>
              <a:rPr lang="pl-PL" dirty="0"/>
              <a:t>komunikacja pozioma i pionowa</a:t>
            </a:r>
          </a:p>
          <a:p>
            <a:pPr>
              <a:lnSpc>
                <a:spcPct val="160000"/>
              </a:lnSpc>
            </a:pPr>
            <a:r>
              <a:rPr lang="pl-PL" dirty="0"/>
              <a:t>pomieszczenia sanitarne </a:t>
            </a:r>
          </a:p>
          <a:p>
            <a:pPr>
              <a:lnSpc>
                <a:spcPct val="160000"/>
              </a:lnSpc>
            </a:pPr>
            <a:r>
              <a:rPr lang="pl-PL" dirty="0"/>
              <a:t>elementy wykończenia wnętrz</a:t>
            </a:r>
          </a:p>
          <a:p>
            <a:pPr>
              <a:lnSpc>
                <a:spcPct val="160000"/>
              </a:lnSpc>
            </a:pPr>
            <a:r>
              <a:rPr lang="pl-PL" dirty="0"/>
              <a:t>bezpieczeństwo pożarowe i ewakuacja</a:t>
            </a:r>
          </a:p>
          <a:p>
            <a:endParaRPr lang="pl-PL" dirty="0"/>
          </a:p>
          <a:p>
            <a:endParaRPr lang="pl-PL" dirty="0"/>
          </a:p>
          <a:p>
            <a:endParaRPr lang="pl-PL" dirty="0"/>
          </a:p>
          <a:p>
            <a:endParaRPr lang="pl-PL" dirty="0"/>
          </a:p>
          <a:p>
            <a:endParaRPr lang="pl-PL" dirty="0"/>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18</a:t>
            </a:fld>
            <a:endParaRPr lang="pl-PL" dirty="0"/>
          </a:p>
        </p:txBody>
      </p:sp>
    </p:spTree>
    <p:extLst>
      <p:ext uri="{BB962C8B-B14F-4D97-AF65-F5344CB8AC3E}">
        <p14:creationId xmlns:p14="http://schemas.microsoft.com/office/powerpoint/2010/main" val="1863244136"/>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809403" y="359838"/>
            <a:ext cx="9073008" cy="1043735"/>
          </a:xfrm>
        </p:spPr>
        <p:txBody>
          <a:bodyPr>
            <a:normAutofit/>
          </a:bodyPr>
          <a:lstStyle/>
          <a:p>
            <a:r>
              <a:rPr lang="pl-PL" dirty="0"/>
              <a:t>Nawigowanie po dostępności architektonicznej </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593379" y="1961635"/>
            <a:ext cx="9652228" cy="3636404"/>
          </a:xfrm>
        </p:spPr>
        <p:txBody>
          <a:bodyPr>
            <a:normAutofit/>
          </a:bodyPr>
          <a:lstStyle/>
          <a:p>
            <a:pPr marL="0" indent="0">
              <a:spcAft>
                <a:spcPts val="2400"/>
              </a:spcAft>
              <a:buNone/>
            </a:pPr>
            <a:r>
              <a:rPr lang="pl-PL" altLang="pl-PL" dirty="0"/>
              <a:t>Wybrane dokumenty z zakresu dostępności architektonicznej:</a:t>
            </a:r>
            <a:endParaRPr lang="pl-PL" altLang="pl-PL" dirty="0">
              <a:hlinkClick r:id="rId2">
                <a:extLst>
                  <a:ext uri="{A12FA001-AC4F-418D-AE19-62706E023703}">
                    <ahyp:hlinkClr xmlns="" xmlns:ahyp="http://schemas.microsoft.com/office/drawing/2018/hyperlinkcolor" val="tx"/>
                  </a:ext>
                </a:extLst>
              </a:hlinkClick>
            </a:endParaRPr>
          </a:p>
          <a:p>
            <a:pPr>
              <a:spcAft>
                <a:spcPts val="2400"/>
              </a:spcAft>
              <a:buFont typeface="Wingdings" panose="05000000000000000000" pitchFamily="2" charset="2"/>
              <a:buChar char="Ø"/>
            </a:pPr>
            <a:r>
              <a:rPr lang="pl-PL" altLang="pl-PL" dirty="0">
                <a:solidFill>
                  <a:srgbClr val="003399"/>
                </a:solidFill>
                <a:hlinkClick r:id="rId2">
                  <a:extLst>
                    <a:ext uri="{A12FA001-AC4F-418D-AE19-62706E023703}">
                      <ahyp:hlinkClr xmlns="" xmlns:ahyp="http://schemas.microsoft.com/office/drawing/2018/hyperlinkcolor" val="tx"/>
                    </a:ext>
                  </a:extLst>
                </a:hlinkClick>
              </a:rPr>
              <a:t>Ustawa o zapewnianiu dostępności osobom ze szczególnymi potrzebami</a:t>
            </a:r>
            <a:r>
              <a:rPr lang="pl-PL" altLang="pl-PL" dirty="0">
                <a:solidFill>
                  <a:srgbClr val="003399"/>
                </a:solidFill>
              </a:rPr>
              <a:t> </a:t>
            </a:r>
          </a:p>
          <a:p>
            <a:pPr>
              <a:spcAft>
                <a:spcPts val="2400"/>
              </a:spcAft>
              <a:buFont typeface="Wingdings" panose="05000000000000000000" pitchFamily="2" charset="2"/>
              <a:buChar char="Ø"/>
            </a:pPr>
            <a:r>
              <a:rPr lang="pl-PL" altLang="pl-PL" dirty="0">
                <a:solidFill>
                  <a:srgbClr val="003399"/>
                </a:solidFill>
                <a:hlinkClick r:id="rId3"/>
              </a:rPr>
              <a:t>Budowlane ABC</a:t>
            </a:r>
            <a:r>
              <a:rPr lang="pl-PL" altLang="pl-PL" dirty="0">
                <a:solidFill>
                  <a:srgbClr val="003399"/>
                </a:solidFill>
              </a:rPr>
              <a:t> </a:t>
            </a:r>
          </a:p>
          <a:p>
            <a:pPr>
              <a:spcAft>
                <a:spcPts val="2400"/>
              </a:spcAft>
              <a:buFont typeface="Wingdings" panose="05000000000000000000" pitchFamily="2" charset="2"/>
              <a:buChar char="Ø"/>
            </a:pPr>
            <a:r>
              <a:rPr lang="pl-PL" dirty="0">
                <a:hlinkClick r:id="rId4"/>
              </a:rPr>
              <a:t>Wytyczne dotyczące realizacji zasad </a:t>
            </a:r>
            <a:r>
              <a:rPr lang="pl-PL" dirty="0" err="1">
                <a:hlinkClick r:id="rId4"/>
              </a:rPr>
              <a:t>rownosciowych</a:t>
            </a:r>
            <a:r>
              <a:rPr lang="pl-PL" dirty="0">
                <a:hlinkClick r:id="rId4"/>
              </a:rPr>
              <a:t> w ramach funduszy unijnych na lata 2021-2027</a:t>
            </a:r>
            <a:r>
              <a:rPr lang="pl-PL" dirty="0"/>
              <a:t>, w tym załącznik nr 2: „Standardy dostępności dla polityk horyzontalnych na lata 2021-2027”  </a:t>
            </a:r>
          </a:p>
          <a:p>
            <a:endParaRPr lang="pl-PL" dirty="0"/>
          </a:p>
          <a:p>
            <a:endParaRPr lang="pl-PL" dirty="0"/>
          </a:p>
          <a:p>
            <a:endParaRPr lang="pl-PL" dirty="0"/>
          </a:p>
          <a:p>
            <a:endParaRPr lang="pl-PL" dirty="0"/>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19</a:t>
            </a:fld>
            <a:endParaRPr lang="pl-PL" dirty="0"/>
          </a:p>
        </p:txBody>
      </p:sp>
    </p:spTree>
    <p:extLst>
      <p:ext uri="{BB962C8B-B14F-4D97-AF65-F5344CB8AC3E}">
        <p14:creationId xmlns:p14="http://schemas.microsoft.com/office/powerpoint/2010/main" val="1585130187"/>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953418" y="539834"/>
            <a:ext cx="8711782" cy="1367795"/>
          </a:xfrm>
        </p:spPr>
        <p:txBody>
          <a:bodyPr>
            <a:normAutofit fontScale="90000"/>
          </a:bodyPr>
          <a:lstStyle/>
          <a:p>
            <a:r>
              <a:rPr lang="pl-PL" dirty="0"/>
              <a:t>Polityki horyzontalne w funduszach unijnych </a:t>
            </a:r>
            <a:br>
              <a:rPr lang="pl-PL" dirty="0"/>
            </a:br>
            <a:r>
              <a:rPr lang="pl-PL" dirty="0"/>
              <a:t>na lata 2021-2027</a:t>
            </a:r>
            <a:br>
              <a:rPr lang="pl-PL" dirty="0"/>
            </a:br>
            <a:endParaRPr lang="pl-PL" dirty="0"/>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809402" y="2177787"/>
            <a:ext cx="9397044" cy="4338353"/>
          </a:xfrm>
        </p:spPr>
        <p:txBody>
          <a:bodyPr>
            <a:normAutofit/>
          </a:bodyPr>
          <a:lstStyle/>
          <a:p>
            <a:pPr marL="0" indent="0">
              <a:spcAft>
                <a:spcPts val="1800"/>
              </a:spcAft>
              <a:buNone/>
            </a:pPr>
            <a:r>
              <a:rPr lang="pl-PL" b="1" dirty="0"/>
              <a:t>Kryteria zgodności z zasadami horyzontalnymi </a:t>
            </a:r>
          </a:p>
          <a:p>
            <a:pPr marL="457200" indent="-457200">
              <a:spcAft>
                <a:spcPts val="1800"/>
              </a:spcAft>
              <a:buFont typeface="+mj-lt"/>
              <a:buAutoNum type="arabicPeriod"/>
            </a:pPr>
            <a:r>
              <a:rPr lang="pl-PL" dirty="0"/>
              <a:t>Zasada zrównoważonego rozwoju, w tym DNSH</a:t>
            </a:r>
          </a:p>
          <a:p>
            <a:pPr marL="457200" indent="-457200">
              <a:spcAft>
                <a:spcPts val="1800"/>
              </a:spcAft>
              <a:buFont typeface="+mj-lt"/>
              <a:buAutoNum type="arabicPeriod"/>
            </a:pPr>
            <a:r>
              <a:rPr lang="pl-PL" dirty="0"/>
              <a:t>Zasada równości kobiet i mężczyzn</a:t>
            </a:r>
          </a:p>
          <a:p>
            <a:pPr marL="457200" indent="-457200">
              <a:spcAft>
                <a:spcPts val="1800"/>
              </a:spcAft>
              <a:buFont typeface="+mj-lt"/>
              <a:buAutoNum type="arabicPeriod"/>
            </a:pPr>
            <a:r>
              <a:rPr lang="pl-PL" dirty="0"/>
              <a:t>Karta Praw Podstawowych Unii Europejskiej</a:t>
            </a:r>
          </a:p>
          <a:p>
            <a:pPr marL="457200" indent="-457200">
              <a:spcAft>
                <a:spcPts val="1800"/>
              </a:spcAft>
              <a:buFont typeface="+mj-lt"/>
              <a:buAutoNum type="arabicPeriod"/>
            </a:pPr>
            <a:r>
              <a:rPr lang="pl-PL" b="1" dirty="0"/>
              <a:t>Konwencja o Prawach Osób Niepełnosprawnych</a:t>
            </a:r>
          </a:p>
          <a:p>
            <a:pPr marL="457200" indent="-457200">
              <a:spcAft>
                <a:spcPts val="1800"/>
              </a:spcAft>
              <a:buFont typeface="+mj-lt"/>
              <a:buAutoNum type="arabicPeriod"/>
            </a:pPr>
            <a:r>
              <a:rPr lang="pl-PL" b="1" dirty="0"/>
              <a:t>Zasada równości szans i niedyskryminacji, w tym dostępności </a:t>
            </a:r>
            <a:br>
              <a:rPr lang="pl-PL" b="1" dirty="0"/>
            </a:br>
            <a:r>
              <a:rPr lang="pl-PL" b="1" dirty="0"/>
              <a:t>dla osób z niepełnosprawnościami.</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2</a:t>
            </a:fld>
            <a:endParaRPr lang="pl-PL" dirty="0"/>
          </a:p>
        </p:txBody>
      </p:sp>
    </p:spTree>
    <p:extLst>
      <p:ext uri="{BB962C8B-B14F-4D97-AF65-F5344CB8AC3E}">
        <p14:creationId xmlns:p14="http://schemas.microsoft.com/office/powerpoint/2010/main" val="1648883344"/>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809403" y="359838"/>
            <a:ext cx="9073008" cy="1043735"/>
          </a:xfrm>
        </p:spPr>
        <p:txBody>
          <a:bodyPr>
            <a:normAutofit/>
          </a:bodyPr>
          <a:lstStyle/>
          <a:p>
            <a:r>
              <a:rPr lang="pl-PL" dirty="0"/>
              <a:t>Ustawa o zapewnianiu dostępności osobom </a:t>
            </a:r>
            <a:br>
              <a:rPr lang="pl-PL" dirty="0"/>
            </a:br>
            <a:r>
              <a:rPr lang="pl-PL" dirty="0"/>
              <a:t>ze szczególnymi potrzebami (1) </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449362" y="1979637"/>
            <a:ext cx="9937104" cy="4392488"/>
          </a:xfrm>
        </p:spPr>
        <p:txBody>
          <a:bodyPr>
            <a:normAutofit/>
          </a:bodyPr>
          <a:lstStyle/>
          <a:p>
            <a:pPr marL="0" indent="0">
              <a:spcBef>
                <a:spcPts val="600"/>
              </a:spcBef>
              <a:spcAft>
                <a:spcPts val="600"/>
              </a:spcAft>
              <a:buNone/>
            </a:pPr>
            <a:r>
              <a:rPr lang="pl-PL" b="1" dirty="0"/>
              <a:t>Art.  6.  [Zakres minimalnych wymagań służących zapewnieniu dostępności osobom ze szczególnymi potrzebami]</a:t>
            </a:r>
          </a:p>
          <a:p>
            <a:pPr marL="0" indent="0">
              <a:spcBef>
                <a:spcPts val="600"/>
              </a:spcBef>
              <a:spcAft>
                <a:spcPts val="600"/>
              </a:spcAft>
              <a:buNone/>
            </a:pPr>
            <a:r>
              <a:rPr lang="pl-PL" dirty="0"/>
              <a:t>Minimalne wymagania służące zapewnieniu dostępności osobom </a:t>
            </a:r>
            <a:br>
              <a:rPr lang="pl-PL" dirty="0"/>
            </a:br>
            <a:r>
              <a:rPr lang="pl-PL" dirty="0"/>
              <a:t>ze szczególnymi potrzebami obejmują (1) w zakresie dostępności architektonicznej: </a:t>
            </a:r>
          </a:p>
          <a:p>
            <a:pPr marL="457200" indent="-457200">
              <a:spcBef>
                <a:spcPts val="600"/>
              </a:spcBef>
              <a:spcAft>
                <a:spcPts val="600"/>
              </a:spcAft>
              <a:buFont typeface="+mj-lt"/>
              <a:buAutoNum type="alphaLcParenR"/>
            </a:pPr>
            <a:r>
              <a:rPr lang="pl-PL" dirty="0"/>
              <a:t>zapewnienie wolnych od barier poziomych i pionowych przestrzeni komunikacyjnych budynków,</a:t>
            </a:r>
          </a:p>
          <a:p>
            <a:pPr marL="457200" indent="-457200">
              <a:spcBef>
                <a:spcPts val="600"/>
              </a:spcBef>
              <a:spcAft>
                <a:spcPts val="600"/>
              </a:spcAft>
              <a:buFont typeface="+mj-lt"/>
              <a:buAutoNum type="alphaLcParenR"/>
            </a:pPr>
            <a:r>
              <a:rPr lang="pl-PL" dirty="0"/>
              <a:t>instalację urządzeń lub zastosowanie środków technicznych i rozwiązań architektonicznych w budynku, które umożliwiają dostęp do wszystkich pomieszczeń, z wyłączeniem pomieszczeń technicznych,</a:t>
            </a:r>
          </a:p>
          <a:p>
            <a:endParaRPr lang="pl-PL" dirty="0"/>
          </a:p>
          <a:p>
            <a:endParaRPr lang="pl-PL" dirty="0"/>
          </a:p>
          <a:p>
            <a:endParaRPr lang="pl-PL" dirty="0"/>
          </a:p>
          <a:p>
            <a:endParaRPr lang="pl-PL" dirty="0"/>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20</a:t>
            </a:fld>
            <a:endParaRPr lang="pl-PL" dirty="0"/>
          </a:p>
        </p:txBody>
      </p:sp>
    </p:spTree>
    <p:extLst>
      <p:ext uri="{BB962C8B-B14F-4D97-AF65-F5344CB8AC3E}">
        <p14:creationId xmlns:p14="http://schemas.microsoft.com/office/powerpoint/2010/main" val="3640001754"/>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809403" y="359838"/>
            <a:ext cx="9073008" cy="1043735"/>
          </a:xfrm>
        </p:spPr>
        <p:txBody>
          <a:bodyPr>
            <a:normAutofit/>
          </a:bodyPr>
          <a:lstStyle/>
          <a:p>
            <a:r>
              <a:rPr lang="pl-PL" dirty="0"/>
              <a:t>Ustawa o zapewnianiu dostępności osobom </a:t>
            </a:r>
            <a:br>
              <a:rPr lang="pl-PL" dirty="0"/>
            </a:br>
            <a:r>
              <a:rPr lang="pl-PL" dirty="0"/>
              <a:t>ze szczególnymi potrzebami (2)</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449362" y="2123653"/>
            <a:ext cx="9793088" cy="4536504"/>
          </a:xfrm>
        </p:spPr>
        <p:txBody>
          <a:bodyPr>
            <a:normAutofit/>
          </a:bodyPr>
          <a:lstStyle/>
          <a:p>
            <a:pPr marL="0" indent="0">
              <a:buNone/>
            </a:pPr>
            <a:r>
              <a:rPr lang="pl-PL" b="1" dirty="0"/>
              <a:t>Art.  6. </a:t>
            </a:r>
          </a:p>
          <a:p>
            <a:pPr marL="457200" indent="-457200">
              <a:spcBef>
                <a:spcPts val="600"/>
              </a:spcBef>
              <a:spcAft>
                <a:spcPts val="600"/>
              </a:spcAft>
              <a:buFont typeface="+mj-lt"/>
              <a:buAutoNum type="alphaLcParenR" startAt="3"/>
            </a:pPr>
            <a:r>
              <a:rPr lang="pl-PL" dirty="0"/>
              <a:t>zapewnienie informacji na temat rozkładu pomieszczeń w budynku, </a:t>
            </a:r>
            <a:br>
              <a:rPr lang="pl-PL" dirty="0"/>
            </a:br>
            <a:r>
              <a:rPr lang="pl-PL" dirty="0"/>
              <a:t>co najmniej w sposób wizualny i dotykowy lub głosowy,</a:t>
            </a:r>
          </a:p>
          <a:p>
            <a:pPr marL="457200" indent="-457200">
              <a:spcBef>
                <a:spcPts val="600"/>
              </a:spcBef>
              <a:spcAft>
                <a:spcPts val="600"/>
              </a:spcAft>
              <a:buFont typeface="+mj-lt"/>
              <a:buAutoNum type="alphaLcParenR" startAt="3"/>
            </a:pPr>
            <a:r>
              <a:rPr lang="pl-PL" dirty="0"/>
              <a:t>zapewnienie wstępu do budynku osobie korzystającej z psa asystującego, o którym mowa w </a:t>
            </a:r>
            <a:r>
              <a:rPr lang="pl-PL" dirty="0">
                <a:hlinkClick r:id="rId2"/>
              </a:rPr>
              <a:t>art. 2 pkt 11</a:t>
            </a:r>
            <a:r>
              <a:rPr lang="pl-PL" dirty="0"/>
              <a:t> ustawy z dnia 27 sierpnia 1997 r. </a:t>
            </a:r>
            <a:br>
              <a:rPr lang="pl-PL" dirty="0"/>
            </a:br>
            <a:r>
              <a:rPr lang="pl-PL" dirty="0"/>
              <a:t>o rehabilitacji zawodowej i społecznej oraz zatrudnianiu osób niepełnosprawnych (Dz. U. z 2021 r. poz. 573 i 1981 oraz z 2022 r. poz. 558, 1700 i 1812),</a:t>
            </a:r>
          </a:p>
          <a:p>
            <a:pPr marL="457200" indent="-457200">
              <a:spcBef>
                <a:spcPts val="600"/>
              </a:spcBef>
              <a:spcAft>
                <a:spcPts val="600"/>
              </a:spcAft>
              <a:buFont typeface="+mj-lt"/>
              <a:buAutoNum type="alphaLcParenR" startAt="3"/>
            </a:pPr>
            <a:r>
              <a:rPr lang="pl-PL" dirty="0"/>
              <a:t>zapewnienie osobom ze szczególnymi potrzebami możliwości ewakuacji lub ich uratowania w inny sposób;</a:t>
            </a:r>
          </a:p>
          <a:p>
            <a:endParaRPr lang="pl-PL" dirty="0"/>
          </a:p>
          <a:p>
            <a:endParaRPr lang="pl-PL" dirty="0"/>
          </a:p>
          <a:p>
            <a:endParaRPr lang="pl-PL" dirty="0"/>
          </a:p>
          <a:p>
            <a:endParaRPr lang="pl-PL" dirty="0"/>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21</a:t>
            </a:fld>
            <a:endParaRPr lang="pl-PL" dirty="0"/>
          </a:p>
        </p:txBody>
      </p:sp>
    </p:spTree>
    <p:extLst>
      <p:ext uri="{BB962C8B-B14F-4D97-AF65-F5344CB8AC3E}">
        <p14:creationId xmlns:p14="http://schemas.microsoft.com/office/powerpoint/2010/main" val="3167019907"/>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Parking dla pojazdów uprawnionych</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22</a:t>
            </a:fld>
            <a:endParaRPr lang="pl-PL" dirty="0"/>
          </a:p>
        </p:txBody>
      </p:sp>
      <p:pic>
        <p:nvPicPr>
          <p:cNvPr id="5" name="Symbol zastępczy zawartości 4" descr="miejsce postojowe dla osób z niepelnosprawnściami oznaczone na niebiesko. Wyznaczone nieprawidłowo w połowie na chodniku a w połowie na jezdni. Przedzielione krawężnikiem.">
            <a:extLst>
              <a:ext uri="{FF2B5EF4-FFF2-40B4-BE49-F238E27FC236}">
                <a16:creationId xmlns:a16="http://schemas.microsoft.com/office/drawing/2014/main" id="{5A636EB4-DE2B-44D7-BD5D-C95D8DCBBA0F}"/>
              </a:ext>
            </a:extLst>
          </p:cNvPr>
          <p:cNvPicPr>
            <a:picLocks noGrp="1" noChangeAspect="1"/>
          </p:cNvPicPr>
          <p:nvPr>
            <p:ph idx="1"/>
          </p:nvPr>
        </p:nvPicPr>
        <p:blipFill>
          <a:blip r:embed="rId2"/>
          <a:stretch>
            <a:fillRect/>
          </a:stretch>
        </p:blipFill>
        <p:spPr>
          <a:xfrm>
            <a:off x="1169442" y="1395965"/>
            <a:ext cx="8136903" cy="5414739"/>
          </a:xfrm>
          <a:prstGeom prst="rect">
            <a:avLst/>
          </a:prstGeom>
        </p:spPr>
      </p:pic>
    </p:spTree>
    <p:extLst>
      <p:ext uri="{BB962C8B-B14F-4D97-AF65-F5344CB8AC3E}">
        <p14:creationId xmlns:p14="http://schemas.microsoft.com/office/powerpoint/2010/main" val="378708387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Nawierzchnia w przestrzeni publicznej</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23</a:t>
            </a:fld>
            <a:endParaRPr lang="pl-PL" dirty="0"/>
          </a:p>
        </p:txBody>
      </p:sp>
      <p:pic>
        <p:nvPicPr>
          <p:cNvPr id="5" name="Symbol zastępczy zawartości 4" descr="Miejsce postojowe wykonane z nierównego podłoża z dużymi przerwami. miejsce gdzie osoby wysiadają wyłożone jest litymi plytami chodnikowymi sprawiając że można sie komfortowo przemieszczać.">
            <a:extLst>
              <a:ext uri="{FF2B5EF4-FFF2-40B4-BE49-F238E27FC236}">
                <a16:creationId xmlns:a16="http://schemas.microsoft.com/office/drawing/2014/main" id="{BA58B047-A487-4EF7-A26B-90ADBBECE696}"/>
              </a:ext>
            </a:extLst>
          </p:cNvPr>
          <p:cNvPicPr>
            <a:picLocks noGrp="1" noChangeAspect="1"/>
          </p:cNvPicPr>
          <p:nvPr>
            <p:ph idx="1"/>
          </p:nvPr>
        </p:nvPicPr>
        <p:blipFill>
          <a:blip r:embed="rId2"/>
          <a:stretch>
            <a:fillRect/>
          </a:stretch>
        </p:blipFill>
        <p:spPr>
          <a:xfrm>
            <a:off x="3380948" y="820442"/>
            <a:ext cx="3633134" cy="6458908"/>
          </a:xfrm>
          <a:prstGeom prst="rect">
            <a:avLst/>
          </a:prstGeom>
        </p:spPr>
      </p:pic>
    </p:spTree>
    <p:extLst>
      <p:ext uri="{BB962C8B-B14F-4D97-AF65-F5344CB8AC3E}">
        <p14:creationId xmlns:p14="http://schemas.microsoft.com/office/powerpoint/2010/main" val="3835131252"/>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Wejścia do budynki i ich oznakowanie</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24</a:t>
            </a:fld>
            <a:endParaRPr lang="pl-PL" dirty="0"/>
          </a:p>
        </p:txBody>
      </p:sp>
      <p:pic>
        <p:nvPicPr>
          <p:cNvPr id="5" name="Symbol zastępczy zawartości 4" descr="Tablica informująca o lokalizacji wejścia dostępnego dla osób z niepełnosprawnością ruchową. ">
            <a:extLst>
              <a:ext uri="{FF2B5EF4-FFF2-40B4-BE49-F238E27FC236}">
                <a16:creationId xmlns:a16="http://schemas.microsoft.com/office/drawing/2014/main" id="{E807D968-A214-41A4-AC5E-97EA0C795EA0}"/>
              </a:ext>
            </a:extLst>
          </p:cNvPr>
          <p:cNvPicPr>
            <a:picLocks noGrp="1" noChangeAspect="1"/>
          </p:cNvPicPr>
          <p:nvPr>
            <p:ph idx="1"/>
          </p:nvPr>
        </p:nvPicPr>
        <p:blipFill>
          <a:blip r:embed="rId2"/>
          <a:stretch>
            <a:fillRect/>
          </a:stretch>
        </p:blipFill>
        <p:spPr>
          <a:xfrm>
            <a:off x="1471309" y="1387944"/>
            <a:ext cx="7749191" cy="5811893"/>
          </a:xfrm>
          <a:prstGeom prst="rect">
            <a:avLst/>
          </a:prstGeom>
        </p:spPr>
      </p:pic>
    </p:spTree>
    <p:extLst>
      <p:ext uri="{BB962C8B-B14F-4D97-AF65-F5344CB8AC3E}">
        <p14:creationId xmlns:p14="http://schemas.microsoft.com/office/powerpoint/2010/main" val="2800398269"/>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Pochylnie</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25</a:t>
            </a:fld>
            <a:endParaRPr lang="pl-PL" dirty="0"/>
          </a:p>
        </p:txBody>
      </p:sp>
      <p:pic>
        <p:nvPicPr>
          <p:cNvPr id="5" name="Symbol zastępczy zawartości 4" descr="Pochylnia zawierająca murek chroniący koła przed wypadnięciem oraz poręcze z dwóch stron. ">
            <a:extLst>
              <a:ext uri="{FF2B5EF4-FFF2-40B4-BE49-F238E27FC236}">
                <a16:creationId xmlns:a16="http://schemas.microsoft.com/office/drawing/2014/main" id="{1C472D2A-95B1-40A7-8F47-4DE23F6005C6}"/>
              </a:ext>
            </a:extLst>
          </p:cNvPr>
          <p:cNvPicPr>
            <a:picLocks noGrp="1" noChangeAspect="1"/>
          </p:cNvPicPr>
          <p:nvPr>
            <p:ph idx="1"/>
          </p:nvPr>
        </p:nvPicPr>
        <p:blipFill>
          <a:blip r:embed="rId2"/>
          <a:stretch>
            <a:fillRect/>
          </a:stretch>
        </p:blipFill>
        <p:spPr>
          <a:xfrm>
            <a:off x="839771" y="1763613"/>
            <a:ext cx="9001000" cy="5040560"/>
          </a:xfrm>
          <a:prstGeom prst="rect">
            <a:avLst/>
          </a:prstGeom>
        </p:spPr>
      </p:pic>
    </p:spTree>
    <p:extLst>
      <p:ext uri="{BB962C8B-B14F-4D97-AF65-F5344CB8AC3E}">
        <p14:creationId xmlns:p14="http://schemas.microsoft.com/office/powerpoint/2010/main" val="2045766220"/>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Strefa wejścia i wycieraczki podłogowe</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26</a:t>
            </a:fld>
            <a:endParaRPr lang="pl-PL" dirty="0"/>
          </a:p>
        </p:txBody>
      </p:sp>
      <p:pic>
        <p:nvPicPr>
          <p:cNvPr id="5" name="Symbol zastępczy zawartości 4" descr="Na pierwszym schemacie widać osobę poruszająca się na wózku stojącą przed drzwiami z wycieraczkami po obu stronach. Widać zbliżenie na koła wózka żeby pokazać że wycieraczka jest wbudowana w podłoże i nie wystaje poza nie. Ilustracja pod spodem przedstawia tą samą postać ale tym razem zastosowano inny rodzaj wycieraczki - na zbliżeniu widać, że wycieraczka jest nad powierzchnią podłogi - napis maksymalna wysokość wycieraczki 10 mm.">
            <a:extLst>
              <a:ext uri="{FF2B5EF4-FFF2-40B4-BE49-F238E27FC236}">
                <a16:creationId xmlns:a16="http://schemas.microsoft.com/office/drawing/2014/main" id="{CCB8DF4D-C206-4F45-98F4-98B201EC8FA0}"/>
              </a:ext>
            </a:extLst>
          </p:cNvPr>
          <p:cNvPicPr>
            <a:picLocks noGrp="1" noChangeAspect="1"/>
          </p:cNvPicPr>
          <p:nvPr>
            <p:ph idx="1"/>
          </p:nvPr>
        </p:nvPicPr>
        <p:blipFill>
          <a:blip r:embed="rId2"/>
          <a:stretch>
            <a:fillRect/>
          </a:stretch>
        </p:blipFill>
        <p:spPr>
          <a:xfrm>
            <a:off x="2609602" y="991729"/>
            <a:ext cx="5904656" cy="6474713"/>
          </a:xfrm>
          <a:prstGeom prst="rect">
            <a:avLst/>
          </a:prstGeom>
        </p:spPr>
      </p:pic>
    </p:spTree>
    <p:extLst>
      <p:ext uri="{BB962C8B-B14F-4D97-AF65-F5344CB8AC3E}">
        <p14:creationId xmlns:p14="http://schemas.microsoft.com/office/powerpoint/2010/main" val="2600435006"/>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Domofony</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27</a:t>
            </a:fld>
            <a:endParaRPr lang="pl-PL" dirty="0"/>
          </a:p>
        </p:txBody>
      </p:sp>
      <p:pic>
        <p:nvPicPr>
          <p:cNvPr id="5" name="Symbol zastępczy zawartości 4" descr="Domofon. Po lewej stronie domofonu informacja: Obsługa klientów niepełnosprawnych odbywa się przy stoliku w holu. Jeśli jesteś zainteresowany taka forma obsługi naciśnij przycisk dzwonka domofonu.">
            <a:extLst>
              <a:ext uri="{FF2B5EF4-FFF2-40B4-BE49-F238E27FC236}">
                <a16:creationId xmlns:a16="http://schemas.microsoft.com/office/drawing/2014/main" id="{9821FD61-F2AC-4A9D-9377-347EC62BA1EC}"/>
              </a:ext>
            </a:extLst>
          </p:cNvPr>
          <p:cNvPicPr>
            <a:picLocks noGrp="1" noChangeAspect="1"/>
          </p:cNvPicPr>
          <p:nvPr>
            <p:ph idx="1"/>
          </p:nvPr>
        </p:nvPicPr>
        <p:blipFill>
          <a:blip r:embed="rId2"/>
          <a:stretch>
            <a:fillRect/>
          </a:stretch>
        </p:blipFill>
        <p:spPr>
          <a:xfrm>
            <a:off x="911962" y="1043533"/>
            <a:ext cx="8766696" cy="5844464"/>
          </a:xfrm>
          <a:prstGeom prst="rect">
            <a:avLst/>
          </a:prstGeom>
        </p:spPr>
      </p:pic>
    </p:spTree>
    <p:extLst>
      <p:ext uri="{BB962C8B-B14F-4D97-AF65-F5344CB8AC3E}">
        <p14:creationId xmlns:p14="http://schemas.microsoft.com/office/powerpoint/2010/main" val="1543077518"/>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normAutofit/>
          </a:bodyPr>
          <a:lstStyle/>
          <a:p>
            <a:r>
              <a:rPr lang="pl-PL" dirty="0"/>
              <a:t>Pies asystujący </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28</a:t>
            </a:fld>
            <a:endParaRPr lang="pl-PL" dirty="0"/>
          </a:p>
        </p:txBody>
      </p:sp>
      <p:pic>
        <p:nvPicPr>
          <p:cNvPr id="5" name="Picture 2" descr="pies asystujący i fragment osoby trzymającej białą laskę.">
            <a:extLst>
              <a:ext uri="{FF2B5EF4-FFF2-40B4-BE49-F238E27FC236}">
                <a16:creationId xmlns:a16="http://schemas.microsoft.com/office/drawing/2014/main" id="{7AF10835-6246-4285-B6EC-9131638E26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1295" y="1043533"/>
            <a:ext cx="8632171" cy="5849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86916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Recepcja / informacja – urządzenia wspomagające </a:t>
            </a:r>
          </a:p>
        </p:txBody>
      </p:sp>
      <p:pic>
        <p:nvPicPr>
          <p:cNvPr id="5" name="Symbol zastępczy zawartości 4" descr="rysunek - dwie osoby przy ladzie obsługi przedzielonej płytą pleksi, rozmowę umożliwia zainstalowana pętla indukcyjna, jej symbol umieszczony w prawym górnym rogu szyby">
            <a:extLst>
              <a:ext uri="{FF2B5EF4-FFF2-40B4-BE49-F238E27FC236}">
                <a16:creationId xmlns:a16="http://schemas.microsoft.com/office/drawing/2014/main" id="{581623E5-C49D-4501-90DC-5C1EF998D4AC}"/>
              </a:ext>
            </a:extLst>
          </p:cNvPr>
          <p:cNvPicPr>
            <a:picLocks noGrp="1" noChangeAspect="1"/>
          </p:cNvPicPr>
          <p:nvPr>
            <p:ph idx="1"/>
          </p:nvPr>
        </p:nvPicPr>
        <p:blipFill>
          <a:blip r:embed="rId2"/>
          <a:stretch>
            <a:fillRect/>
          </a:stretch>
        </p:blipFill>
        <p:spPr>
          <a:xfrm>
            <a:off x="2609602" y="1691605"/>
            <a:ext cx="5112742" cy="5040603"/>
          </a:xfrm>
          <a:prstGeom prst="rect">
            <a:avLst/>
          </a:prstGeom>
        </p:spPr>
      </p:pic>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29</a:t>
            </a:fld>
            <a:endParaRPr lang="pl-PL" dirty="0"/>
          </a:p>
        </p:txBody>
      </p:sp>
    </p:spTree>
    <p:extLst>
      <p:ext uri="{BB962C8B-B14F-4D97-AF65-F5344CB8AC3E}">
        <p14:creationId xmlns:p14="http://schemas.microsoft.com/office/powerpoint/2010/main" val="3579889737"/>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809402" y="395461"/>
            <a:ext cx="9144437" cy="1656184"/>
          </a:xfrm>
        </p:spPr>
        <p:txBody>
          <a:bodyPr>
            <a:normAutofit/>
          </a:bodyPr>
          <a:lstStyle/>
          <a:p>
            <a:pPr marL="622300" indent="-622300">
              <a:lnSpc>
                <a:spcPct val="114000"/>
              </a:lnSpc>
            </a:pPr>
            <a:r>
              <a:rPr lang="pl-PL" dirty="0"/>
              <a:t>Fundusze Europejskie dla Pomorza na lata 2021-2027</a:t>
            </a:r>
            <a:br>
              <a:rPr lang="pl-PL" dirty="0"/>
            </a:br>
            <a:r>
              <a:rPr lang="pl-PL" dirty="0"/>
              <a:t>Program równych szans i niedyskryminacji, </a:t>
            </a:r>
            <a:br>
              <a:rPr lang="pl-PL" dirty="0"/>
            </a:br>
            <a:r>
              <a:rPr lang="pl-PL" dirty="0"/>
              <a:t>dostępności dla osób z niepełnosprawnościami</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449362" y="2051645"/>
            <a:ext cx="10009112" cy="4348064"/>
          </a:xfrm>
        </p:spPr>
        <p:txBody>
          <a:bodyPr>
            <a:normAutofit/>
          </a:bodyPr>
          <a:lstStyle/>
          <a:p>
            <a:pPr marL="457200" indent="-457200">
              <a:spcAft>
                <a:spcPts val="1800"/>
              </a:spcAft>
              <a:buAutoNum type="arabicPeriod"/>
            </a:pPr>
            <a:r>
              <a:rPr lang="pl-PL" dirty="0"/>
              <a:t>Strategia programu: główne wyzwania w zakresie rozwoju i rozwiązania polityczne oby ze szczególnymi potrzebami.</a:t>
            </a:r>
          </a:p>
          <a:p>
            <a:pPr marL="0" indent="0">
              <a:spcAft>
                <a:spcPts val="1800"/>
              </a:spcAft>
              <a:buNone/>
            </a:pPr>
            <a:r>
              <a:rPr lang="pl-PL" b="1" dirty="0">
                <a:solidFill>
                  <a:srgbClr val="C00000"/>
                </a:solidFill>
              </a:rPr>
              <a:t>Inwestycje będą musiały wykazać zgodność </a:t>
            </a:r>
            <a:r>
              <a:rPr lang="pl-PL" dirty="0"/>
              <a:t>z (…) odpowiednią polityką UE </a:t>
            </a:r>
            <a:br>
              <a:rPr lang="pl-PL" dirty="0"/>
            </a:br>
            <a:r>
              <a:rPr lang="pl-PL" dirty="0"/>
              <a:t>i ramami prawnymi odnośnie przestrzegania zobowiązań </a:t>
            </a:r>
            <a:r>
              <a:rPr lang="pl-PL" b="1" dirty="0"/>
              <a:t>w zakresie praw człowieka, a mianowicie Kartą Praw Podstawowych UE </a:t>
            </a:r>
            <a:r>
              <a:rPr lang="pl-PL" dirty="0"/>
              <a:t>(KPP UE), Europejskim Filarem Praw Społecznych, Strategią na rzecz praw osób niepełnosprawnych 2021-2030 oraz Konwencją ONZ o Prawach Dziecka </a:t>
            </a:r>
            <a:br>
              <a:rPr lang="pl-PL" dirty="0"/>
            </a:br>
            <a:r>
              <a:rPr lang="pl-PL" dirty="0"/>
              <a:t>(w szczególności art. 20 i 21). </a:t>
            </a:r>
          </a:p>
          <a:p>
            <a:pPr marL="0" indent="0">
              <a:spcAft>
                <a:spcPts val="1800"/>
              </a:spcAft>
              <a:buNone/>
            </a:pPr>
            <a:r>
              <a:rPr lang="pl-PL" b="1" dirty="0"/>
              <a:t>Zostanie to odpowiednio odzwierciedlone w kryteriach wyboru projektów.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3</a:t>
            </a:fld>
            <a:endParaRPr lang="pl-PL" dirty="0"/>
          </a:p>
        </p:txBody>
      </p:sp>
    </p:spTree>
    <p:extLst>
      <p:ext uri="{BB962C8B-B14F-4D97-AF65-F5344CB8AC3E}">
        <p14:creationId xmlns:p14="http://schemas.microsoft.com/office/powerpoint/2010/main" val="3556872138"/>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Komunikacja pozioma</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30</a:t>
            </a:fld>
            <a:endParaRPr lang="pl-PL" dirty="0"/>
          </a:p>
        </p:txBody>
      </p:sp>
      <p:pic>
        <p:nvPicPr>
          <p:cNvPr id="5" name="Symbol zastępczy zawartości 4" descr="Rysunek korytarza - komunikacji poziomej w budynku. Na rysunku oznaczono osoby poruszające się na wózku oraz odległości od ściany do krzesełek - 90 cm oraz od ściany do ściany 150 cm. ">
            <a:extLst>
              <a:ext uri="{FF2B5EF4-FFF2-40B4-BE49-F238E27FC236}">
                <a16:creationId xmlns:a16="http://schemas.microsoft.com/office/drawing/2014/main" id="{D3681B57-3ABB-4E08-922F-948B268D4F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1" y="2501255"/>
            <a:ext cx="10082529" cy="3150790"/>
          </a:xfrm>
          <a:prstGeom prst="rect">
            <a:avLst/>
          </a:prstGeom>
        </p:spPr>
      </p:pic>
    </p:spTree>
    <p:extLst>
      <p:ext uri="{BB962C8B-B14F-4D97-AF65-F5344CB8AC3E}">
        <p14:creationId xmlns:p14="http://schemas.microsoft.com/office/powerpoint/2010/main" val="239100683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Komunikacja w budynku – oświetlenie </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31</a:t>
            </a:fld>
            <a:endParaRPr lang="pl-PL" dirty="0"/>
          </a:p>
        </p:txBody>
      </p:sp>
      <p:pic>
        <p:nvPicPr>
          <p:cNvPr id="5" name="Symbol zastępczy zawartości 4" descr="słabo oświetlony korytarz. Jego lewa strona została zastawiona przez elementy umeblowania w tym szafki.">
            <a:extLst>
              <a:ext uri="{FF2B5EF4-FFF2-40B4-BE49-F238E27FC236}">
                <a16:creationId xmlns:a16="http://schemas.microsoft.com/office/drawing/2014/main" id="{A2883F34-C9DD-4121-B9A5-704431B3B1ED}"/>
              </a:ext>
            </a:extLst>
          </p:cNvPr>
          <p:cNvPicPr>
            <a:picLocks noGrp="1" noChangeAspect="1"/>
          </p:cNvPicPr>
          <p:nvPr>
            <p:ph idx="1"/>
          </p:nvPr>
        </p:nvPicPr>
        <p:blipFill>
          <a:blip r:embed="rId2"/>
          <a:stretch>
            <a:fillRect/>
          </a:stretch>
        </p:blipFill>
        <p:spPr>
          <a:xfrm>
            <a:off x="2897634" y="1244979"/>
            <a:ext cx="4493633" cy="5984609"/>
          </a:xfrm>
          <a:prstGeom prst="rect">
            <a:avLst/>
          </a:prstGeom>
        </p:spPr>
      </p:pic>
    </p:spTree>
    <p:extLst>
      <p:ext uri="{BB962C8B-B14F-4D97-AF65-F5344CB8AC3E}">
        <p14:creationId xmlns:p14="http://schemas.microsoft.com/office/powerpoint/2010/main" val="880408278"/>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Linie naprowadzające, kontrasty</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32</a:t>
            </a:fld>
            <a:endParaRPr lang="pl-PL" dirty="0"/>
          </a:p>
        </p:txBody>
      </p:sp>
      <p:pic>
        <p:nvPicPr>
          <p:cNvPr id="5" name="Symbol zastępczy zawartości 4" descr="Rysunek przedstawia winde od zewnątrz. Po prawej stronie drzwi o szerokości min. 90 cm zlokalizowany jest panel z guzikami windy jego dolna krawędź jest na wysokości min. 80 cm natomiast górna krawędź na wysokości max 120 cm. Nad panelem na wysokości 160 cm znajduje się oznaczenie wypukłe i w alfabecie Braille'a informacja o numerze piętra. Na ziemi przed windą znajdują się ścieżki dotykowe z polem uwagi prowadzące do panelu windy.">
            <a:extLst>
              <a:ext uri="{FF2B5EF4-FFF2-40B4-BE49-F238E27FC236}">
                <a16:creationId xmlns:a16="http://schemas.microsoft.com/office/drawing/2014/main" id="{86F3FA15-135E-4712-B543-9BBC5204BB60}"/>
              </a:ext>
            </a:extLst>
          </p:cNvPr>
          <p:cNvPicPr>
            <a:picLocks noGrp="1" noChangeAspect="1"/>
          </p:cNvPicPr>
          <p:nvPr>
            <p:ph idx="1"/>
          </p:nvPr>
        </p:nvPicPr>
        <p:blipFill>
          <a:blip r:embed="rId2"/>
          <a:stretch>
            <a:fillRect/>
          </a:stretch>
        </p:blipFill>
        <p:spPr>
          <a:xfrm>
            <a:off x="936131" y="1324377"/>
            <a:ext cx="8729069" cy="5875460"/>
          </a:xfrm>
          <a:prstGeom prst="rect">
            <a:avLst/>
          </a:prstGeom>
        </p:spPr>
      </p:pic>
    </p:spTree>
    <p:extLst>
      <p:ext uri="{BB962C8B-B14F-4D97-AF65-F5344CB8AC3E}">
        <p14:creationId xmlns:p14="http://schemas.microsoft.com/office/powerpoint/2010/main" val="4286381201"/>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Pola uwagi, kontrasty, schody i spoczniki </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33</a:t>
            </a:fld>
            <a:endParaRPr lang="pl-PL" dirty="0"/>
          </a:p>
        </p:txBody>
      </p:sp>
      <p:pic>
        <p:nvPicPr>
          <p:cNvPr id="5" name="Symbol zastępczy zawartości 4" descr="Rysunek oznakowanych schodów z poręczami po obu stronach. Podano wymiary poszczególnych elementów w tym: pole uwagi o szerokości 60 cm umieszczone w odległości 50 cm przed pierwszym stopniem zarówno na górze jak i na dole schodów. Na każdym stopniu znajduje się oznaczenie żółtą taśmą o szerokości 8 - 10 cm na stąpnicy i podstąpnicy. W połowie schodów spocznik o szerokości 120 cm.">
            <a:extLst>
              <a:ext uri="{FF2B5EF4-FFF2-40B4-BE49-F238E27FC236}">
                <a16:creationId xmlns:a16="http://schemas.microsoft.com/office/drawing/2014/main" id="{9A7E41CA-1AC4-4380-B68D-033F684A4D3E}"/>
              </a:ext>
            </a:extLst>
          </p:cNvPr>
          <p:cNvPicPr>
            <a:picLocks noGrp="1" noChangeAspect="1"/>
          </p:cNvPicPr>
          <p:nvPr>
            <p:ph idx="1"/>
          </p:nvPr>
        </p:nvPicPr>
        <p:blipFill>
          <a:blip r:embed="rId2"/>
          <a:stretch>
            <a:fillRect/>
          </a:stretch>
        </p:blipFill>
        <p:spPr>
          <a:xfrm>
            <a:off x="444127" y="1525587"/>
            <a:ext cx="9803556" cy="5472831"/>
          </a:xfrm>
          <a:prstGeom prst="rect">
            <a:avLst/>
          </a:prstGeom>
        </p:spPr>
      </p:pic>
    </p:spTree>
    <p:extLst>
      <p:ext uri="{BB962C8B-B14F-4D97-AF65-F5344CB8AC3E}">
        <p14:creationId xmlns:p14="http://schemas.microsoft.com/office/powerpoint/2010/main" val="2203274927"/>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Winda</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34</a:t>
            </a:fld>
            <a:endParaRPr lang="pl-PL" dirty="0"/>
          </a:p>
        </p:txBody>
      </p:sp>
      <p:pic>
        <p:nvPicPr>
          <p:cNvPr id="5" name="Symbol zastępczy zawartości 4" descr="rysunek przedstawiający zarys windy dostosowanej dla osób z niepełnosprawnościami z podanymi wymiarami. Szerokość drzwi min. 90 cm., szerokość kabiny windy min. 100 cm, długość kabny windy min. 120 cm, wysokość zawieszenia poręczy 90 cm, wysokość zawieszenia panelu sterującego min 80 cm - maks.120 cm. Odległość panelu od drzwi wejściowych min. 50 cm.">
            <a:extLst>
              <a:ext uri="{FF2B5EF4-FFF2-40B4-BE49-F238E27FC236}">
                <a16:creationId xmlns:a16="http://schemas.microsoft.com/office/drawing/2014/main" id="{5AFBC08B-6C60-414C-B929-F55A38997B04}"/>
              </a:ext>
            </a:extLst>
          </p:cNvPr>
          <p:cNvPicPr>
            <a:picLocks noGrp="1" noChangeAspect="1"/>
          </p:cNvPicPr>
          <p:nvPr>
            <p:ph idx="1"/>
          </p:nvPr>
        </p:nvPicPr>
        <p:blipFill>
          <a:blip r:embed="rId2"/>
          <a:stretch>
            <a:fillRect/>
          </a:stretch>
        </p:blipFill>
        <p:spPr>
          <a:xfrm>
            <a:off x="2190694" y="551900"/>
            <a:ext cx="6417250" cy="6624736"/>
          </a:xfrm>
          <a:prstGeom prst="rect">
            <a:avLst/>
          </a:prstGeom>
          <a:ln>
            <a:solidFill>
              <a:schemeClr val="tx1"/>
            </a:solidFill>
          </a:ln>
        </p:spPr>
      </p:pic>
    </p:spTree>
    <p:extLst>
      <p:ext uri="{BB962C8B-B14F-4D97-AF65-F5344CB8AC3E}">
        <p14:creationId xmlns:p14="http://schemas.microsoft.com/office/powerpoint/2010/main" val="171152242"/>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Oznaczenia, toalety</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35</a:t>
            </a:fld>
            <a:endParaRPr lang="pl-PL" dirty="0"/>
          </a:p>
        </p:txBody>
      </p:sp>
      <p:pic>
        <p:nvPicPr>
          <p:cNvPr id="5" name="Symbol zastępczy zawartości 4" descr="Oznaczenia na drzwiach toalety dla osób z niepełnosprawnościami. Białe symbole na granatowym tle z widocznymi numerami pokoju. Granatowe tabliczki umieszczone na białych drzwiach, które dobrze kontrastują ze ścianą.">
            <a:extLst>
              <a:ext uri="{FF2B5EF4-FFF2-40B4-BE49-F238E27FC236}">
                <a16:creationId xmlns:a16="http://schemas.microsoft.com/office/drawing/2014/main" id="{266D2238-B258-4102-9785-69D54B0AD568}"/>
              </a:ext>
            </a:extLst>
          </p:cNvPr>
          <p:cNvPicPr>
            <a:picLocks noGrp="1" noChangeAspect="1"/>
          </p:cNvPicPr>
          <p:nvPr>
            <p:ph idx="1"/>
          </p:nvPr>
        </p:nvPicPr>
        <p:blipFill>
          <a:blip r:embed="rId2"/>
          <a:stretch>
            <a:fillRect/>
          </a:stretch>
        </p:blipFill>
        <p:spPr>
          <a:xfrm>
            <a:off x="1304414" y="1095918"/>
            <a:ext cx="7820786" cy="5871533"/>
          </a:xfrm>
          <a:prstGeom prst="rect">
            <a:avLst/>
          </a:prstGeom>
        </p:spPr>
      </p:pic>
    </p:spTree>
    <p:extLst>
      <p:ext uri="{BB962C8B-B14F-4D97-AF65-F5344CB8AC3E}">
        <p14:creationId xmlns:p14="http://schemas.microsoft.com/office/powerpoint/2010/main" val="3079820066"/>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Kontrast w przestrzeni </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36</a:t>
            </a:fld>
            <a:endParaRPr lang="pl-PL" dirty="0"/>
          </a:p>
        </p:txBody>
      </p:sp>
      <p:pic>
        <p:nvPicPr>
          <p:cNvPr id="5" name="Symbol zastępczy zawartości 4" descr="hol pomieszczenia z dużą ilością szklanych powierzchni oraz płytkami podłogowymi odbijającymi światło.">
            <a:extLst>
              <a:ext uri="{FF2B5EF4-FFF2-40B4-BE49-F238E27FC236}">
                <a16:creationId xmlns:a16="http://schemas.microsoft.com/office/drawing/2014/main" id="{FFB77D6F-59AB-444B-B39F-52E277AB9968}"/>
              </a:ext>
            </a:extLst>
          </p:cNvPr>
          <p:cNvPicPr>
            <a:picLocks noGrp="1" noChangeAspect="1"/>
          </p:cNvPicPr>
          <p:nvPr>
            <p:ph idx="1"/>
          </p:nvPr>
        </p:nvPicPr>
        <p:blipFill>
          <a:blip r:embed="rId2"/>
          <a:stretch>
            <a:fillRect/>
          </a:stretch>
        </p:blipFill>
        <p:spPr>
          <a:xfrm>
            <a:off x="651770" y="1403350"/>
            <a:ext cx="8640381" cy="5754292"/>
          </a:xfrm>
          <a:prstGeom prst="rect">
            <a:avLst/>
          </a:prstGeom>
        </p:spPr>
      </p:pic>
    </p:spTree>
    <p:extLst>
      <p:ext uri="{BB962C8B-B14F-4D97-AF65-F5344CB8AC3E}">
        <p14:creationId xmlns:p14="http://schemas.microsoft.com/office/powerpoint/2010/main" val="98793391"/>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Fantazja w przestrzeni </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37</a:t>
            </a:fld>
            <a:endParaRPr lang="pl-PL" dirty="0"/>
          </a:p>
        </p:txBody>
      </p:sp>
      <p:pic>
        <p:nvPicPr>
          <p:cNvPr id="5" name="Symbol zastępczy zawartości 4" descr="korytarz wyłożony wykładziną, która sprawia wrażenie że idzie się po falistym podłożu.">
            <a:extLst>
              <a:ext uri="{FF2B5EF4-FFF2-40B4-BE49-F238E27FC236}">
                <a16:creationId xmlns:a16="http://schemas.microsoft.com/office/drawing/2014/main" id="{6A8867DD-74DF-4AC2-A11C-1FECCF2C66DF}"/>
              </a:ext>
            </a:extLst>
          </p:cNvPr>
          <p:cNvPicPr>
            <a:picLocks noGrp="1" noChangeAspect="1"/>
          </p:cNvPicPr>
          <p:nvPr>
            <p:ph idx="1"/>
          </p:nvPr>
        </p:nvPicPr>
        <p:blipFill>
          <a:blip r:embed="rId2"/>
          <a:stretch>
            <a:fillRect/>
          </a:stretch>
        </p:blipFill>
        <p:spPr>
          <a:xfrm>
            <a:off x="3063872" y="1151535"/>
            <a:ext cx="4564066" cy="6083267"/>
          </a:xfrm>
          <a:prstGeom prst="rect">
            <a:avLst/>
          </a:prstGeom>
        </p:spPr>
      </p:pic>
    </p:spTree>
    <p:extLst>
      <p:ext uri="{BB962C8B-B14F-4D97-AF65-F5344CB8AC3E}">
        <p14:creationId xmlns:p14="http://schemas.microsoft.com/office/powerpoint/2010/main" val="834736084"/>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0911A96-562D-4976-8EDB-61C50C3266A6}"/>
              </a:ext>
            </a:extLst>
          </p:cNvPr>
          <p:cNvSpPr>
            <a:spLocks noGrp="1"/>
          </p:cNvSpPr>
          <p:nvPr>
            <p:ph type="title"/>
          </p:nvPr>
        </p:nvSpPr>
        <p:spPr/>
        <p:txBody>
          <a:bodyPr/>
          <a:lstStyle/>
          <a:p>
            <a:r>
              <a:rPr lang="pl-PL" dirty="0"/>
              <a:t>Ewakuacja</a:t>
            </a:r>
          </a:p>
        </p:txBody>
      </p:sp>
      <p:sp>
        <p:nvSpPr>
          <p:cNvPr id="4" name="Symbol zastępczy numeru slajdu 3">
            <a:extLst>
              <a:ext uri="{FF2B5EF4-FFF2-40B4-BE49-F238E27FC236}">
                <a16:creationId xmlns:a16="http://schemas.microsoft.com/office/drawing/2014/main" id="{EB586615-1E5B-4E47-BD86-77DBCBACCB21}"/>
              </a:ext>
            </a:extLst>
          </p:cNvPr>
          <p:cNvSpPr>
            <a:spLocks noGrp="1"/>
          </p:cNvSpPr>
          <p:nvPr>
            <p:ph type="sldNum" sz="quarter" idx="10"/>
          </p:nvPr>
        </p:nvSpPr>
        <p:spPr/>
        <p:txBody>
          <a:bodyPr/>
          <a:lstStyle/>
          <a:p>
            <a:fld id="{EB4015AA-59F6-416B-87A6-8E3D940284E2}" type="slidenum">
              <a:rPr lang="pl-PL" smtClean="0"/>
              <a:pPr/>
              <a:t>38</a:t>
            </a:fld>
            <a:endParaRPr lang="pl-PL" dirty="0"/>
          </a:p>
        </p:txBody>
      </p:sp>
      <p:pic>
        <p:nvPicPr>
          <p:cNvPr id="5" name="Symbol zastępczy zawartości 4" descr="Przykładowy plan ewakuacji z zaznaczonymi za pomocą strzałek z kierunkiem ewakuacji.">
            <a:extLst>
              <a:ext uri="{FF2B5EF4-FFF2-40B4-BE49-F238E27FC236}">
                <a16:creationId xmlns:a16="http://schemas.microsoft.com/office/drawing/2014/main" id="{20970FB3-97CD-407E-9A3C-7D28882F5196}"/>
              </a:ext>
            </a:extLst>
          </p:cNvPr>
          <p:cNvPicPr>
            <a:picLocks noGrp="1" noChangeAspect="1"/>
          </p:cNvPicPr>
          <p:nvPr>
            <p:ph idx="1"/>
          </p:nvPr>
        </p:nvPicPr>
        <p:blipFill>
          <a:blip r:embed="rId2"/>
          <a:stretch>
            <a:fillRect/>
          </a:stretch>
        </p:blipFill>
        <p:spPr>
          <a:xfrm>
            <a:off x="665386" y="1763613"/>
            <a:ext cx="8879410" cy="5549631"/>
          </a:xfrm>
          <a:prstGeom prst="rect">
            <a:avLst/>
          </a:prstGeom>
        </p:spPr>
      </p:pic>
    </p:spTree>
    <p:extLst>
      <p:ext uri="{BB962C8B-B14F-4D97-AF65-F5344CB8AC3E}">
        <p14:creationId xmlns:p14="http://schemas.microsoft.com/office/powerpoint/2010/main" val="4065719366"/>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1FB062-6233-4724-B7F6-A6CD31900FC8}"/>
              </a:ext>
            </a:extLst>
          </p:cNvPr>
          <p:cNvSpPr>
            <a:spLocks noGrp="1"/>
          </p:cNvSpPr>
          <p:nvPr>
            <p:ph type="title"/>
          </p:nvPr>
        </p:nvSpPr>
        <p:spPr/>
        <p:txBody>
          <a:bodyPr/>
          <a:lstStyle/>
          <a:p>
            <a:r>
              <a:rPr lang="pl-PL" dirty="0"/>
              <a:t>Place zabaw</a:t>
            </a:r>
          </a:p>
        </p:txBody>
      </p:sp>
      <p:pic>
        <p:nvPicPr>
          <p:cNvPr id="9" name="Symbol zastępczy zawartości 8" descr="grupa pań oraz dzieci z niepełnosprawnościami na obrotowej karuzeli przystosowanej dla osób ze szczególnymi potrzebami">
            <a:extLst>
              <a:ext uri="{FF2B5EF4-FFF2-40B4-BE49-F238E27FC236}">
                <a16:creationId xmlns:a16="http://schemas.microsoft.com/office/drawing/2014/main" id="{71E4DB66-3AB1-4AB4-AA70-9F71DAAB38D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9551" y="1125998"/>
            <a:ext cx="4975225" cy="4417106"/>
          </a:xfrm>
        </p:spPr>
      </p:pic>
      <p:sp>
        <p:nvSpPr>
          <p:cNvPr id="4" name="Symbol zastępczy tekstu 3">
            <a:extLst>
              <a:ext uri="{FF2B5EF4-FFF2-40B4-BE49-F238E27FC236}">
                <a16:creationId xmlns:a16="http://schemas.microsoft.com/office/drawing/2014/main" id="{F989E21C-44B2-4C64-892A-124360F57523}"/>
              </a:ext>
            </a:extLst>
          </p:cNvPr>
          <p:cNvSpPr>
            <a:spLocks noGrp="1"/>
          </p:cNvSpPr>
          <p:nvPr>
            <p:ph type="body" sz="quarter" idx="11"/>
          </p:nvPr>
        </p:nvSpPr>
        <p:spPr>
          <a:xfrm>
            <a:off x="219551" y="5706144"/>
            <a:ext cx="4837802" cy="1493693"/>
          </a:xfrm>
        </p:spPr>
        <p:txBody>
          <a:bodyPr>
            <a:normAutofit/>
          </a:bodyPr>
          <a:lstStyle/>
          <a:p>
            <a:pPr marL="0" indent="0">
              <a:buNone/>
            </a:pPr>
            <a:r>
              <a:rPr lang="pl-PL" dirty="0"/>
              <a:t>Integracyjny plac zabaw na Wyspie Młyńskiej w Bydgoszczy  </a:t>
            </a:r>
          </a:p>
          <a:p>
            <a:pPr marL="0" indent="0">
              <a:buNone/>
            </a:pPr>
            <a:r>
              <a:rPr lang="pl-PL" sz="1800" dirty="0"/>
              <a:t>Źródło: TVN Meteo/x-news </a:t>
            </a:r>
            <a:br>
              <a:rPr lang="pl-PL" sz="1800" dirty="0"/>
            </a:br>
            <a:r>
              <a:rPr lang="pl-PL" sz="1800" dirty="0"/>
              <a:t>Arkadiusz Wojtasiewicz </a:t>
            </a:r>
          </a:p>
        </p:txBody>
      </p:sp>
      <p:pic>
        <p:nvPicPr>
          <p:cNvPr id="11" name="Symbol zastępczy zawartości 10" descr="plac zabaw - kobieta na wózku inwalidzkim oraz dwóch małoletnimi chłopców - wszyscy troje przechodzą przez kładkę przy dziecięcej altance ">
            <a:extLst>
              <a:ext uri="{FF2B5EF4-FFF2-40B4-BE49-F238E27FC236}">
                <a16:creationId xmlns:a16="http://schemas.microsoft.com/office/drawing/2014/main" id="{5C664658-02E8-4965-BD3C-31D0C195C08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45009" y="1125998"/>
            <a:ext cx="5283075" cy="4417106"/>
          </a:xfrm>
        </p:spPr>
      </p:pic>
      <p:sp>
        <p:nvSpPr>
          <p:cNvPr id="6" name="Symbol zastępczy tekstu 5">
            <a:extLst>
              <a:ext uri="{FF2B5EF4-FFF2-40B4-BE49-F238E27FC236}">
                <a16:creationId xmlns:a16="http://schemas.microsoft.com/office/drawing/2014/main" id="{D07D5620-2B5A-4362-BF7A-66805ED5496B}"/>
              </a:ext>
            </a:extLst>
          </p:cNvPr>
          <p:cNvSpPr>
            <a:spLocks noGrp="1"/>
          </p:cNvSpPr>
          <p:nvPr>
            <p:ph type="body" sz="quarter" idx="12"/>
          </p:nvPr>
        </p:nvSpPr>
        <p:spPr>
          <a:xfrm>
            <a:off x="5345009" y="5681634"/>
            <a:ext cx="4973555" cy="1334127"/>
          </a:xfrm>
        </p:spPr>
        <p:txBody>
          <a:bodyPr>
            <a:normAutofit/>
          </a:bodyPr>
          <a:lstStyle/>
          <a:p>
            <a:pPr marL="0" indent="0">
              <a:buNone/>
            </a:pPr>
            <a:r>
              <a:rPr lang="pl-PL" dirty="0"/>
              <a:t>Plac zabaw nie tylko dla dzieci.</a:t>
            </a:r>
          </a:p>
          <a:p>
            <a:pPr marL="0" indent="0">
              <a:buNone/>
            </a:pPr>
            <a:r>
              <a:rPr lang="pl-PL" sz="1800" dirty="0">
                <a:hlinkClick r:id="rId4"/>
              </a:rPr>
              <a:t>https://portalkomunalny.pl/place-zabaw-dla-niepelnosprawnych-319376/</a:t>
            </a:r>
            <a:r>
              <a:rPr lang="pl-PL" sz="1800" dirty="0"/>
              <a:t> </a:t>
            </a:r>
          </a:p>
        </p:txBody>
      </p:sp>
      <p:sp>
        <p:nvSpPr>
          <p:cNvPr id="7" name="Symbol zastępczy numeru slajdu 6">
            <a:extLst>
              <a:ext uri="{FF2B5EF4-FFF2-40B4-BE49-F238E27FC236}">
                <a16:creationId xmlns:a16="http://schemas.microsoft.com/office/drawing/2014/main" id="{54187E64-FE9C-46BC-926F-ABF81E60675B}"/>
              </a:ext>
            </a:extLst>
          </p:cNvPr>
          <p:cNvSpPr>
            <a:spLocks noGrp="1"/>
          </p:cNvSpPr>
          <p:nvPr>
            <p:ph type="sldNum" sz="quarter" idx="10"/>
          </p:nvPr>
        </p:nvSpPr>
        <p:spPr/>
        <p:txBody>
          <a:bodyPr/>
          <a:lstStyle/>
          <a:p>
            <a:fld id="{EB4015AA-59F6-416B-87A6-8E3D940284E2}" type="slidenum">
              <a:rPr lang="pl-PL" smtClean="0"/>
              <a:pPr/>
              <a:t>39</a:t>
            </a:fld>
            <a:endParaRPr lang="pl-PL" dirty="0"/>
          </a:p>
        </p:txBody>
      </p:sp>
    </p:spTree>
    <p:extLst>
      <p:ext uri="{BB962C8B-B14F-4D97-AF65-F5344CB8AC3E}">
        <p14:creationId xmlns:p14="http://schemas.microsoft.com/office/powerpoint/2010/main" val="644324596"/>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665386" y="251445"/>
            <a:ext cx="9433047" cy="1800200"/>
          </a:xfrm>
        </p:spPr>
        <p:txBody>
          <a:bodyPr>
            <a:normAutofit/>
          </a:bodyPr>
          <a:lstStyle/>
          <a:p>
            <a:pPr marL="622300" indent="-622300" algn="ctr">
              <a:lnSpc>
                <a:spcPct val="114000"/>
              </a:lnSpc>
            </a:pPr>
            <a:r>
              <a:rPr lang="pl-PL" dirty="0"/>
              <a:t>Fundusze Europejskie dla Pomorza na lata 2021-2027</a:t>
            </a:r>
            <a:br>
              <a:rPr lang="pl-PL" dirty="0"/>
            </a:br>
            <a:r>
              <a:rPr lang="pl-PL" sz="2400" dirty="0"/>
              <a:t>Program równych szans i niedyskryminacji oraz </a:t>
            </a:r>
            <a:br>
              <a:rPr lang="pl-PL" sz="2400" dirty="0"/>
            </a:br>
            <a:r>
              <a:rPr lang="pl-PL" sz="2400" dirty="0"/>
              <a:t>dostępności dla osób z niepełnosprawnościami</a:t>
            </a:r>
            <a:endParaRPr lang="pl-PL" dirty="0"/>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449362" y="2051645"/>
            <a:ext cx="10009112" cy="5148192"/>
          </a:xfrm>
        </p:spPr>
        <p:txBody>
          <a:bodyPr>
            <a:normAutofit/>
          </a:bodyPr>
          <a:lstStyle/>
          <a:p>
            <a:pPr marL="457200" indent="-457200">
              <a:spcAft>
                <a:spcPts val="1800"/>
              </a:spcAft>
              <a:buAutoNum type="arabicPeriod"/>
            </a:pPr>
            <a:r>
              <a:rPr lang="pl-PL" dirty="0"/>
              <a:t>Strategia programu: </a:t>
            </a:r>
            <a:br>
              <a:rPr lang="pl-PL" dirty="0"/>
            </a:br>
            <a:r>
              <a:rPr lang="pl-PL" dirty="0"/>
              <a:t>główne wyzwania w zakresie rozwoju i rozwiązania polityczne (str. 4)</a:t>
            </a:r>
          </a:p>
          <a:p>
            <a:pPr marL="0" indent="0">
              <a:spcAft>
                <a:spcPts val="1800"/>
              </a:spcAft>
              <a:buNone/>
            </a:pPr>
            <a:r>
              <a:rPr lang="pl-PL" dirty="0"/>
              <a:t>W każdym z 5 Celów Polityki „</a:t>
            </a:r>
            <a:r>
              <a:rPr lang="pl-PL" b="1" dirty="0">
                <a:solidFill>
                  <a:srgbClr val="C00000"/>
                </a:solidFill>
              </a:rPr>
              <a:t>wszystkie inwestycje </a:t>
            </a:r>
            <a:r>
              <a:rPr lang="pl-PL" dirty="0"/>
              <a:t>w infrastrukturę i usługi edukacyjne, społeczne i zdrowotne </a:t>
            </a:r>
            <a:r>
              <a:rPr lang="pl-PL" b="1" spc="200" dirty="0">
                <a:solidFill>
                  <a:srgbClr val="C00000"/>
                </a:solidFill>
              </a:rPr>
              <a:t>będą musiały być zgodne </a:t>
            </a:r>
            <a:r>
              <a:rPr lang="pl-PL" dirty="0"/>
              <a:t>z zapisami art. 9 rozporządzenia ogólnego 1060/2021, wymogami </a:t>
            </a:r>
            <a:r>
              <a:rPr lang="pl-PL" b="1" dirty="0"/>
              <a:t>Konwencji ONZ </a:t>
            </a:r>
            <a:br>
              <a:rPr lang="pl-PL" b="1" dirty="0"/>
            </a:br>
            <a:r>
              <a:rPr lang="pl-PL" b="1" dirty="0"/>
              <a:t>o prawach osób niepełnosprawnych</a:t>
            </a:r>
            <a:r>
              <a:rPr lang="pl-PL" dirty="0"/>
              <a:t> (w szczególności art. 19), w tym Komentarzami Ogólnymi 4 i 5 oraz uwagami końcowymi dla Polski Komitetu ONZ ds. Praw Osób Niepełnosprawnych, z należytym poszanowaniem zasad równości, wolności wyboru, prawa do niezależnego życia, dostępności i zakazu wszelkich form segregacji (…)</a:t>
            </a:r>
          </a:p>
          <a:p>
            <a:pPr marL="0" indent="0">
              <a:spcAft>
                <a:spcPts val="1800"/>
              </a:spcAft>
              <a:buNone/>
            </a:pPr>
            <a:r>
              <a:rPr lang="pl-PL" b="1" dirty="0"/>
              <a:t>Zostanie to odpowiednio odzwierciedlone w kryteriach wyboru projektów.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4</a:t>
            </a:fld>
            <a:endParaRPr lang="pl-PL" dirty="0"/>
          </a:p>
        </p:txBody>
      </p:sp>
    </p:spTree>
    <p:extLst>
      <p:ext uri="{BB962C8B-B14F-4D97-AF65-F5344CB8AC3E}">
        <p14:creationId xmlns:p14="http://schemas.microsoft.com/office/powerpoint/2010/main" val="3126967749"/>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1025425" y="359838"/>
            <a:ext cx="8856985" cy="1043735"/>
          </a:xfrm>
        </p:spPr>
        <p:txBody>
          <a:bodyPr>
            <a:normAutofit/>
          </a:bodyPr>
          <a:lstStyle/>
          <a:p>
            <a:r>
              <a:rPr lang="pl-PL" dirty="0"/>
              <a:t>Oceniamy kryterium, </a:t>
            </a:r>
            <a:br>
              <a:rPr lang="pl-PL" dirty="0"/>
            </a:br>
            <a:r>
              <a:rPr lang="pl-PL" dirty="0"/>
              <a:t>czyli sprawdzać będziemy, czy (3): </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1097435" y="3203773"/>
            <a:ext cx="8784976" cy="1368152"/>
          </a:xfrm>
        </p:spPr>
        <p:txBody>
          <a:bodyPr>
            <a:normAutofit/>
          </a:bodyPr>
          <a:lstStyle/>
          <a:p>
            <a:pPr marL="0" indent="0">
              <a:spcAft>
                <a:spcPts val="2400"/>
              </a:spcAft>
              <a:buNone/>
            </a:pPr>
            <a:r>
              <a:rPr lang="pl-PL" dirty="0"/>
              <a:t>Projekt jest zgodny z warunkami w zakresie równości szans </a:t>
            </a:r>
            <a:br>
              <a:rPr lang="pl-PL" dirty="0"/>
            </a:br>
            <a:r>
              <a:rPr lang="pl-PL" dirty="0"/>
              <a:t>i niedyskryminacji zamieszczonymi w programie FEP 2021-2027</a:t>
            </a:r>
            <a:br>
              <a:rPr lang="pl-PL" dirty="0"/>
            </a:br>
            <a:r>
              <a:rPr lang="pl-PL" dirty="0"/>
              <a:t>w opisie działań na rzecz zapewnienia równości. </a:t>
            </a:r>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40</a:t>
            </a:fld>
            <a:endParaRPr lang="pl-PL" dirty="0"/>
          </a:p>
        </p:txBody>
      </p:sp>
    </p:spTree>
    <p:extLst>
      <p:ext uri="{BB962C8B-B14F-4D97-AF65-F5344CB8AC3E}">
        <p14:creationId xmlns:p14="http://schemas.microsoft.com/office/powerpoint/2010/main" val="3550458113"/>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809403" y="359838"/>
            <a:ext cx="9073008" cy="1619799"/>
          </a:xfrm>
        </p:spPr>
        <p:txBody>
          <a:bodyPr>
            <a:normAutofit/>
          </a:bodyPr>
          <a:lstStyle/>
          <a:p>
            <a:r>
              <a:rPr lang="pl-PL" dirty="0"/>
              <a:t>Wytyczne dotyczące realizacji zasad równościowych w ramach funduszy unijnych na lata 2021-2027.</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809402" y="1979637"/>
            <a:ext cx="9433047" cy="4680202"/>
          </a:xfrm>
        </p:spPr>
        <p:txBody>
          <a:bodyPr/>
          <a:lstStyle/>
          <a:p>
            <a:pPr marL="0" indent="0">
              <a:spcAft>
                <a:spcPts val="3000"/>
              </a:spcAft>
              <a:buNone/>
            </a:pPr>
            <a:r>
              <a:rPr lang="pl-PL" dirty="0"/>
              <a:t>„Należy pamiętać, że pomimo iż projekt może nie zakładać bezpośredniej pomocy osobom o różnych potrzebach funkcjonalnych, to jednak </a:t>
            </a:r>
            <a:r>
              <a:rPr lang="pl-PL" b="1" spc="200" dirty="0">
                <a:solidFill>
                  <a:srgbClr val="C00000"/>
                </a:solidFill>
              </a:rPr>
              <a:t>efekty takich projektów </a:t>
            </a:r>
            <a:r>
              <a:rPr lang="pl-PL" dirty="0"/>
              <a:t>(na przykład przebudowa skrzyżowania, nowa aplikacja mobilna, remont budynku, nowy tabor/ środki transportu </a:t>
            </a:r>
            <a:br>
              <a:rPr lang="pl-PL" dirty="0"/>
            </a:br>
            <a:r>
              <a:rPr lang="pl-PL" dirty="0"/>
              <a:t>w komunikacji zbiorowej) </a:t>
            </a:r>
            <a:r>
              <a:rPr lang="pl-PL" b="1" dirty="0"/>
              <a:t>będą służyć różnym użytkownikom</a:t>
            </a:r>
            <a:r>
              <a:rPr lang="pl-PL" dirty="0"/>
              <a:t>, również osobom z niepełnosprawnościami. </a:t>
            </a:r>
          </a:p>
          <a:p>
            <a:pPr marL="0" indent="0">
              <a:spcAft>
                <a:spcPts val="3000"/>
              </a:spcAft>
              <a:buNone/>
            </a:pPr>
            <a:r>
              <a:rPr lang="pl-PL" dirty="0"/>
              <a:t>Należy więc uwzględnić w przypadku tych inwestycji </a:t>
            </a:r>
            <a:r>
              <a:rPr lang="pl-PL" b="1" dirty="0"/>
              <a:t>uniwersalne projektowanie</a:t>
            </a:r>
            <a:r>
              <a:rPr lang="pl-PL" dirty="0"/>
              <a:t> lub jeśli to niemożliwe – </a:t>
            </a:r>
            <a:r>
              <a:rPr lang="pl-PL" b="1" dirty="0"/>
              <a:t>racjonalne usprawnienia</a:t>
            </a:r>
            <a:r>
              <a:rPr lang="pl-PL" dirty="0"/>
              <a:t>. </a:t>
            </a:r>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41</a:t>
            </a:fld>
            <a:endParaRPr lang="pl-PL" dirty="0"/>
          </a:p>
        </p:txBody>
      </p:sp>
    </p:spTree>
    <p:extLst>
      <p:ext uri="{BB962C8B-B14F-4D97-AF65-F5344CB8AC3E}">
        <p14:creationId xmlns:p14="http://schemas.microsoft.com/office/powerpoint/2010/main" val="3904657624"/>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811D10F-4F19-45EB-86C6-F69BCCB3BECF}"/>
              </a:ext>
            </a:extLst>
          </p:cNvPr>
          <p:cNvSpPr>
            <a:spLocks noGrp="1"/>
          </p:cNvSpPr>
          <p:nvPr>
            <p:ph type="title"/>
          </p:nvPr>
        </p:nvSpPr>
        <p:spPr>
          <a:xfrm>
            <a:off x="1024819" y="281508"/>
            <a:ext cx="8640381" cy="646186"/>
          </a:xfrm>
        </p:spPr>
        <p:txBody>
          <a:bodyPr/>
          <a:lstStyle/>
          <a:p>
            <a:r>
              <a:rPr lang="pl-PL" dirty="0"/>
              <a:t>Dostępność informacyjno-komunikacyjna, cyfrowa</a:t>
            </a:r>
          </a:p>
        </p:txBody>
      </p:sp>
      <p:sp>
        <p:nvSpPr>
          <p:cNvPr id="4" name="Symbol zastępczy tekstu 3">
            <a:extLst>
              <a:ext uri="{FF2B5EF4-FFF2-40B4-BE49-F238E27FC236}">
                <a16:creationId xmlns:a16="http://schemas.microsoft.com/office/drawing/2014/main" id="{535F97A9-A001-437D-8EB2-EA6813012B80}"/>
              </a:ext>
            </a:extLst>
          </p:cNvPr>
          <p:cNvSpPr>
            <a:spLocks noGrp="1"/>
          </p:cNvSpPr>
          <p:nvPr>
            <p:ph type="body" sz="quarter" idx="11"/>
          </p:nvPr>
        </p:nvSpPr>
        <p:spPr>
          <a:xfrm>
            <a:off x="66662" y="6397859"/>
            <a:ext cx="6071332" cy="1076309"/>
          </a:xfrm>
        </p:spPr>
        <p:txBody>
          <a:bodyPr>
            <a:normAutofit/>
          </a:bodyPr>
          <a:lstStyle/>
          <a:p>
            <a:pPr marL="0" indent="0">
              <a:buNone/>
            </a:pPr>
            <a:r>
              <a:rPr lang="pl-PL" dirty="0" err="1"/>
              <a:t>Tyflografika</a:t>
            </a:r>
            <a:r>
              <a:rPr lang="pl-PL" dirty="0"/>
              <a:t>, Muzeum II Wojny Światowej w Gdańsku </a:t>
            </a:r>
          </a:p>
          <a:p>
            <a:pPr marL="0" indent="0">
              <a:buNone/>
            </a:pPr>
            <a:r>
              <a:rPr lang="pl-PL" dirty="0">
                <a:hlinkClick r:id="rId2"/>
              </a:rPr>
              <a:t>www.altix.pl</a:t>
            </a:r>
            <a:r>
              <a:rPr lang="pl-PL" dirty="0"/>
              <a:t> </a:t>
            </a:r>
            <a:endParaRPr lang="pl-PL" sz="1600" dirty="0"/>
          </a:p>
        </p:txBody>
      </p:sp>
      <p:sp>
        <p:nvSpPr>
          <p:cNvPr id="6" name="Symbol zastępczy tekstu 5">
            <a:extLst>
              <a:ext uri="{FF2B5EF4-FFF2-40B4-BE49-F238E27FC236}">
                <a16:creationId xmlns:a16="http://schemas.microsoft.com/office/drawing/2014/main" id="{9DA89911-1F94-43A4-88CE-7943611287CE}"/>
              </a:ext>
            </a:extLst>
          </p:cNvPr>
          <p:cNvSpPr>
            <a:spLocks noGrp="1"/>
          </p:cNvSpPr>
          <p:nvPr>
            <p:ph type="body" sz="quarter" idx="12"/>
          </p:nvPr>
        </p:nvSpPr>
        <p:spPr>
          <a:xfrm>
            <a:off x="6714058" y="4643933"/>
            <a:ext cx="2808312" cy="1008020"/>
          </a:xfrm>
        </p:spPr>
        <p:txBody>
          <a:bodyPr>
            <a:normAutofit/>
          </a:bodyPr>
          <a:lstStyle/>
          <a:p>
            <a:pPr marL="0" indent="0">
              <a:buNone/>
            </a:pPr>
            <a:r>
              <a:rPr lang="pl-PL" dirty="0"/>
              <a:t>Dostępność cyfrowa</a:t>
            </a:r>
          </a:p>
          <a:p>
            <a:pPr marL="0" indent="0">
              <a:buNone/>
            </a:pPr>
            <a:r>
              <a:rPr lang="pl-PL" dirty="0"/>
              <a:t>Grafika: </a:t>
            </a:r>
            <a:r>
              <a:rPr lang="pl-PL" dirty="0" err="1"/>
              <a:t>Rocket</a:t>
            </a:r>
            <a:r>
              <a:rPr lang="pl-PL" dirty="0"/>
              <a:t> Digital</a:t>
            </a:r>
          </a:p>
        </p:txBody>
      </p:sp>
      <p:sp>
        <p:nvSpPr>
          <p:cNvPr id="7" name="Symbol zastępczy numeru slajdu 6">
            <a:extLst>
              <a:ext uri="{FF2B5EF4-FFF2-40B4-BE49-F238E27FC236}">
                <a16:creationId xmlns:a16="http://schemas.microsoft.com/office/drawing/2014/main" id="{CBFDD0BD-3611-4391-9763-92C811FC13BD}"/>
              </a:ext>
            </a:extLst>
          </p:cNvPr>
          <p:cNvSpPr>
            <a:spLocks noGrp="1"/>
          </p:cNvSpPr>
          <p:nvPr>
            <p:ph type="sldNum" sz="quarter" idx="10"/>
          </p:nvPr>
        </p:nvSpPr>
        <p:spPr/>
        <p:txBody>
          <a:bodyPr/>
          <a:lstStyle/>
          <a:p>
            <a:fld id="{EB4015AA-59F6-416B-87A6-8E3D940284E2}" type="slidenum">
              <a:rPr lang="pl-PL" smtClean="0"/>
              <a:pPr/>
              <a:t>42</a:t>
            </a:fld>
            <a:endParaRPr lang="pl-PL" dirty="0"/>
          </a:p>
        </p:txBody>
      </p:sp>
      <p:pic>
        <p:nvPicPr>
          <p:cNvPr id="19" name="Symbol zastępczy zawartości 18" descr="ikona monitora oraz osoby: na wózku inwalidzkim, niewidomej, głuchej i z niepełnosprawnością intelektualną ">
            <a:extLst>
              <a:ext uri="{FF2B5EF4-FFF2-40B4-BE49-F238E27FC236}">
                <a16:creationId xmlns:a16="http://schemas.microsoft.com/office/drawing/2014/main" id="{9678B00B-7D22-485D-AD59-E551C36C818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08212" y="2531349"/>
            <a:ext cx="4360072" cy="1678769"/>
          </a:xfrm>
        </p:spPr>
      </p:pic>
      <p:pic>
        <p:nvPicPr>
          <p:cNvPr id="17" name="Symbol zastępczy zawartości 16" descr="tyflografika rozmieszczenia pomieszczeń w Muzeum II Wojny Światowej w Gdańsku ">
            <a:extLst>
              <a:ext uri="{FF2B5EF4-FFF2-40B4-BE49-F238E27FC236}">
                <a16:creationId xmlns:a16="http://schemas.microsoft.com/office/drawing/2014/main" id="{46026105-3AF4-4CD1-A965-1FBA668603A2}"/>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15783" y="1455039"/>
            <a:ext cx="4829226" cy="4942820"/>
          </a:xfrm>
        </p:spPr>
      </p:pic>
    </p:spTree>
    <p:extLst>
      <p:ext uri="{BB962C8B-B14F-4D97-AF65-F5344CB8AC3E}">
        <p14:creationId xmlns:p14="http://schemas.microsoft.com/office/powerpoint/2010/main" val="1219570694"/>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4622CE-0186-42BC-9C66-0E41AB51E120}"/>
              </a:ext>
            </a:extLst>
          </p:cNvPr>
          <p:cNvSpPr>
            <a:spLocks noGrp="1"/>
          </p:cNvSpPr>
          <p:nvPr>
            <p:ph type="title"/>
          </p:nvPr>
        </p:nvSpPr>
        <p:spPr/>
        <p:txBody>
          <a:bodyPr/>
          <a:lstStyle/>
          <a:p>
            <a:r>
              <a:rPr lang="pl-PL" dirty="0"/>
              <a:t>Co jest istotą każdego projektu?</a:t>
            </a:r>
          </a:p>
        </p:txBody>
      </p:sp>
      <p:sp>
        <p:nvSpPr>
          <p:cNvPr id="3" name="Symbol zastępczy zawartości 2">
            <a:extLst>
              <a:ext uri="{FF2B5EF4-FFF2-40B4-BE49-F238E27FC236}">
                <a16:creationId xmlns:a16="http://schemas.microsoft.com/office/drawing/2014/main" id="{D19404EB-DF4A-49C0-9CA6-B57C4F216E2C}"/>
              </a:ext>
            </a:extLst>
          </p:cNvPr>
          <p:cNvSpPr>
            <a:spLocks noGrp="1"/>
          </p:cNvSpPr>
          <p:nvPr>
            <p:ph idx="1"/>
          </p:nvPr>
        </p:nvSpPr>
        <p:spPr>
          <a:xfrm>
            <a:off x="845406" y="1403573"/>
            <a:ext cx="9001000" cy="4176464"/>
          </a:xfrm>
        </p:spPr>
        <p:txBody>
          <a:bodyPr>
            <a:normAutofit lnSpcReduction="10000"/>
          </a:bodyPr>
          <a:lstStyle/>
          <a:p>
            <a:pPr marL="0" indent="0" algn="ctr">
              <a:lnSpc>
                <a:spcPct val="160000"/>
              </a:lnSpc>
              <a:buNone/>
            </a:pPr>
            <a:r>
              <a:rPr lang="pl-PL" dirty="0"/>
              <a:t>W każdym projekcie, który otrzyma dofinansowanie </a:t>
            </a:r>
            <a:br>
              <a:rPr lang="pl-PL" dirty="0"/>
            </a:br>
            <a:r>
              <a:rPr lang="pl-PL" dirty="0"/>
              <a:t>ze środków Funduszy Europejskich, </a:t>
            </a:r>
            <a:br>
              <a:rPr lang="pl-PL" dirty="0"/>
            </a:br>
            <a:r>
              <a:rPr lang="pl-PL" dirty="0"/>
              <a:t>niezależnie od tego, </a:t>
            </a:r>
            <a:br>
              <a:rPr lang="pl-PL" dirty="0"/>
            </a:br>
            <a:r>
              <a:rPr lang="pl-PL" dirty="0"/>
              <a:t>czy jest to Europejski Fundusz Społeczny Plus </a:t>
            </a:r>
            <a:br>
              <a:rPr lang="pl-PL" dirty="0"/>
            </a:br>
            <a:r>
              <a:rPr lang="pl-PL" dirty="0"/>
              <a:t>czy Europejski Fundusz Rozwoju Regionalnego</a:t>
            </a:r>
            <a:br>
              <a:rPr lang="pl-PL" dirty="0"/>
            </a:br>
            <a:r>
              <a:rPr lang="pl-PL" dirty="0"/>
              <a:t>lub jakikolwiek inny, </a:t>
            </a:r>
            <a:br>
              <a:rPr lang="pl-PL" dirty="0"/>
            </a:br>
            <a:r>
              <a:rPr lang="pl-PL" dirty="0"/>
              <a:t>najważniejszy jest </a:t>
            </a:r>
            <a:br>
              <a:rPr lang="pl-PL" dirty="0"/>
            </a:br>
            <a:r>
              <a:rPr lang="pl-PL" sz="2800" b="1" dirty="0"/>
              <a:t>Człowiek.   </a:t>
            </a:r>
            <a:endParaRPr lang="pl-PL" b="1" dirty="0"/>
          </a:p>
        </p:txBody>
      </p:sp>
      <p:sp>
        <p:nvSpPr>
          <p:cNvPr id="4" name="Symbol zastępczy numeru slajdu 3">
            <a:extLst>
              <a:ext uri="{FF2B5EF4-FFF2-40B4-BE49-F238E27FC236}">
                <a16:creationId xmlns:a16="http://schemas.microsoft.com/office/drawing/2014/main" id="{AFB877F0-21A5-4B43-A3D3-45ED543C888C}"/>
              </a:ext>
            </a:extLst>
          </p:cNvPr>
          <p:cNvSpPr>
            <a:spLocks noGrp="1"/>
          </p:cNvSpPr>
          <p:nvPr>
            <p:ph type="sldNum" sz="quarter" idx="10"/>
          </p:nvPr>
        </p:nvSpPr>
        <p:spPr/>
        <p:txBody>
          <a:bodyPr/>
          <a:lstStyle/>
          <a:p>
            <a:fld id="{EB4015AA-59F6-416B-87A6-8E3D940284E2}" type="slidenum">
              <a:rPr lang="pl-PL" smtClean="0"/>
              <a:pPr/>
              <a:t>43</a:t>
            </a:fld>
            <a:endParaRPr lang="pl-PL" dirty="0"/>
          </a:p>
        </p:txBody>
      </p:sp>
    </p:spTree>
    <p:extLst>
      <p:ext uri="{BB962C8B-B14F-4D97-AF65-F5344CB8AC3E}">
        <p14:creationId xmlns:p14="http://schemas.microsoft.com/office/powerpoint/2010/main" val="1447008077"/>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4622CE-0186-42BC-9C66-0E41AB51E120}"/>
              </a:ext>
            </a:extLst>
          </p:cNvPr>
          <p:cNvSpPr>
            <a:spLocks noGrp="1"/>
          </p:cNvSpPr>
          <p:nvPr>
            <p:ph type="title"/>
          </p:nvPr>
        </p:nvSpPr>
        <p:spPr/>
        <p:txBody>
          <a:bodyPr/>
          <a:lstStyle/>
          <a:p>
            <a:r>
              <a:rPr lang="pl-PL" dirty="0"/>
              <a:t>Kto pyta, nie błądzi.</a:t>
            </a:r>
          </a:p>
        </p:txBody>
      </p:sp>
      <p:sp>
        <p:nvSpPr>
          <p:cNvPr id="3" name="Symbol zastępczy zawartości 2">
            <a:extLst>
              <a:ext uri="{FF2B5EF4-FFF2-40B4-BE49-F238E27FC236}">
                <a16:creationId xmlns:a16="http://schemas.microsoft.com/office/drawing/2014/main" id="{D19404EB-DF4A-49C0-9CA6-B57C4F216E2C}"/>
              </a:ext>
            </a:extLst>
          </p:cNvPr>
          <p:cNvSpPr>
            <a:spLocks noGrp="1"/>
          </p:cNvSpPr>
          <p:nvPr>
            <p:ph idx="1"/>
          </p:nvPr>
        </p:nvSpPr>
        <p:spPr>
          <a:xfrm>
            <a:off x="377354" y="1403573"/>
            <a:ext cx="10009112" cy="5256266"/>
          </a:xfrm>
        </p:spPr>
        <p:txBody>
          <a:bodyPr/>
          <a:lstStyle/>
          <a:p>
            <a:pPr marL="0" indent="0">
              <a:spcBef>
                <a:spcPts val="600"/>
              </a:spcBef>
              <a:spcAft>
                <a:spcPts val="600"/>
              </a:spcAft>
              <a:buNone/>
            </a:pPr>
            <a:r>
              <a:rPr lang="pl-PL" b="1" dirty="0"/>
              <a:t>Jeśli jest jakakolwiek wątpliwość</a:t>
            </a:r>
            <a:r>
              <a:rPr lang="pl-PL" dirty="0"/>
              <a:t>, czy każda osoba, bez względu na swoje cechy zewnętrzne lub wewnętrzne, albo ze względu na okoliczności, w których się znajduje, będzie mogła skorzystać z produktów, towarów lub usług </a:t>
            </a:r>
            <a:br>
              <a:rPr lang="pl-PL" dirty="0"/>
            </a:br>
            <a:r>
              <a:rPr lang="pl-PL" dirty="0"/>
              <a:t>w ramach projektu, </a:t>
            </a:r>
            <a:r>
              <a:rPr lang="pl-PL" b="1" dirty="0"/>
              <a:t>sprawdź to. </a:t>
            </a:r>
          </a:p>
          <a:p>
            <a:pPr marL="0" indent="0">
              <a:spcBef>
                <a:spcPts val="600"/>
              </a:spcBef>
              <a:spcAft>
                <a:spcPts val="600"/>
              </a:spcAft>
              <a:buNone/>
            </a:pPr>
            <a:r>
              <a:rPr lang="pl-PL" b="1" dirty="0"/>
              <a:t>Zapytaj o opinię </a:t>
            </a:r>
            <a:r>
              <a:rPr lang="pl-PL" dirty="0"/>
              <a:t>osoby zainteresowane, które będą w przyszłości korzystać </a:t>
            </a:r>
            <a:br>
              <a:rPr lang="pl-PL" dirty="0"/>
            </a:br>
            <a:r>
              <a:rPr lang="pl-PL" dirty="0"/>
              <a:t>z efektów Twojego projektu.</a:t>
            </a:r>
          </a:p>
          <a:p>
            <a:pPr marL="0" indent="0">
              <a:spcBef>
                <a:spcPts val="600"/>
              </a:spcBef>
              <a:spcAft>
                <a:spcPts val="600"/>
              </a:spcAft>
              <a:buNone/>
            </a:pPr>
            <a:r>
              <a:rPr lang="pl-PL" dirty="0"/>
              <a:t>Zawsze dobrym pomysłem będzie </a:t>
            </a:r>
            <a:r>
              <a:rPr lang="pl-PL" b="1" dirty="0"/>
              <a:t>audyt, np. dostępności </a:t>
            </a:r>
            <a:r>
              <a:rPr lang="pl-PL" dirty="0"/>
              <a:t>– na każdym etapie: </a:t>
            </a:r>
          </a:p>
          <a:p>
            <a:pPr>
              <a:spcBef>
                <a:spcPts val="600"/>
              </a:spcBef>
              <a:spcAft>
                <a:spcPts val="600"/>
              </a:spcAft>
              <a:buFont typeface="Arial" panose="020B0604020202020204" pitchFamily="34" charset="0"/>
              <a:buChar char="•"/>
            </a:pPr>
            <a:r>
              <a:rPr lang="pl-PL" dirty="0"/>
              <a:t>koncepcja, pomysł,</a:t>
            </a:r>
          </a:p>
          <a:p>
            <a:pPr>
              <a:spcBef>
                <a:spcPts val="600"/>
              </a:spcBef>
              <a:spcAft>
                <a:spcPts val="600"/>
              </a:spcAft>
              <a:buFont typeface="Arial" panose="020B0604020202020204" pitchFamily="34" charset="0"/>
              <a:buChar char="•"/>
            </a:pPr>
            <a:r>
              <a:rPr lang="pl-PL" dirty="0"/>
              <a:t>realizacja zadań,</a:t>
            </a:r>
          </a:p>
          <a:p>
            <a:pPr>
              <a:spcBef>
                <a:spcPts val="600"/>
              </a:spcBef>
              <a:spcAft>
                <a:spcPts val="600"/>
              </a:spcAft>
              <a:buFont typeface="Arial" panose="020B0604020202020204" pitchFamily="34" charset="0"/>
              <a:buChar char="•"/>
            </a:pPr>
            <a:r>
              <a:rPr lang="pl-PL" dirty="0"/>
              <a:t>ostateczna weryfikacja przed zamknięciem projektu.</a:t>
            </a:r>
          </a:p>
        </p:txBody>
      </p:sp>
      <p:sp>
        <p:nvSpPr>
          <p:cNvPr id="4" name="Symbol zastępczy numeru slajdu 3">
            <a:extLst>
              <a:ext uri="{FF2B5EF4-FFF2-40B4-BE49-F238E27FC236}">
                <a16:creationId xmlns:a16="http://schemas.microsoft.com/office/drawing/2014/main" id="{AFB877F0-21A5-4B43-A3D3-45ED543C888C}"/>
              </a:ext>
            </a:extLst>
          </p:cNvPr>
          <p:cNvSpPr>
            <a:spLocks noGrp="1"/>
          </p:cNvSpPr>
          <p:nvPr>
            <p:ph type="sldNum" sz="quarter" idx="10"/>
          </p:nvPr>
        </p:nvSpPr>
        <p:spPr/>
        <p:txBody>
          <a:bodyPr/>
          <a:lstStyle/>
          <a:p>
            <a:fld id="{EB4015AA-59F6-416B-87A6-8E3D940284E2}" type="slidenum">
              <a:rPr lang="pl-PL" smtClean="0"/>
              <a:pPr/>
              <a:t>44</a:t>
            </a:fld>
            <a:endParaRPr lang="pl-PL" dirty="0"/>
          </a:p>
        </p:txBody>
      </p:sp>
    </p:spTree>
    <p:extLst>
      <p:ext uri="{BB962C8B-B14F-4D97-AF65-F5344CB8AC3E}">
        <p14:creationId xmlns:p14="http://schemas.microsoft.com/office/powerpoint/2010/main" val="2240080575"/>
      </p:ext>
    </p:extLst>
  </p:cSld>
  <p:clrMapOvr>
    <a:masterClrMapping/>
  </p:clrMapOvr>
  <p:transition spd="slow">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42619E-BEA2-4B18-9EFE-612497778C54}"/>
              </a:ext>
            </a:extLst>
          </p:cNvPr>
          <p:cNvSpPr>
            <a:spLocks noGrp="1"/>
          </p:cNvSpPr>
          <p:nvPr>
            <p:ph type="title"/>
          </p:nvPr>
        </p:nvSpPr>
        <p:spPr/>
        <p:txBody>
          <a:bodyPr>
            <a:normAutofit fontScale="90000"/>
          </a:bodyPr>
          <a:lstStyle/>
          <a:p>
            <a:r>
              <a:rPr lang="pl-PL" b="0" dirty="0"/>
              <a:t>Standardy i wytyczne w ramach programu Dostępność Plus</a:t>
            </a:r>
            <a:endParaRPr lang="pl-PL" dirty="0"/>
          </a:p>
        </p:txBody>
      </p:sp>
      <p:sp>
        <p:nvSpPr>
          <p:cNvPr id="3" name="Symbol zastępczy zawartości 2">
            <a:extLst>
              <a:ext uri="{FF2B5EF4-FFF2-40B4-BE49-F238E27FC236}">
                <a16:creationId xmlns:a16="http://schemas.microsoft.com/office/drawing/2014/main" id="{5EF861F2-FD72-4821-86E1-D297A4374749}"/>
              </a:ext>
            </a:extLst>
          </p:cNvPr>
          <p:cNvSpPr>
            <a:spLocks noGrp="1"/>
          </p:cNvSpPr>
          <p:nvPr>
            <p:ph idx="1"/>
          </p:nvPr>
        </p:nvSpPr>
        <p:spPr/>
        <p:txBody>
          <a:bodyPr>
            <a:normAutofit/>
          </a:bodyPr>
          <a:lstStyle/>
          <a:p>
            <a:pPr marL="0" indent="0">
              <a:buNone/>
            </a:pPr>
            <a:r>
              <a:rPr lang="pl-PL" dirty="0"/>
              <a:t>Wybrane przykłady: </a:t>
            </a:r>
            <a:endParaRPr lang="pl-PL" u="sng" dirty="0">
              <a:hlinkClick r:id="rId2" tooltip="Zalacznik nr 2 do Wytycznych w zakresie rownosci"/>
            </a:endParaRPr>
          </a:p>
          <a:p>
            <a:pPr>
              <a:lnSpc>
                <a:spcPct val="150000"/>
              </a:lnSpc>
            </a:pPr>
            <a:r>
              <a:rPr lang="pl-PL" u="sng" dirty="0">
                <a:hlinkClick r:id="rId2" tooltip="Zalacznik nr 2 do Wytycznych w zakresie rownosci"/>
              </a:rPr>
              <a:t>Standardy dostępności dla polityki spójności 2014-2020</a:t>
            </a:r>
            <a:r>
              <a:rPr lang="pl-PL" dirty="0"/>
              <a:t> (PDF 3 MB)</a:t>
            </a:r>
          </a:p>
          <a:p>
            <a:pPr>
              <a:lnSpc>
                <a:spcPct val="150000"/>
              </a:lnSpc>
            </a:pPr>
            <a:r>
              <a:rPr lang="pl-PL" dirty="0">
                <a:hlinkClick r:id="rId3"/>
              </a:rPr>
              <a:t>Standardy dostępności w polityce spójności na-lata-2021-2027/</a:t>
            </a:r>
            <a:r>
              <a:rPr lang="pl-PL" dirty="0"/>
              <a:t> </a:t>
            </a:r>
          </a:p>
          <a:p>
            <a:pPr>
              <a:lnSpc>
                <a:spcPct val="150000"/>
              </a:lnSpc>
            </a:pPr>
            <a:r>
              <a:rPr lang="pl-PL" u="sng" dirty="0">
                <a:hlinkClick r:id="rId4" tooltip="Rekomendacje dla jakośći szkoleń - wersja dostępna"/>
              </a:rPr>
              <a:t>Rekomendacje dla jakości szkoleń - wersja dostępna</a:t>
            </a:r>
            <a:r>
              <a:rPr lang="pl-PL" dirty="0"/>
              <a:t> (PDF 126 KB)</a:t>
            </a:r>
          </a:p>
          <a:p>
            <a:pPr>
              <a:lnSpc>
                <a:spcPct val="150000"/>
              </a:lnSpc>
            </a:pPr>
            <a:r>
              <a:rPr lang="pl-PL" u="sng" dirty="0">
                <a:hlinkClick r:id="rId5" tooltip="przekierowanie do strony zewnętrznej - link otwiera się w nowej karcie"/>
              </a:rPr>
              <a:t>Standardy projektowania uniwersalnego</a:t>
            </a:r>
            <a:endParaRPr lang="pl-PL" dirty="0"/>
          </a:p>
          <a:p>
            <a:pPr>
              <a:lnSpc>
                <a:spcPct val="150000"/>
              </a:lnSpc>
            </a:pPr>
            <a:r>
              <a:rPr lang="pl-PL" dirty="0">
                <a:hlinkClick r:id="rId6" tooltip="Standardy przygotowania łatwego tekstu - plik w PDF"/>
              </a:rPr>
              <a:t>Europejskie standardy przygotowania tekstu łatwego do czytania i zrozumienia</a:t>
            </a:r>
            <a:r>
              <a:rPr lang="pl-PL" dirty="0"/>
              <a:t> (PDF 2 MB)</a:t>
            </a:r>
          </a:p>
          <a:p>
            <a:pPr>
              <a:lnSpc>
                <a:spcPct val="150000"/>
              </a:lnSpc>
            </a:pPr>
            <a:r>
              <a:rPr lang="pl-PL" u="sng" dirty="0">
                <a:hlinkClick r:id="rId7" tooltip="Dostępność w dokumentach elektronicznych - plik w formacie PDF"/>
              </a:rPr>
              <a:t>Standardy dostępności dla dokumentów elektronicznych</a:t>
            </a:r>
            <a:r>
              <a:rPr lang="pl-PL" dirty="0"/>
              <a:t> (PDF 6 MB)</a:t>
            </a:r>
          </a:p>
        </p:txBody>
      </p:sp>
      <p:sp>
        <p:nvSpPr>
          <p:cNvPr id="4" name="Symbol zastępczy numeru slajdu 3">
            <a:extLst>
              <a:ext uri="{FF2B5EF4-FFF2-40B4-BE49-F238E27FC236}">
                <a16:creationId xmlns:a16="http://schemas.microsoft.com/office/drawing/2014/main" id="{97D3BEC2-8E8E-4EE5-BC8E-08467A7F3B78}"/>
              </a:ext>
            </a:extLst>
          </p:cNvPr>
          <p:cNvSpPr>
            <a:spLocks noGrp="1"/>
          </p:cNvSpPr>
          <p:nvPr>
            <p:ph type="sldNum" sz="quarter" idx="10"/>
          </p:nvPr>
        </p:nvSpPr>
        <p:spPr/>
        <p:txBody>
          <a:bodyPr/>
          <a:lstStyle/>
          <a:p>
            <a:fld id="{EB4015AA-59F6-416B-87A6-8E3D940284E2}" type="slidenum">
              <a:rPr lang="pl-PL" smtClean="0"/>
              <a:pPr/>
              <a:t>45</a:t>
            </a:fld>
            <a:endParaRPr lang="pl-PL" dirty="0"/>
          </a:p>
        </p:txBody>
      </p:sp>
    </p:spTree>
    <p:extLst>
      <p:ext uri="{BB962C8B-B14F-4D97-AF65-F5344CB8AC3E}">
        <p14:creationId xmlns:p14="http://schemas.microsoft.com/office/powerpoint/2010/main" val="3428361367"/>
      </p:ext>
    </p:extLst>
  </p:cSld>
  <p:clrMapOvr>
    <a:masterClrMapping/>
  </p:clrMapOvr>
  <p:transition spd="slow">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ymbol zastępczy obrazu 10">
            <a:extLst>
              <a:ext uri="{FF2B5EF4-FFF2-40B4-BE49-F238E27FC236}">
                <a16:creationId xmlns:a16="http://schemas.microsoft.com/office/drawing/2014/main" id="{1F147630-C673-4BA7-AF8C-64AB1B1529B8}"/>
              </a:ext>
              <a:ext uri="{C183D7F6-B498-43B3-948B-1728B52AA6E4}">
                <adec:decorative xmlns="" xmlns:adec="http://schemas.microsoft.com/office/drawing/2017/decorative" val="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990" r="2990"/>
          <a:stretch>
            <a:fillRect/>
          </a:stretch>
        </p:blipFill>
        <p:spPr>
          <a:xfrm>
            <a:off x="809402" y="467469"/>
            <a:ext cx="4090799" cy="4319958"/>
          </a:xfrm>
        </p:spPr>
      </p:pic>
      <p:sp>
        <p:nvSpPr>
          <p:cNvPr id="3" name="Tytuł 2">
            <a:extLst>
              <a:ext uri="{FF2B5EF4-FFF2-40B4-BE49-F238E27FC236}">
                <a16:creationId xmlns:a16="http://schemas.microsoft.com/office/drawing/2014/main" id="{3D57CE1F-AA92-4B96-B0AE-6BE2290173A4}"/>
              </a:ext>
            </a:extLst>
          </p:cNvPr>
          <p:cNvSpPr>
            <a:spLocks noGrp="1"/>
          </p:cNvSpPr>
          <p:nvPr>
            <p:ph type="ctrTitle"/>
          </p:nvPr>
        </p:nvSpPr>
        <p:spPr/>
        <p:txBody>
          <a:bodyPr/>
          <a:lstStyle/>
          <a:p>
            <a:r>
              <a:rPr lang="pl-PL" dirty="0">
                <a:latin typeface="Arial" panose="020B0604020202020204" pitchFamily="34" charset="0"/>
                <a:cs typeface="Arial" panose="020B0604020202020204" pitchFamily="34" charset="0"/>
              </a:rPr>
              <a:t>Dostępność cyfrowa</a:t>
            </a:r>
          </a:p>
        </p:txBody>
      </p:sp>
    </p:spTree>
    <p:extLst>
      <p:ext uri="{BB962C8B-B14F-4D97-AF65-F5344CB8AC3E}">
        <p14:creationId xmlns:p14="http://schemas.microsoft.com/office/powerpoint/2010/main" val="986793252"/>
      </p:ext>
    </p:extLst>
  </p:cSld>
  <p:clrMapOvr>
    <a:masterClrMapping/>
  </p:clrMapOvr>
  <p:transition spd="slow">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1025425" y="359838"/>
            <a:ext cx="8856985" cy="1043735"/>
          </a:xfrm>
        </p:spPr>
        <p:txBody>
          <a:bodyPr>
            <a:normAutofit/>
          </a:bodyPr>
          <a:lstStyle/>
          <a:p>
            <a:r>
              <a:rPr lang="pl-PL" dirty="0"/>
              <a:t>Standard cyfrowy – wstęp  </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1097434" y="2627709"/>
            <a:ext cx="8784976" cy="2304256"/>
          </a:xfrm>
        </p:spPr>
        <p:txBody>
          <a:bodyPr>
            <a:normAutofit/>
          </a:bodyPr>
          <a:lstStyle/>
          <a:p>
            <a:pPr marL="0" indent="0">
              <a:spcAft>
                <a:spcPts val="2400"/>
              </a:spcAft>
              <a:buNone/>
            </a:pPr>
            <a:r>
              <a:rPr lang="pl-PL" dirty="0"/>
              <a:t>Dostępność stron www oraz aplikacji mobilnych – zgodnie z ustawą </a:t>
            </a:r>
            <a:br>
              <a:rPr lang="pl-PL" dirty="0"/>
            </a:br>
            <a:r>
              <a:rPr lang="pl-PL" dirty="0"/>
              <a:t>o dostępności cyfrowej.</a:t>
            </a:r>
          </a:p>
          <a:p>
            <a:pPr marL="0" indent="0">
              <a:buNone/>
            </a:pPr>
            <a:r>
              <a:rPr lang="pl-PL" dirty="0"/>
              <a:t>Wytyczne dla dostępności treści internetowych (WCAG) 2.1 </a:t>
            </a:r>
            <a:br>
              <a:rPr lang="pl-PL" dirty="0"/>
            </a:br>
            <a:r>
              <a:rPr lang="pl-PL" dirty="0"/>
              <a:t>(załącznik do  ustawy – wyciąg) </a:t>
            </a:r>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47</a:t>
            </a:fld>
            <a:endParaRPr lang="pl-PL" dirty="0"/>
          </a:p>
        </p:txBody>
      </p:sp>
    </p:spTree>
    <p:extLst>
      <p:ext uri="{BB962C8B-B14F-4D97-AF65-F5344CB8AC3E}">
        <p14:creationId xmlns:p14="http://schemas.microsoft.com/office/powerpoint/2010/main" val="2627139512"/>
      </p:ext>
    </p:extLst>
  </p:cSld>
  <p:clrMapOvr>
    <a:masterClrMapping/>
  </p:clrMapOvr>
  <p:transition spd="slow">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8DB5399-9F62-41CE-B212-F75E304AF79D}"/>
              </a:ext>
            </a:extLst>
          </p:cNvPr>
          <p:cNvSpPr>
            <a:spLocks noGrp="1"/>
          </p:cNvSpPr>
          <p:nvPr>
            <p:ph type="title"/>
          </p:nvPr>
        </p:nvSpPr>
        <p:spPr>
          <a:xfrm>
            <a:off x="1025425" y="359838"/>
            <a:ext cx="8856985" cy="1043735"/>
          </a:xfrm>
        </p:spPr>
        <p:txBody>
          <a:bodyPr>
            <a:normAutofit/>
          </a:bodyPr>
          <a:lstStyle/>
          <a:p>
            <a:r>
              <a:rPr lang="pl-PL" dirty="0"/>
              <a:t>Standard cyfrowy </a:t>
            </a:r>
          </a:p>
        </p:txBody>
      </p:sp>
      <p:sp>
        <p:nvSpPr>
          <p:cNvPr id="3" name="Symbol zastępczy zawartości 2">
            <a:extLst>
              <a:ext uri="{FF2B5EF4-FFF2-40B4-BE49-F238E27FC236}">
                <a16:creationId xmlns:a16="http://schemas.microsoft.com/office/drawing/2014/main" id="{CF805469-6F54-4DF2-AAD1-E6CA570CE451}"/>
              </a:ext>
            </a:extLst>
          </p:cNvPr>
          <p:cNvSpPr>
            <a:spLocks noGrp="1"/>
          </p:cNvSpPr>
          <p:nvPr>
            <p:ph idx="1"/>
          </p:nvPr>
        </p:nvSpPr>
        <p:spPr>
          <a:xfrm>
            <a:off x="1097435" y="1763613"/>
            <a:ext cx="8784976" cy="4320480"/>
          </a:xfrm>
        </p:spPr>
        <p:txBody>
          <a:bodyPr>
            <a:normAutofit/>
          </a:bodyPr>
          <a:lstStyle/>
          <a:p>
            <a:pPr marL="0" lvl="0" indent="0">
              <a:buNone/>
            </a:pPr>
            <a:r>
              <a:rPr lang="pl-PL" sz="2400" dirty="0"/>
              <a:t>Dostępność cyfrowa to m.in.: </a:t>
            </a:r>
          </a:p>
          <a:p>
            <a:pPr lvl="0">
              <a:buFont typeface="Arial" panose="020B0604020202020204" pitchFamily="34" charset="0"/>
              <a:buChar char="•"/>
            </a:pPr>
            <a:r>
              <a:rPr lang="pl-PL" sz="2400" dirty="0"/>
              <a:t>style nagłówków i akapity,</a:t>
            </a:r>
          </a:p>
          <a:p>
            <a:pPr lvl="0">
              <a:buFont typeface="Arial" panose="020B0604020202020204" pitchFamily="34" charset="0"/>
              <a:buChar char="•"/>
            </a:pPr>
            <a:r>
              <a:rPr lang="pl-PL" sz="2400" dirty="0"/>
              <a:t>tabele,</a:t>
            </a:r>
          </a:p>
          <a:p>
            <a:pPr lvl="0">
              <a:buFont typeface="Arial" panose="020B0604020202020204" pitchFamily="34" charset="0"/>
              <a:buChar char="•"/>
            </a:pPr>
            <a:r>
              <a:rPr lang="pl-PL" sz="2400" dirty="0"/>
              <a:t>kontrasty i kolory,</a:t>
            </a:r>
          </a:p>
          <a:p>
            <a:pPr lvl="0">
              <a:buFont typeface="Arial" panose="020B0604020202020204" pitchFamily="34" charset="0"/>
              <a:buChar char="•"/>
            </a:pPr>
            <a:r>
              <a:rPr lang="pl-PL" sz="2400" dirty="0"/>
              <a:t>listy elementów,</a:t>
            </a:r>
          </a:p>
          <a:p>
            <a:pPr lvl="0">
              <a:buFont typeface="Arial" panose="020B0604020202020204" pitchFamily="34" charset="0"/>
              <a:buChar char="•"/>
            </a:pPr>
            <a:r>
              <a:rPr lang="pl-PL" sz="2400" dirty="0"/>
              <a:t>linki, </a:t>
            </a:r>
          </a:p>
          <a:p>
            <a:pPr lvl="0">
              <a:buFont typeface="Arial" panose="020B0604020202020204" pitchFamily="34" charset="0"/>
              <a:buChar char="•"/>
            </a:pPr>
            <a:r>
              <a:rPr lang="pl-PL" sz="2400" dirty="0"/>
              <a:t>elementy graficzne (tekst alternatywny), </a:t>
            </a:r>
          </a:p>
          <a:p>
            <a:pPr lvl="0">
              <a:buFont typeface="Arial" panose="020B0604020202020204" pitchFamily="34" charset="0"/>
              <a:buChar char="•"/>
            </a:pPr>
            <a:r>
              <a:rPr lang="pl-PL" sz="2400" dirty="0"/>
              <a:t>prezentacje i multimedia.</a:t>
            </a:r>
          </a:p>
        </p:txBody>
      </p:sp>
      <p:sp>
        <p:nvSpPr>
          <p:cNvPr id="4" name="Symbol zastępczy numeru slajdu 3">
            <a:extLst>
              <a:ext uri="{FF2B5EF4-FFF2-40B4-BE49-F238E27FC236}">
                <a16:creationId xmlns:a16="http://schemas.microsoft.com/office/drawing/2014/main" id="{1183413D-0948-4585-8B12-FD87570D4CE6}"/>
              </a:ext>
            </a:extLst>
          </p:cNvPr>
          <p:cNvSpPr>
            <a:spLocks noGrp="1"/>
          </p:cNvSpPr>
          <p:nvPr>
            <p:ph type="sldNum" sz="quarter" idx="10"/>
          </p:nvPr>
        </p:nvSpPr>
        <p:spPr/>
        <p:txBody>
          <a:bodyPr/>
          <a:lstStyle/>
          <a:p>
            <a:fld id="{EB4015AA-59F6-416B-87A6-8E3D940284E2}" type="slidenum">
              <a:rPr lang="pl-PL" smtClean="0"/>
              <a:pPr/>
              <a:t>48</a:t>
            </a:fld>
            <a:endParaRPr lang="pl-PL" dirty="0"/>
          </a:p>
        </p:txBody>
      </p:sp>
    </p:spTree>
    <p:extLst>
      <p:ext uri="{BB962C8B-B14F-4D97-AF65-F5344CB8AC3E}">
        <p14:creationId xmlns:p14="http://schemas.microsoft.com/office/powerpoint/2010/main" val="1660650520"/>
      </p:ext>
    </p:extLst>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DD91597-B810-4707-BBA9-5254A5302DFC}"/>
              </a:ext>
            </a:extLst>
          </p:cNvPr>
          <p:cNvSpPr>
            <a:spLocks noGrp="1"/>
          </p:cNvSpPr>
          <p:nvPr>
            <p:ph type="title"/>
          </p:nvPr>
        </p:nvSpPr>
        <p:spPr/>
        <p:txBody>
          <a:bodyPr/>
          <a:lstStyle/>
          <a:p>
            <a:r>
              <a:rPr lang="pl-PL" dirty="0"/>
              <a:t>Sprawdzanie dostępności dokumentów </a:t>
            </a:r>
          </a:p>
        </p:txBody>
      </p:sp>
      <p:sp>
        <p:nvSpPr>
          <p:cNvPr id="3" name="Symbol zastępczy zawartości 2">
            <a:extLst>
              <a:ext uri="{FF2B5EF4-FFF2-40B4-BE49-F238E27FC236}">
                <a16:creationId xmlns:a16="http://schemas.microsoft.com/office/drawing/2014/main" id="{A39DFEC6-4CAE-4368-839A-0ABF0294A79F}"/>
              </a:ext>
            </a:extLst>
          </p:cNvPr>
          <p:cNvSpPr>
            <a:spLocks noGrp="1"/>
          </p:cNvSpPr>
          <p:nvPr>
            <p:ph sz="half" idx="1"/>
          </p:nvPr>
        </p:nvSpPr>
        <p:spPr>
          <a:xfrm>
            <a:off x="154095" y="1187729"/>
            <a:ext cx="3923976" cy="5184216"/>
          </a:xfrm>
        </p:spPr>
        <p:txBody>
          <a:bodyPr/>
          <a:lstStyle/>
          <a:p>
            <a:pPr marL="0" indent="0">
              <a:spcAft>
                <a:spcPts val="1800"/>
              </a:spcAft>
              <a:buNone/>
              <a:defRPr/>
            </a:pPr>
            <a:r>
              <a:rPr lang="pl-PL" sz="2200" dirty="0">
                <a:latin typeface="Arial" panose="020B0604020202020204" pitchFamily="34" charset="0"/>
                <a:cs typeface="Arial" panose="020B0604020202020204" pitchFamily="34" charset="0"/>
              </a:rPr>
              <a:t>Nie ma obecnie narzędzia, które automatycznie i w 100% </a:t>
            </a:r>
            <a:br>
              <a:rPr lang="pl-PL" sz="2200" dirty="0">
                <a:latin typeface="Arial" panose="020B0604020202020204" pitchFamily="34" charset="0"/>
                <a:cs typeface="Arial" panose="020B0604020202020204" pitchFamily="34" charset="0"/>
              </a:rPr>
            </a:br>
            <a:r>
              <a:rPr lang="pl-PL" sz="2200" dirty="0">
                <a:latin typeface="Arial" panose="020B0604020202020204" pitchFamily="34" charset="0"/>
                <a:cs typeface="Arial" panose="020B0604020202020204" pitchFamily="34" charset="0"/>
              </a:rPr>
              <a:t>sprawdzi Twój dokument. </a:t>
            </a:r>
          </a:p>
          <a:p>
            <a:pPr marL="0" indent="0">
              <a:buNone/>
              <a:defRPr/>
            </a:pPr>
            <a:r>
              <a:rPr lang="pl-PL" sz="2200" dirty="0">
                <a:latin typeface="Arial" panose="020B0604020202020204" pitchFamily="34" charset="0"/>
                <a:cs typeface="Arial" panose="020B0604020202020204" pitchFamily="34" charset="0"/>
              </a:rPr>
              <a:t>Możesz skorzystać </a:t>
            </a:r>
            <a:br>
              <a:rPr lang="pl-PL" sz="2200" dirty="0">
                <a:latin typeface="Arial" panose="020B0604020202020204" pitchFamily="34" charset="0"/>
                <a:cs typeface="Arial" panose="020B0604020202020204" pitchFamily="34" charset="0"/>
              </a:rPr>
            </a:br>
            <a:r>
              <a:rPr lang="pl-PL" sz="2200" dirty="0">
                <a:latin typeface="Arial" panose="020B0604020202020204" pitchFamily="34" charset="0"/>
                <a:cs typeface="Arial" panose="020B0604020202020204" pitchFamily="34" charset="0"/>
              </a:rPr>
              <a:t>z „podpowiedzi”, </a:t>
            </a:r>
            <a:br>
              <a:rPr lang="pl-PL" sz="2200" dirty="0">
                <a:latin typeface="Arial" panose="020B0604020202020204" pitchFamily="34" charset="0"/>
                <a:cs typeface="Arial" panose="020B0604020202020204" pitchFamily="34" charset="0"/>
              </a:rPr>
            </a:br>
            <a:r>
              <a:rPr lang="pl-PL" sz="2200" dirty="0">
                <a:latin typeface="Arial" panose="020B0604020202020204" pitchFamily="34" charset="0"/>
                <a:cs typeface="Arial" panose="020B0604020202020204" pitchFamily="34" charset="0"/>
              </a:rPr>
              <a:t>co poprawić: </a:t>
            </a:r>
          </a:p>
          <a:p>
            <a:pPr marL="266700" indent="-266700">
              <a:buFont typeface="Wingdings" panose="05000000000000000000" pitchFamily="2" charset="2"/>
              <a:buChar char="Ø"/>
              <a:defRPr/>
            </a:pPr>
            <a:r>
              <a:rPr lang="pl-PL" sz="2200" dirty="0">
                <a:latin typeface="Arial" panose="020B0604020202020204" pitchFamily="34" charset="0"/>
                <a:cs typeface="Arial" panose="020B0604020202020204" pitchFamily="34" charset="0"/>
              </a:rPr>
              <a:t>Plik – Informacje – Wyszukaj problemy – Sprawdź ułatwienia dostępu</a:t>
            </a:r>
          </a:p>
          <a:p>
            <a:pPr marL="266700" indent="-266700">
              <a:buFont typeface="Wingdings" panose="05000000000000000000" pitchFamily="2" charset="2"/>
              <a:buChar char="Ø"/>
              <a:defRPr/>
            </a:pPr>
            <a:r>
              <a:rPr lang="pl-PL" sz="2200" dirty="0">
                <a:latin typeface="Arial" panose="020B0604020202020204" pitchFamily="34" charset="0"/>
                <a:cs typeface="Arial" panose="020B0604020202020204" pitchFamily="34" charset="0"/>
              </a:rPr>
              <a:t>zakładka Recenzja – Sprawdź ułatwienia dostępu.</a:t>
            </a:r>
          </a:p>
          <a:p>
            <a:pPr marL="0" indent="0">
              <a:buNone/>
            </a:pPr>
            <a:r>
              <a:rPr lang="pl-PL" sz="2200" b="1" dirty="0">
                <a:latin typeface="Arial" panose="020B0604020202020204" pitchFamily="34" charset="0"/>
                <a:cs typeface="Arial" panose="020B0604020202020204" pitchFamily="34" charset="0"/>
              </a:rPr>
              <a:t>Ale i tak nic nie zastąpi człowieka!</a:t>
            </a:r>
          </a:p>
        </p:txBody>
      </p:sp>
      <p:pic>
        <p:nvPicPr>
          <p:cNvPr id="8" name="Symbol zastępczy zawartości 7" descr="zrzut ekranu polecenia sprawdź ułatwienia dostępu ">
            <a:extLst>
              <a:ext uri="{FF2B5EF4-FFF2-40B4-BE49-F238E27FC236}">
                <a16:creationId xmlns:a16="http://schemas.microsoft.com/office/drawing/2014/main" id="{BE68673D-98CF-4A04-9A3F-33D4F9763791}"/>
              </a:ext>
            </a:extLst>
          </p:cNvPr>
          <p:cNvPicPr>
            <a:picLocks noGrp="1" noChangeAspect="1"/>
          </p:cNvPicPr>
          <p:nvPr>
            <p:ph sz="half" idx="4294967295"/>
          </p:nvPr>
        </p:nvPicPr>
        <p:blipFill>
          <a:blip r:embed="rId2"/>
          <a:stretch>
            <a:fillRect/>
          </a:stretch>
        </p:blipFill>
        <p:spPr>
          <a:xfrm>
            <a:off x="4255193" y="1115541"/>
            <a:ext cx="6282011" cy="5494085"/>
          </a:xfrm>
          <a:prstGeom prst="rect">
            <a:avLst/>
          </a:prstGeom>
        </p:spPr>
      </p:pic>
      <p:sp>
        <p:nvSpPr>
          <p:cNvPr id="7" name="Symbol zastępczy numeru slajdu 6">
            <a:extLst>
              <a:ext uri="{FF2B5EF4-FFF2-40B4-BE49-F238E27FC236}">
                <a16:creationId xmlns:a16="http://schemas.microsoft.com/office/drawing/2014/main" id="{6B2C7ABE-287B-4437-9C15-379898CE0841}"/>
              </a:ext>
            </a:extLst>
          </p:cNvPr>
          <p:cNvSpPr>
            <a:spLocks noGrp="1"/>
          </p:cNvSpPr>
          <p:nvPr>
            <p:ph type="sldNum" sz="quarter" idx="10"/>
          </p:nvPr>
        </p:nvSpPr>
        <p:spPr/>
        <p:txBody>
          <a:bodyPr/>
          <a:lstStyle/>
          <a:p>
            <a:fld id="{EB4015AA-59F6-416B-87A6-8E3D940284E2}" type="slidenum">
              <a:rPr lang="pl-PL" smtClean="0"/>
              <a:pPr/>
              <a:t>49</a:t>
            </a:fld>
            <a:endParaRPr lang="pl-PL" dirty="0"/>
          </a:p>
        </p:txBody>
      </p:sp>
    </p:spTree>
    <p:extLst>
      <p:ext uri="{BB962C8B-B14F-4D97-AF65-F5344CB8AC3E}">
        <p14:creationId xmlns:p14="http://schemas.microsoft.com/office/powerpoint/2010/main" val="393244456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233339" y="522131"/>
            <a:ext cx="10225136" cy="881442"/>
          </a:xfrm>
        </p:spPr>
        <p:txBody>
          <a:bodyPr>
            <a:normAutofit/>
          </a:bodyPr>
          <a:lstStyle/>
          <a:p>
            <a:r>
              <a:rPr lang="pl-PL" dirty="0"/>
              <a:t>Konwencja to zdecydowanie więcej niż tylko dostępność (1)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737394" y="2159617"/>
            <a:ext cx="9469052" cy="3348412"/>
          </a:xfrm>
        </p:spPr>
        <p:txBody>
          <a:bodyPr>
            <a:normAutofit/>
          </a:bodyPr>
          <a:lstStyle/>
          <a:p>
            <a:pPr marL="0" indent="0">
              <a:buNone/>
            </a:pPr>
            <a:r>
              <a:rPr lang="pl-PL" b="1" dirty="0"/>
              <a:t>Przykład:</a:t>
            </a:r>
          </a:p>
          <a:p>
            <a:pPr marL="0" indent="0">
              <a:buNone/>
            </a:pPr>
            <a:r>
              <a:rPr lang="pl-PL" b="1" dirty="0"/>
              <a:t>Artykuł 20 Mobilność </a:t>
            </a:r>
          </a:p>
          <a:p>
            <a:pPr marL="182562" indent="0">
              <a:spcBef>
                <a:spcPts val="1800"/>
              </a:spcBef>
              <a:buNone/>
            </a:pPr>
            <a:r>
              <a:rPr lang="pl-PL" dirty="0"/>
              <a:t>Państwa Strony podejmą skuteczne środki celem umożliwienia osobom niepełnosprawnym mobilności osobistej i możliwie największej samodzielności w tym zakresie, między innymi poprzez: </a:t>
            </a:r>
          </a:p>
          <a:p>
            <a:pPr marL="182562" indent="0">
              <a:spcBef>
                <a:spcPts val="1800"/>
              </a:spcBef>
              <a:buNone/>
            </a:pPr>
            <a:r>
              <a:rPr lang="pl-PL" dirty="0"/>
              <a:t>(a) ułatwianie mobilności osób niepełnosprawnych, w sposób i w czasie przez nie wybranym i po przystępnej cenie (…)</a:t>
            </a:r>
            <a:endParaRPr lang="pl-PL" altLang="pl-PL" b="1" dirty="0"/>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5</a:t>
            </a:fld>
            <a:endParaRPr lang="pl-PL" dirty="0"/>
          </a:p>
        </p:txBody>
      </p:sp>
    </p:spTree>
    <p:extLst>
      <p:ext uri="{BB962C8B-B14F-4D97-AF65-F5344CB8AC3E}">
        <p14:creationId xmlns:p14="http://schemas.microsoft.com/office/powerpoint/2010/main" val="1719664929"/>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Co musi być bezwzględnie dostępne cyfrowo?</a:t>
            </a:r>
            <a:r>
              <a:rPr lang="pl-PL" dirty="0"/>
              <a:t> </a:t>
            </a:r>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449362" y="1691605"/>
            <a:ext cx="9793088" cy="3744416"/>
          </a:xfrm>
        </p:spPr>
        <p:txBody>
          <a:bodyPr>
            <a:normAutofit/>
          </a:bodyPr>
          <a:lstStyle/>
          <a:p>
            <a:pPr marL="609600" indent="-609600">
              <a:buFont typeface="+mj-lt"/>
              <a:buAutoNum type="arabicParenR"/>
            </a:pPr>
            <a:r>
              <a:rPr lang="pl-PL" altLang="pl-PL" dirty="0"/>
              <a:t>Biuletyn Informacji Publicznej (BIP)</a:t>
            </a:r>
          </a:p>
          <a:p>
            <a:pPr marL="609600" indent="-609600">
              <a:buFont typeface="+mj-lt"/>
              <a:buAutoNum type="arabicParenR"/>
            </a:pPr>
            <a:r>
              <a:rPr lang="pl-PL" altLang="pl-PL" dirty="0"/>
              <a:t>dane teleadresowe i link do BIP</a:t>
            </a:r>
          </a:p>
          <a:p>
            <a:pPr marL="609600" indent="-609600">
              <a:buFont typeface="+mj-lt"/>
              <a:buAutoNum type="arabicParenR"/>
            </a:pPr>
            <a:r>
              <a:rPr lang="pl-PL" altLang="pl-PL" dirty="0"/>
              <a:t>narzędzia służące do kontaktu (np. formularz kontaktowy)</a:t>
            </a:r>
          </a:p>
          <a:p>
            <a:pPr marL="609600" indent="-609600">
              <a:buFont typeface="+mj-lt"/>
              <a:buAutoNum type="arabicParenR"/>
            </a:pPr>
            <a:r>
              <a:rPr lang="pl-PL" altLang="pl-PL" dirty="0"/>
              <a:t>nawigacja</a:t>
            </a:r>
          </a:p>
          <a:p>
            <a:pPr marL="609600" indent="-609600">
              <a:buFont typeface="+mj-lt"/>
              <a:buAutoNum type="arabicParenR"/>
            </a:pPr>
            <a:r>
              <a:rPr lang="pl-PL" altLang="pl-PL" dirty="0"/>
              <a:t>deklaracja dostępności</a:t>
            </a:r>
          </a:p>
          <a:p>
            <a:pPr marL="609600" indent="-609600">
              <a:buFont typeface="+mj-lt"/>
              <a:buAutoNum type="arabicParenR"/>
            </a:pPr>
            <a:r>
              <a:rPr lang="pl-PL" altLang="pl-PL" dirty="0"/>
              <a:t>informacje dotyczące sytuacji kryzysowych i bezpieczeństwa publicznego</a:t>
            </a:r>
          </a:p>
          <a:p>
            <a:pPr marL="609600" indent="-609600">
              <a:buFont typeface="+mj-lt"/>
              <a:buAutoNum type="arabicParenR"/>
            </a:pPr>
            <a:r>
              <a:rPr lang="pl-PL" altLang="pl-PL" b="1" dirty="0"/>
              <a:t>dokumenty urzędowe, wzory umów lub wzory innych dokumentów przeznaczonych do zaciągania zobowiązań cywilnoprawnych</a:t>
            </a:r>
            <a:r>
              <a:rPr lang="pl-PL" altLang="pl-PL" dirty="0"/>
              <a:t>.</a:t>
            </a:r>
            <a:endParaRPr lang="pl-PL" altLang="pl-PL" b="1" dirty="0"/>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50</a:t>
            </a:fld>
            <a:endParaRPr lang="pl-PL" dirty="0"/>
          </a:p>
        </p:txBody>
      </p:sp>
    </p:spTree>
    <p:extLst>
      <p:ext uri="{BB962C8B-B14F-4D97-AF65-F5344CB8AC3E}">
        <p14:creationId xmlns:p14="http://schemas.microsoft.com/office/powerpoint/2010/main" val="4007415895"/>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Alternatywny dostęp</a:t>
            </a:r>
            <a:endParaRPr lang="pl-PL" dirty="0"/>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449362" y="1979637"/>
            <a:ext cx="9793088" cy="3096344"/>
          </a:xfrm>
        </p:spPr>
        <p:txBody>
          <a:bodyPr>
            <a:normAutofit/>
          </a:bodyPr>
          <a:lstStyle/>
          <a:p>
            <a:pPr marL="0" indent="0">
              <a:buNone/>
              <a:defRPr/>
            </a:pPr>
            <a:r>
              <a:rPr lang="pl-PL" dirty="0">
                <a:latin typeface="Arial" charset="0"/>
              </a:rPr>
              <a:t>Jeśli nie możesz zapewnić dostępności cyfrowej jakiegoś elementu strony internetowej lub aplikacji mobilnej, musisz udostępnić go w inny sposób.</a:t>
            </a:r>
          </a:p>
          <a:p>
            <a:pPr marL="0" indent="0">
              <a:buNone/>
              <a:defRPr/>
            </a:pPr>
            <a:r>
              <a:rPr lang="pl-PL" dirty="0">
                <a:latin typeface="Arial" charset="0"/>
              </a:rPr>
              <a:t>Przykłady alternatywnego dostępu to:</a:t>
            </a:r>
          </a:p>
          <a:p>
            <a:pPr marL="342900" indent="-342900">
              <a:buFont typeface="Arial" panose="020B0604020202020204" pitchFamily="34" charset="0"/>
              <a:buChar char="•"/>
              <a:defRPr/>
            </a:pPr>
            <a:r>
              <a:rPr lang="pl-PL" dirty="0">
                <a:latin typeface="Arial" charset="0"/>
              </a:rPr>
              <a:t>kontakt telefoniczny, mailowy</a:t>
            </a:r>
          </a:p>
          <a:p>
            <a:pPr marL="342900" indent="-342900">
              <a:buFont typeface="Arial" panose="020B0604020202020204" pitchFamily="34" charset="0"/>
              <a:buChar char="•"/>
              <a:defRPr/>
            </a:pPr>
            <a:r>
              <a:rPr lang="pl-PL" dirty="0">
                <a:latin typeface="Arial" charset="0"/>
              </a:rPr>
              <a:t>kontakt ze wsparciem tłumacza języka migowego </a:t>
            </a:r>
          </a:p>
          <a:p>
            <a:pPr marL="342900" indent="-342900">
              <a:buFont typeface="Arial" panose="020B0604020202020204" pitchFamily="34" charset="0"/>
              <a:buChar char="•"/>
              <a:defRPr/>
            </a:pPr>
            <a:r>
              <a:rPr lang="pl-PL" dirty="0">
                <a:latin typeface="Arial" charset="0"/>
              </a:rPr>
              <a:t>kontakt ze wsparciem tłumacza-przewodnika</a:t>
            </a:r>
          </a:p>
          <a:p>
            <a:pPr marL="342900" indent="-342900">
              <a:buFont typeface="Arial" panose="020B0604020202020204" pitchFamily="34" charset="0"/>
              <a:buChar char="•"/>
              <a:defRPr/>
            </a:pPr>
            <a:r>
              <a:rPr lang="pl-PL" dirty="0">
                <a:latin typeface="Arial" charset="0"/>
              </a:rPr>
              <a:t>udostępnienie informacji w dostępnym dokumencie tekstowym.</a:t>
            </a:r>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51</a:t>
            </a:fld>
            <a:endParaRPr lang="pl-PL" dirty="0"/>
          </a:p>
        </p:txBody>
      </p:sp>
    </p:spTree>
    <p:extLst>
      <p:ext uri="{BB962C8B-B14F-4D97-AF65-F5344CB8AC3E}">
        <p14:creationId xmlns:p14="http://schemas.microsoft.com/office/powerpoint/2010/main" val="525524935"/>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Preferowane elementy wizualne tekstu</a:t>
            </a:r>
            <a:endParaRPr lang="pl-PL" dirty="0"/>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449362" y="1763613"/>
            <a:ext cx="9793088" cy="4032448"/>
          </a:xfrm>
        </p:spPr>
        <p:txBody>
          <a:bodyPr>
            <a:normAutofit/>
          </a:bodyPr>
          <a:lstStyle/>
          <a:p>
            <a:pPr marL="627063" indent="-363538">
              <a:spcAft>
                <a:spcPts val="600"/>
              </a:spcAft>
            </a:pPr>
            <a:r>
              <a:rPr lang="pl-PL" altLang="pl-PL" dirty="0"/>
              <a:t>układ jednokolumnowy</a:t>
            </a:r>
          </a:p>
          <a:p>
            <a:pPr marL="627063" indent="-363538">
              <a:spcAft>
                <a:spcPts val="600"/>
              </a:spcAft>
            </a:pPr>
            <a:r>
              <a:rPr lang="pl-PL" altLang="pl-PL" dirty="0"/>
              <a:t>światło między akapitami oraz wierszami (minimum 1,15)</a:t>
            </a:r>
          </a:p>
          <a:p>
            <a:pPr marL="627063" indent="-363538">
              <a:spcAft>
                <a:spcPts val="600"/>
              </a:spcAft>
            </a:pPr>
            <a:r>
              <a:rPr lang="pl-PL" altLang="pl-PL" dirty="0"/>
              <a:t>nie używaj klawisza ENTER lub miękkiego entera (SHIFT+ENTER) </a:t>
            </a:r>
            <a:br>
              <a:rPr lang="pl-PL" altLang="pl-PL" dirty="0"/>
            </a:br>
            <a:r>
              <a:rPr lang="pl-PL" altLang="pl-PL" dirty="0"/>
              <a:t>do tworzenia sztucznych odstępów między wierszami (puste wiersze)</a:t>
            </a:r>
          </a:p>
          <a:p>
            <a:pPr marL="627063" indent="-363538">
              <a:spcAft>
                <a:spcPts val="600"/>
              </a:spcAft>
            </a:pPr>
            <a:r>
              <a:rPr lang="pl-PL" altLang="pl-PL" dirty="0"/>
              <a:t>wyrównanie tekstu do lewej krawędzi </a:t>
            </a:r>
          </a:p>
          <a:p>
            <a:pPr marL="627063" indent="-363538">
              <a:spcAft>
                <a:spcPts val="600"/>
              </a:spcAft>
            </a:pPr>
            <a:r>
              <a:rPr lang="pl-PL" altLang="pl-PL" dirty="0"/>
              <a:t>likwiduj samotniki za pomocą twardej spacji (SHIFT + CTRL + spacja)</a:t>
            </a:r>
          </a:p>
          <a:p>
            <a:pPr marL="627063" indent="-363538"/>
            <a:r>
              <a:rPr lang="pl-PL" altLang="pl-PL" dirty="0"/>
              <a:t>w tabelach:</a:t>
            </a:r>
          </a:p>
          <a:p>
            <a:pPr marL="1084263" lvl="1" indent="-363538">
              <a:buFont typeface="Wingdings" panose="05000000000000000000" pitchFamily="2" charset="2"/>
              <a:buChar char="Ø"/>
            </a:pPr>
            <a:r>
              <a:rPr lang="pl-PL" altLang="pl-PL" dirty="0"/>
              <a:t>tekst do lewej krawędzi komórki </a:t>
            </a:r>
          </a:p>
          <a:p>
            <a:pPr marL="1084263" lvl="1" indent="-363538">
              <a:buFont typeface="Wingdings" panose="05000000000000000000" pitchFamily="2" charset="2"/>
              <a:buChar char="Ø"/>
            </a:pPr>
            <a:r>
              <a:rPr lang="pl-PL" altLang="pl-PL" dirty="0"/>
              <a:t>cyfry do prawej krawędzi komórki</a:t>
            </a:r>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52</a:t>
            </a:fld>
            <a:endParaRPr lang="pl-PL" dirty="0"/>
          </a:p>
        </p:txBody>
      </p:sp>
    </p:spTree>
    <p:extLst>
      <p:ext uri="{BB962C8B-B14F-4D97-AF65-F5344CB8AC3E}">
        <p14:creationId xmlns:p14="http://schemas.microsoft.com/office/powerpoint/2010/main" val="3745643223"/>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Elementy wizualne tekstu – czcionki</a:t>
            </a:r>
            <a:endParaRPr lang="pl-PL" dirty="0"/>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449362" y="1835621"/>
            <a:ext cx="9793088" cy="2880320"/>
          </a:xfrm>
        </p:spPr>
        <p:txBody>
          <a:bodyPr>
            <a:normAutofit/>
          </a:bodyPr>
          <a:lstStyle/>
          <a:p>
            <a:pPr marL="342900" indent="-342900">
              <a:spcAft>
                <a:spcPts val="600"/>
              </a:spcAft>
              <a:buFont typeface="Arial" panose="020B0604020202020204" pitchFamily="34" charset="0"/>
              <a:buChar char="•"/>
            </a:pPr>
            <a:r>
              <a:rPr lang="pl-PL" dirty="0"/>
              <a:t>Czcionki bezszeryfowe (Arial, Verdana, Tahoma),</a:t>
            </a:r>
          </a:p>
          <a:p>
            <a:pPr marL="342900" indent="-342900">
              <a:spcAft>
                <a:spcPts val="600"/>
              </a:spcAft>
              <a:buFont typeface="Arial" panose="020B0604020202020204" pitchFamily="34" charset="0"/>
              <a:buChar char="•"/>
            </a:pPr>
            <a:r>
              <a:rPr lang="pl-PL" dirty="0"/>
              <a:t>rozmiar czcionki – minimum 11-12 pkt (nie dotyczy tabel </a:t>
            </a:r>
            <a:br>
              <a:rPr lang="pl-PL" dirty="0"/>
            </a:br>
            <a:r>
              <a:rPr lang="pl-PL" dirty="0"/>
              <a:t>i prezentacji PowerPoint),</a:t>
            </a:r>
          </a:p>
          <a:p>
            <a:pPr marL="342900" indent="-342900">
              <a:spcAft>
                <a:spcPts val="600"/>
              </a:spcAft>
              <a:buFont typeface="Arial" panose="020B0604020202020204" pitchFamily="34" charset="0"/>
              <a:buChar char="•"/>
            </a:pPr>
            <a:r>
              <a:rPr lang="pl-PL" dirty="0"/>
              <a:t>nie używaj kursywy, WERSALIKÓW dla bloku tekstu,</a:t>
            </a:r>
          </a:p>
          <a:p>
            <a:pPr marL="342900" indent="-342900">
              <a:spcAft>
                <a:spcPts val="600"/>
              </a:spcAft>
              <a:buFont typeface="Arial" panose="020B0604020202020204" pitchFamily="34" charset="0"/>
              <a:buChar char="•"/>
            </a:pPr>
            <a:r>
              <a:rPr lang="pl-PL" dirty="0"/>
              <a:t>nie podkreślaj tekstu – podkreślenia zarezerwowane są dla linków, hyperlinków, adresów mailowych i stron internetowych</a:t>
            </a:r>
            <a:endParaRPr lang="pl-PL" altLang="pl-PL" b="1" dirty="0"/>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53</a:t>
            </a:fld>
            <a:endParaRPr lang="pl-PL" dirty="0"/>
          </a:p>
        </p:txBody>
      </p:sp>
    </p:spTree>
    <p:extLst>
      <p:ext uri="{BB962C8B-B14F-4D97-AF65-F5344CB8AC3E}">
        <p14:creationId xmlns:p14="http://schemas.microsoft.com/office/powerpoint/2010/main" val="578914791"/>
      </p:ext>
    </p:extLst>
  </p:cSld>
  <p:clrMapOvr>
    <a:masterClrMapping/>
  </p:clrMapOvr>
  <p:transition spd="slow">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49E00-E680-454A-9138-522734903CFD}"/>
              </a:ext>
            </a:extLst>
          </p:cNvPr>
          <p:cNvSpPr>
            <a:spLocks noGrp="1"/>
          </p:cNvSpPr>
          <p:nvPr>
            <p:ph type="title"/>
          </p:nvPr>
        </p:nvSpPr>
        <p:spPr/>
        <p:txBody>
          <a:bodyPr/>
          <a:lstStyle/>
          <a:p>
            <a:r>
              <a:rPr lang="pl-PL" altLang="pl-PL" dirty="0"/>
              <a:t>Nagłówki – klucz do sukcesu</a:t>
            </a:r>
            <a:endParaRPr lang="pl-PL" dirty="0"/>
          </a:p>
        </p:txBody>
      </p:sp>
      <p:sp>
        <p:nvSpPr>
          <p:cNvPr id="4" name="Symbol zastępczy tekstu 3">
            <a:extLst>
              <a:ext uri="{FF2B5EF4-FFF2-40B4-BE49-F238E27FC236}">
                <a16:creationId xmlns:a16="http://schemas.microsoft.com/office/drawing/2014/main" id="{17914E94-059F-4BC5-80A3-940AAD31D9A4}"/>
              </a:ext>
            </a:extLst>
          </p:cNvPr>
          <p:cNvSpPr>
            <a:spLocks noGrp="1"/>
          </p:cNvSpPr>
          <p:nvPr>
            <p:ph type="body" sz="quarter" idx="11"/>
          </p:nvPr>
        </p:nvSpPr>
        <p:spPr>
          <a:xfrm>
            <a:off x="340453" y="1506351"/>
            <a:ext cx="10009112" cy="2016224"/>
          </a:xfrm>
        </p:spPr>
        <p:txBody>
          <a:bodyPr/>
          <a:lstStyle/>
          <a:p>
            <a:pPr>
              <a:buFont typeface="Arial" panose="020B0604020202020204" pitchFamily="34" charset="0"/>
              <a:buChar char="•"/>
              <a:defRPr/>
            </a:pPr>
            <a:r>
              <a:rPr lang="pl-PL" dirty="0"/>
              <a:t>Nagłówki nadawaj w porządku numerycznym – </a:t>
            </a:r>
            <a:br>
              <a:rPr lang="pl-PL" dirty="0"/>
            </a:br>
            <a:r>
              <a:rPr lang="pl-PL" dirty="0"/>
              <a:t>zawsze zaczynaj od stylu nagłówka poziomu 1. </a:t>
            </a:r>
          </a:p>
          <a:p>
            <a:pPr>
              <a:buFont typeface="Arial" panose="020B0604020202020204" pitchFamily="34" charset="0"/>
              <a:buChar char="•"/>
              <a:defRPr/>
            </a:pPr>
            <a:r>
              <a:rPr lang="pl-PL" dirty="0"/>
              <a:t>W każdym dokumencie musi być przynajmniej jeden nagłówek poziomu 1.</a:t>
            </a:r>
          </a:p>
          <a:p>
            <a:pPr>
              <a:buFont typeface="Arial" panose="020B0604020202020204" pitchFamily="34" charset="0"/>
              <a:buChar char="•"/>
              <a:defRPr/>
            </a:pPr>
            <a:r>
              <a:rPr lang="pl-PL" dirty="0"/>
              <a:t>Postaraj się, aby każdy z nagłówków miał indywidualny tytuł.</a:t>
            </a:r>
          </a:p>
          <a:p>
            <a:endParaRPr lang="pl-PL" dirty="0"/>
          </a:p>
        </p:txBody>
      </p:sp>
      <p:sp>
        <p:nvSpPr>
          <p:cNvPr id="5" name="Symbol zastępczy numeru slajdu 4">
            <a:extLst>
              <a:ext uri="{FF2B5EF4-FFF2-40B4-BE49-F238E27FC236}">
                <a16:creationId xmlns:a16="http://schemas.microsoft.com/office/drawing/2014/main" id="{7AC8EA36-2393-44B0-B4B3-29F4D69D00B2}"/>
              </a:ext>
            </a:extLst>
          </p:cNvPr>
          <p:cNvSpPr>
            <a:spLocks noGrp="1"/>
          </p:cNvSpPr>
          <p:nvPr>
            <p:ph type="sldNum" sz="quarter" idx="10"/>
          </p:nvPr>
        </p:nvSpPr>
        <p:spPr/>
        <p:txBody>
          <a:bodyPr/>
          <a:lstStyle/>
          <a:p>
            <a:fld id="{EB4015AA-59F6-416B-87A6-8E3D940284E2}" type="slidenum">
              <a:rPr lang="pl-PL" smtClean="0"/>
              <a:pPr/>
              <a:t>54</a:t>
            </a:fld>
            <a:endParaRPr lang="pl-PL" dirty="0"/>
          </a:p>
        </p:txBody>
      </p:sp>
      <p:pic>
        <p:nvPicPr>
          <p:cNvPr id="6" name="Symbol zastępczy zawartości 8" descr="Menu Style w MS Word z trzema zaznaczonymi stylami Nagłówek 1 do 3 ">
            <a:extLst>
              <a:ext uri="{FF2B5EF4-FFF2-40B4-BE49-F238E27FC236}">
                <a16:creationId xmlns:a16="http://schemas.microsoft.com/office/drawing/2014/main" id="{473C3B85-5B0A-477E-B96A-77D9DF03428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58387" y="4139877"/>
            <a:ext cx="6924255" cy="2108621"/>
          </a:xfrm>
          <a:prstGeom prst="rect">
            <a:avLst/>
          </a:prstGeom>
        </p:spPr>
      </p:pic>
    </p:spTree>
    <p:extLst>
      <p:ext uri="{BB962C8B-B14F-4D97-AF65-F5344CB8AC3E}">
        <p14:creationId xmlns:p14="http://schemas.microsoft.com/office/powerpoint/2010/main" val="2015076178"/>
      </p:ext>
    </p:extLst>
  </p:cSld>
  <p:clrMapOvr>
    <a:masterClrMapping/>
  </p:clrMapOvr>
  <p:transition spd="slow">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49E00-E680-454A-9138-522734903CFD}"/>
              </a:ext>
            </a:extLst>
          </p:cNvPr>
          <p:cNvSpPr>
            <a:spLocks noGrp="1"/>
          </p:cNvSpPr>
          <p:nvPr>
            <p:ph type="title"/>
          </p:nvPr>
        </p:nvSpPr>
        <p:spPr>
          <a:xfrm>
            <a:off x="1024819" y="345258"/>
            <a:ext cx="8640381" cy="698275"/>
          </a:xfrm>
        </p:spPr>
        <p:txBody>
          <a:bodyPr/>
          <a:lstStyle/>
          <a:p>
            <a:r>
              <a:rPr lang="pl-PL" altLang="pl-PL" dirty="0"/>
              <a:t>Style i ich modyfikacja</a:t>
            </a:r>
            <a:r>
              <a:rPr lang="pl-PL" dirty="0"/>
              <a:t> </a:t>
            </a:r>
          </a:p>
        </p:txBody>
      </p:sp>
      <p:sp>
        <p:nvSpPr>
          <p:cNvPr id="4" name="Symbol zastępczy tekstu 3">
            <a:extLst>
              <a:ext uri="{FF2B5EF4-FFF2-40B4-BE49-F238E27FC236}">
                <a16:creationId xmlns:a16="http://schemas.microsoft.com/office/drawing/2014/main" id="{17914E94-059F-4BC5-80A3-940AAD31D9A4}"/>
              </a:ext>
            </a:extLst>
          </p:cNvPr>
          <p:cNvSpPr>
            <a:spLocks noGrp="1"/>
          </p:cNvSpPr>
          <p:nvPr>
            <p:ph type="body" sz="quarter" idx="11"/>
          </p:nvPr>
        </p:nvSpPr>
        <p:spPr>
          <a:xfrm>
            <a:off x="340453" y="1506351"/>
            <a:ext cx="10009112" cy="2016224"/>
          </a:xfrm>
        </p:spPr>
        <p:txBody>
          <a:bodyPr>
            <a:normAutofit lnSpcReduction="10000"/>
          </a:bodyPr>
          <a:lstStyle/>
          <a:p>
            <a:pPr marL="0" indent="0">
              <a:lnSpc>
                <a:spcPct val="114000"/>
              </a:lnSpc>
              <a:spcBef>
                <a:spcPts val="600"/>
              </a:spcBef>
              <a:spcAft>
                <a:spcPts val="600"/>
              </a:spcAft>
              <a:buNone/>
              <a:defRPr/>
            </a:pPr>
            <a:r>
              <a:rPr lang="pl-PL" dirty="0"/>
              <a:t>Każdy styl, także Nagłówki, możesz samodzielnie modyfikować – nadawać im odpowiedni kształt (czcionka, rozmiar, kolor, numerowanie i inne). </a:t>
            </a:r>
          </a:p>
          <a:p>
            <a:pPr marL="0" indent="0">
              <a:lnSpc>
                <a:spcPct val="114000"/>
              </a:lnSpc>
              <a:spcBef>
                <a:spcPts val="600"/>
              </a:spcBef>
              <a:spcAft>
                <a:spcPts val="600"/>
              </a:spcAft>
              <a:buNone/>
              <a:defRPr/>
            </a:pPr>
            <a:r>
              <a:rPr lang="pl-PL" dirty="0"/>
              <a:t>Raz zmodyfikowany wybrany styl pozwoli zaoszczędzić czas pracy </a:t>
            </a:r>
            <a:br>
              <a:rPr lang="pl-PL" dirty="0"/>
            </a:br>
            <a:r>
              <a:rPr lang="pl-PL" dirty="0"/>
              <a:t>z dokumentem. Możesz te informacje zachować do wybranego dokumentu, </a:t>
            </a:r>
            <a:br>
              <a:rPr lang="pl-PL" dirty="0"/>
            </a:br>
            <a:r>
              <a:rPr lang="pl-PL" dirty="0"/>
              <a:t>lub stworzyć własny szablon. </a:t>
            </a:r>
          </a:p>
        </p:txBody>
      </p:sp>
      <p:sp>
        <p:nvSpPr>
          <p:cNvPr id="5" name="Symbol zastępczy numeru slajdu 4">
            <a:extLst>
              <a:ext uri="{FF2B5EF4-FFF2-40B4-BE49-F238E27FC236}">
                <a16:creationId xmlns:a16="http://schemas.microsoft.com/office/drawing/2014/main" id="{7AC8EA36-2393-44B0-B4B3-29F4D69D00B2}"/>
              </a:ext>
            </a:extLst>
          </p:cNvPr>
          <p:cNvSpPr>
            <a:spLocks noGrp="1"/>
          </p:cNvSpPr>
          <p:nvPr>
            <p:ph type="sldNum" sz="quarter" idx="10"/>
          </p:nvPr>
        </p:nvSpPr>
        <p:spPr/>
        <p:txBody>
          <a:bodyPr/>
          <a:lstStyle/>
          <a:p>
            <a:fld id="{EB4015AA-59F6-416B-87A6-8E3D940284E2}" type="slidenum">
              <a:rPr lang="pl-PL" smtClean="0"/>
              <a:pPr/>
              <a:t>55</a:t>
            </a:fld>
            <a:endParaRPr lang="pl-PL" dirty="0"/>
          </a:p>
        </p:txBody>
      </p:sp>
      <p:pic>
        <p:nvPicPr>
          <p:cNvPr id="9" name="Symbol zastępczy zawartości 8" descr="Polecenie modyfikuj Styl nagłówka ">
            <a:extLst>
              <a:ext uri="{FF2B5EF4-FFF2-40B4-BE49-F238E27FC236}">
                <a16:creationId xmlns:a16="http://schemas.microsoft.com/office/drawing/2014/main" id="{F8FB94A9-AF97-4911-9854-ABF3DA49224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98649" y="3657033"/>
            <a:ext cx="7286551" cy="3583981"/>
          </a:xfrm>
          <a:prstGeom prst="rect">
            <a:avLst/>
          </a:prstGeom>
          <a:ln>
            <a:solidFill>
              <a:schemeClr val="tx1"/>
            </a:solidFill>
          </a:ln>
        </p:spPr>
      </p:pic>
    </p:spTree>
    <p:extLst>
      <p:ext uri="{BB962C8B-B14F-4D97-AF65-F5344CB8AC3E}">
        <p14:creationId xmlns:p14="http://schemas.microsoft.com/office/powerpoint/2010/main" val="1922613545"/>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Akapity</a:t>
            </a:r>
            <a:endParaRPr lang="pl-PL" dirty="0"/>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521370" y="1691605"/>
            <a:ext cx="9793088" cy="4536504"/>
          </a:xfrm>
        </p:spPr>
        <p:txBody>
          <a:bodyPr>
            <a:normAutofit/>
          </a:bodyPr>
          <a:lstStyle/>
          <a:p>
            <a:pPr>
              <a:spcBef>
                <a:spcPts val="2400"/>
              </a:spcBef>
            </a:pPr>
            <a:r>
              <a:rPr lang="pl-PL" altLang="pl-PL" dirty="0"/>
              <a:t>Akapit, czyli blok tekstu poświęcony jakiejś myśli, jest naturalnym wizualnym podziałem informacji na części. </a:t>
            </a:r>
          </a:p>
          <a:p>
            <a:pPr>
              <a:spcBef>
                <a:spcPts val="2400"/>
              </a:spcBef>
            </a:pPr>
            <a:r>
              <a:rPr lang="pl-PL" altLang="pl-PL" dirty="0"/>
              <a:t>Do oddzielania akapitów używaj interlinii z zakładki Akapit. </a:t>
            </a:r>
          </a:p>
          <a:p>
            <a:pPr>
              <a:spcBef>
                <a:spcPts val="2400"/>
              </a:spcBef>
            </a:pPr>
            <a:r>
              <a:rPr lang="pl-PL" altLang="pl-PL" b="1" dirty="0"/>
              <a:t>Nie wolno </a:t>
            </a:r>
            <a:r>
              <a:rPr lang="pl-PL" altLang="pl-PL" dirty="0"/>
              <a:t>używać klawisza ENTER lub SHIFT+ENTER w celu rozsunięcia </a:t>
            </a:r>
            <a:br>
              <a:rPr lang="pl-PL" altLang="pl-PL" dirty="0"/>
            </a:br>
            <a:r>
              <a:rPr lang="pl-PL" altLang="pl-PL" dirty="0"/>
              <a:t>treści w pionie.</a:t>
            </a:r>
          </a:p>
          <a:p>
            <a:pPr>
              <a:spcBef>
                <a:spcPts val="2400"/>
              </a:spcBef>
            </a:pPr>
            <a:r>
              <a:rPr lang="pl-PL" altLang="pl-PL" dirty="0"/>
              <a:t>Podgląd wybranych błędów w MS Word: </a:t>
            </a:r>
            <a:br>
              <a:rPr lang="pl-PL" altLang="pl-PL" dirty="0"/>
            </a:br>
            <a:r>
              <a:rPr lang="pl-PL" altLang="pl-PL" dirty="0"/>
              <a:t>Narzędzia główne – Akapit – Pokaż wszystko</a:t>
            </a:r>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56</a:t>
            </a:fld>
            <a:endParaRPr lang="pl-PL" dirty="0"/>
          </a:p>
        </p:txBody>
      </p:sp>
    </p:spTree>
    <p:extLst>
      <p:ext uri="{BB962C8B-B14F-4D97-AF65-F5344CB8AC3E}">
        <p14:creationId xmlns:p14="http://schemas.microsoft.com/office/powerpoint/2010/main" val="2733309069"/>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49E00-E680-454A-9138-522734903CFD}"/>
              </a:ext>
            </a:extLst>
          </p:cNvPr>
          <p:cNvSpPr>
            <a:spLocks noGrp="1"/>
          </p:cNvSpPr>
          <p:nvPr>
            <p:ph type="title"/>
          </p:nvPr>
        </p:nvSpPr>
        <p:spPr>
          <a:xfrm>
            <a:off x="1024819" y="345258"/>
            <a:ext cx="8640381" cy="698275"/>
          </a:xfrm>
        </p:spPr>
        <p:txBody>
          <a:bodyPr/>
          <a:lstStyle/>
          <a:p>
            <a:r>
              <a:rPr lang="pl-PL" altLang="pl-PL" dirty="0"/>
              <a:t>Listy elementów</a:t>
            </a:r>
            <a:endParaRPr lang="pl-PL" dirty="0"/>
          </a:p>
        </p:txBody>
      </p:sp>
      <p:sp>
        <p:nvSpPr>
          <p:cNvPr id="4" name="Symbol zastępczy tekstu 3">
            <a:extLst>
              <a:ext uri="{FF2B5EF4-FFF2-40B4-BE49-F238E27FC236}">
                <a16:creationId xmlns:a16="http://schemas.microsoft.com/office/drawing/2014/main" id="{17914E94-059F-4BC5-80A3-940AAD31D9A4}"/>
              </a:ext>
            </a:extLst>
          </p:cNvPr>
          <p:cNvSpPr>
            <a:spLocks noGrp="1"/>
          </p:cNvSpPr>
          <p:nvPr>
            <p:ph type="body" sz="quarter" idx="11"/>
          </p:nvPr>
        </p:nvSpPr>
        <p:spPr>
          <a:xfrm>
            <a:off x="340453" y="1506351"/>
            <a:ext cx="4357381" cy="4433726"/>
          </a:xfrm>
        </p:spPr>
        <p:txBody>
          <a:bodyPr>
            <a:normAutofit/>
          </a:bodyPr>
          <a:lstStyle/>
          <a:p>
            <a:pPr>
              <a:lnSpc>
                <a:spcPct val="134000"/>
              </a:lnSpc>
              <a:spcBef>
                <a:spcPts val="600"/>
              </a:spcBef>
              <a:spcAft>
                <a:spcPts val="600"/>
              </a:spcAft>
              <a:buFont typeface="Arial" panose="020B0604020202020204" pitchFamily="34" charset="0"/>
              <a:buChar char="•"/>
            </a:pPr>
            <a:r>
              <a:rPr lang="pl-PL" altLang="pl-PL" dirty="0"/>
              <a:t>Używaj </a:t>
            </a:r>
            <a:r>
              <a:rPr lang="pl-PL" altLang="pl-PL" b="1" dirty="0"/>
              <a:t>prawdziwych list</a:t>
            </a:r>
            <a:r>
              <a:rPr lang="pl-PL" altLang="pl-PL" dirty="0"/>
              <a:t> elementów z zakładki Akapit. Możesz używać punktorów lub list numerowanych.</a:t>
            </a:r>
          </a:p>
          <a:p>
            <a:pPr>
              <a:lnSpc>
                <a:spcPct val="134000"/>
              </a:lnSpc>
              <a:spcBef>
                <a:spcPts val="600"/>
              </a:spcBef>
              <a:spcAft>
                <a:spcPts val="600"/>
              </a:spcAft>
              <a:buFont typeface="Arial" panose="020B0604020202020204" pitchFamily="34" charset="0"/>
              <a:buChar char="•"/>
            </a:pPr>
            <a:r>
              <a:rPr lang="pl-PL" altLang="pl-PL" dirty="0"/>
              <a:t>Pamiętaj o prawidłowym określeniu każdego poziomu zastosowanej listy </a:t>
            </a:r>
            <a:br>
              <a:rPr lang="pl-PL" altLang="pl-PL" dirty="0"/>
            </a:br>
            <a:r>
              <a:rPr lang="pl-PL" altLang="pl-PL" dirty="0"/>
              <a:t>(w MS Word sprawdzisz to wywołując np. skrót Shift + F1).</a:t>
            </a:r>
          </a:p>
        </p:txBody>
      </p:sp>
      <p:sp>
        <p:nvSpPr>
          <p:cNvPr id="5" name="Symbol zastępczy numeru slajdu 4">
            <a:extLst>
              <a:ext uri="{FF2B5EF4-FFF2-40B4-BE49-F238E27FC236}">
                <a16:creationId xmlns:a16="http://schemas.microsoft.com/office/drawing/2014/main" id="{7AC8EA36-2393-44B0-B4B3-29F4D69D00B2}"/>
              </a:ext>
            </a:extLst>
          </p:cNvPr>
          <p:cNvSpPr>
            <a:spLocks noGrp="1"/>
          </p:cNvSpPr>
          <p:nvPr>
            <p:ph type="sldNum" sz="quarter" idx="10"/>
          </p:nvPr>
        </p:nvSpPr>
        <p:spPr/>
        <p:txBody>
          <a:bodyPr/>
          <a:lstStyle/>
          <a:p>
            <a:fld id="{EB4015AA-59F6-416B-87A6-8E3D940284E2}" type="slidenum">
              <a:rPr lang="pl-PL" smtClean="0"/>
              <a:pPr/>
              <a:t>57</a:t>
            </a:fld>
            <a:endParaRPr lang="pl-PL" dirty="0"/>
          </a:p>
        </p:txBody>
      </p:sp>
      <p:pic>
        <p:nvPicPr>
          <p:cNvPr id="10" name="Symbol zastępczy zawartości 8" descr="Zrzut ekranu MS Word Polecenie Wyświetlanie formatowania z informacją o pierwszym poziomie przykładowej listy numerowanej ">
            <a:extLst>
              <a:ext uri="{FF2B5EF4-FFF2-40B4-BE49-F238E27FC236}">
                <a16:creationId xmlns:a16="http://schemas.microsoft.com/office/drawing/2014/main" id="{B81C872B-1939-4B9E-BE4D-C17B8A695D1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96012" y="369552"/>
            <a:ext cx="2662928" cy="6804173"/>
          </a:xfrm>
          <a:prstGeom prst="rect">
            <a:avLst/>
          </a:prstGeom>
        </p:spPr>
      </p:pic>
    </p:spTree>
    <p:extLst>
      <p:ext uri="{BB962C8B-B14F-4D97-AF65-F5344CB8AC3E}">
        <p14:creationId xmlns:p14="http://schemas.microsoft.com/office/powerpoint/2010/main" val="1740509650"/>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49E00-E680-454A-9138-522734903CFD}"/>
              </a:ext>
            </a:extLst>
          </p:cNvPr>
          <p:cNvSpPr>
            <a:spLocks noGrp="1"/>
          </p:cNvSpPr>
          <p:nvPr>
            <p:ph type="title"/>
          </p:nvPr>
        </p:nvSpPr>
        <p:spPr>
          <a:xfrm>
            <a:off x="1024819" y="345258"/>
            <a:ext cx="8640381" cy="698275"/>
          </a:xfrm>
        </p:spPr>
        <p:txBody>
          <a:bodyPr/>
          <a:lstStyle/>
          <a:p>
            <a:r>
              <a:rPr lang="pl-PL" altLang="pl-PL" dirty="0"/>
              <a:t>Kolor</a:t>
            </a:r>
            <a:endParaRPr lang="pl-PL" dirty="0"/>
          </a:p>
        </p:txBody>
      </p:sp>
      <p:sp>
        <p:nvSpPr>
          <p:cNvPr id="4" name="Symbol zastępczy tekstu 3">
            <a:extLst>
              <a:ext uri="{FF2B5EF4-FFF2-40B4-BE49-F238E27FC236}">
                <a16:creationId xmlns:a16="http://schemas.microsoft.com/office/drawing/2014/main" id="{17914E94-059F-4BC5-80A3-940AAD31D9A4}"/>
              </a:ext>
            </a:extLst>
          </p:cNvPr>
          <p:cNvSpPr>
            <a:spLocks noGrp="1"/>
          </p:cNvSpPr>
          <p:nvPr>
            <p:ph type="body" sz="quarter" idx="11"/>
          </p:nvPr>
        </p:nvSpPr>
        <p:spPr>
          <a:xfrm>
            <a:off x="340453" y="1506351"/>
            <a:ext cx="3781317" cy="5513486"/>
          </a:xfrm>
        </p:spPr>
        <p:txBody>
          <a:bodyPr>
            <a:normAutofit/>
          </a:bodyPr>
          <a:lstStyle/>
          <a:p>
            <a:pPr>
              <a:lnSpc>
                <a:spcPct val="114000"/>
              </a:lnSpc>
              <a:spcBef>
                <a:spcPts val="600"/>
              </a:spcBef>
              <a:spcAft>
                <a:spcPts val="600"/>
              </a:spcAft>
              <a:buFont typeface="Arial" panose="020B0604020202020204" pitchFamily="34" charset="0"/>
              <a:buChar char="•"/>
            </a:pPr>
            <a:r>
              <a:rPr lang="pl-PL" altLang="pl-PL" dirty="0"/>
              <a:t>Kolor nie może być jedynym wyróżnikiem treści.</a:t>
            </a:r>
          </a:p>
          <a:p>
            <a:pPr>
              <a:lnSpc>
                <a:spcPct val="114000"/>
              </a:lnSpc>
              <a:spcBef>
                <a:spcPts val="600"/>
              </a:spcBef>
              <a:spcAft>
                <a:spcPts val="600"/>
              </a:spcAft>
              <a:buFont typeface="Arial" panose="020B0604020202020204" pitchFamily="34" charset="0"/>
              <a:buChar char="•"/>
            </a:pPr>
            <a:r>
              <a:rPr lang="pl-PL" altLang="pl-PL" dirty="0"/>
              <a:t>Dotyczy to tekstu oraz elementów graficznych, </a:t>
            </a:r>
            <a:br>
              <a:rPr lang="pl-PL" altLang="pl-PL" dirty="0"/>
            </a:br>
            <a:r>
              <a:rPr lang="pl-PL" altLang="pl-PL" dirty="0"/>
              <a:t>na przykład linii wykresów liniowych. Oprócz koloru tych linii stosuj dodatkowo wyróżnik – kształty geometryczne. </a:t>
            </a:r>
          </a:p>
          <a:p>
            <a:pPr>
              <a:lnSpc>
                <a:spcPct val="114000"/>
              </a:lnSpc>
              <a:spcBef>
                <a:spcPts val="600"/>
              </a:spcBef>
              <a:spcAft>
                <a:spcPts val="600"/>
              </a:spcAft>
              <a:buFont typeface="Arial" panose="020B0604020202020204" pitchFamily="34" charset="0"/>
              <a:buChar char="•"/>
            </a:pPr>
            <a:r>
              <a:rPr lang="pl-PL" altLang="pl-PL" dirty="0"/>
              <a:t>Pamiętaj – odbiorca Twojej treści może nie rozróżniać kolorów (przykład – monochromatyzm). </a:t>
            </a:r>
          </a:p>
        </p:txBody>
      </p:sp>
      <p:sp>
        <p:nvSpPr>
          <p:cNvPr id="5" name="Symbol zastępczy numeru slajdu 4">
            <a:extLst>
              <a:ext uri="{FF2B5EF4-FFF2-40B4-BE49-F238E27FC236}">
                <a16:creationId xmlns:a16="http://schemas.microsoft.com/office/drawing/2014/main" id="{7AC8EA36-2393-44B0-B4B3-29F4D69D00B2}"/>
              </a:ext>
            </a:extLst>
          </p:cNvPr>
          <p:cNvSpPr>
            <a:spLocks noGrp="1"/>
          </p:cNvSpPr>
          <p:nvPr>
            <p:ph type="sldNum" sz="quarter" idx="10"/>
          </p:nvPr>
        </p:nvSpPr>
        <p:spPr/>
        <p:txBody>
          <a:bodyPr/>
          <a:lstStyle/>
          <a:p>
            <a:fld id="{EB4015AA-59F6-416B-87A6-8E3D940284E2}" type="slidenum">
              <a:rPr lang="pl-PL" smtClean="0"/>
              <a:pPr/>
              <a:t>58</a:t>
            </a:fld>
            <a:endParaRPr lang="pl-PL" dirty="0"/>
          </a:p>
        </p:txBody>
      </p:sp>
      <p:pic>
        <p:nvPicPr>
          <p:cNvPr id="8" name="Symbol zastępczy zawartości 7" descr="schemat barw w cyberprzestrzeni - kolor tekstu nałożony na kolor tła">
            <a:extLst>
              <a:ext uri="{FF2B5EF4-FFF2-40B4-BE49-F238E27FC236}">
                <a16:creationId xmlns:a16="http://schemas.microsoft.com/office/drawing/2014/main" id="{B67B21AE-E9A8-44EF-803D-041513DB13B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21770" y="1619597"/>
            <a:ext cx="6455214" cy="4573498"/>
          </a:xfrm>
          <a:prstGeom prst="rect">
            <a:avLst/>
          </a:prstGeom>
        </p:spPr>
      </p:pic>
    </p:spTree>
    <p:extLst>
      <p:ext uri="{BB962C8B-B14F-4D97-AF65-F5344CB8AC3E}">
        <p14:creationId xmlns:p14="http://schemas.microsoft.com/office/powerpoint/2010/main" val="1001077696"/>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49E00-E680-454A-9138-522734903CFD}"/>
              </a:ext>
            </a:extLst>
          </p:cNvPr>
          <p:cNvSpPr>
            <a:spLocks noGrp="1"/>
          </p:cNvSpPr>
          <p:nvPr>
            <p:ph type="title"/>
          </p:nvPr>
        </p:nvSpPr>
        <p:spPr>
          <a:xfrm>
            <a:off x="1024819" y="345258"/>
            <a:ext cx="8640381" cy="698275"/>
          </a:xfrm>
        </p:spPr>
        <p:txBody>
          <a:bodyPr/>
          <a:lstStyle/>
          <a:p>
            <a:r>
              <a:rPr lang="pl-PL" altLang="pl-PL" dirty="0"/>
              <a:t>Kontrast</a:t>
            </a:r>
            <a:endParaRPr lang="pl-PL" dirty="0"/>
          </a:p>
        </p:txBody>
      </p:sp>
      <p:sp>
        <p:nvSpPr>
          <p:cNvPr id="4" name="Symbol zastępczy tekstu 3">
            <a:extLst>
              <a:ext uri="{FF2B5EF4-FFF2-40B4-BE49-F238E27FC236}">
                <a16:creationId xmlns:a16="http://schemas.microsoft.com/office/drawing/2014/main" id="{17914E94-059F-4BC5-80A3-940AAD31D9A4}"/>
              </a:ext>
            </a:extLst>
          </p:cNvPr>
          <p:cNvSpPr>
            <a:spLocks noGrp="1"/>
          </p:cNvSpPr>
          <p:nvPr>
            <p:ph type="body" sz="quarter" idx="11"/>
          </p:nvPr>
        </p:nvSpPr>
        <p:spPr>
          <a:xfrm>
            <a:off x="305346" y="1619597"/>
            <a:ext cx="3349269" cy="4021406"/>
          </a:xfrm>
        </p:spPr>
        <p:txBody>
          <a:bodyPr>
            <a:normAutofit/>
          </a:bodyPr>
          <a:lstStyle/>
          <a:p>
            <a:pPr marL="0" indent="0">
              <a:buNone/>
              <a:defRPr/>
            </a:pPr>
            <a:r>
              <a:rPr lang="pl-PL" dirty="0">
                <a:solidFill>
                  <a:schemeClr val="bg1"/>
                </a:solidFill>
                <a:hlinkClick r:id="rId2"/>
              </a:rPr>
              <a:t>Analizator kontrastu kolorów (CCA)</a:t>
            </a:r>
            <a:r>
              <a:rPr lang="pl-PL" dirty="0">
                <a:solidFill>
                  <a:schemeClr val="bg1"/>
                </a:solidFill>
              </a:rPr>
              <a:t> </a:t>
            </a:r>
          </a:p>
          <a:p>
            <a:pPr marL="342900" indent="-342900">
              <a:lnSpc>
                <a:spcPct val="114000"/>
              </a:lnSpc>
              <a:spcBef>
                <a:spcPts val="600"/>
              </a:spcBef>
              <a:spcAft>
                <a:spcPts val="600"/>
              </a:spcAft>
              <a:buFont typeface="Arial" panose="020B0604020202020204" pitchFamily="34" charset="0"/>
              <a:buChar char="•"/>
              <a:defRPr/>
            </a:pPr>
            <a:r>
              <a:rPr lang="pl-PL" dirty="0"/>
              <a:t>4,5:1 – kontrast tekstu </a:t>
            </a:r>
            <a:br>
              <a:rPr lang="pl-PL" dirty="0"/>
            </a:br>
            <a:r>
              <a:rPr lang="pl-PL" dirty="0"/>
              <a:t>w stosunku do tła</a:t>
            </a:r>
          </a:p>
          <a:p>
            <a:pPr marL="342900" indent="-342900">
              <a:lnSpc>
                <a:spcPct val="114000"/>
              </a:lnSpc>
              <a:spcBef>
                <a:spcPts val="600"/>
              </a:spcBef>
              <a:spcAft>
                <a:spcPts val="600"/>
              </a:spcAft>
              <a:buFont typeface="Arial" panose="020B0604020202020204" pitchFamily="34" charset="0"/>
              <a:buChar char="•"/>
              <a:defRPr/>
            </a:pPr>
            <a:r>
              <a:rPr lang="pl-PL" dirty="0"/>
              <a:t>3,0:1 – kontrast elementów nietekstowych </a:t>
            </a:r>
            <a:br>
              <a:rPr lang="pl-PL" dirty="0"/>
            </a:br>
            <a:r>
              <a:rPr lang="pl-PL" dirty="0"/>
              <a:t>w stosunku </a:t>
            </a:r>
            <a:br>
              <a:rPr lang="pl-PL" dirty="0"/>
            </a:br>
            <a:r>
              <a:rPr lang="pl-PL" dirty="0"/>
              <a:t>do koloru przylegającego</a:t>
            </a:r>
          </a:p>
        </p:txBody>
      </p:sp>
      <p:sp>
        <p:nvSpPr>
          <p:cNvPr id="5" name="Symbol zastępczy numeru slajdu 4">
            <a:extLst>
              <a:ext uri="{FF2B5EF4-FFF2-40B4-BE49-F238E27FC236}">
                <a16:creationId xmlns:a16="http://schemas.microsoft.com/office/drawing/2014/main" id="{7AC8EA36-2393-44B0-B4B3-29F4D69D00B2}"/>
              </a:ext>
            </a:extLst>
          </p:cNvPr>
          <p:cNvSpPr>
            <a:spLocks noGrp="1"/>
          </p:cNvSpPr>
          <p:nvPr>
            <p:ph type="sldNum" sz="quarter" idx="10"/>
          </p:nvPr>
        </p:nvSpPr>
        <p:spPr/>
        <p:txBody>
          <a:bodyPr/>
          <a:lstStyle/>
          <a:p>
            <a:fld id="{EB4015AA-59F6-416B-87A6-8E3D940284E2}" type="slidenum">
              <a:rPr lang="pl-PL" smtClean="0"/>
              <a:pPr/>
              <a:t>59</a:t>
            </a:fld>
            <a:endParaRPr lang="pl-PL" dirty="0"/>
          </a:p>
        </p:txBody>
      </p:sp>
      <p:pic>
        <p:nvPicPr>
          <p:cNvPr id="10" name="Symbol zastępczy zawartości 6" descr="badanie kontrastu koloru napisu Dostępność w kolorze czerwonym do białego tła w MS Word za pomocą aplikacji Colour Contrast Analyser">
            <a:extLst>
              <a:ext uri="{FF2B5EF4-FFF2-40B4-BE49-F238E27FC236}">
                <a16:creationId xmlns:a16="http://schemas.microsoft.com/office/drawing/2014/main" id="{58B7A4BC-2EDA-40A6-9C9C-515DAD26390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545706" y="1054575"/>
            <a:ext cx="7050977" cy="5357316"/>
          </a:xfrm>
          <a:prstGeom prst="rect">
            <a:avLst/>
          </a:prstGeom>
        </p:spPr>
      </p:pic>
    </p:spTree>
    <p:extLst>
      <p:ext uri="{BB962C8B-B14F-4D97-AF65-F5344CB8AC3E}">
        <p14:creationId xmlns:p14="http://schemas.microsoft.com/office/powerpoint/2010/main" val="256345881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233339" y="522131"/>
            <a:ext cx="10225134" cy="791731"/>
          </a:xfrm>
        </p:spPr>
        <p:txBody>
          <a:bodyPr>
            <a:normAutofit/>
          </a:bodyPr>
          <a:lstStyle/>
          <a:p>
            <a:r>
              <a:rPr lang="pl-PL" dirty="0"/>
              <a:t>Konwencja to zdecydowanie więcej niż tylko dostępność (2)</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377354" y="1475581"/>
            <a:ext cx="10081119" cy="5328592"/>
          </a:xfrm>
        </p:spPr>
        <p:txBody>
          <a:bodyPr>
            <a:normAutofit/>
          </a:bodyPr>
          <a:lstStyle/>
          <a:p>
            <a:pPr marL="0" indent="0">
              <a:spcAft>
                <a:spcPts val="1200"/>
              </a:spcAft>
              <a:buNone/>
            </a:pPr>
            <a:r>
              <a:rPr lang="pl-PL" b="1" dirty="0"/>
              <a:t>Przykład:</a:t>
            </a:r>
            <a:br>
              <a:rPr lang="pl-PL" b="1" dirty="0"/>
            </a:br>
            <a:r>
              <a:rPr lang="pl-PL" b="1" dirty="0"/>
              <a:t>Artykuł 21 </a:t>
            </a:r>
            <a:br>
              <a:rPr lang="pl-PL" b="1" dirty="0"/>
            </a:br>
            <a:r>
              <a:rPr lang="pl-PL" b="1" dirty="0"/>
              <a:t>Wolność wypowiadania się i wyrażania opinii oraz dostęp do informacji </a:t>
            </a:r>
          </a:p>
          <a:p>
            <a:pPr marL="0" indent="0">
              <a:spcAft>
                <a:spcPts val="1200"/>
              </a:spcAft>
              <a:buNone/>
            </a:pPr>
            <a:r>
              <a:rPr lang="pl-PL" dirty="0"/>
              <a:t>Państwa Strony podejmą wszelkie odpowiednie środki, aby osoby niepełnosprawne mogły korzystać z prawa do wolności wypowiadania się </a:t>
            </a:r>
            <a:br>
              <a:rPr lang="pl-PL" dirty="0"/>
            </a:br>
            <a:r>
              <a:rPr lang="pl-PL" dirty="0"/>
              <a:t>i wyrażania opinii, w tym wolności poszukiwania, otrzymywania </a:t>
            </a:r>
            <a:br>
              <a:rPr lang="pl-PL" dirty="0"/>
            </a:br>
            <a:r>
              <a:rPr lang="pl-PL" dirty="0"/>
              <a:t>i rozpowszechniania informacji i poglądów, na zasadzie równości z innymi osobami i poprzez wszelkie formy komunikacji, według ich wyboru, zgodnie </a:t>
            </a:r>
            <a:br>
              <a:rPr lang="pl-PL" dirty="0"/>
            </a:br>
            <a:r>
              <a:rPr lang="pl-PL" dirty="0"/>
              <a:t>z definicją zawartą w art. 2 niniejszej konwencji, między innymi poprzez:</a:t>
            </a:r>
          </a:p>
          <a:p>
            <a:pPr marL="0" indent="0">
              <a:buNone/>
            </a:pPr>
            <a:r>
              <a:rPr lang="pl-PL" dirty="0"/>
              <a:t>a) dostarczanie osobom niepełnosprawnym informacji przeznaczonych dla ogółu społeczeństwa, w dostępnych dla nich formach i technologiach, odpowiednio do różnych rodzajów niepełnosprawności, na czas i bez dodatkowych kosztów (…)</a:t>
            </a:r>
            <a:endParaRPr lang="pl-PL" altLang="pl-PL" b="1" dirty="0"/>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6</a:t>
            </a:fld>
            <a:endParaRPr lang="pl-PL" dirty="0"/>
          </a:p>
        </p:txBody>
      </p:sp>
    </p:spTree>
    <p:extLst>
      <p:ext uri="{BB962C8B-B14F-4D97-AF65-F5344CB8AC3E}">
        <p14:creationId xmlns:p14="http://schemas.microsoft.com/office/powerpoint/2010/main" val="1836995883"/>
      </p:ext>
    </p:extLst>
  </p:cSld>
  <p:clrMapOvr>
    <a:masterClrMapping/>
  </p:clrMapOvr>
  <p:transition spd="slow">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Kontrasty – co sprawdzać?</a:t>
            </a:r>
            <a:endParaRPr lang="pl-PL" dirty="0"/>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1385465" y="1259557"/>
            <a:ext cx="8856983" cy="4320480"/>
          </a:xfrm>
        </p:spPr>
        <p:txBody>
          <a:bodyPr>
            <a:normAutofit/>
          </a:bodyPr>
          <a:lstStyle/>
          <a:p>
            <a:pPr>
              <a:spcBef>
                <a:spcPts val="600"/>
              </a:spcBef>
              <a:spcAft>
                <a:spcPts val="0"/>
              </a:spcAft>
            </a:pPr>
            <a:r>
              <a:rPr lang="pl-PL" dirty="0"/>
              <a:t>Sprawdzaj kontrast:</a:t>
            </a:r>
          </a:p>
          <a:p>
            <a:pPr marL="804863" indent="-342900">
              <a:spcBef>
                <a:spcPts val="600"/>
              </a:spcBef>
              <a:spcAft>
                <a:spcPts val="0"/>
              </a:spcAft>
              <a:buFont typeface="Arial" panose="020B0604020202020204" pitchFamily="34" charset="0"/>
              <a:buChar char="•"/>
            </a:pPr>
            <a:r>
              <a:rPr lang="pl-PL" dirty="0"/>
              <a:t>tekstu do tła </a:t>
            </a:r>
          </a:p>
          <a:p>
            <a:pPr marL="804863" indent="-342900">
              <a:spcBef>
                <a:spcPts val="600"/>
              </a:spcBef>
              <a:spcAft>
                <a:spcPts val="0"/>
              </a:spcAft>
              <a:buFont typeface="Arial" panose="020B0604020202020204" pitchFamily="34" charset="0"/>
              <a:buChar char="•"/>
            </a:pPr>
            <a:r>
              <a:rPr lang="pl-PL" dirty="0"/>
              <a:t>elementów nietekstowych:</a:t>
            </a:r>
          </a:p>
          <a:p>
            <a:pPr marL="1341438" lvl="1" indent="-342900">
              <a:spcBef>
                <a:spcPts val="600"/>
              </a:spcBef>
              <a:buFont typeface="Wingdings" panose="05000000000000000000" pitchFamily="2" charset="2"/>
              <a:buChar char="Ø"/>
            </a:pPr>
            <a:r>
              <a:rPr lang="pl-PL" dirty="0"/>
              <a:t>punktory</a:t>
            </a:r>
          </a:p>
          <a:p>
            <a:pPr marL="1341438" lvl="1" indent="-342900">
              <a:spcBef>
                <a:spcPts val="600"/>
              </a:spcBef>
              <a:buFont typeface="Wingdings" panose="05000000000000000000" pitchFamily="2" charset="2"/>
              <a:buChar char="Ø"/>
            </a:pPr>
            <a:r>
              <a:rPr lang="pl-PL" dirty="0"/>
              <a:t>elementy wykresów</a:t>
            </a:r>
          </a:p>
          <a:p>
            <a:pPr marL="1341438" lvl="1" indent="-342900">
              <a:spcBef>
                <a:spcPts val="600"/>
              </a:spcBef>
              <a:buFont typeface="Wingdings" panose="05000000000000000000" pitchFamily="2" charset="2"/>
              <a:buChar char="Ø"/>
            </a:pPr>
            <a:r>
              <a:rPr lang="pl-PL" dirty="0"/>
              <a:t>obramowania komórek tabel</a:t>
            </a:r>
          </a:p>
          <a:p>
            <a:pPr marL="1341438" lvl="1" indent="-342900">
              <a:spcBef>
                <a:spcPts val="600"/>
              </a:spcBef>
              <a:spcAft>
                <a:spcPts val="2400"/>
              </a:spcAft>
              <a:buFont typeface="Wingdings" panose="05000000000000000000" pitchFamily="2" charset="2"/>
              <a:buChar char="Ø"/>
            </a:pPr>
            <a:r>
              <a:rPr lang="pl-PL" dirty="0"/>
              <a:t>ikony nawigacyjne.</a:t>
            </a:r>
          </a:p>
          <a:p>
            <a:pPr>
              <a:spcBef>
                <a:spcPts val="600"/>
              </a:spcBef>
              <a:spcAft>
                <a:spcPts val="0"/>
              </a:spcAft>
            </a:pPr>
            <a:r>
              <a:rPr lang="pl-PL" dirty="0"/>
              <a:t>Nie sprawdzaj logotypów i obrazów. </a:t>
            </a:r>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60</a:t>
            </a:fld>
            <a:endParaRPr lang="pl-PL" dirty="0"/>
          </a:p>
        </p:txBody>
      </p:sp>
    </p:spTree>
    <p:extLst>
      <p:ext uri="{BB962C8B-B14F-4D97-AF65-F5344CB8AC3E}">
        <p14:creationId xmlns:p14="http://schemas.microsoft.com/office/powerpoint/2010/main" val="2062435551"/>
      </p:ext>
    </p:extLst>
  </p:cSld>
  <p:clrMapOvr>
    <a:masterClrMapping/>
  </p:clrMapOvr>
  <p:transition spd="slow">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Linki</a:t>
            </a:r>
            <a:endParaRPr lang="pl-PL" dirty="0"/>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449361" y="1259557"/>
            <a:ext cx="9793088" cy="5940280"/>
          </a:xfrm>
        </p:spPr>
        <p:txBody>
          <a:bodyPr>
            <a:normAutofit/>
          </a:bodyPr>
          <a:lstStyle/>
          <a:p>
            <a:r>
              <a:rPr lang="pl-PL" altLang="pl-PL" dirty="0"/>
              <a:t>Nie wstawiaj adresów internetowych, których nie można zrozumieć, </a:t>
            </a:r>
            <a:br>
              <a:rPr lang="pl-PL" altLang="pl-PL" dirty="0"/>
            </a:br>
            <a:r>
              <a:rPr lang="pl-PL" altLang="pl-PL" dirty="0"/>
              <a:t>na przykład:</a:t>
            </a:r>
          </a:p>
          <a:p>
            <a:pPr marL="720725" indent="0">
              <a:spcAft>
                <a:spcPts val="2400"/>
              </a:spcAft>
              <a:buNone/>
            </a:pPr>
            <a:r>
              <a:rPr lang="pl-PL" altLang="pl-PL" dirty="0"/>
              <a:t>https://www.google.com/search?q=dost%C4%99pno%C5%9B%C4%87&amp;oq=dost%C4%99pno%C5%9B%C4%87&amp;aqs=chrome..69i57j69i61l3j0l2.2703j0j7&amp;sourceid=chrome&amp;ie=UTF-8 </a:t>
            </a:r>
          </a:p>
          <a:p>
            <a:pPr marL="720725" indent="0">
              <a:spcAft>
                <a:spcPts val="2400"/>
              </a:spcAft>
              <a:buNone/>
            </a:pPr>
            <a:r>
              <a:rPr lang="pl-PL" altLang="pl-PL" dirty="0"/>
              <a:t>[proszę </a:t>
            </a:r>
            <a:r>
              <a:rPr lang="pl-PL" altLang="pl-PL" b="1" spc="300" dirty="0">
                <a:solidFill>
                  <a:srgbClr val="C00000"/>
                </a:solidFill>
              </a:rPr>
              <a:t>nie „klikać” </a:t>
            </a:r>
            <a:r>
              <a:rPr lang="pl-PL" altLang="pl-PL" dirty="0"/>
              <a:t>powyższego linku – zastosowano przypadkowy ciąg znaków dla zobrazowania komentarza] </a:t>
            </a:r>
          </a:p>
          <a:p>
            <a:pPr>
              <a:spcAft>
                <a:spcPts val="1800"/>
              </a:spcAft>
            </a:pPr>
            <a:r>
              <a:rPr lang="pl-PL" altLang="pl-PL" dirty="0"/>
              <a:t>Treść linku musi informować, dokąd użytkownik zostanie przeniesiony. </a:t>
            </a:r>
            <a:br>
              <a:rPr lang="pl-PL" altLang="pl-PL" dirty="0"/>
            </a:br>
            <a:r>
              <a:rPr lang="pl-PL" altLang="pl-PL" dirty="0"/>
              <a:t>Nie używaj określeń typu: „więcej tutaj”, „tutaj”. </a:t>
            </a:r>
          </a:p>
          <a:p>
            <a:pPr>
              <a:spcAft>
                <a:spcPts val="1800"/>
              </a:spcAft>
            </a:pPr>
            <a:r>
              <a:rPr lang="pl-PL" altLang="pl-PL" dirty="0"/>
              <a:t>Stosuj nazwy domen internetowych.</a:t>
            </a:r>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61</a:t>
            </a:fld>
            <a:endParaRPr lang="pl-PL" dirty="0"/>
          </a:p>
        </p:txBody>
      </p:sp>
    </p:spTree>
    <p:extLst>
      <p:ext uri="{BB962C8B-B14F-4D97-AF65-F5344CB8AC3E}">
        <p14:creationId xmlns:p14="http://schemas.microsoft.com/office/powerpoint/2010/main" val="3695806880"/>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Elementy graficzne – teksty alternatywne</a:t>
            </a:r>
            <a:endParaRPr lang="pl-PL" dirty="0"/>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898725" y="2411685"/>
            <a:ext cx="8695653" cy="3456384"/>
          </a:xfrm>
        </p:spPr>
        <p:txBody>
          <a:bodyPr>
            <a:normAutofit/>
          </a:bodyPr>
          <a:lstStyle/>
          <a:p>
            <a:pPr marL="0" indent="0">
              <a:lnSpc>
                <a:spcPct val="150000"/>
              </a:lnSpc>
              <a:buNone/>
              <a:defRPr/>
            </a:pPr>
            <a:r>
              <a:rPr lang="pl-PL" dirty="0"/>
              <a:t>Teksty alternatywne lub alternatywy tekstowe stosuj do opisu:</a:t>
            </a:r>
          </a:p>
          <a:p>
            <a:pPr marL="719138" indent="-357188">
              <a:lnSpc>
                <a:spcPct val="150000"/>
              </a:lnSpc>
              <a:buFont typeface="Wingdings" panose="05000000000000000000" pitchFamily="2" charset="2"/>
              <a:buChar char="Ø"/>
              <a:tabLst>
                <a:tab pos="719138" algn="l"/>
              </a:tabLst>
              <a:defRPr/>
            </a:pPr>
            <a:r>
              <a:rPr lang="pl-PL" dirty="0"/>
              <a:t>obrazów,</a:t>
            </a:r>
          </a:p>
          <a:p>
            <a:pPr marL="719138" indent="-357188">
              <a:lnSpc>
                <a:spcPct val="150000"/>
              </a:lnSpc>
              <a:buFont typeface="Wingdings" panose="05000000000000000000" pitchFamily="2" charset="2"/>
              <a:buChar char="Ø"/>
              <a:tabLst>
                <a:tab pos="719138" algn="l"/>
              </a:tabLst>
              <a:defRPr/>
            </a:pPr>
            <a:r>
              <a:rPr lang="pl-PL" dirty="0"/>
              <a:t>rysunków,</a:t>
            </a:r>
          </a:p>
          <a:p>
            <a:pPr marL="719138" indent="-357188">
              <a:lnSpc>
                <a:spcPct val="150000"/>
              </a:lnSpc>
              <a:buFont typeface="Wingdings" panose="05000000000000000000" pitchFamily="2" charset="2"/>
              <a:buChar char="Ø"/>
              <a:tabLst>
                <a:tab pos="719138" algn="l"/>
              </a:tabLst>
              <a:defRPr/>
            </a:pPr>
            <a:r>
              <a:rPr lang="pl-PL" dirty="0"/>
              <a:t>wykresów,</a:t>
            </a:r>
          </a:p>
          <a:p>
            <a:pPr marL="719138" indent="-357188">
              <a:lnSpc>
                <a:spcPct val="150000"/>
              </a:lnSpc>
              <a:buFont typeface="Wingdings" panose="05000000000000000000" pitchFamily="2" charset="2"/>
              <a:buChar char="Ø"/>
              <a:tabLst>
                <a:tab pos="719138" algn="l"/>
              </a:tabLst>
              <a:defRPr/>
            </a:pPr>
            <a:r>
              <a:rPr lang="pl-PL" dirty="0"/>
              <a:t>map,</a:t>
            </a:r>
          </a:p>
          <a:p>
            <a:pPr marL="719138" indent="-357188">
              <a:lnSpc>
                <a:spcPct val="150000"/>
              </a:lnSpc>
              <a:buFont typeface="Wingdings" panose="05000000000000000000" pitchFamily="2" charset="2"/>
              <a:buChar char="Ø"/>
              <a:tabLst>
                <a:tab pos="719138" algn="l"/>
              </a:tabLst>
              <a:defRPr/>
            </a:pPr>
            <a:r>
              <a:rPr lang="pl-PL" dirty="0"/>
              <a:t>schematów.</a:t>
            </a:r>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62</a:t>
            </a:fld>
            <a:endParaRPr lang="pl-PL" dirty="0"/>
          </a:p>
        </p:txBody>
      </p:sp>
    </p:spTree>
    <p:extLst>
      <p:ext uri="{BB962C8B-B14F-4D97-AF65-F5344CB8AC3E}">
        <p14:creationId xmlns:p14="http://schemas.microsoft.com/office/powerpoint/2010/main" val="3911849395"/>
      </p:ext>
    </p:extLst>
  </p:cSld>
  <p:clrMapOvr>
    <a:masterClrMapping/>
  </p:clrMapOvr>
  <p:transition spd="slow">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Skany </a:t>
            </a:r>
            <a:endParaRPr lang="pl-PL" dirty="0"/>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1048293" y="2051645"/>
            <a:ext cx="9001000" cy="2520280"/>
          </a:xfrm>
        </p:spPr>
        <p:txBody>
          <a:bodyPr>
            <a:normAutofit/>
          </a:bodyPr>
          <a:lstStyle/>
          <a:p>
            <a:r>
              <a:rPr lang="pl-PL" altLang="pl-PL" dirty="0"/>
              <a:t>Posługujesz się skanami dokumentów? </a:t>
            </a:r>
          </a:p>
          <a:p>
            <a:r>
              <a:rPr lang="pl-PL" altLang="pl-PL" b="1" dirty="0"/>
              <a:t>Uwaga – skany (czyli </a:t>
            </a:r>
            <a:r>
              <a:rPr lang="pl-PL" altLang="pl-PL" b="1" dirty="0">
                <a:solidFill>
                  <a:srgbClr val="C00000"/>
                </a:solidFill>
              </a:rPr>
              <a:t>obrazy</a:t>
            </a:r>
            <a:r>
              <a:rPr lang="pl-PL" altLang="pl-PL" b="1" dirty="0"/>
              <a:t> tekstu) nie mogą być samodzielnym nośnikiem informacji.</a:t>
            </a:r>
          </a:p>
          <a:p>
            <a:pPr>
              <a:spcBef>
                <a:spcPts val="1800"/>
              </a:spcBef>
            </a:pPr>
            <a:r>
              <a:rPr lang="pl-PL" altLang="pl-PL" dirty="0"/>
              <a:t>Wyjątkiem od tej reguły są logotypy</a:t>
            </a:r>
            <a:r>
              <a:rPr lang="pl-PL" altLang="pl-PL" b="1" dirty="0"/>
              <a:t>. </a:t>
            </a:r>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63</a:t>
            </a:fld>
            <a:endParaRPr lang="pl-PL" dirty="0"/>
          </a:p>
        </p:txBody>
      </p:sp>
    </p:spTree>
    <p:extLst>
      <p:ext uri="{BB962C8B-B14F-4D97-AF65-F5344CB8AC3E}">
        <p14:creationId xmlns:p14="http://schemas.microsoft.com/office/powerpoint/2010/main" val="1018664674"/>
      </p:ext>
    </p:extLst>
  </p:cSld>
  <p:clrMapOvr>
    <a:masterClrMapping/>
  </p:clrMapOvr>
  <p:transition spd="slow">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49E00-E680-454A-9138-522734903CFD}"/>
              </a:ext>
            </a:extLst>
          </p:cNvPr>
          <p:cNvSpPr>
            <a:spLocks noGrp="1"/>
          </p:cNvSpPr>
          <p:nvPr>
            <p:ph type="title"/>
          </p:nvPr>
        </p:nvSpPr>
        <p:spPr>
          <a:xfrm>
            <a:off x="1024819" y="345258"/>
            <a:ext cx="8640381" cy="698275"/>
          </a:xfrm>
        </p:spPr>
        <p:txBody>
          <a:bodyPr/>
          <a:lstStyle/>
          <a:p>
            <a:r>
              <a:rPr lang="pl-PL" altLang="pl-PL" dirty="0"/>
              <a:t>Tabele</a:t>
            </a:r>
            <a:endParaRPr lang="pl-PL" dirty="0"/>
          </a:p>
        </p:txBody>
      </p:sp>
      <p:sp>
        <p:nvSpPr>
          <p:cNvPr id="4" name="Symbol zastępczy tekstu 3">
            <a:extLst>
              <a:ext uri="{FF2B5EF4-FFF2-40B4-BE49-F238E27FC236}">
                <a16:creationId xmlns:a16="http://schemas.microsoft.com/office/drawing/2014/main" id="{17914E94-059F-4BC5-80A3-940AAD31D9A4}"/>
              </a:ext>
            </a:extLst>
          </p:cNvPr>
          <p:cNvSpPr>
            <a:spLocks noGrp="1"/>
          </p:cNvSpPr>
          <p:nvPr>
            <p:ph type="body" sz="quarter" idx="11"/>
          </p:nvPr>
        </p:nvSpPr>
        <p:spPr>
          <a:xfrm>
            <a:off x="340453" y="1258190"/>
            <a:ext cx="3205253" cy="5761647"/>
          </a:xfrm>
        </p:spPr>
        <p:txBody>
          <a:bodyPr>
            <a:normAutofit/>
          </a:bodyPr>
          <a:lstStyle/>
          <a:p>
            <a:pPr>
              <a:lnSpc>
                <a:spcPct val="114000"/>
              </a:lnSpc>
              <a:spcBef>
                <a:spcPts val="600"/>
              </a:spcBef>
              <a:spcAft>
                <a:spcPts val="600"/>
              </a:spcAft>
              <a:buFont typeface="Arial" panose="020B0604020202020204" pitchFamily="34" charset="0"/>
              <a:buChar char="•"/>
            </a:pPr>
            <a:r>
              <a:rPr lang="pl-PL" altLang="pl-PL" dirty="0"/>
              <a:t>Oznaczaj komórki nagłówkowe tabel. </a:t>
            </a:r>
          </a:p>
          <a:p>
            <a:pPr>
              <a:lnSpc>
                <a:spcPct val="114000"/>
              </a:lnSpc>
              <a:spcBef>
                <a:spcPts val="600"/>
              </a:spcBef>
              <a:spcAft>
                <a:spcPts val="600"/>
              </a:spcAft>
              <a:buFont typeface="Arial" panose="020B0604020202020204" pitchFamily="34" charset="0"/>
              <a:buChar char="•"/>
            </a:pPr>
            <a:r>
              <a:rPr lang="pl-PL" altLang="pl-PL" dirty="0"/>
              <a:t>Staraj się tworzyć tabele regularne </a:t>
            </a:r>
            <a:br>
              <a:rPr lang="pl-PL" altLang="pl-PL" dirty="0"/>
            </a:br>
            <a:r>
              <a:rPr lang="pl-PL" altLang="pl-PL" dirty="0"/>
              <a:t>(bez scalania komórek, szczególnie</a:t>
            </a:r>
            <a:br>
              <a:rPr lang="pl-PL" altLang="pl-PL" dirty="0"/>
            </a:br>
            <a:r>
              <a:rPr lang="pl-PL" altLang="pl-PL" dirty="0"/>
              <a:t> komórek nagłówków kolumn).</a:t>
            </a:r>
          </a:p>
          <a:p>
            <a:pPr>
              <a:lnSpc>
                <a:spcPct val="114000"/>
              </a:lnSpc>
              <a:spcBef>
                <a:spcPts val="600"/>
              </a:spcBef>
              <a:spcAft>
                <a:spcPts val="600"/>
              </a:spcAft>
              <a:buFont typeface="Arial" panose="020B0604020202020204" pitchFamily="34" charset="0"/>
              <a:buChar char="•"/>
            </a:pPr>
            <a:r>
              <a:rPr lang="pl-PL" altLang="pl-PL" dirty="0"/>
              <a:t>Wstawiaj tytuły tabel (powyżej tabeli) – tylko na tej podstawie stworzysz ich </a:t>
            </a:r>
            <a:br>
              <a:rPr lang="pl-PL" altLang="pl-PL" dirty="0"/>
            </a:br>
            <a:r>
              <a:rPr lang="pl-PL" altLang="pl-PL" dirty="0"/>
              <a:t>automatyczny spis.</a:t>
            </a:r>
          </a:p>
        </p:txBody>
      </p:sp>
      <p:sp>
        <p:nvSpPr>
          <p:cNvPr id="5" name="Symbol zastępczy numeru slajdu 4">
            <a:extLst>
              <a:ext uri="{FF2B5EF4-FFF2-40B4-BE49-F238E27FC236}">
                <a16:creationId xmlns:a16="http://schemas.microsoft.com/office/drawing/2014/main" id="{7AC8EA36-2393-44B0-B4B3-29F4D69D00B2}"/>
              </a:ext>
            </a:extLst>
          </p:cNvPr>
          <p:cNvSpPr>
            <a:spLocks noGrp="1"/>
          </p:cNvSpPr>
          <p:nvPr>
            <p:ph type="sldNum" sz="quarter" idx="10"/>
          </p:nvPr>
        </p:nvSpPr>
        <p:spPr/>
        <p:txBody>
          <a:bodyPr/>
          <a:lstStyle/>
          <a:p>
            <a:fld id="{EB4015AA-59F6-416B-87A6-8E3D940284E2}" type="slidenum">
              <a:rPr lang="pl-PL" smtClean="0"/>
              <a:pPr/>
              <a:t>64</a:t>
            </a:fld>
            <a:endParaRPr lang="pl-PL" dirty="0"/>
          </a:p>
        </p:txBody>
      </p:sp>
      <p:pic>
        <p:nvPicPr>
          <p:cNvPr id="8" name="Symbol zastępczy zawartości 8" descr="Zrzut ekranu polecenia z menu Tabela - Powtórz wiersz nagłówka na każdej">
            <a:extLst>
              <a:ext uri="{FF2B5EF4-FFF2-40B4-BE49-F238E27FC236}">
                <a16:creationId xmlns:a16="http://schemas.microsoft.com/office/drawing/2014/main" id="{6C632A88-4AB8-4534-96AE-173FCEF8F0F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18994" y="1258190"/>
            <a:ext cx="7035853" cy="4795134"/>
          </a:xfrm>
          <a:prstGeom prst="rect">
            <a:avLst/>
          </a:prstGeom>
          <a:ln>
            <a:solidFill>
              <a:schemeClr val="tx1"/>
            </a:solidFill>
          </a:ln>
        </p:spPr>
      </p:pic>
    </p:spTree>
    <p:extLst>
      <p:ext uri="{BB962C8B-B14F-4D97-AF65-F5344CB8AC3E}">
        <p14:creationId xmlns:p14="http://schemas.microsoft.com/office/powerpoint/2010/main" val="1333176411"/>
      </p:ext>
    </p:extLst>
  </p:cSld>
  <p:clrMapOvr>
    <a:masterClrMapping/>
  </p:clrMapOvr>
  <p:transition spd="slow">
    <p:push dir="u"/>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altLang="pl-PL" dirty="0"/>
              <a:t>Spis treści</a:t>
            </a:r>
            <a:endParaRPr lang="pl-PL" dirty="0"/>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449362" y="1835621"/>
            <a:ext cx="9865097" cy="4176464"/>
          </a:xfrm>
        </p:spPr>
        <p:txBody>
          <a:bodyPr>
            <a:normAutofit/>
          </a:bodyPr>
          <a:lstStyle/>
          <a:p>
            <a:pPr marL="0" indent="0">
              <a:spcAft>
                <a:spcPts val="1800"/>
              </a:spcAft>
              <a:buNone/>
              <a:defRPr/>
            </a:pPr>
            <a:r>
              <a:rPr lang="pl-PL" altLang="pl-PL" dirty="0"/>
              <a:t>Tam gdzie to możliwe, używaj automatycznych spisów treści. </a:t>
            </a:r>
          </a:p>
          <a:p>
            <a:pPr marL="0" indent="0">
              <a:spcAft>
                <a:spcPts val="1800"/>
              </a:spcAft>
              <a:buNone/>
              <a:defRPr/>
            </a:pPr>
            <a:r>
              <a:rPr lang="pl-PL" altLang="pl-PL" dirty="0"/>
              <a:t>Jeśli w dokumencie zostały wprowadzone np. style nagłówków, podpisy tabel, rysunków itp., to wystarczy skorzystać z odpowiednich funkcji w zakładce Odwołania:</a:t>
            </a:r>
          </a:p>
          <a:p>
            <a:pPr marL="536575" indent="-354013">
              <a:buFont typeface="Arial" panose="020B0604020202020204" pitchFamily="34" charset="0"/>
              <a:buChar char="•"/>
              <a:defRPr/>
            </a:pPr>
            <a:r>
              <a:rPr lang="pl-PL" altLang="pl-PL" dirty="0"/>
              <a:t>spis treści,</a:t>
            </a:r>
          </a:p>
          <a:p>
            <a:pPr marL="536575" indent="-354013">
              <a:buFont typeface="Arial" panose="020B0604020202020204" pitchFamily="34" charset="0"/>
              <a:buChar char="•"/>
              <a:defRPr/>
            </a:pPr>
            <a:r>
              <a:rPr lang="pl-PL" altLang="pl-PL" dirty="0"/>
              <a:t>spis tabel (wymaga skorzystania z polecenia „wstaw podpis tabeli”)</a:t>
            </a:r>
          </a:p>
          <a:p>
            <a:pPr marL="536575" indent="-354013">
              <a:buFont typeface="Arial" panose="020B0604020202020204" pitchFamily="34" charset="0"/>
              <a:buChar char="•"/>
              <a:defRPr/>
            </a:pPr>
            <a:r>
              <a:rPr lang="pl-PL" altLang="pl-PL" dirty="0"/>
              <a:t>spis rysunków (wymaga skorzystania z polecenia „wstaw podpis rysunku”).</a:t>
            </a:r>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65</a:t>
            </a:fld>
            <a:endParaRPr lang="pl-PL" dirty="0"/>
          </a:p>
        </p:txBody>
      </p:sp>
    </p:spTree>
    <p:extLst>
      <p:ext uri="{BB962C8B-B14F-4D97-AF65-F5344CB8AC3E}">
        <p14:creationId xmlns:p14="http://schemas.microsoft.com/office/powerpoint/2010/main" val="3161642428"/>
      </p:ext>
    </p:extLst>
  </p:cSld>
  <p:clrMapOvr>
    <a:masterClrMapping/>
  </p:clrMapOvr>
  <p:transition spd="slow">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49E00-E680-454A-9138-522734903CFD}"/>
              </a:ext>
            </a:extLst>
          </p:cNvPr>
          <p:cNvSpPr>
            <a:spLocks noGrp="1"/>
          </p:cNvSpPr>
          <p:nvPr>
            <p:ph type="title"/>
          </p:nvPr>
        </p:nvSpPr>
        <p:spPr>
          <a:xfrm>
            <a:off x="1024819" y="345258"/>
            <a:ext cx="8640381" cy="698275"/>
          </a:xfrm>
        </p:spPr>
        <p:txBody>
          <a:bodyPr/>
          <a:lstStyle/>
          <a:p>
            <a:r>
              <a:rPr lang="pl-PL" altLang="pl-PL" dirty="0"/>
              <a:t>Jak zapisać dokument MS Word </a:t>
            </a:r>
            <a:endParaRPr lang="pl-PL" dirty="0"/>
          </a:p>
        </p:txBody>
      </p:sp>
      <p:sp>
        <p:nvSpPr>
          <p:cNvPr id="4" name="Symbol zastępczy tekstu 3">
            <a:extLst>
              <a:ext uri="{FF2B5EF4-FFF2-40B4-BE49-F238E27FC236}">
                <a16:creationId xmlns:a16="http://schemas.microsoft.com/office/drawing/2014/main" id="{17914E94-059F-4BC5-80A3-940AAD31D9A4}"/>
              </a:ext>
            </a:extLst>
          </p:cNvPr>
          <p:cNvSpPr>
            <a:spLocks noGrp="1"/>
          </p:cNvSpPr>
          <p:nvPr>
            <p:ph type="body" sz="quarter" idx="11"/>
          </p:nvPr>
        </p:nvSpPr>
        <p:spPr>
          <a:xfrm>
            <a:off x="249994" y="846437"/>
            <a:ext cx="10190029" cy="5225814"/>
          </a:xfrm>
        </p:spPr>
        <p:txBody>
          <a:bodyPr>
            <a:normAutofit/>
          </a:bodyPr>
          <a:lstStyle/>
          <a:p>
            <a:pPr marL="0" indent="0">
              <a:spcBef>
                <a:spcPts val="600"/>
              </a:spcBef>
              <a:spcAft>
                <a:spcPts val="600"/>
              </a:spcAft>
              <a:buNone/>
              <a:defRPr/>
            </a:pPr>
            <a:r>
              <a:rPr lang="pl-PL" dirty="0"/>
              <a:t>W poleceniu „Zapisz dokument jako” oprócz nadania nazwy pliku wypełnij także pola zawarte na szarym tle poniżej tego polecenia, tj.:</a:t>
            </a:r>
          </a:p>
          <a:p>
            <a:pPr marL="263525" indent="-263525">
              <a:spcBef>
                <a:spcPts val="600"/>
              </a:spcBef>
              <a:spcAft>
                <a:spcPts val="600"/>
              </a:spcAft>
              <a:buFont typeface="Arial" panose="020B0604020202020204" pitchFamily="34" charset="0"/>
              <a:buChar char="•"/>
              <a:defRPr/>
            </a:pPr>
            <a:r>
              <a:rPr lang="pl-PL" b="1" dirty="0"/>
              <a:t>tytuł – pole wymagane</a:t>
            </a:r>
            <a:r>
              <a:rPr lang="pl-PL" dirty="0"/>
              <a:t>, ma wpływ na nazwę pliku po zapisaniu do formatu PDF,</a:t>
            </a:r>
          </a:p>
          <a:p>
            <a:pPr marL="263525" indent="-263525">
              <a:spcAft>
                <a:spcPts val="0"/>
              </a:spcAft>
              <a:buFont typeface="Arial" panose="020B0604020202020204" pitchFamily="34" charset="0"/>
              <a:buChar char="•"/>
              <a:defRPr/>
            </a:pPr>
            <a:r>
              <a:rPr lang="pl-PL" dirty="0"/>
              <a:t>znaczniki (tagi) struktury – zalecane,</a:t>
            </a:r>
          </a:p>
          <a:p>
            <a:pPr marL="263525" indent="-263525">
              <a:spcAft>
                <a:spcPts val="0"/>
              </a:spcAft>
              <a:buFont typeface="Arial" panose="020B0604020202020204" pitchFamily="34" charset="0"/>
              <a:buChar char="•"/>
              <a:defRPr/>
            </a:pPr>
            <a:r>
              <a:rPr lang="pl-PL" dirty="0"/>
              <a:t>temat – zalecane,</a:t>
            </a:r>
          </a:p>
          <a:p>
            <a:pPr marL="263525" indent="-263525">
              <a:spcAft>
                <a:spcPts val="0"/>
              </a:spcAft>
              <a:buFont typeface="Arial" panose="020B0604020202020204" pitchFamily="34" charset="0"/>
              <a:buChar char="•"/>
              <a:defRPr/>
            </a:pPr>
            <a:r>
              <a:rPr lang="pl-PL" dirty="0"/>
              <a:t>autor – pole nieobowiązkowe.</a:t>
            </a:r>
          </a:p>
        </p:txBody>
      </p:sp>
      <p:sp>
        <p:nvSpPr>
          <p:cNvPr id="5" name="Symbol zastępczy numeru slajdu 4">
            <a:extLst>
              <a:ext uri="{FF2B5EF4-FFF2-40B4-BE49-F238E27FC236}">
                <a16:creationId xmlns:a16="http://schemas.microsoft.com/office/drawing/2014/main" id="{7AC8EA36-2393-44B0-B4B3-29F4D69D00B2}"/>
              </a:ext>
            </a:extLst>
          </p:cNvPr>
          <p:cNvSpPr>
            <a:spLocks noGrp="1"/>
          </p:cNvSpPr>
          <p:nvPr>
            <p:ph type="sldNum" sz="quarter" idx="10"/>
          </p:nvPr>
        </p:nvSpPr>
        <p:spPr/>
        <p:txBody>
          <a:bodyPr/>
          <a:lstStyle/>
          <a:p>
            <a:fld id="{EB4015AA-59F6-416B-87A6-8E3D940284E2}" type="slidenum">
              <a:rPr lang="pl-PL" smtClean="0"/>
              <a:pPr/>
              <a:t>66</a:t>
            </a:fld>
            <a:endParaRPr lang="pl-PL" dirty="0"/>
          </a:p>
        </p:txBody>
      </p:sp>
      <p:pic>
        <p:nvPicPr>
          <p:cNvPr id="9" name="Symbol zastępczy zawartości 7" descr="Zrzut ekranu polecenia Zapisz jako w MS Word ">
            <a:extLst>
              <a:ext uri="{FF2B5EF4-FFF2-40B4-BE49-F238E27FC236}">
                <a16:creationId xmlns:a16="http://schemas.microsoft.com/office/drawing/2014/main" id="{19FC69F1-ADA4-4E08-83ED-B5511139606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49994" y="3775578"/>
            <a:ext cx="10190029" cy="3478400"/>
          </a:xfrm>
          <a:prstGeom prst="rect">
            <a:avLst/>
          </a:prstGeom>
          <a:ln>
            <a:solidFill>
              <a:schemeClr val="tx1"/>
            </a:solidFill>
          </a:ln>
        </p:spPr>
      </p:pic>
    </p:spTree>
    <p:extLst>
      <p:ext uri="{BB962C8B-B14F-4D97-AF65-F5344CB8AC3E}">
        <p14:creationId xmlns:p14="http://schemas.microsoft.com/office/powerpoint/2010/main" val="389948293"/>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49E00-E680-454A-9138-522734903CFD}"/>
              </a:ext>
            </a:extLst>
          </p:cNvPr>
          <p:cNvSpPr>
            <a:spLocks noGrp="1"/>
          </p:cNvSpPr>
          <p:nvPr>
            <p:ph type="title"/>
          </p:nvPr>
        </p:nvSpPr>
        <p:spPr>
          <a:xfrm>
            <a:off x="1024819" y="345258"/>
            <a:ext cx="8640381" cy="698275"/>
          </a:xfrm>
        </p:spPr>
        <p:txBody>
          <a:bodyPr/>
          <a:lstStyle/>
          <a:p>
            <a:r>
              <a:rPr lang="pl-PL" altLang="pl-PL" dirty="0"/>
              <a:t>MS Word a pdf</a:t>
            </a:r>
            <a:endParaRPr lang="pl-PL" dirty="0"/>
          </a:p>
        </p:txBody>
      </p:sp>
      <p:sp>
        <p:nvSpPr>
          <p:cNvPr id="4" name="Symbol zastępczy tekstu 3">
            <a:extLst>
              <a:ext uri="{FF2B5EF4-FFF2-40B4-BE49-F238E27FC236}">
                <a16:creationId xmlns:a16="http://schemas.microsoft.com/office/drawing/2014/main" id="{17914E94-059F-4BC5-80A3-940AAD31D9A4}"/>
              </a:ext>
            </a:extLst>
          </p:cNvPr>
          <p:cNvSpPr>
            <a:spLocks noGrp="1"/>
          </p:cNvSpPr>
          <p:nvPr>
            <p:ph type="body" sz="quarter" idx="11"/>
          </p:nvPr>
        </p:nvSpPr>
        <p:spPr>
          <a:xfrm>
            <a:off x="229496" y="1072418"/>
            <a:ext cx="5221477" cy="4651635"/>
          </a:xfrm>
        </p:spPr>
        <p:txBody>
          <a:bodyPr>
            <a:normAutofit/>
          </a:bodyPr>
          <a:lstStyle/>
          <a:p>
            <a:pPr>
              <a:lnSpc>
                <a:spcPct val="114000"/>
              </a:lnSpc>
              <a:spcBef>
                <a:spcPts val="600"/>
              </a:spcBef>
              <a:spcAft>
                <a:spcPts val="600"/>
              </a:spcAft>
              <a:buFont typeface="Arial" panose="020B0604020202020204" pitchFamily="34" charset="0"/>
              <a:buChar char="•"/>
            </a:pPr>
            <a:r>
              <a:rPr lang="pl-PL" altLang="pl-PL" dirty="0"/>
              <a:t>Dokument przygotowany w MS Word możesz zapisać do formatu PDF.</a:t>
            </a:r>
          </a:p>
          <a:p>
            <a:pPr>
              <a:lnSpc>
                <a:spcPct val="114000"/>
              </a:lnSpc>
              <a:spcBef>
                <a:spcPts val="600"/>
              </a:spcBef>
              <a:spcAft>
                <a:spcPts val="600"/>
              </a:spcAft>
              <a:buFont typeface="Arial" panose="020B0604020202020204" pitchFamily="34" charset="0"/>
              <a:buChar char="•"/>
            </a:pPr>
            <a:r>
              <a:rPr lang="pl-PL" altLang="pl-PL" dirty="0"/>
              <a:t>Pamiętasz, że w trakcie pracy </a:t>
            </a:r>
            <a:br>
              <a:rPr lang="pl-PL" altLang="pl-PL" dirty="0"/>
            </a:br>
            <a:r>
              <a:rPr lang="pl-PL" altLang="pl-PL" dirty="0"/>
              <a:t>w MS Word musiałaś/eś użyć stylu </a:t>
            </a:r>
            <a:r>
              <a:rPr lang="pl-PL" altLang="pl-PL" b="1" dirty="0"/>
              <a:t>przynajmniej 1 nagłówka poziomu 1</a:t>
            </a:r>
            <a:r>
              <a:rPr lang="pl-PL" altLang="pl-PL" dirty="0"/>
              <a:t>? </a:t>
            </a:r>
          </a:p>
          <a:p>
            <a:pPr>
              <a:lnSpc>
                <a:spcPct val="114000"/>
              </a:lnSpc>
              <a:spcBef>
                <a:spcPts val="600"/>
              </a:spcBef>
              <a:spcAft>
                <a:spcPts val="600"/>
              </a:spcAft>
              <a:buFont typeface="Arial" panose="020B0604020202020204" pitchFamily="34" charset="0"/>
              <a:buChar char="•"/>
            </a:pPr>
            <a:r>
              <a:rPr lang="pl-PL" altLang="pl-PL" dirty="0"/>
              <a:t>Teraz ma to </a:t>
            </a:r>
            <a:r>
              <a:rPr lang="pl-PL" altLang="pl-PL" b="1" dirty="0"/>
              <a:t>kluczowe znaczenie – </a:t>
            </a:r>
            <a:r>
              <a:rPr lang="pl-PL" altLang="pl-PL" dirty="0"/>
              <a:t>w zakładce polecenia </a:t>
            </a:r>
            <a:r>
              <a:rPr lang="pl-PL" altLang="pl-PL" b="1" dirty="0"/>
              <a:t>Zapisz jako </a:t>
            </a:r>
            <a:r>
              <a:rPr lang="pl-PL" altLang="pl-PL" dirty="0"/>
              <a:t>wybierz typ dokumentu </a:t>
            </a:r>
            <a:r>
              <a:rPr lang="pl-PL" altLang="pl-PL" b="1" dirty="0"/>
              <a:t>– PDF </a:t>
            </a:r>
            <a:r>
              <a:rPr lang="pl-PL" altLang="pl-PL" dirty="0"/>
              <a:t>i wypełnij dodatkowe elementy w zakładce </a:t>
            </a:r>
            <a:r>
              <a:rPr lang="pl-PL" altLang="pl-PL" b="1" dirty="0"/>
              <a:t>Opcje: nagłówki i tagi struktury dokumentu dla ułatwień dostępu.</a:t>
            </a:r>
          </a:p>
        </p:txBody>
      </p:sp>
      <p:sp>
        <p:nvSpPr>
          <p:cNvPr id="5" name="Symbol zastępczy numeru slajdu 4">
            <a:extLst>
              <a:ext uri="{FF2B5EF4-FFF2-40B4-BE49-F238E27FC236}">
                <a16:creationId xmlns:a16="http://schemas.microsoft.com/office/drawing/2014/main" id="{7AC8EA36-2393-44B0-B4B3-29F4D69D00B2}"/>
              </a:ext>
            </a:extLst>
          </p:cNvPr>
          <p:cNvSpPr>
            <a:spLocks noGrp="1"/>
          </p:cNvSpPr>
          <p:nvPr>
            <p:ph type="sldNum" sz="quarter" idx="10"/>
          </p:nvPr>
        </p:nvSpPr>
        <p:spPr/>
        <p:txBody>
          <a:bodyPr/>
          <a:lstStyle/>
          <a:p>
            <a:fld id="{EB4015AA-59F6-416B-87A6-8E3D940284E2}" type="slidenum">
              <a:rPr lang="pl-PL" smtClean="0"/>
              <a:pPr/>
              <a:t>67</a:t>
            </a:fld>
            <a:endParaRPr lang="pl-PL" dirty="0"/>
          </a:p>
        </p:txBody>
      </p:sp>
      <p:pic>
        <p:nvPicPr>
          <p:cNvPr id="8" name="Symbol zastępczy zawartości 6" descr="Zrzut ekranu polecenia Zapisz jako typ PDF - Opcje Dołącz informacje niedrukowane Nagłówki i tagi struktury dokumentu dla ułatwień dostępu ">
            <a:extLst>
              <a:ext uri="{FF2B5EF4-FFF2-40B4-BE49-F238E27FC236}">
                <a16:creationId xmlns:a16="http://schemas.microsoft.com/office/drawing/2014/main" id="{F34810DF-B494-40B1-B66F-B03FD4D70F8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05946" y="936202"/>
            <a:ext cx="4756371" cy="6010800"/>
          </a:xfrm>
          <a:prstGeom prst="rect">
            <a:avLst/>
          </a:prstGeom>
          <a:ln>
            <a:solidFill>
              <a:schemeClr val="tx1"/>
            </a:solidFill>
          </a:ln>
        </p:spPr>
      </p:pic>
    </p:spTree>
    <p:extLst>
      <p:ext uri="{BB962C8B-B14F-4D97-AF65-F5344CB8AC3E}">
        <p14:creationId xmlns:p14="http://schemas.microsoft.com/office/powerpoint/2010/main" val="3318516978"/>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049E00-E680-454A-9138-522734903CFD}"/>
              </a:ext>
            </a:extLst>
          </p:cNvPr>
          <p:cNvSpPr>
            <a:spLocks noGrp="1"/>
          </p:cNvSpPr>
          <p:nvPr>
            <p:ph type="title"/>
          </p:nvPr>
        </p:nvSpPr>
        <p:spPr>
          <a:xfrm>
            <a:off x="1024819" y="345258"/>
            <a:ext cx="8640381" cy="698275"/>
          </a:xfrm>
        </p:spPr>
        <p:txBody>
          <a:bodyPr/>
          <a:lstStyle/>
          <a:p>
            <a:r>
              <a:rPr lang="pl-PL" altLang="pl-PL"/>
              <a:t>Sprawdź ułatwienia dostępu</a:t>
            </a:r>
            <a:endParaRPr lang="pl-PL" dirty="0"/>
          </a:p>
        </p:txBody>
      </p:sp>
      <p:sp>
        <p:nvSpPr>
          <p:cNvPr id="4" name="Symbol zastępczy tekstu 3">
            <a:extLst>
              <a:ext uri="{FF2B5EF4-FFF2-40B4-BE49-F238E27FC236}">
                <a16:creationId xmlns:a16="http://schemas.microsoft.com/office/drawing/2014/main" id="{17914E94-059F-4BC5-80A3-940AAD31D9A4}"/>
              </a:ext>
            </a:extLst>
          </p:cNvPr>
          <p:cNvSpPr>
            <a:spLocks noGrp="1"/>
          </p:cNvSpPr>
          <p:nvPr>
            <p:ph type="body" sz="quarter" idx="11"/>
          </p:nvPr>
        </p:nvSpPr>
        <p:spPr>
          <a:xfrm>
            <a:off x="340453" y="954856"/>
            <a:ext cx="3349269" cy="6497389"/>
          </a:xfrm>
        </p:spPr>
        <p:txBody>
          <a:bodyPr>
            <a:normAutofit lnSpcReduction="10000"/>
          </a:bodyPr>
          <a:lstStyle/>
          <a:p>
            <a:pPr>
              <a:spcAft>
                <a:spcPts val="600"/>
              </a:spcAft>
              <a:buFont typeface="Arial" panose="020B0604020202020204" pitchFamily="34" charset="0"/>
              <a:buChar char="•"/>
              <a:defRPr/>
            </a:pPr>
            <a:r>
              <a:rPr lang="pl-PL" b="1" spc="200" dirty="0">
                <a:solidFill>
                  <a:srgbClr val="C00000"/>
                </a:solidFill>
              </a:rPr>
              <a:t>Nic nie zastąpi człowieka. </a:t>
            </a:r>
          </a:p>
          <a:p>
            <a:pPr>
              <a:lnSpc>
                <a:spcPct val="114000"/>
              </a:lnSpc>
              <a:spcBef>
                <a:spcPts val="600"/>
              </a:spcBef>
              <a:spcAft>
                <a:spcPts val="600"/>
              </a:spcAft>
              <a:buFont typeface="Arial" panose="020B0604020202020204" pitchFamily="34" charset="0"/>
              <a:buChar char="•"/>
              <a:defRPr/>
            </a:pPr>
            <a:r>
              <a:rPr lang="pl-PL" dirty="0"/>
              <a:t>Nie ma obecnie narzędzia, które automatycznie i w 100% sprawdzi Twój dokument. </a:t>
            </a:r>
          </a:p>
          <a:p>
            <a:pPr>
              <a:lnSpc>
                <a:spcPct val="114000"/>
              </a:lnSpc>
              <a:spcBef>
                <a:spcPts val="600"/>
              </a:spcBef>
              <a:spcAft>
                <a:spcPts val="600"/>
              </a:spcAft>
              <a:buFont typeface="Arial" panose="020B0604020202020204" pitchFamily="34" charset="0"/>
              <a:buChar char="•"/>
              <a:defRPr/>
            </a:pPr>
            <a:r>
              <a:rPr lang="pl-PL" dirty="0"/>
              <a:t>Możesz skorzystać </a:t>
            </a:r>
            <a:br>
              <a:rPr lang="pl-PL" dirty="0"/>
            </a:br>
            <a:r>
              <a:rPr lang="pl-PL" dirty="0"/>
              <a:t>z „podpowiedzi”, </a:t>
            </a:r>
            <a:br>
              <a:rPr lang="pl-PL" dirty="0"/>
            </a:br>
            <a:r>
              <a:rPr lang="pl-PL" dirty="0"/>
              <a:t>co poprawić: </a:t>
            </a:r>
          </a:p>
          <a:p>
            <a:pPr marL="536575" indent="-450850">
              <a:lnSpc>
                <a:spcPct val="114000"/>
              </a:lnSpc>
              <a:spcBef>
                <a:spcPts val="600"/>
              </a:spcBef>
              <a:spcAft>
                <a:spcPts val="600"/>
              </a:spcAft>
              <a:buFont typeface="Wingdings" panose="05000000000000000000" pitchFamily="2" charset="2"/>
              <a:buChar char="Ø"/>
              <a:tabLst>
                <a:tab pos="85725" algn="l"/>
              </a:tabLst>
              <a:defRPr/>
            </a:pPr>
            <a:r>
              <a:rPr lang="pl-PL" dirty="0"/>
              <a:t>Plik – Informacje – Wyszukaj problemy – Sprawdź ułatwienia dostępu</a:t>
            </a:r>
          </a:p>
          <a:p>
            <a:pPr marL="536575" indent="-450850">
              <a:lnSpc>
                <a:spcPct val="114000"/>
              </a:lnSpc>
              <a:spcBef>
                <a:spcPts val="600"/>
              </a:spcBef>
              <a:spcAft>
                <a:spcPts val="600"/>
              </a:spcAft>
              <a:buFont typeface="Wingdings" panose="05000000000000000000" pitchFamily="2" charset="2"/>
              <a:buChar char="Ø"/>
              <a:tabLst>
                <a:tab pos="85725" algn="l"/>
              </a:tabLst>
              <a:defRPr/>
            </a:pPr>
            <a:r>
              <a:rPr lang="pl-PL" dirty="0"/>
              <a:t>zakładka Recenzja – Sprawdź ułatwienia dostępu.</a:t>
            </a:r>
          </a:p>
        </p:txBody>
      </p:sp>
      <p:sp>
        <p:nvSpPr>
          <p:cNvPr id="5" name="Symbol zastępczy numeru slajdu 4">
            <a:extLst>
              <a:ext uri="{FF2B5EF4-FFF2-40B4-BE49-F238E27FC236}">
                <a16:creationId xmlns:a16="http://schemas.microsoft.com/office/drawing/2014/main" id="{7AC8EA36-2393-44B0-B4B3-29F4D69D00B2}"/>
              </a:ext>
            </a:extLst>
          </p:cNvPr>
          <p:cNvSpPr>
            <a:spLocks noGrp="1"/>
          </p:cNvSpPr>
          <p:nvPr>
            <p:ph type="sldNum" sz="quarter" idx="10"/>
          </p:nvPr>
        </p:nvSpPr>
        <p:spPr/>
        <p:txBody>
          <a:bodyPr/>
          <a:lstStyle/>
          <a:p>
            <a:fld id="{EB4015AA-59F6-416B-87A6-8E3D940284E2}" type="slidenum">
              <a:rPr lang="pl-PL" smtClean="0"/>
              <a:pPr/>
              <a:t>68</a:t>
            </a:fld>
            <a:endParaRPr lang="pl-PL" dirty="0"/>
          </a:p>
        </p:txBody>
      </p:sp>
      <p:pic>
        <p:nvPicPr>
          <p:cNvPr id="8" name="Symbol zastępczy zawartości 8" descr="zrzut ekranu Sprawdzanie ułatwień dostępu, i przykładowe błędy - brak tekstu alternatywnego, scalone komórki tabeli, powtórzone znaki, kontrast utrudniający czytanie. ">
            <a:extLst>
              <a:ext uri="{FF2B5EF4-FFF2-40B4-BE49-F238E27FC236}">
                <a16:creationId xmlns:a16="http://schemas.microsoft.com/office/drawing/2014/main" id="{7A3335E1-1A82-416D-A6AD-04B4C97D0D2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89722" y="1043533"/>
            <a:ext cx="6905618" cy="5561286"/>
          </a:xfrm>
          <a:prstGeom prst="rect">
            <a:avLst/>
          </a:prstGeom>
        </p:spPr>
      </p:pic>
    </p:spTree>
    <p:extLst>
      <p:ext uri="{BB962C8B-B14F-4D97-AF65-F5344CB8AC3E}">
        <p14:creationId xmlns:p14="http://schemas.microsoft.com/office/powerpoint/2010/main" val="492380003"/>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DDEC47D-65CF-4D60-ADF0-D7CB93BBFB8A}"/>
              </a:ext>
            </a:extLst>
          </p:cNvPr>
          <p:cNvSpPr>
            <a:spLocks noGrp="1"/>
          </p:cNvSpPr>
          <p:nvPr>
            <p:ph type="title"/>
          </p:nvPr>
        </p:nvSpPr>
        <p:spPr>
          <a:xfrm>
            <a:off x="1025715" y="359838"/>
            <a:ext cx="8928703" cy="899719"/>
          </a:xfrm>
        </p:spPr>
        <p:txBody>
          <a:bodyPr>
            <a:normAutofit/>
          </a:bodyPr>
          <a:lstStyle/>
          <a:p>
            <a:r>
              <a:rPr lang="pl-PL" dirty="0"/>
              <a:t>Audyty </a:t>
            </a:r>
          </a:p>
        </p:txBody>
      </p:sp>
      <p:sp>
        <p:nvSpPr>
          <p:cNvPr id="3" name="Symbol zastępczy zawartości 2">
            <a:extLst>
              <a:ext uri="{FF2B5EF4-FFF2-40B4-BE49-F238E27FC236}">
                <a16:creationId xmlns:a16="http://schemas.microsoft.com/office/drawing/2014/main" id="{E2470399-C962-4213-8A0E-C9BC1932086D}"/>
              </a:ext>
            </a:extLst>
          </p:cNvPr>
          <p:cNvSpPr>
            <a:spLocks noGrp="1"/>
          </p:cNvSpPr>
          <p:nvPr>
            <p:ph idx="1"/>
          </p:nvPr>
        </p:nvSpPr>
        <p:spPr>
          <a:xfrm>
            <a:off x="593378" y="2339677"/>
            <a:ext cx="9793088" cy="1728192"/>
          </a:xfrm>
        </p:spPr>
        <p:txBody>
          <a:bodyPr>
            <a:normAutofit/>
          </a:bodyPr>
          <a:lstStyle/>
          <a:p>
            <a:pPr marL="0" indent="0">
              <a:buNone/>
            </a:pPr>
            <a:r>
              <a:rPr lang="pl-PL" dirty="0"/>
              <a:t>Wnioskodawca / Beneficjent na każdym etapie pracy z wnioskiem </a:t>
            </a:r>
            <a:br>
              <a:rPr lang="pl-PL" dirty="0"/>
            </a:br>
            <a:r>
              <a:rPr lang="pl-PL" dirty="0"/>
              <a:t>o dofinansowanie projektu może (a nawet powinien) </a:t>
            </a:r>
            <a:r>
              <a:rPr lang="pl-PL" b="1" dirty="0"/>
              <a:t>korzystać z audytów dostępności</a:t>
            </a:r>
            <a:r>
              <a:rPr lang="pl-PL" dirty="0"/>
              <a:t> (na przykład cyfrowej, architektonicznej lub informacyjno-komunikacyjnej) w celu zweryfikowania osiągnięcia zakładanego produktu. </a:t>
            </a:r>
          </a:p>
        </p:txBody>
      </p:sp>
      <p:sp>
        <p:nvSpPr>
          <p:cNvPr id="4" name="Symbol zastępczy numeru slajdu 3">
            <a:extLst>
              <a:ext uri="{FF2B5EF4-FFF2-40B4-BE49-F238E27FC236}">
                <a16:creationId xmlns:a16="http://schemas.microsoft.com/office/drawing/2014/main" id="{594E27A4-F4C5-463E-B055-8F2D00657AA0}"/>
              </a:ext>
            </a:extLst>
          </p:cNvPr>
          <p:cNvSpPr>
            <a:spLocks noGrp="1"/>
          </p:cNvSpPr>
          <p:nvPr>
            <p:ph type="sldNum" sz="quarter" idx="10"/>
          </p:nvPr>
        </p:nvSpPr>
        <p:spPr/>
        <p:txBody>
          <a:bodyPr/>
          <a:lstStyle/>
          <a:p>
            <a:fld id="{EB4015AA-59F6-416B-87A6-8E3D940284E2}" type="slidenum">
              <a:rPr lang="pl-PL" smtClean="0"/>
              <a:pPr/>
              <a:t>69</a:t>
            </a:fld>
            <a:endParaRPr lang="pl-PL" dirty="0"/>
          </a:p>
        </p:txBody>
      </p:sp>
    </p:spTree>
    <p:extLst>
      <p:ext uri="{BB962C8B-B14F-4D97-AF65-F5344CB8AC3E}">
        <p14:creationId xmlns:p14="http://schemas.microsoft.com/office/powerpoint/2010/main" val="2324182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720003"/>
          </a:xfrm>
        </p:spPr>
        <p:txBody>
          <a:bodyPr/>
          <a:lstStyle/>
          <a:p>
            <a:r>
              <a:rPr lang="pl-PL" dirty="0"/>
              <a:t>Osoba ze szczególnymi potrzebami</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1169442" y="1619597"/>
            <a:ext cx="9109012" cy="4680519"/>
          </a:xfrm>
        </p:spPr>
        <p:txBody>
          <a:bodyPr>
            <a:normAutofit/>
          </a:bodyPr>
          <a:lstStyle/>
          <a:p>
            <a:pPr marL="0" indent="0">
              <a:spcBef>
                <a:spcPts val="600"/>
              </a:spcBef>
              <a:spcAft>
                <a:spcPts val="600"/>
              </a:spcAft>
              <a:buNone/>
            </a:pPr>
            <a:r>
              <a:rPr lang="pl-PL" dirty="0"/>
              <a:t>Osoba, która ze względu na swoje</a:t>
            </a:r>
          </a:p>
          <a:p>
            <a:pPr marL="0" indent="0">
              <a:spcBef>
                <a:spcPts val="600"/>
              </a:spcBef>
              <a:spcAft>
                <a:spcPts val="600"/>
              </a:spcAft>
              <a:buNone/>
            </a:pPr>
            <a:r>
              <a:rPr lang="pl-PL" b="1" dirty="0"/>
              <a:t>cechy</a:t>
            </a:r>
            <a:r>
              <a:rPr lang="pl-PL" dirty="0"/>
              <a:t> </a:t>
            </a:r>
            <a:r>
              <a:rPr lang="pl-PL" b="1" dirty="0"/>
              <a:t>zewnętrzne</a:t>
            </a:r>
            <a:r>
              <a:rPr lang="pl-PL" dirty="0"/>
              <a:t> lub </a:t>
            </a:r>
            <a:r>
              <a:rPr lang="pl-PL" b="1" dirty="0"/>
              <a:t>wewnętrzne</a:t>
            </a:r>
            <a:r>
              <a:rPr lang="pl-PL" dirty="0"/>
              <a:t>, </a:t>
            </a:r>
          </a:p>
          <a:p>
            <a:pPr marL="0" indent="0">
              <a:spcBef>
                <a:spcPts val="600"/>
              </a:spcBef>
              <a:spcAft>
                <a:spcPts val="600"/>
              </a:spcAft>
              <a:buNone/>
            </a:pPr>
            <a:r>
              <a:rPr lang="pl-PL" dirty="0"/>
              <a:t>albo ze względu na </a:t>
            </a:r>
            <a:r>
              <a:rPr lang="pl-PL" b="1" dirty="0"/>
              <a:t>okoliczności</a:t>
            </a:r>
            <a:r>
              <a:rPr lang="pl-PL" dirty="0"/>
              <a:t>, w których się znajduje, </a:t>
            </a:r>
          </a:p>
          <a:p>
            <a:pPr marL="0" indent="0">
              <a:spcBef>
                <a:spcPts val="600"/>
              </a:spcBef>
              <a:spcAft>
                <a:spcPts val="600"/>
              </a:spcAft>
              <a:buNone/>
            </a:pPr>
            <a:r>
              <a:rPr lang="pl-PL" dirty="0"/>
              <a:t>musi podjąć dodatkowe działania lub zastosować dodatkowe środki</a:t>
            </a:r>
          </a:p>
          <a:p>
            <a:pPr marL="0" indent="0">
              <a:spcBef>
                <a:spcPts val="600"/>
              </a:spcBef>
              <a:spcAft>
                <a:spcPts val="600"/>
              </a:spcAft>
              <a:buNone/>
            </a:pPr>
            <a:r>
              <a:rPr lang="pl-PL" dirty="0"/>
              <a:t>w celu </a:t>
            </a:r>
            <a:r>
              <a:rPr lang="pl-PL" b="1" dirty="0"/>
              <a:t>przezwyciężenia bariery</a:t>
            </a:r>
            <a:r>
              <a:rPr lang="pl-PL" dirty="0"/>
              <a:t>, </a:t>
            </a:r>
          </a:p>
          <a:p>
            <a:pPr marL="0" indent="0">
              <a:spcBef>
                <a:spcPts val="600"/>
              </a:spcBef>
              <a:spcAft>
                <a:spcPts val="600"/>
              </a:spcAft>
              <a:buNone/>
            </a:pPr>
            <a:r>
              <a:rPr lang="pl-PL" dirty="0"/>
              <a:t>aby uczestniczyć w różnych sferach życia</a:t>
            </a:r>
          </a:p>
          <a:p>
            <a:pPr marL="0" indent="0">
              <a:spcBef>
                <a:spcPts val="600"/>
              </a:spcBef>
              <a:spcAft>
                <a:spcPts val="600"/>
              </a:spcAft>
              <a:buNone/>
            </a:pPr>
            <a:r>
              <a:rPr lang="pl-PL" dirty="0"/>
              <a:t>na </a:t>
            </a:r>
            <a:r>
              <a:rPr lang="pl-PL" b="1" dirty="0"/>
              <a:t>zasadzie równości z innymi osobami</a:t>
            </a:r>
            <a:r>
              <a:rPr lang="pl-PL" dirty="0"/>
              <a:t>. </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7</a:t>
            </a:fld>
            <a:endParaRPr lang="pl-PL" dirty="0"/>
          </a:p>
        </p:txBody>
      </p:sp>
    </p:spTree>
    <p:extLst>
      <p:ext uri="{BB962C8B-B14F-4D97-AF65-F5344CB8AC3E}">
        <p14:creationId xmlns:p14="http://schemas.microsoft.com/office/powerpoint/2010/main" val="3421064829"/>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F5776C7-988B-4E37-A3EC-2B54E8C7950F}"/>
              </a:ext>
            </a:extLst>
          </p:cNvPr>
          <p:cNvSpPr>
            <a:spLocks noGrp="1"/>
          </p:cNvSpPr>
          <p:nvPr>
            <p:ph type="title"/>
          </p:nvPr>
        </p:nvSpPr>
        <p:spPr/>
        <p:txBody>
          <a:bodyPr/>
          <a:lstStyle/>
          <a:p>
            <a:r>
              <a:rPr lang="pl-PL" dirty="0"/>
              <a:t>Test dostępności</a:t>
            </a:r>
          </a:p>
        </p:txBody>
      </p:sp>
      <p:sp>
        <p:nvSpPr>
          <p:cNvPr id="3" name="Symbol zastępczy zawartości 2">
            <a:extLst>
              <a:ext uri="{FF2B5EF4-FFF2-40B4-BE49-F238E27FC236}">
                <a16:creationId xmlns:a16="http://schemas.microsoft.com/office/drawing/2014/main" id="{31362AEA-DD28-4431-9F98-9B15312438D2}"/>
              </a:ext>
            </a:extLst>
          </p:cNvPr>
          <p:cNvSpPr>
            <a:spLocks noGrp="1"/>
          </p:cNvSpPr>
          <p:nvPr>
            <p:ph idx="1"/>
          </p:nvPr>
        </p:nvSpPr>
        <p:spPr>
          <a:xfrm>
            <a:off x="755615" y="1547589"/>
            <a:ext cx="8927227" cy="4680520"/>
          </a:xfrm>
        </p:spPr>
        <p:txBody>
          <a:bodyPr>
            <a:normAutofit/>
          </a:bodyPr>
          <a:lstStyle/>
          <a:p>
            <a:pPr marL="0" indent="0">
              <a:spcAft>
                <a:spcPts val="2400"/>
              </a:spcAft>
              <a:buNone/>
            </a:pPr>
            <a:r>
              <a:rPr lang="pl-PL" dirty="0"/>
              <a:t>Otrzymujesz do dyspozycji materiał ze spotkania na temat zasad horyzontalnych w ramach Funduszy Europejskich na lata 2021-2027. </a:t>
            </a:r>
          </a:p>
          <a:p>
            <a:pPr marL="0" indent="0">
              <a:spcAft>
                <a:spcPts val="2400"/>
              </a:spcAft>
              <a:buNone/>
            </a:pPr>
            <a:r>
              <a:rPr lang="pl-PL" dirty="0"/>
              <a:t>Jak każdy produkt, tak i ten powinien być dostępny dla osób </a:t>
            </a:r>
            <a:br>
              <a:rPr lang="pl-PL" dirty="0"/>
            </a:br>
            <a:r>
              <a:rPr lang="pl-PL" dirty="0"/>
              <a:t>ze szczególnymi potrzebami. </a:t>
            </a:r>
          </a:p>
          <a:p>
            <a:pPr marL="0" indent="0">
              <a:spcAft>
                <a:spcPts val="2400"/>
              </a:spcAft>
              <a:buNone/>
            </a:pPr>
            <a:r>
              <a:rPr lang="pl-PL" dirty="0"/>
              <a:t>Ufaj, że otrzymujesz dostępne produkty, usługi, ale na wszelki wypadek sprawdź to samodzielnie. </a:t>
            </a:r>
          </a:p>
          <a:p>
            <a:pPr marL="0" indent="0">
              <a:spcAft>
                <a:spcPts val="2400"/>
              </a:spcAft>
              <a:buNone/>
            </a:pPr>
            <a:r>
              <a:rPr lang="pl-PL" dirty="0"/>
              <a:t>Wejdź do zakładki Recenzja, i wybierz polecenie</a:t>
            </a:r>
            <a:br>
              <a:rPr lang="pl-PL" dirty="0"/>
            </a:br>
            <a:r>
              <a:rPr lang="pl-PL" dirty="0"/>
              <a:t>„Sprawdź ułatwienia dostępu”. </a:t>
            </a:r>
          </a:p>
          <a:p>
            <a:pPr marL="0" indent="0">
              <a:spcAft>
                <a:spcPts val="2400"/>
              </a:spcAft>
              <a:buNone/>
            </a:pPr>
            <a:r>
              <a:rPr lang="pl-PL" b="1" dirty="0"/>
              <a:t>Pamiętaj, nic nie zastąpi człowieka</a:t>
            </a:r>
            <a:r>
              <a:rPr lang="pl-PL" dirty="0"/>
              <a:t>. </a:t>
            </a:r>
          </a:p>
        </p:txBody>
      </p:sp>
      <p:sp>
        <p:nvSpPr>
          <p:cNvPr id="4" name="Symbol zastępczy numeru slajdu 3">
            <a:extLst>
              <a:ext uri="{FF2B5EF4-FFF2-40B4-BE49-F238E27FC236}">
                <a16:creationId xmlns:a16="http://schemas.microsoft.com/office/drawing/2014/main" id="{512B7DE8-54A9-4491-B743-79ED71E1E7C0}"/>
              </a:ext>
            </a:extLst>
          </p:cNvPr>
          <p:cNvSpPr>
            <a:spLocks noGrp="1"/>
          </p:cNvSpPr>
          <p:nvPr>
            <p:ph type="sldNum" sz="quarter" idx="10"/>
          </p:nvPr>
        </p:nvSpPr>
        <p:spPr/>
        <p:txBody>
          <a:bodyPr/>
          <a:lstStyle/>
          <a:p>
            <a:fld id="{EB4015AA-59F6-416B-87A6-8E3D940284E2}" type="slidenum">
              <a:rPr lang="pl-PL" smtClean="0"/>
              <a:pPr/>
              <a:t>70</a:t>
            </a:fld>
            <a:endParaRPr lang="pl-PL" dirty="0"/>
          </a:p>
        </p:txBody>
      </p:sp>
    </p:spTree>
    <p:extLst>
      <p:ext uri="{BB962C8B-B14F-4D97-AF65-F5344CB8AC3E}">
        <p14:creationId xmlns:p14="http://schemas.microsoft.com/office/powerpoint/2010/main" val="890992995"/>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a:extLst>
              <a:ext uri="{FF2B5EF4-FFF2-40B4-BE49-F238E27FC236}">
                <a16:creationId xmlns:a16="http://schemas.microsoft.com/office/drawing/2014/main" id="{0CD17717-5751-F730-50BD-CBB39F57635A}"/>
              </a:ext>
            </a:extLst>
          </p:cNvPr>
          <p:cNvSpPr>
            <a:spLocks noGrp="1"/>
          </p:cNvSpPr>
          <p:nvPr>
            <p:ph type="title"/>
          </p:nvPr>
        </p:nvSpPr>
        <p:spPr>
          <a:xfrm>
            <a:off x="1566068" y="3491805"/>
            <a:ext cx="7559675" cy="1080120"/>
          </a:xfrm>
        </p:spPr>
        <p:txBody>
          <a:bodyPr/>
          <a:lstStyle/>
          <a:p>
            <a:r>
              <a:rPr lang="pl-PL" dirty="0"/>
              <a:t>Wszystkiego dostępnego!</a:t>
            </a:r>
          </a:p>
        </p:txBody>
      </p:sp>
    </p:spTree>
    <p:extLst>
      <p:ext uri="{BB962C8B-B14F-4D97-AF65-F5344CB8AC3E}">
        <p14:creationId xmlns:p14="http://schemas.microsoft.com/office/powerpoint/2010/main" val="3325994817"/>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11221" y="539834"/>
            <a:ext cx="8640381" cy="720003"/>
          </a:xfrm>
        </p:spPr>
        <p:txBody>
          <a:bodyPr/>
          <a:lstStyle/>
          <a:p>
            <a:r>
              <a:rPr lang="pl-PL" dirty="0"/>
              <a:t>Osoba ze szczególnymi potrzebami – przykłady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809402" y="1259837"/>
            <a:ext cx="9649072" cy="5940000"/>
          </a:xfrm>
        </p:spPr>
        <p:txBody>
          <a:bodyPr>
            <a:normAutofit fontScale="92500" lnSpcReduction="10000"/>
          </a:bodyPr>
          <a:lstStyle/>
          <a:p>
            <a:pPr marL="0" indent="0">
              <a:spcBef>
                <a:spcPts val="600"/>
              </a:spcBef>
              <a:spcAft>
                <a:spcPts val="600"/>
              </a:spcAft>
              <a:buNone/>
            </a:pPr>
            <a:r>
              <a:rPr lang="pl-PL" sz="2400" dirty="0"/>
              <a:t>Przykłady osób ze szczególnymi potrzebami </a:t>
            </a:r>
            <a:r>
              <a:rPr lang="pl-PL" sz="2400" b="1" dirty="0"/>
              <a:t>to m.in. </a:t>
            </a:r>
            <a:r>
              <a:rPr lang="pl-PL" sz="2400" dirty="0"/>
              <a:t>osoby:</a:t>
            </a:r>
          </a:p>
          <a:p>
            <a:pPr>
              <a:spcBef>
                <a:spcPts val="600"/>
              </a:spcBef>
              <a:spcAft>
                <a:spcPts val="600"/>
              </a:spcAft>
              <a:buFont typeface="Arial" panose="020B0604020202020204" pitchFamily="34" charset="0"/>
              <a:buChar char="•"/>
            </a:pPr>
            <a:r>
              <a:rPr lang="pl-PL" sz="2400" dirty="0"/>
              <a:t>na wózkach inwalidzkich, poruszające się o kulach, o ograniczonej możliwości poruszania się,</a:t>
            </a:r>
          </a:p>
          <a:p>
            <a:pPr>
              <a:spcBef>
                <a:spcPts val="600"/>
              </a:spcBef>
              <a:spcAft>
                <a:spcPts val="600"/>
              </a:spcAft>
              <a:buFont typeface="Arial" panose="020B0604020202020204" pitchFamily="34" charset="0"/>
              <a:buChar char="•"/>
            </a:pPr>
            <a:r>
              <a:rPr lang="pl-PL" sz="2400" dirty="0"/>
              <a:t>niewidome i niedowidzące, </a:t>
            </a:r>
          </a:p>
          <a:p>
            <a:pPr>
              <a:spcBef>
                <a:spcPts val="600"/>
              </a:spcBef>
              <a:spcAft>
                <a:spcPts val="600"/>
              </a:spcAft>
              <a:buFont typeface="Arial" panose="020B0604020202020204" pitchFamily="34" charset="0"/>
              <a:buChar char="•"/>
            </a:pPr>
            <a:r>
              <a:rPr lang="pl-PL" sz="2400" dirty="0"/>
              <a:t>głuche i słabosłyszące, </a:t>
            </a:r>
          </a:p>
          <a:p>
            <a:pPr>
              <a:spcBef>
                <a:spcPts val="600"/>
              </a:spcBef>
              <a:spcAft>
                <a:spcPts val="600"/>
              </a:spcAft>
              <a:buFont typeface="Arial" panose="020B0604020202020204" pitchFamily="34" charset="0"/>
              <a:buChar char="•"/>
            </a:pPr>
            <a:r>
              <a:rPr lang="pl-PL" sz="2400" dirty="0"/>
              <a:t>głuchoniewidome, </a:t>
            </a:r>
          </a:p>
          <a:p>
            <a:pPr>
              <a:spcBef>
                <a:spcPts val="600"/>
              </a:spcBef>
              <a:spcAft>
                <a:spcPts val="600"/>
              </a:spcAft>
              <a:buFont typeface="Arial" panose="020B0604020202020204" pitchFamily="34" charset="0"/>
              <a:buChar char="•"/>
            </a:pPr>
            <a:r>
              <a:rPr lang="pl-PL" sz="2400" dirty="0"/>
              <a:t>z niepełnosprawnością intelektualną i doświadczające choroby psychicznej, </a:t>
            </a:r>
          </a:p>
          <a:p>
            <a:pPr>
              <a:spcBef>
                <a:spcPts val="600"/>
              </a:spcBef>
              <a:spcAft>
                <a:spcPts val="600"/>
              </a:spcAft>
              <a:buFont typeface="Arial" panose="020B0604020202020204" pitchFamily="34" charset="0"/>
              <a:buChar char="•"/>
            </a:pPr>
            <a:r>
              <a:rPr lang="pl-PL" sz="2400" dirty="0"/>
              <a:t>starsze i osłabione chorobami, </a:t>
            </a:r>
          </a:p>
          <a:p>
            <a:pPr>
              <a:spcBef>
                <a:spcPts val="600"/>
              </a:spcBef>
              <a:spcAft>
                <a:spcPts val="600"/>
              </a:spcAft>
              <a:buFont typeface="Arial" panose="020B0604020202020204" pitchFamily="34" charset="0"/>
              <a:buChar char="•"/>
            </a:pPr>
            <a:r>
              <a:rPr lang="pl-PL" sz="2400" dirty="0"/>
              <a:t>kobiety w ciąży, opiekunowie z małymi dziećmi, w tym z wózkami dziecięcymi, (z zakupami, z psem na smyczy),</a:t>
            </a:r>
          </a:p>
          <a:p>
            <a:pPr>
              <a:spcBef>
                <a:spcPts val="600"/>
              </a:spcBef>
              <a:spcAft>
                <a:spcPts val="600"/>
              </a:spcAft>
              <a:buFont typeface="Arial" panose="020B0604020202020204" pitchFamily="34" charset="0"/>
              <a:buChar char="•"/>
            </a:pPr>
            <a:r>
              <a:rPr lang="pl-PL" sz="2400" dirty="0"/>
              <a:t>o nietypowym wzroście (w tym również dzieci),</a:t>
            </a:r>
          </a:p>
          <a:p>
            <a:pPr>
              <a:spcBef>
                <a:spcPts val="600"/>
              </a:spcBef>
              <a:spcAft>
                <a:spcPts val="600"/>
              </a:spcAft>
              <a:buFont typeface="Arial" panose="020B0604020202020204" pitchFamily="34" charset="0"/>
              <a:buChar char="•"/>
            </a:pPr>
            <a:r>
              <a:rPr lang="pl-PL" sz="2400" dirty="0"/>
              <a:t>z ciężkim lub nieporęcznym bagażem, towarem…</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8</a:t>
            </a:fld>
            <a:endParaRPr lang="pl-PL" dirty="0"/>
          </a:p>
        </p:txBody>
      </p:sp>
    </p:spTree>
    <p:extLst>
      <p:ext uri="{BB962C8B-B14F-4D97-AF65-F5344CB8AC3E}">
        <p14:creationId xmlns:p14="http://schemas.microsoft.com/office/powerpoint/2010/main" val="4039336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062B199-D96E-46CC-BEC3-A80816BACC39}"/>
              </a:ext>
            </a:extLst>
          </p:cNvPr>
          <p:cNvSpPr>
            <a:spLocks noGrp="1"/>
          </p:cNvSpPr>
          <p:nvPr>
            <p:ph type="title"/>
          </p:nvPr>
        </p:nvSpPr>
        <p:spPr>
          <a:xfrm>
            <a:off x="1026053" y="359838"/>
            <a:ext cx="8640381" cy="1043735"/>
          </a:xfrm>
        </p:spPr>
        <p:txBody>
          <a:bodyPr>
            <a:normAutofit/>
          </a:bodyPr>
          <a:lstStyle/>
          <a:p>
            <a:r>
              <a:rPr lang="pl-PL" dirty="0"/>
              <a:t>Osoby ze szczególnymi potrzebami,</a:t>
            </a:r>
            <a:br>
              <a:rPr lang="pl-PL" dirty="0"/>
            </a:br>
            <a:r>
              <a:rPr lang="pl-PL" dirty="0"/>
              <a:t>w tym osoby z niepełnosprawnościami </a:t>
            </a:r>
          </a:p>
        </p:txBody>
      </p:sp>
      <p:sp>
        <p:nvSpPr>
          <p:cNvPr id="3" name="Symbol zastępczy zawartości 2">
            <a:extLst>
              <a:ext uri="{FF2B5EF4-FFF2-40B4-BE49-F238E27FC236}">
                <a16:creationId xmlns:a16="http://schemas.microsoft.com/office/drawing/2014/main" id="{74CFA45C-D444-4DEA-8701-C0126C2861FB}"/>
              </a:ext>
            </a:extLst>
          </p:cNvPr>
          <p:cNvSpPr>
            <a:spLocks noGrp="1"/>
          </p:cNvSpPr>
          <p:nvPr>
            <p:ph idx="1"/>
          </p:nvPr>
        </p:nvSpPr>
        <p:spPr>
          <a:xfrm>
            <a:off x="665386" y="1691605"/>
            <a:ext cx="9361040" cy="4896544"/>
          </a:xfrm>
        </p:spPr>
        <p:txBody>
          <a:bodyPr>
            <a:normAutofit/>
          </a:bodyPr>
          <a:lstStyle/>
          <a:p>
            <a:pPr marL="0" indent="0">
              <a:spcBef>
                <a:spcPts val="600"/>
              </a:spcBef>
              <a:spcAft>
                <a:spcPts val="1800"/>
              </a:spcAft>
              <a:buNone/>
            </a:pPr>
            <a:r>
              <a:rPr lang="pl-PL" dirty="0"/>
              <a:t>Niepełnosprawność – oznacza trwałą lub okresową niezdolność </a:t>
            </a:r>
            <a:br>
              <a:rPr lang="pl-PL" dirty="0"/>
            </a:br>
            <a:r>
              <a:rPr lang="pl-PL" dirty="0"/>
              <a:t>do wypełniania ról społecznych z powodu stałego lub długotrwałego naruszenia sprawności organizmu, w szczególności powodującą niezdolność do pracy.</a:t>
            </a:r>
          </a:p>
          <a:p>
            <a:pPr marL="0" indent="0">
              <a:spcBef>
                <a:spcPts val="600"/>
              </a:spcBef>
              <a:spcAft>
                <a:spcPts val="1800"/>
              </a:spcAft>
              <a:buNone/>
            </a:pPr>
            <a:r>
              <a:rPr lang="pl-PL" dirty="0"/>
              <a:t>Do osób niepełnosprawnych zalicza się te osoby, które mają długotrwale naruszoną sprawność fizyczną, umysłową, intelektualną lub w zakresie zmysłów co może, </a:t>
            </a:r>
            <a:r>
              <a:rPr lang="pl-PL" b="1" spc="150" dirty="0"/>
              <a:t>w oddziaływaniu z różnymi barierami</a:t>
            </a:r>
            <a:r>
              <a:rPr lang="pl-PL" dirty="0"/>
              <a:t>, utrudniać im pełny i skuteczny udział w życiu społecznym, na zasadzie równości </a:t>
            </a:r>
            <a:br>
              <a:rPr lang="pl-PL" dirty="0"/>
            </a:br>
            <a:r>
              <a:rPr lang="pl-PL" dirty="0"/>
              <a:t>z innymi osobami. </a:t>
            </a:r>
          </a:p>
          <a:p>
            <a:pPr marL="0" indent="0">
              <a:spcBef>
                <a:spcPts val="600"/>
              </a:spcBef>
              <a:spcAft>
                <a:spcPts val="600"/>
              </a:spcAft>
              <a:buNone/>
            </a:pPr>
            <a:r>
              <a:rPr lang="pl-PL" dirty="0"/>
              <a:t>(Ustawa o rehabilitacji zawodowej i społecznej oraz zatrudnianiu osób niepełnosprawnych, Dz. U. 2021, poz. 573)</a:t>
            </a:r>
          </a:p>
        </p:txBody>
      </p:sp>
      <p:sp>
        <p:nvSpPr>
          <p:cNvPr id="4" name="Symbol zastępczy numeru slajdu 3">
            <a:extLst>
              <a:ext uri="{FF2B5EF4-FFF2-40B4-BE49-F238E27FC236}">
                <a16:creationId xmlns:a16="http://schemas.microsoft.com/office/drawing/2014/main" id="{CE6CC33C-5B46-42DE-A6E7-2516683DAEB8}"/>
              </a:ext>
            </a:extLst>
          </p:cNvPr>
          <p:cNvSpPr>
            <a:spLocks noGrp="1"/>
          </p:cNvSpPr>
          <p:nvPr>
            <p:ph type="sldNum" sz="quarter" idx="10"/>
          </p:nvPr>
        </p:nvSpPr>
        <p:spPr/>
        <p:txBody>
          <a:bodyPr/>
          <a:lstStyle/>
          <a:p>
            <a:fld id="{EB4015AA-59F6-416B-87A6-8E3D940284E2}" type="slidenum">
              <a:rPr lang="pl-PL" smtClean="0"/>
              <a:pPr/>
              <a:t>9</a:t>
            </a:fld>
            <a:endParaRPr lang="pl-PL" dirty="0"/>
          </a:p>
        </p:txBody>
      </p:sp>
    </p:spTree>
    <p:extLst>
      <p:ext uri="{BB962C8B-B14F-4D97-AF65-F5344CB8AC3E}">
        <p14:creationId xmlns:p14="http://schemas.microsoft.com/office/powerpoint/2010/main" val="3499341264"/>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Motyw pakietu Office">
  <a:themeElements>
    <a:clrScheme name="Niestandardowy 8">
      <a:dk1>
        <a:srgbClr val="000000"/>
      </a:dk1>
      <a:lt1>
        <a:srgbClr val="FFFFFF"/>
      </a:lt1>
      <a:dk2>
        <a:srgbClr val="002073"/>
      </a:dk2>
      <a:lt2>
        <a:srgbClr val="FFFFFF"/>
      </a:lt2>
      <a:accent1>
        <a:srgbClr val="003399"/>
      </a:accent1>
      <a:accent2>
        <a:srgbClr val="A6D3FF"/>
      </a:accent2>
      <a:accent3>
        <a:srgbClr val="FFD618"/>
      </a:accent3>
      <a:accent4>
        <a:srgbClr val="0051B0"/>
      </a:accent4>
      <a:accent5>
        <a:srgbClr val="6BB1E2"/>
      </a:accent5>
      <a:accent6>
        <a:srgbClr val="FFE60B"/>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1" id="{436F5452-C95B-4D43-A1C6-1CA5BE69C951}" vid="{ABE25C27-1E66-47F3-AA86-B88226738C33}"/>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Prezentacja z numerem strony</Template>
  <TotalTime>5826</TotalTime>
  <Words>3201</Words>
  <Application>Microsoft Office PowerPoint</Application>
  <PresentationFormat>Niestandardowy</PresentationFormat>
  <Paragraphs>363</Paragraphs>
  <Slides>71</Slides>
  <Notes>0</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71</vt:i4>
      </vt:variant>
    </vt:vector>
  </HeadingPairs>
  <TitlesOfParts>
    <vt:vector size="76" baseType="lpstr">
      <vt:lpstr>Arial</vt:lpstr>
      <vt:lpstr>Calibri</vt:lpstr>
      <vt:lpstr>Open Sans</vt:lpstr>
      <vt:lpstr>Wingdings</vt:lpstr>
      <vt:lpstr>Motyw pakietu Office</vt:lpstr>
      <vt:lpstr>Zasada równości szans i niedyskryminacji</vt:lpstr>
      <vt:lpstr>Polityki horyzontalne w funduszach unijnych  na lata 2021-2027 </vt:lpstr>
      <vt:lpstr>Fundusze Europejskie dla Pomorza na lata 2021-2027 Program równych szans i niedyskryminacji,  dostępności dla osób z niepełnosprawnościami</vt:lpstr>
      <vt:lpstr>Fundusze Europejskie dla Pomorza na lata 2021-2027 Program równych szans i niedyskryminacji oraz  dostępności dla osób z niepełnosprawnościami</vt:lpstr>
      <vt:lpstr>Konwencja to zdecydowanie więcej niż tylko dostępność (1) </vt:lpstr>
      <vt:lpstr>Konwencja to zdecydowanie więcej niż tylko dostępność (2)</vt:lpstr>
      <vt:lpstr>Osoba ze szczególnymi potrzebami</vt:lpstr>
      <vt:lpstr>Osoba ze szczególnymi potrzebami – przykłady </vt:lpstr>
      <vt:lpstr>Osoby ze szczególnymi potrzebami, w tym osoby z niepełnosprawnościami </vt:lpstr>
      <vt:lpstr>Bariery</vt:lpstr>
      <vt:lpstr>Model społeczny, model medyczny</vt:lpstr>
      <vt:lpstr>Zasada równości szans i niedyskryminacji,  w tym dostępności dla osób z niepełnosprawnościami</vt:lpstr>
      <vt:lpstr>Oceniamy kryterium,  czyli sprawdzać będziemy, czy (1): </vt:lpstr>
      <vt:lpstr>Oceniamy kryterium,  czyli sprawdzać będziemy, czy (2): </vt:lpstr>
      <vt:lpstr>Dostępny projekt, neutralny charakter produktów i usług</vt:lpstr>
      <vt:lpstr>Neutralność produktu, nie projektu </vt:lpstr>
      <vt:lpstr>Projekt to zbiór (dostępnych?)  produktów i usług</vt:lpstr>
      <vt:lpstr>Wymagania standardu architektonicznego –  ustawa, standardy, zalecenia</vt:lpstr>
      <vt:lpstr>Nawigowanie po dostępności architektonicznej </vt:lpstr>
      <vt:lpstr>Ustawa o zapewnianiu dostępności osobom  ze szczególnymi potrzebami (1) </vt:lpstr>
      <vt:lpstr>Ustawa o zapewnianiu dostępności osobom  ze szczególnymi potrzebami (2)</vt:lpstr>
      <vt:lpstr>Parking dla pojazdów uprawnionych</vt:lpstr>
      <vt:lpstr>Nawierzchnia w przestrzeni publicznej</vt:lpstr>
      <vt:lpstr>Wejścia do budynki i ich oznakowanie</vt:lpstr>
      <vt:lpstr>Pochylnie</vt:lpstr>
      <vt:lpstr>Strefa wejścia i wycieraczki podłogowe</vt:lpstr>
      <vt:lpstr>Domofony</vt:lpstr>
      <vt:lpstr>Pies asystujący </vt:lpstr>
      <vt:lpstr>Recepcja / informacja – urządzenia wspomagające </vt:lpstr>
      <vt:lpstr>Komunikacja pozioma</vt:lpstr>
      <vt:lpstr>Komunikacja w budynku – oświetlenie </vt:lpstr>
      <vt:lpstr>Linie naprowadzające, kontrasty</vt:lpstr>
      <vt:lpstr>Pola uwagi, kontrasty, schody i spoczniki </vt:lpstr>
      <vt:lpstr>Winda</vt:lpstr>
      <vt:lpstr>Oznaczenia, toalety</vt:lpstr>
      <vt:lpstr>Kontrast w przestrzeni </vt:lpstr>
      <vt:lpstr>Fantazja w przestrzeni </vt:lpstr>
      <vt:lpstr>Ewakuacja</vt:lpstr>
      <vt:lpstr>Place zabaw</vt:lpstr>
      <vt:lpstr>Oceniamy kryterium,  czyli sprawdzać będziemy, czy (3): </vt:lpstr>
      <vt:lpstr>Wytyczne dotyczące realizacji zasad równościowych w ramach funduszy unijnych na lata 2021-2027.</vt:lpstr>
      <vt:lpstr>Dostępność informacyjno-komunikacyjna, cyfrowa</vt:lpstr>
      <vt:lpstr>Co jest istotą każdego projektu?</vt:lpstr>
      <vt:lpstr>Kto pyta, nie błądzi.</vt:lpstr>
      <vt:lpstr>Standardy i wytyczne w ramach programu Dostępność Plus</vt:lpstr>
      <vt:lpstr>Dostępność cyfrowa</vt:lpstr>
      <vt:lpstr>Standard cyfrowy – wstęp  </vt:lpstr>
      <vt:lpstr>Standard cyfrowy </vt:lpstr>
      <vt:lpstr>Sprawdzanie dostępności dokumentów </vt:lpstr>
      <vt:lpstr>Co musi być bezwzględnie dostępne cyfrowo? </vt:lpstr>
      <vt:lpstr>Alternatywny dostęp</vt:lpstr>
      <vt:lpstr>Preferowane elementy wizualne tekstu</vt:lpstr>
      <vt:lpstr>Elementy wizualne tekstu – czcionki</vt:lpstr>
      <vt:lpstr>Nagłówki – klucz do sukcesu</vt:lpstr>
      <vt:lpstr>Style i ich modyfikacja </vt:lpstr>
      <vt:lpstr>Akapity</vt:lpstr>
      <vt:lpstr>Listy elementów</vt:lpstr>
      <vt:lpstr>Kolor</vt:lpstr>
      <vt:lpstr>Kontrast</vt:lpstr>
      <vt:lpstr>Kontrasty – co sprawdzać?</vt:lpstr>
      <vt:lpstr>Linki</vt:lpstr>
      <vt:lpstr>Elementy graficzne – teksty alternatywne</vt:lpstr>
      <vt:lpstr>Skany </vt:lpstr>
      <vt:lpstr>Tabele</vt:lpstr>
      <vt:lpstr>Spis treści</vt:lpstr>
      <vt:lpstr>Jak zapisać dokument MS Word </vt:lpstr>
      <vt:lpstr>MS Word a pdf</vt:lpstr>
      <vt:lpstr>Sprawdź ułatwienia dostępu</vt:lpstr>
      <vt:lpstr>Audyty </vt:lpstr>
      <vt:lpstr>Test dostępności</vt:lpstr>
      <vt:lpstr>Wszystkiego dostępnego!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Anna Bizub-jechna</dc:creator>
  <cp:keywords>Polityki horyzontalne</cp:keywords>
  <cp:lastModifiedBy>Brzezicki Maciej</cp:lastModifiedBy>
  <cp:revision>138</cp:revision>
  <dcterms:created xsi:type="dcterms:W3CDTF">2022-06-22T09:40:44Z</dcterms:created>
  <dcterms:modified xsi:type="dcterms:W3CDTF">2023-06-23T11:24:39Z</dcterms:modified>
</cp:coreProperties>
</file>