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392" r:id="rId3"/>
    <p:sldId id="393" r:id="rId4"/>
    <p:sldId id="394" r:id="rId5"/>
    <p:sldId id="408" r:id="rId6"/>
    <p:sldId id="395" r:id="rId7"/>
    <p:sldId id="404" r:id="rId8"/>
    <p:sldId id="396" r:id="rId9"/>
    <p:sldId id="397" r:id="rId10"/>
    <p:sldId id="398" r:id="rId11"/>
    <p:sldId id="399" r:id="rId12"/>
    <p:sldId id="400" r:id="rId13"/>
    <p:sldId id="406" r:id="rId14"/>
    <p:sldId id="405" r:id="rId15"/>
    <p:sldId id="402" r:id="rId16"/>
    <p:sldId id="403" r:id="rId17"/>
    <p:sldId id="337" r:id="rId18"/>
  </p:sldIdLst>
  <p:sldSz cx="9144000" cy="6858000" type="screen4x3"/>
  <p:notesSz cx="6669088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003399"/>
    <a:srgbClr val="006600"/>
    <a:srgbClr val="000099"/>
    <a:srgbClr val="33CC33"/>
    <a:srgbClr val="FF0000"/>
    <a:srgbClr val="3366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4660"/>
  </p:normalViewPr>
  <p:slideViewPr>
    <p:cSldViewPr>
      <p:cViewPr varScale="1">
        <p:scale>
          <a:sx n="106" d="100"/>
          <a:sy n="106" d="100"/>
        </p:scale>
        <p:origin x="216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CED932-885B-4A98-80A4-B8F5BB3B7A7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5484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778250" y="9428162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07" tIns="45204" rIns="90407" bIns="45204" anchor="b"/>
          <a:lstStyle/>
          <a:p>
            <a:pPr algn="r" defTabSz="904875"/>
            <a:fld id="{99EF8EF0-1563-4D0C-B5B4-8B1E009A3210}" type="slidenum">
              <a:rPr lang="pl-PL" altLang="pl-PL" sz="1100">
                <a:solidFill>
                  <a:srgbClr val="000000"/>
                </a:solidFill>
              </a:rPr>
              <a:pPr algn="r" defTabSz="904875"/>
              <a:t>13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719138"/>
            <a:ext cx="4960938" cy="37226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07" tIns="45204" rIns="90407" bIns="45204"/>
          <a:lstStyle/>
          <a:p>
            <a:pPr marL="273050" indent="-273050" eaLnBrk="1" hangingPunct="1">
              <a:buFont typeface="Wingdings" pitchFamily="2" charset="2"/>
              <a:buChar char="à"/>
            </a:pPr>
            <a:endParaRPr lang="pl-PL" altLang="pl-PL" sz="1600" smtClean="0">
              <a:latin typeface="Garamond" pitchFamily="18" charset="0"/>
            </a:endParaRPr>
          </a:p>
          <a:p>
            <a:pPr marL="273050" indent="-273050" eaLnBrk="1" hangingPunct="1">
              <a:buFont typeface="Wingdings" pitchFamily="2" charset="2"/>
              <a:buChar char="à"/>
            </a:pPr>
            <a:endParaRPr lang="pl-PL" altLang="pl-PL" sz="160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5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07" tIns="45204" rIns="90407" bIns="45204" anchor="b"/>
          <a:lstStyle/>
          <a:p>
            <a:pPr algn="r" defTabSz="904875"/>
            <a:fld id="{E7385AA6-BBA3-4C55-A226-8E2779DD1CC5}" type="slidenum">
              <a:rPr lang="pl-PL" altLang="pl-PL" sz="1100">
                <a:solidFill>
                  <a:srgbClr val="000000"/>
                </a:solidFill>
              </a:rPr>
              <a:pPr algn="r" defTabSz="904875"/>
              <a:t>14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719138"/>
            <a:ext cx="4960938" cy="3722687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07" tIns="45204" rIns="90407" bIns="45204"/>
          <a:lstStyle/>
          <a:p>
            <a:pPr marL="273050" indent="-273050" eaLnBrk="1" hangingPunct="1">
              <a:buFont typeface="Wingdings" pitchFamily="2" charset="2"/>
              <a:buChar char="à"/>
            </a:pPr>
            <a:endParaRPr lang="pl-PL" altLang="pl-PL" sz="1600" smtClean="0">
              <a:latin typeface="Garamond" pitchFamily="18" charset="0"/>
            </a:endParaRPr>
          </a:p>
          <a:p>
            <a:pPr marL="273050" indent="-273050" eaLnBrk="1" hangingPunct="1">
              <a:buFont typeface="Wingdings" pitchFamily="2" charset="2"/>
              <a:buChar char="à"/>
            </a:pPr>
            <a:endParaRPr lang="pl-PL" altLang="pl-PL" sz="160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9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07" tIns="45204" rIns="90407" bIns="45204" anchor="b"/>
          <a:lstStyle/>
          <a:p>
            <a:pPr algn="r" defTabSz="904875"/>
            <a:fld id="{4CA2EED3-7FA9-47A1-8C9D-89C270DFA3A6}" type="slidenum">
              <a:rPr lang="pl-PL" altLang="pl-PL" sz="1100">
                <a:solidFill>
                  <a:srgbClr val="000000"/>
                </a:solidFill>
              </a:rPr>
              <a:pPr algn="r" defTabSz="904875"/>
              <a:t>15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719138"/>
            <a:ext cx="4960938" cy="37226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07" tIns="45204" rIns="90407" bIns="45204"/>
          <a:lstStyle/>
          <a:p>
            <a:pPr marL="273050" indent="-273050" eaLnBrk="1" hangingPunct="1">
              <a:buFont typeface="Wingdings" pitchFamily="2" charset="2"/>
              <a:buChar char="à"/>
            </a:pPr>
            <a:endParaRPr lang="pl-PL" altLang="pl-PL" sz="1600" smtClean="0">
              <a:latin typeface="Garamond" pitchFamily="18" charset="0"/>
            </a:endParaRPr>
          </a:p>
          <a:p>
            <a:pPr marL="273050" indent="-273050" eaLnBrk="1" hangingPunct="1">
              <a:buFont typeface="Wingdings" pitchFamily="2" charset="2"/>
              <a:buChar char="à"/>
            </a:pPr>
            <a:endParaRPr lang="pl-PL" altLang="pl-PL" sz="160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48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07" tIns="45204" rIns="90407" bIns="45204" anchor="b"/>
          <a:lstStyle/>
          <a:p>
            <a:pPr algn="r" defTabSz="904875"/>
            <a:fld id="{26D85DFF-9CC7-493A-B2CF-B4E854BD2AA7}" type="slidenum">
              <a:rPr lang="pl-PL" altLang="pl-PL" sz="1100">
                <a:solidFill>
                  <a:srgbClr val="000000"/>
                </a:solidFill>
              </a:rPr>
              <a:pPr algn="r" defTabSz="904875"/>
              <a:t>16</a:t>
            </a:fld>
            <a:endParaRPr lang="pl-PL" altLang="pl-PL" sz="1100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719138"/>
            <a:ext cx="4960938" cy="372268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07" tIns="45204" rIns="90407" bIns="45204"/>
          <a:lstStyle/>
          <a:p>
            <a:pPr marL="273050" indent="-273050" eaLnBrk="1" hangingPunct="1">
              <a:buFont typeface="Wingdings" pitchFamily="2" charset="2"/>
              <a:buChar char="à"/>
            </a:pPr>
            <a:endParaRPr lang="pl-PL" altLang="pl-PL" sz="1600" smtClean="0">
              <a:latin typeface="Garamond" pitchFamily="18" charset="0"/>
            </a:endParaRPr>
          </a:p>
          <a:p>
            <a:pPr marL="273050" indent="-273050" eaLnBrk="1" hangingPunct="1">
              <a:buFont typeface="Wingdings" pitchFamily="2" charset="2"/>
              <a:buChar char="à"/>
            </a:pPr>
            <a:endParaRPr lang="pl-PL" altLang="pl-PL" sz="160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100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Symbol zastępczy notatek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altLang="pl-PL" smtClean="0"/>
          </a:p>
        </p:txBody>
      </p:sp>
      <p:sp>
        <p:nvSpPr>
          <p:cNvPr id="47108" name="Symbol zastępczy numeru slajdu 3"/>
          <p:cNvSpPr txBox="1">
            <a:spLocks noGrp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781933B7-76FD-4CE3-92BC-D512A2AAF02B}" type="slidenum">
              <a:rPr lang="pl-PL" altLang="pl-PL" sz="1200"/>
              <a:pPr algn="r" eaLnBrk="1" hangingPunct="1"/>
              <a:t>17</a:t>
            </a:fld>
            <a:endParaRPr lang="pl-PL" altLang="pl-PL" sz="1200"/>
          </a:p>
        </p:txBody>
      </p:sp>
    </p:spTree>
    <p:extLst>
      <p:ext uri="{BB962C8B-B14F-4D97-AF65-F5344CB8AC3E}">
        <p14:creationId xmlns:p14="http://schemas.microsoft.com/office/powerpoint/2010/main" val="422807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09C5D-D9F2-443C-95C4-4215F3E5A18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52D31-6526-424A-A2C8-58E5F7F641A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CE6A9-7CBF-4C16-95F7-487D6A778AA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05E65-8329-4D3C-95B3-65FAC222641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5526-5436-450C-A1EF-5E06EFB07B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0FF29F-4850-478B-9023-EB5E9E91D034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2BE8C2-1A9C-43BC-B112-4E6D9EBF807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EFB56-4917-48B7-9236-E2A213722A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732EB-BD0D-40BE-9A22-3A6E0DA814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1B84A-AA99-44F0-9212-236167F688C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C7ADC-29B4-4D9E-999B-633D7F3A7C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B146C-E45E-4FE5-BB98-F619A631BE2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3E7F9-FFA2-4313-9DC7-FC454FBAF3E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5E0AB-86B3-4706-898C-69887DA40F1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12E22-5C17-4642-AA7C-401CEC4DD66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3232C9C-7E5A-4F8D-811D-23AF6092779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"/>
          <p:cNvSpPr txBox="1">
            <a:spLocks noChangeArrowheads="1"/>
          </p:cNvSpPr>
          <p:nvPr/>
        </p:nvSpPr>
        <p:spPr bwMode="auto">
          <a:xfrm>
            <a:off x="3275856" y="5157192"/>
            <a:ext cx="253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000" b="1" dirty="0">
                <a:solidFill>
                  <a:schemeClr val="bg1"/>
                </a:solidFill>
                <a:latin typeface="Calibri" pitchFamily="34" charset="0"/>
              </a:rPr>
              <a:t>Gdańsk, 21.05.2015 r.</a:t>
            </a:r>
          </a:p>
        </p:txBody>
      </p:sp>
      <p:sp>
        <p:nvSpPr>
          <p:cNvPr id="3075" name="Text Box 13"/>
          <p:cNvSpPr txBox="1">
            <a:spLocks noChangeArrowheads="1"/>
          </p:cNvSpPr>
          <p:nvPr/>
        </p:nvSpPr>
        <p:spPr bwMode="auto">
          <a:xfrm>
            <a:off x="611560" y="5085184"/>
            <a:ext cx="7621587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endParaRPr lang="pl-PL" altLang="pl-PL" sz="1600" b="1" i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</a:pPr>
            <a:endParaRPr lang="pl-PL" altLang="pl-PL" sz="1600" b="1" i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6" name="Tytuł 1"/>
          <p:cNvSpPr>
            <a:spLocks noGrp="1"/>
          </p:cNvSpPr>
          <p:nvPr>
            <p:ph type="title"/>
          </p:nvPr>
        </p:nvSpPr>
        <p:spPr>
          <a:xfrm>
            <a:off x="379413" y="2492375"/>
            <a:ext cx="8229600" cy="1143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800" b="1" dirty="0" smtClean="0">
                <a:solidFill>
                  <a:schemeClr val="bg1"/>
                </a:solidFill>
                <a:latin typeface="Calibri" pitchFamily="34" charset="0"/>
              </a:rPr>
              <a:t>Typy operacji i kryteria wyboru projektów- </a:t>
            </a:r>
            <a:r>
              <a:rPr lang="pl-PL" sz="2800" b="1" spc="-5" dirty="0" smtClean="0">
                <a:solidFill>
                  <a:schemeClr val="bg1"/>
                </a:solidFill>
                <a:latin typeface="Calibri" pitchFamily="34" charset="0"/>
                <a:cs typeface="Calibri"/>
              </a:rPr>
              <a:t/>
            </a:r>
            <a:br>
              <a:rPr lang="pl-PL" sz="2800" b="1" spc="-5" dirty="0" smtClean="0">
                <a:solidFill>
                  <a:schemeClr val="bg1"/>
                </a:solidFill>
                <a:latin typeface="Calibri" pitchFamily="34" charset="0"/>
                <a:cs typeface="Calibri"/>
              </a:rPr>
            </a:br>
            <a:r>
              <a:rPr lang="pl-PL" sz="2800" b="1" spc="-5" dirty="0" smtClean="0">
                <a:solidFill>
                  <a:schemeClr val="bg1"/>
                </a:solidFill>
                <a:latin typeface="Calibri" pitchFamily="34" charset="0"/>
                <a:cs typeface="Calibri"/>
              </a:rPr>
              <a:t>konkurs </a:t>
            </a:r>
            <a:r>
              <a:rPr lang="pl-PL" sz="2800" b="1" spc="-5" dirty="0" smtClean="0">
                <a:solidFill>
                  <a:srgbClr val="FFFFFF"/>
                </a:solidFill>
                <a:latin typeface="Calibri" pitchFamily="34" charset="0"/>
                <a:cs typeface="Calibri"/>
              </a:rPr>
              <a:t>w ramach Poddziałania 6.1.2</a:t>
            </a:r>
            <a:br>
              <a:rPr lang="pl-PL" sz="2800" b="1" spc="-5" dirty="0" smtClean="0">
                <a:solidFill>
                  <a:srgbClr val="FFFFFF"/>
                </a:solidFill>
                <a:latin typeface="Calibri" pitchFamily="34" charset="0"/>
                <a:cs typeface="Calibri"/>
              </a:rPr>
            </a:br>
            <a:r>
              <a:rPr lang="pl-PL" sz="2800" b="1" spc="-5" dirty="0" smtClean="0">
                <a:solidFill>
                  <a:srgbClr val="FFFFFF"/>
                </a:solidFill>
                <a:latin typeface="Calibri" pitchFamily="34" charset="0"/>
                <a:cs typeface="Calibri"/>
              </a:rPr>
              <a:t>Oś Priorytetowa 6 </a:t>
            </a:r>
            <a:br>
              <a:rPr lang="pl-PL" sz="2800" b="1" spc="-5" dirty="0" smtClean="0">
                <a:solidFill>
                  <a:srgbClr val="FFFFFF"/>
                </a:solidFill>
                <a:latin typeface="Calibri" pitchFamily="34" charset="0"/>
                <a:cs typeface="Calibri"/>
              </a:rPr>
            </a:br>
            <a:r>
              <a:rPr lang="pl-PL" sz="2800" b="1" spc="-5" dirty="0" smtClean="0">
                <a:solidFill>
                  <a:srgbClr val="FFFFFF"/>
                </a:solidFill>
                <a:latin typeface="Calibri" pitchFamily="34" charset="0"/>
                <a:cs typeface="Calibri"/>
              </a:rPr>
              <a:t>Regionalnego Programu Operacyjnego </a:t>
            </a:r>
            <a:br>
              <a:rPr lang="pl-PL" sz="2800" b="1" spc="-5" dirty="0" smtClean="0">
                <a:solidFill>
                  <a:srgbClr val="FFFFFF"/>
                </a:solidFill>
                <a:latin typeface="Calibri" pitchFamily="34" charset="0"/>
                <a:cs typeface="Calibri"/>
              </a:rPr>
            </a:br>
            <a:r>
              <a:rPr lang="pl-PL" sz="2800" b="1" spc="-5" dirty="0" smtClean="0">
                <a:solidFill>
                  <a:srgbClr val="FFFFFF"/>
                </a:solidFill>
                <a:latin typeface="Calibri" pitchFamily="34" charset="0"/>
                <a:cs typeface="Calibri"/>
              </a:rPr>
              <a:t>Województwa Pomorskiego  na lata 2014-2020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3059113" y="5895975"/>
            <a:ext cx="59055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1200" b="1">
                <a:solidFill>
                  <a:schemeClr val="bg1"/>
                </a:solidFill>
                <a:latin typeface="Calibri" pitchFamily="34" charset="0"/>
              </a:rPr>
              <a:t>Regionalny Program Operacyjny dla Województwa Pomorskiego na lata 2014-2020</a:t>
            </a:r>
          </a:p>
        </p:txBody>
      </p:sp>
      <p:pic>
        <p:nvPicPr>
          <p:cNvPr id="3078" name="Obraz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9963" y="5741988"/>
            <a:ext cx="18732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Obraz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063" y="261938"/>
            <a:ext cx="83375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54203" y="2060848"/>
            <a:ext cx="8382000" cy="18682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8775" indent="-288925" algn="just">
              <a:lnSpc>
                <a:spcPct val="115000"/>
              </a:lnSpc>
              <a:buFontTx/>
              <a:buChar char="-"/>
              <a:tabLst>
                <a:tab pos="603250" algn="l"/>
                <a:tab pos="1374775" algn="l"/>
                <a:tab pos="2505075" algn="l"/>
                <a:tab pos="3614738" algn="l"/>
                <a:tab pos="4154488" algn="l"/>
              </a:tabLst>
            </a:pPr>
            <a:r>
              <a:rPr lang="pl-PL" sz="2400" dirty="0">
                <a:latin typeface="Calibri" pitchFamily="34" charset="0"/>
                <a:cs typeface="Arial" charset="0"/>
              </a:rPr>
              <a:t>Osoby	zagrożone  ubóstwem	lub wykluczeniem społecznym oraz </a:t>
            </a:r>
            <a:r>
              <a:rPr lang="pl-PL" sz="2400" dirty="0" smtClean="0">
                <a:latin typeface="Calibri" pitchFamily="34" charset="0"/>
                <a:cs typeface="Arial" charset="0"/>
              </a:rPr>
              <a:t>ich rodziny</a:t>
            </a:r>
            <a:r>
              <a:rPr lang="pl-PL" sz="2400" dirty="0">
                <a:latin typeface="Calibri" pitchFamily="34" charset="0"/>
                <a:cs typeface="Arial" charset="0"/>
              </a:rPr>
              <a:t>,</a:t>
            </a:r>
          </a:p>
          <a:p>
            <a:pPr marL="358775" indent="-288925" algn="just">
              <a:lnSpc>
                <a:spcPct val="115000"/>
              </a:lnSpc>
              <a:spcBef>
                <a:spcPts val="600"/>
              </a:spcBef>
              <a:buFontTx/>
              <a:buChar char="-"/>
              <a:tabLst>
                <a:tab pos="603250" algn="l"/>
                <a:tab pos="1374775" algn="l"/>
                <a:tab pos="2505075" algn="l"/>
                <a:tab pos="3614738" algn="l"/>
                <a:tab pos="4154488" algn="l"/>
              </a:tabLst>
            </a:pPr>
            <a:r>
              <a:rPr lang="pl-PL" sz="2400" dirty="0">
                <a:latin typeface="Calibri" pitchFamily="34" charset="0"/>
                <a:cs typeface="Arial" charset="0"/>
              </a:rPr>
              <a:t>Otoczenie osób i rodzin zagrożonych </a:t>
            </a:r>
            <a:r>
              <a:rPr lang="pl-PL" sz="2400">
                <a:latin typeface="Calibri" pitchFamily="34" charset="0"/>
                <a:cs typeface="Arial" charset="0"/>
              </a:rPr>
              <a:t>ubóstwem </a:t>
            </a:r>
            <a:r>
              <a:rPr lang="pl-PL" sz="2400" smtClean="0">
                <a:latin typeface="Calibri" pitchFamily="34" charset="0"/>
                <a:cs typeface="Arial" charset="0"/>
              </a:rPr>
              <a:t/>
            </a:r>
            <a:br>
              <a:rPr lang="pl-PL" sz="2400" smtClean="0">
                <a:latin typeface="Calibri" pitchFamily="34" charset="0"/>
                <a:cs typeface="Arial" charset="0"/>
              </a:rPr>
            </a:br>
            <a:r>
              <a:rPr lang="pl-PL" sz="2400" smtClean="0">
                <a:latin typeface="Calibri" pitchFamily="34" charset="0"/>
                <a:cs typeface="Arial" charset="0"/>
              </a:rPr>
              <a:t>lub </a:t>
            </a:r>
            <a:r>
              <a:rPr lang="pl-PL" sz="2400" dirty="0">
                <a:latin typeface="Calibri" pitchFamily="34" charset="0"/>
                <a:cs typeface="Arial" charset="0"/>
              </a:rPr>
              <a:t>wykluczeniem społecznym.</a:t>
            </a:r>
            <a:endParaRPr lang="pl-PL" sz="2400" dirty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Rectangle 533"/>
          <p:cNvSpPr>
            <a:spLocks noChangeArrowheads="1"/>
          </p:cNvSpPr>
          <p:nvPr/>
        </p:nvSpPr>
        <p:spPr bwMode="auto">
          <a:xfrm>
            <a:off x="2484438" y="115888"/>
            <a:ext cx="64801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l-PL" sz="2800" b="1" dirty="0" smtClean="0">
                <a:solidFill>
                  <a:srgbClr val="FFFF99"/>
                </a:solidFill>
                <a:latin typeface="Calibri" pitchFamily="34" charset="0"/>
              </a:rPr>
              <a:t>GRUPA DOCELOWA</a:t>
            </a:r>
            <a:endParaRPr lang="pl-PL" sz="2800" b="1" dirty="0">
              <a:solidFill>
                <a:srgbClr val="FFFF99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r"/>
            <a:r>
              <a:rPr lang="pl-PL" sz="2800" b="1" dirty="0" smtClean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 </a:t>
            </a:r>
            <a:r>
              <a:rPr lang="pl-PL" sz="2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ramach Poddziałania 6.1.2</a:t>
            </a:r>
            <a:endParaRPr lang="pl-PL" altLang="pl-PL" sz="28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128241"/>
              </p:ext>
            </p:extLst>
          </p:nvPr>
        </p:nvGraphicFramePr>
        <p:xfrm>
          <a:off x="250826" y="1494076"/>
          <a:ext cx="8713787" cy="5118588"/>
        </p:xfrm>
        <a:graphic>
          <a:graphicData uri="http://schemas.openxmlformats.org/drawingml/2006/table">
            <a:tbl>
              <a:tblPr/>
              <a:tblGrid>
                <a:gridCol w="2157412"/>
                <a:gridCol w="6556375"/>
              </a:tblGrid>
              <a:tr h="1440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WSKAŹNIKI PRODUKTU</a:t>
                      </a:r>
                      <a:endParaRPr kumimoji="0" lang="pl-PL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03225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pl-PL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403225" marR="0" lvl="0" indent="-34290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6192838" algn="l"/>
                        </a:tabLst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Liczba osób zagrożonych ubóstwem lub wykluczeniem  </a:t>
                      </a:r>
                      <a:b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społecznym  objętych wsparciem w Programie (RW);</a:t>
                      </a:r>
                    </a:p>
                    <a:p>
                      <a:pPr marL="403225" marR="0" lvl="0" indent="-34290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6192838" algn="l"/>
                        </a:tabLst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Liczba osób z niepełnosprawnościami objętych wsparciem                       </a:t>
                      </a:r>
                      <a:b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 Programie.</a:t>
                      </a:r>
                    </a:p>
                    <a:p>
                      <a:pPr marL="603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pl-PL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>
                        <a:alpha val="5882"/>
                      </a:srgbClr>
                    </a:solidFill>
                  </a:tcPr>
                </a:tc>
              </a:tr>
              <a:tr h="3456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WSKAŹNIKI REZULTATU BEZPOŚREDNIEGO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63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190625" algn="l"/>
                          <a:tab pos="1906588" algn="l"/>
                          <a:tab pos="3335338" algn="l"/>
                          <a:tab pos="4537075" algn="l"/>
                          <a:tab pos="5086350" algn="l"/>
                        </a:tabLst>
                      </a:pPr>
                      <a:endParaRPr kumimoji="0" lang="pl-PL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  <a:p>
                      <a:pPr marL="439738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63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190625" algn="l"/>
                          <a:tab pos="1906588" algn="l"/>
                          <a:tab pos="3335338" algn="l"/>
                          <a:tab pos="4537075" algn="l"/>
                          <a:tab pos="5086350" algn="l"/>
                        </a:tabLst>
                      </a:pPr>
                      <a:r>
                        <a:rPr kumimoji="0" lang="pl-P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Liczba    osób     zagrożonych     ubóstwem     lub     wykluczeniem społecznym pracujących po opuszczeniu Programu  (łącznie  </a:t>
                      </a:r>
                      <a:br>
                        <a:rPr kumimoji="0" lang="pl-P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</a:br>
                      <a:r>
                        <a:rPr kumimoji="0" lang="pl-P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z pracującymi na własny rachunek);</a:t>
                      </a:r>
                    </a:p>
                    <a:p>
                      <a:pPr marL="439738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63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190625" algn="l"/>
                          <a:tab pos="1906588" algn="l"/>
                          <a:tab pos="3335338" algn="l"/>
                          <a:tab pos="4537075" algn="l"/>
                          <a:tab pos="5086350" algn="l"/>
                        </a:tabLst>
                      </a:pPr>
                      <a:r>
                        <a:rPr kumimoji="0" lang="pl-P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Liczba  osób zagrożonych ubóstwem lub  wykluczeniem </a:t>
                      </a:r>
                      <a:br>
                        <a:rPr kumimoji="0" lang="pl-P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</a:br>
                      <a:r>
                        <a:rPr kumimoji="0" lang="pl-P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społecznym poszukujących pracy po opuszczeniu </a:t>
                      </a:r>
                      <a:br>
                        <a:rPr kumimoji="0" lang="pl-P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</a:br>
                      <a:r>
                        <a:rPr kumimoji="0" lang="pl-P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Programu;       </a:t>
                      </a:r>
                    </a:p>
                    <a:p>
                      <a:pPr marL="439738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63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190625" algn="l"/>
                          <a:tab pos="1906588" algn="l"/>
                          <a:tab pos="3335338" algn="l"/>
                          <a:tab pos="4537075" algn="l"/>
                          <a:tab pos="5086350" algn="l"/>
                        </a:tabLst>
                      </a:pPr>
                      <a:r>
                        <a:rPr kumimoji="0" lang="pl-P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Liczba osób zagrożonych ubóstwem lub wykluczeniem </a:t>
                      </a:r>
                      <a:br>
                        <a:rPr kumimoji="0" lang="pl-P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</a:br>
                      <a:r>
                        <a:rPr kumimoji="0" lang="pl-P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społecznym, które uzyskały kwalifikacje po opuszczeniu </a:t>
                      </a:r>
                      <a:br>
                        <a:rPr kumimoji="0" lang="pl-P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</a:br>
                      <a:r>
                        <a:rPr kumimoji="0" lang="pl-PL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Programu.</a:t>
                      </a:r>
                    </a:p>
                    <a:p>
                      <a:pPr marL="968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063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190625" algn="l"/>
                          <a:tab pos="1906588" algn="l"/>
                          <a:tab pos="3335338" algn="l"/>
                          <a:tab pos="4537075" algn="l"/>
                          <a:tab pos="5086350" algn="l"/>
                        </a:tabLst>
                      </a:pPr>
                      <a:endParaRPr kumimoji="0" lang="pl-PL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  <a:alpha val="4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533"/>
          <p:cNvSpPr>
            <a:spLocks noChangeArrowheads="1"/>
          </p:cNvSpPr>
          <p:nvPr/>
        </p:nvSpPr>
        <p:spPr bwMode="auto">
          <a:xfrm>
            <a:off x="2484438" y="115888"/>
            <a:ext cx="64801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l-PL" sz="2800" b="1" dirty="0">
                <a:solidFill>
                  <a:srgbClr val="FFFF99"/>
                </a:solidFill>
                <a:latin typeface="Calibri" pitchFamily="34" charset="0"/>
              </a:rPr>
              <a:t>WSKAŹNIK</a:t>
            </a:r>
            <a:r>
              <a:rPr lang="pl-PL" sz="2800" b="1" dirty="0" smtClean="0">
                <a:solidFill>
                  <a:srgbClr val="FFFF00"/>
                </a:solidFill>
                <a:latin typeface="Calibri" pitchFamily="34" charset="0"/>
              </a:rPr>
              <a:t>I</a:t>
            </a:r>
            <a:endParaRPr lang="pl-PL" sz="2800" b="1" dirty="0">
              <a:solidFill>
                <a:srgbClr val="FFFF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r"/>
            <a:r>
              <a:rPr lang="pl-PL" sz="2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 ramach Poddziałania 6.1.2</a:t>
            </a:r>
            <a:endParaRPr lang="pl-PL" altLang="pl-PL" sz="28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ject 3"/>
          <p:cNvSpPr txBox="1">
            <a:spLocks noChangeArrowheads="1"/>
          </p:cNvSpPr>
          <p:nvPr/>
        </p:nvSpPr>
        <p:spPr bwMode="auto">
          <a:xfrm>
            <a:off x="1219200" y="2895600"/>
            <a:ext cx="6858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6350" algn="ctr"/>
            <a:r>
              <a:rPr lang="pl-PL" sz="28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KRYTERIA WYBORU PROJEKTÓW</a:t>
            </a:r>
            <a:endParaRPr lang="pl-PL" sz="280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33"/>
          <p:cNvSpPr>
            <a:spLocks noChangeArrowheads="1"/>
          </p:cNvSpPr>
          <p:nvPr/>
        </p:nvSpPr>
        <p:spPr bwMode="auto">
          <a:xfrm>
            <a:off x="2555776" y="188640"/>
            <a:ext cx="64088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pl-PL" sz="2800" b="1" dirty="0" smtClean="0">
                <a:solidFill>
                  <a:srgbClr val="FFFF99"/>
                </a:solidFill>
                <a:latin typeface="Calibri" pitchFamily="34" charset="0"/>
              </a:rPr>
              <a:t>KRYTERIA WYBORU PROJEKTÓW</a:t>
            </a:r>
            <a:endParaRPr lang="pl-PL" sz="2800" b="1" dirty="0">
              <a:solidFill>
                <a:srgbClr val="FFFF99"/>
              </a:solidFill>
              <a:latin typeface="Calibri" pitchFamily="34" charset="0"/>
            </a:endParaRPr>
          </a:p>
          <a:p>
            <a:pPr marL="91440" algn="r">
              <a:lnSpc>
                <a:spcPct val="100000"/>
              </a:lnSpc>
            </a:pPr>
            <a:r>
              <a:rPr lang="pl-PL" sz="2800" b="1" spc="-5" dirty="0" smtClean="0">
                <a:solidFill>
                  <a:srgbClr val="FFFFFF"/>
                </a:solidFill>
                <a:latin typeface="Calibri" pitchFamily="34" charset="0"/>
                <a:cs typeface="Calibri"/>
              </a:rPr>
              <a:t>w ramach Poddziałania 6.1.2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3039"/>
              </p:ext>
            </p:extLst>
          </p:nvPr>
        </p:nvGraphicFramePr>
        <p:xfrm>
          <a:off x="325331" y="2852936"/>
          <a:ext cx="8640960" cy="2523744"/>
        </p:xfrm>
        <a:graphic>
          <a:graphicData uri="http://schemas.openxmlformats.org/drawingml/2006/table">
            <a:tbl>
              <a:tblPr/>
              <a:tblGrid>
                <a:gridCol w="2088232"/>
                <a:gridCol w="6552728"/>
              </a:tblGrid>
              <a:tr h="643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B.1. </a:t>
                      </a: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Specyficzny </a:t>
                      </a:r>
                      <a:b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typ </a:t>
                      </a:r>
                      <a:b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beneficjenta</a:t>
                      </a:r>
                      <a:endParaRPr lang="pl-PL" sz="1800" b="1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29" marR="377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Weryfikacji podlega realizator projektu w ramach konkursu, </a:t>
                      </a:r>
                      <a: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tj</a:t>
                      </a: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. wyłącznie następujące jednostki organizacyjne JST: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ośrodki pomocy społecznej,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powiatowe centra pomocy rodzinie. </a:t>
                      </a:r>
                    </a:p>
                  </a:txBody>
                  <a:tcPr marL="37729" marR="377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2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B.2. </a:t>
                      </a: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Efektywność </a:t>
                      </a:r>
                      <a:b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zatrudnieniowa</a:t>
                      </a:r>
                      <a:endParaRPr lang="pl-PL" sz="1800" b="1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29" marR="377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Weryfikacji podlega wskaźnik efektywności zatrudnieniowej dla grupy docelowej projektu mierzony na zakończenie realizacji projektu, określony na poziomie co najmniej 30% (pomiar dotyczy wyłącznie osób pozostających bez zatrudnienia).</a:t>
                      </a:r>
                    </a:p>
                  </a:txBody>
                  <a:tcPr marL="37729" marR="377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539551" y="1124744"/>
            <a:ext cx="842506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C00000"/>
                </a:solidFill>
                <a:latin typeface="Calibri" pitchFamily="34" charset="0"/>
              </a:rPr>
              <a:t>Specyficzne kryteria wyboru projektów </a:t>
            </a:r>
          </a:p>
          <a:p>
            <a:pPr algn="ctr"/>
            <a:r>
              <a:rPr lang="pl-PL" sz="2400" b="1" i="1" dirty="0" smtClean="0">
                <a:solidFill>
                  <a:srgbClr val="C00000"/>
                </a:solidFill>
                <a:latin typeface="Calibri" pitchFamily="34" charset="0"/>
              </a:rPr>
              <a:t>(</a:t>
            </a:r>
            <a:r>
              <a:rPr lang="pl-PL" sz="2400" b="1" i="1" dirty="0">
                <a:solidFill>
                  <a:srgbClr val="C00000"/>
                </a:solidFill>
                <a:latin typeface="Calibri" pitchFamily="34" charset="0"/>
              </a:rPr>
              <a:t>dotyczy konkursu dedykowanego OPS i PCPR</a:t>
            </a:r>
            <a:r>
              <a:rPr lang="pl-PL" sz="2400" b="1" i="1" dirty="0" smtClean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pl-PL" sz="2400" b="1" i="1" dirty="0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endParaRPr lang="pl-PL" sz="1200" b="1" dirty="0" smtClean="0">
              <a:latin typeface="Calibri" pitchFamily="34" charset="0"/>
            </a:endParaRPr>
          </a:p>
          <a:p>
            <a:pPr algn="ctr"/>
            <a:r>
              <a:rPr lang="pl-PL" sz="2400" b="1" dirty="0" smtClean="0">
                <a:latin typeface="Calibri" pitchFamily="34" charset="0"/>
              </a:rPr>
              <a:t>KRYTERIA OBLIGATORYJNE cz. 1</a:t>
            </a:r>
          </a:p>
          <a:p>
            <a:r>
              <a:rPr lang="pl-PL" b="1" dirty="0" smtClean="0">
                <a:solidFill>
                  <a:srgbClr val="C00000"/>
                </a:solidFill>
              </a:rPr>
              <a:t> 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33"/>
          <p:cNvSpPr>
            <a:spLocks noChangeArrowheads="1"/>
          </p:cNvSpPr>
          <p:nvPr/>
        </p:nvSpPr>
        <p:spPr bwMode="auto">
          <a:xfrm>
            <a:off x="3276600" y="0"/>
            <a:ext cx="56880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pl-PL" sz="2000" b="1" spc="-5" dirty="0">
              <a:solidFill>
                <a:schemeClr val="bg1"/>
              </a:solidFill>
              <a:cs typeface="Calibri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393525"/>
              </p:ext>
            </p:extLst>
          </p:nvPr>
        </p:nvGraphicFramePr>
        <p:xfrm>
          <a:off x="298171" y="2622559"/>
          <a:ext cx="8640960" cy="3451606"/>
        </p:xfrm>
        <a:graphic>
          <a:graphicData uri="http://schemas.openxmlformats.org/drawingml/2006/table">
            <a:tbl>
              <a:tblPr/>
              <a:tblGrid>
                <a:gridCol w="2088232"/>
                <a:gridCol w="6552728"/>
              </a:tblGrid>
              <a:tr h="482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B.3. </a:t>
                      </a: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Efektywność </a:t>
                      </a:r>
                      <a:b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 społeczno – </a:t>
                      </a:r>
                      <a:b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zatrudnieniowa</a:t>
                      </a:r>
                      <a:endParaRPr lang="pl-PL" sz="1800" b="1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29" marR="377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Weryfikacji podlega wskaźnik efektywności społeczno-zatrudnieniowej dla grupy docelowej projektu mierzony </a:t>
                      </a:r>
                      <a: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na </a:t>
                      </a: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zakończenie realizacji projektu, określony na poziomie co najmniej 80% (pomiar dotyczy wyłącznie osób zagrożonych ubóstwem </a:t>
                      </a:r>
                      <a: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lub </a:t>
                      </a: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wykluczeniem społecznym).</a:t>
                      </a:r>
                    </a:p>
                  </a:txBody>
                  <a:tcPr marL="37729" marR="377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3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B.4. </a:t>
                      </a: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Współpraca </a:t>
                      </a:r>
                      <a:b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z </a:t>
                      </a:r>
                      <a:r>
                        <a:rPr lang="pl-PL" sz="18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PUP</a:t>
                      </a:r>
                    </a:p>
                  </a:txBody>
                  <a:tcPr marL="37729" marR="377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Weryfikacji podlega, czy w projekcie, w którym uczestniczą zarejestrowane osoby bezrobotne zapewniona zostanie współpraca </a:t>
                      </a:r>
                      <a: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z </a:t>
                      </a: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właściwym terytorialnie Powiatowym Urzędem Pracy celem objęcia uczestników projektu wsparciem jak najbardziej efektywnym, </a:t>
                      </a:r>
                      <a: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w </a:t>
                      </a: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szczególności z uwzględnieniem Indywidualnych Planów Działania (IPD).</a:t>
                      </a:r>
                    </a:p>
                  </a:txBody>
                  <a:tcPr marL="37729" marR="377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533"/>
          <p:cNvSpPr>
            <a:spLocks noChangeArrowheads="1"/>
          </p:cNvSpPr>
          <p:nvPr/>
        </p:nvSpPr>
        <p:spPr bwMode="auto">
          <a:xfrm>
            <a:off x="2484438" y="115888"/>
            <a:ext cx="64801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pl-PL" sz="2800" b="1" dirty="0">
                <a:solidFill>
                  <a:srgbClr val="FFFF99"/>
                </a:solidFill>
                <a:latin typeface="Calibri" pitchFamily="34" charset="0"/>
              </a:rPr>
              <a:t>KRYTERIA WYBORU PROJEKTÓW</a:t>
            </a:r>
          </a:p>
          <a:p>
            <a:pPr algn="r"/>
            <a:r>
              <a:rPr lang="pl-PL" sz="2800" b="1" dirty="0" smtClean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 </a:t>
            </a:r>
            <a:r>
              <a:rPr lang="pl-PL" sz="2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ramach Poddziałania 6.1.2</a:t>
            </a:r>
            <a:endParaRPr lang="pl-PL" altLang="pl-PL" sz="28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23528" y="1052736"/>
            <a:ext cx="856895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C00000"/>
                </a:solidFill>
                <a:latin typeface="Calibri" pitchFamily="34" charset="0"/>
              </a:rPr>
              <a:t>Specyficzne kryteria wyboru projektów </a:t>
            </a:r>
          </a:p>
          <a:p>
            <a:pPr algn="ctr"/>
            <a:r>
              <a:rPr lang="pl-PL" sz="2400" b="1" i="1" dirty="0" smtClean="0">
                <a:solidFill>
                  <a:srgbClr val="C00000"/>
                </a:solidFill>
                <a:latin typeface="Calibri" pitchFamily="34" charset="0"/>
              </a:rPr>
              <a:t>(</a:t>
            </a:r>
            <a:r>
              <a:rPr lang="pl-PL" sz="2400" b="1" i="1" dirty="0">
                <a:solidFill>
                  <a:srgbClr val="C00000"/>
                </a:solidFill>
                <a:latin typeface="Calibri" pitchFamily="34" charset="0"/>
              </a:rPr>
              <a:t>dotyczy konkursu dedykowanego OPS i PCPR</a:t>
            </a:r>
            <a:r>
              <a:rPr lang="pl-PL" sz="2400" b="1" i="1" dirty="0" smtClean="0">
                <a:solidFill>
                  <a:srgbClr val="C00000"/>
                </a:solidFill>
                <a:latin typeface="Calibri" pitchFamily="34" charset="0"/>
              </a:rPr>
              <a:t>) </a:t>
            </a:r>
          </a:p>
          <a:p>
            <a:pPr algn="ctr"/>
            <a:endParaRPr lang="pl-PL" sz="1200" b="1" dirty="0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pl-PL" sz="2400" b="1" dirty="0" smtClean="0">
                <a:latin typeface="Calibri" pitchFamily="34" charset="0"/>
              </a:rPr>
              <a:t>KRYTERIA OBLIGATORYJNE cz. 2</a:t>
            </a:r>
          </a:p>
          <a:p>
            <a:r>
              <a:rPr lang="pl-PL" b="1" dirty="0" smtClean="0">
                <a:solidFill>
                  <a:srgbClr val="C00000"/>
                </a:solidFill>
              </a:rPr>
              <a:t> 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33"/>
          <p:cNvSpPr>
            <a:spLocks noChangeArrowheads="1"/>
          </p:cNvSpPr>
          <p:nvPr/>
        </p:nvSpPr>
        <p:spPr bwMode="auto">
          <a:xfrm>
            <a:off x="2483768" y="116632"/>
            <a:ext cx="64801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pl-PL" sz="2800" b="1" dirty="0">
                <a:solidFill>
                  <a:srgbClr val="FFFF99"/>
                </a:solidFill>
                <a:latin typeface="Calibri" pitchFamily="34" charset="0"/>
              </a:rPr>
              <a:t>KRYTERIA WYBORU PROJEKTÓW</a:t>
            </a:r>
          </a:p>
          <a:p>
            <a:pPr algn="r"/>
            <a:r>
              <a:rPr lang="pl-PL" sz="2800" b="1" dirty="0" smtClean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 </a:t>
            </a:r>
            <a:r>
              <a:rPr lang="pl-PL" sz="2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ramach Poddziałania 6.1.2</a:t>
            </a:r>
            <a:endParaRPr lang="pl-PL" altLang="pl-PL" sz="28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11649"/>
              </p:ext>
            </p:extLst>
          </p:nvPr>
        </p:nvGraphicFramePr>
        <p:xfrm>
          <a:off x="322983" y="2636912"/>
          <a:ext cx="8640960" cy="3785616"/>
        </p:xfrm>
        <a:graphic>
          <a:graphicData uri="http://schemas.openxmlformats.org/drawingml/2006/table">
            <a:tbl>
              <a:tblPr/>
              <a:tblGrid>
                <a:gridCol w="2519146"/>
                <a:gridCol w="6121814"/>
              </a:tblGrid>
              <a:tr h="1656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B.5</a:t>
                      </a: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.  Specyficzna </a:t>
                      </a:r>
                      <a:b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grupa </a:t>
                      </a:r>
                      <a:r>
                        <a:rPr lang="pl-PL" sz="18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docelowa</a:t>
                      </a:r>
                    </a:p>
                  </a:txBody>
                  <a:tcPr marL="37729" marR="377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Weryfikacji podlega, czy projekt skierowany jest do osób </a:t>
                      </a:r>
                      <a:b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z niepełnosprawnościami - w proporcji, co najmniej takiej samej, jak proporcja osób z niepełnosprawnościami będących klientami OPS/ PCPR w stosunku do ogólnej liczby wszystkich klientów danego OPS/ PCPR.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Liczbę osób z niepełnosprawnościami należy oszacować według stanu na dzień sporządzenia wniosku o dofinansowanie.</a:t>
                      </a:r>
                    </a:p>
                  </a:txBody>
                  <a:tcPr marL="37729" marR="377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8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B.6. </a:t>
                      </a: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Koszt przypadający </a:t>
                      </a:r>
                      <a:b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na </a:t>
                      </a:r>
                      <a:r>
                        <a:rPr lang="pl-PL" sz="18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uczestnika </a:t>
                      </a: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projektu</a:t>
                      </a:r>
                    </a:p>
                  </a:txBody>
                  <a:tcPr marL="37729" marR="377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Weryfikacji podlega średni koszt przypadający na uczestnika projektu, określony na maksymalnym poziomie 15 000 zł.</a:t>
                      </a:r>
                    </a:p>
                  </a:txBody>
                  <a:tcPr marL="37729" marR="377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8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B.7. </a:t>
                      </a: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Termin zakończenia </a:t>
                      </a:r>
                      <a:b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realizacji projektu</a:t>
                      </a:r>
                      <a:endParaRPr lang="pl-PL" sz="1800" b="1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729" marR="3772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Weryfikacji podlega termin zakończenia realizacji projektu </a:t>
                      </a:r>
                      <a: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18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tj</a:t>
                      </a:r>
                      <a:r>
                        <a:rPr lang="pl-PL" sz="18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. do 31.10.2018 r.</a:t>
                      </a:r>
                    </a:p>
                  </a:txBody>
                  <a:tcPr marL="37729" marR="377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323529" y="1124744"/>
            <a:ext cx="864041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C00000"/>
                </a:solidFill>
                <a:latin typeface="Calibri" pitchFamily="34" charset="0"/>
              </a:rPr>
              <a:t>Specyficzne kryteria wyboru projektów </a:t>
            </a:r>
          </a:p>
          <a:p>
            <a:pPr algn="ctr"/>
            <a:r>
              <a:rPr lang="pl-PL" sz="2400" b="1" i="1" dirty="0" smtClean="0">
                <a:solidFill>
                  <a:srgbClr val="C00000"/>
                </a:solidFill>
                <a:latin typeface="Calibri" pitchFamily="34" charset="0"/>
              </a:rPr>
              <a:t>(</a:t>
            </a:r>
            <a:r>
              <a:rPr lang="pl-PL" sz="2400" b="1" i="1" dirty="0">
                <a:solidFill>
                  <a:srgbClr val="C00000"/>
                </a:solidFill>
                <a:latin typeface="Calibri" pitchFamily="34" charset="0"/>
              </a:rPr>
              <a:t>dotyczy konkursu dedykowanego OPS i PCPR</a:t>
            </a:r>
            <a:r>
              <a:rPr lang="pl-PL" sz="2400" b="1" i="1" dirty="0" smtClean="0">
                <a:solidFill>
                  <a:srgbClr val="C00000"/>
                </a:solidFill>
                <a:latin typeface="Calibri" pitchFamily="34" charset="0"/>
              </a:rPr>
              <a:t>) </a:t>
            </a:r>
          </a:p>
          <a:p>
            <a:pPr algn="ctr"/>
            <a:endParaRPr lang="pl-PL" sz="1200" b="1" dirty="0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pl-PL" sz="2400" b="1" dirty="0" smtClean="0">
                <a:latin typeface="Calibri" pitchFamily="34" charset="0"/>
              </a:rPr>
              <a:t>KRYTERIA OBLIGATORYJNE cz. 3</a:t>
            </a:r>
          </a:p>
          <a:p>
            <a:r>
              <a:rPr lang="pl-PL" b="1" dirty="0" smtClean="0">
                <a:solidFill>
                  <a:srgbClr val="C00000"/>
                </a:solidFill>
              </a:rPr>
              <a:t> </a:t>
            </a:r>
            <a:endParaRPr lang="pl-PL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33"/>
          <p:cNvSpPr>
            <a:spLocks noChangeArrowheads="1"/>
          </p:cNvSpPr>
          <p:nvPr/>
        </p:nvSpPr>
        <p:spPr bwMode="auto">
          <a:xfrm>
            <a:off x="2663825" y="115888"/>
            <a:ext cx="64801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pl-PL" sz="2800" b="1" dirty="0">
                <a:solidFill>
                  <a:srgbClr val="FFFF99"/>
                </a:solidFill>
                <a:latin typeface="Calibri" pitchFamily="34" charset="0"/>
              </a:rPr>
              <a:t>KRYTERIA WYBORU PROJEKTÓW</a:t>
            </a:r>
          </a:p>
          <a:p>
            <a:pPr algn="r"/>
            <a:r>
              <a:rPr lang="pl-PL" sz="2800" b="1" dirty="0" smtClean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 </a:t>
            </a:r>
            <a:r>
              <a:rPr lang="pl-PL" sz="2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ramach Poddziałania 6.1.2</a:t>
            </a:r>
            <a:endParaRPr lang="pl-PL" altLang="pl-PL" sz="28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67544" y="1124744"/>
            <a:ext cx="828675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pl-PL" sz="2400" b="1" dirty="0" smtClean="0">
                <a:solidFill>
                  <a:srgbClr val="C00000"/>
                </a:solidFill>
                <a:latin typeface="Calibri" pitchFamily="34" charset="0"/>
              </a:rPr>
              <a:t>KRYTERIA STRATEGICZNE   </a:t>
            </a:r>
            <a:r>
              <a:rPr lang="pl-PL" sz="2400" b="1" dirty="0">
                <a:solidFill>
                  <a:srgbClr val="C00000"/>
                </a:solidFill>
                <a:latin typeface="Calibri" pitchFamily="34" charset="0"/>
              </a:rPr>
              <a:t>I   </a:t>
            </a:r>
            <a:r>
              <a:rPr lang="pl-PL" sz="2400" b="1" dirty="0" smtClean="0">
                <a:solidFill>
                  <a:srgbClr val="C00000"/>
                </a:solidFill>
                <a:latin typeface="Calibri" pitchFamily="34" charset="0"/>
              </a:rPr>
              <a:t>STOPNIA</a:t>
            </a:r>
            <a:endParaRPr lang="pl-PL" sz="2400" b="1" dirty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pl-PL" sz="2400" b="1" dirty="0">
                <a:solidFill>
                  <a:srgbClr val="C00000"/>
                </a:solidFill>
                <a:latin typeface="Calibri" pitchFamily="34" charset="0"/>
              </a:rPr>
              <a:t>Specyficzne ukierunkowanie projektu</a:t>
            </a:r>
            <a:r>
              <a:rPr lang="pl-PL" b="1" dirty="0">
                <a:solidFill>
                  <a:srgbClr val="C00000"/>
                </a:solidFill>
              </a:rPr>
              <a:t/>
            </a:r>
            <a:br>
              <a:rPr lang="pl-PL" b="1" dirty="0">
                <a:solidFill>
                  <a:srgbClr val="C00000"/>
                </a:solidFill>
              </a:rPr>
            </a:br>
            <a:endParaRPr lang="pl-PL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062777"/>
              </p:ext>
            </p:extLst>
          </p:nvPr>
        </p:nvGraphicFramePr>
        <p:xfrm>
          <a:off x="467544" y="2564904"/>
          <a:ext cx="8286750" cy="3473348"/>
        </p:xfrm>
        <a:graphic>
          <a:graphicData uri="http://schemas.openxmlformats.org/drawingml/2006/table">
            <a:tbl>
              <a:tblPr/>
              <a:tblGrid>
                <a:gridCol w="8286750"/>
              </a:tblGrid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C.1. </a:t>
                      </a:r>
                      <a:r>
                        <a:rPr lang="pl-PL" sz="2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Lokalizacja</a:t>
                      </a:r>
                      <a:endParaRPr lang="pl-PL" sz="2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C.2. </a:t>
                      </a:r>
                      <a:r>
                        <a:rPr lang="pl-PL" sz="2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Partnerstwo</a:t>
                      </a:r>
                      <a:endParaRPr lang="pl-PL" sz="2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C.3. </a:t>
                      </a:r>
                      <a:r>
                        <a:rPr lang="pl-PL" sz="2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Zaangażowanie </a:t>
                      </a:r>
                      <a:r>
                        <a:rPr lang="pl-PL" sz="2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pracodawców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C.4. </a:t>
                      </a:r>
                      <a:r>
                        <a:rPr lang="pl-PL" sz="2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Zatrudnienie </a:t>
                      </a:r>
                      <a:r>
                        <a:rPr lang="pl-PL" sz="2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w PES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C.5. </a:t>
                      </a:r>
                      <a:r>
                        <a:rPr lang="pl-PL" sz="2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Niepełnosprawność</a:t>
                      </a:r>
                      <a:endParaRPr lang="pl-PL" sz="2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C.6. </a:t>
                      </a:r>
                      <a:r>
                        <a:rPr lang="pl-PL" sz="2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Wolontariat</a:t>
                      </a:r>
                      <a:r>
                        <a:rPr lang="pl-PL" sz="2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/ animacja środowiskowa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C.7. </a:t>
                      </a:r>
                      <a:r>
                        <a:rPr lang="pl-PL" sz="2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Podejście </a:t>
                      </a:r>
                      <a:r>
                        <a:rPr lang="pl-PL" sz="2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oddolne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C. 8. Komplementarność projektu z interwencją </a:t>
                      </a:r>
                      <a:r>
                        <a:rPr lang="pl-PL" sz="2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pl-PL" sz="2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pl-PL" sz="2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w </a:t>
                      </a:r>
                      <a:r>
                        <a:rPr lang="pl-PL" sz="2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ramach PO </a:t>
                      </a:r>
                      <a:r>
                        <a:rPr lang="pl-PL" sz="2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Pomoc</a:t>
                      </a:r>
                      <a:r>
                        <a:rPr lang="pl-PL" sz="2000" baseline="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pl-PL" sz="2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Żywnościowa</a:t>
                      </a:r>
                      <a:endParaRPr lang="pl-PL" sz="2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341312" y="2492896"/>
            <a:ext cx="88026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pl-PL" altLang="pl-PL" sz="6000" b="1" dirty="0">
                <a:solidFill>
                  <a:schemeClr val="bg1"/>
                </a:solidFill>
                <a:latin typeface="Calibri" pitchFamily="34" charset="0"/>
              </a:rPr>
              <a:t>Dziękuję za uwagę</a:t>
            </a:r>
          </a:p>
          <a:p>
            <a:pPr algn="ctr" eaLnBrk="1" hangingPunct="1"/>
            <a:endParaRPr lang="pl-PL" altLang="pl-PL" sz="24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1987" name="Obraz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3463" y="5741988"/>
            <a:ext cx="18732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Obraz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063" y="261938"/>
            <a:ext cx="83375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47863" y="1687513"/>
            <a:ext cx="5191125" cy="326231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>
              <a:tabLst>
                <a:tab pos="1563688" algn="l"/>
              </a:tabLst>
            </a:pPr>
            <a:endParaRPr lang="pl-PL" sz="2000" b="1" dirty="0">
              <a:solidFill>
                <a:srgbClr val="C00000"/>
              </a:solidFill>
              <a:cs typeface="Arial" charset="0"/>
            </a:endParaRPr>
          </a:p>
          <a:p>
            <a:pPr algn="ctr">
              <a:tabLst>
                <a:tab pos="1563688" algn="l"/>
              </a:tabLst>
            </a:pPr>
            <a:r>
              <a:rPr lang="pl-PL" sz="24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OŚ PRIORYTETOWA 6</a:t>
            </a:r>
          </a:p>
          <a:p>
            <a:pPr algn="ctr">
              <a:tabLst>
                <a:tab pos="1563688" algn="l"/>
              </a:tabLst>
            </a:pPr>
            <a:r>
              <a:rPr lang="pl-PL" sz="240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INTEGRACJA</a:t>
            </a:r>
            <a:endParaRPr lang="pl-PL" sz="2400" b="1" dirty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  <a:p>
            <a:pPr algn="ctr">
              <a:tabLst>
                <a:tab pos="1563688" algn="l"/>
              </a:tabLst>
            </a:pPr>
            <a:endParaRPr lang="pl-PL" sz="2400" b="1" dirty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  <a:p>
            <a:pPr algn="ctr">
              <a:tabLst>
                <a:tab pos="1563688" algn="l"/>
              </a:tabLst>
            </a:pPr>
            <a:r>
              <a:rPr lang="pl-PL" sz="24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DZIAŁANIE	6.1.</a:t>
            </a:r>
            <a:endParaRPr lang="pl-PL" sz="2400" dirty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  <a:p>
            <a:pPr algn="ctr">
              <a:tabLst>
                <a:tab pos="1563688" algn="l"/>
              </a:tabLst>
            </a:pPr>
            <a:r>
              <a:rPr lang="pl-PL" sz="240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AKTYWNA  INTEGRACJA</a:t>
            </a:r>
            <a:endParaRPr lang="pl-PL" sz="2400" dirty="0">
              <a:latin typeface="Calibri" pitchFamily="34" charset="0"/>
              <a:cs typeface="Arial" charset="0"/>
            </a:endParaRPr>
          </a:p>
          <a:p>
            <a:pPr>
              <a:tabLst>
                <a:tab pos="1563688" algn="l"/>
              </a:tabLst>
            </a:pPr>
            <a:endParaRPr lang="pl-PL" sz="2400" dirty="0">
              <a:latin typeface="Calibri" pitchFamily="34" charset="0"/>
              <a:cs typeface="Times New Roman" pitchFamily="18" charset="0"/>
            </a:endParaRPr>
          </a:p>
          <a:p>
            <a:pPr algn="ctr">
              <a:tabLst>
                <a:tab pos="1563688" algn="l"/>
              </a:tabLst>
            </a:pPr>
            <a:r>
              <a:rPr lang="pl-PL" sz="24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PODDZIAŁANIE 6.1.2.</a:t>
            </a:r>
            <a:endParaRPr lang="pl-PL" sz="2400" dirty="0">
              <a:latin typeface="Calibri" pitchFamily="34" charset="0"/>
              <a:cs typeface="Arial" charset="0"/>
            </a:endParaRPr>
          </a:p>
          <a:p>
            <a:pPr algn="ctr">
              <a:tabLst>
                <a:tab pos="1563688" algn="l"/>
              </a:tabLst>
            </a:pPr>
            <a:r>
              <a:rPr lang="pl-PL" sz="240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AKTYWIZACJA SPOŁECZNO-ZAWODOWA</a:t>
            </a:r>
            <a:endParaRPr lang="pl-PL" sz="2400" dirty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51520" y="1196752"/>
            <a:ext cx="8610600" cy="467836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>
              <a:tabLst>
                <a:tab pos="1563688" algn="l"/>
              </a:tabLst>
            </a:pPr>
            <a:endParaRPr lang="pl-PL" sz="2000" b="1" dirty="0">
              <a:solidFill>
                <a:srgbClr val="C00000"/>
              </a:solidFill>
              <a:cs typeface="Arial" charset="0"/>
            </a:endParaRPr>
          </a:p>
          <a:p>
            <a:pPr algn="ctr">
              <a:tabLst>
                <a:tab pos="1563688" algn="l"/>
              </a:tabLst>
            </a:pPr>
            <a:r>
              <a:rPr lang="pl-PL" sz="24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PODDZIAŁANIE 6.1.2.</a:t>
            </a:r>
            <a:endParaRPr lang="pl-PL" sz="2400" dirty="0">
              <a:latin typeface="Calibri" pitchFamily="34" charset="0"/>
              <a:cs typeface="Arial" charset="0"/>
            </a:endParaRPr>
          </a:p>
          <a:p>
            <a:pPr algn="ctr">
              <a:tabLst>
                <a:tab pos="1563688" algn="l"/>
              </a:tabLst>
            </a:pPr>
            <a:r>
              <a:rPr lang="pl-PL" sz="240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AKTYWIZACJA SPOŁECZNO-ZAWODOWA</a:t>
            </a:r>
          </a:p>
          <a:p>
            <a:pPr algn="ctr">
              <a:tabLst>
                <a:tab pos="1563688" algn="l"/>
              </a:tabLst>
            </a:pPr>
            <a:endParaRPr lang="pl-PL" sz="2400" dirty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  <a:p>
            <a:pPr marL="715963" indent="-342900">
              <a:buFont typeface="Calibri" panose="020F0502020204030204" pitchFamily="34" charset="0"/>
              <a:buChar char="‒"/>
              <a:tabLst>
                <a:tab pos="1563688" algn="l"/>
              </a:tabLst>
            </a:pPr>
            <a:r>
              <a:rPr lang="pl-PL" sz="2400" dirty="0">
                <a:latin typeface="Calibri" pitchFamily="34" charset="0"/>
                <a:cs typeface="Arial" charset="0"/>
              </a:rPr>
              <a:t>Alokacja </a:t>
            </a:r>
            <a:r>
              <a:rPr lang="pl-PL" sz="2400" dirty="0" smtClean="0">
                <a:latin typeface="Calibri" pitchFamily="34" charset="0"/>
                <a:cs typeface="Arial" charset="0"/>
              </a:rPr>
              <a:t>– </a:t>
            </a:r>
            <a:r>
              <a:rPr lang="pl-PL" sz="2400" b="1" dirty="0" smtClean="0">
                <a:latin typeface="Calibri" pitchFamily="34" charset="0"/>
                <a:cs typeface="Arial" charset="0"/>
              </a:rPr>
              <a:t>40 000 000 EUR</a:t>
            </a:r>
            <a:endParaRPr lang="pl-PL" sz="2400" b="1" dirty="0">
              <a:latin typeface="Calibri" pitchFamily="34" charset="0"/>
              <a:cs typeface="Arial" charset="0"/>
            </a:endParaRPr>
          </a:p>
          <a:p>
            <a:pPr marL="715963" indent="-342900">
              <a:buFont typeface="Calibri" panose="020F0502020204030204" pitchFamily="34" charset="0"/>
              <a:buChar char="‒"/>
              <a:tabLst>
                <a:tab pos="1563688" algn="l"/>
              </a:tabLst>
            </a:pPr>
            <a:endParaRPr lang="pl-PL" sz="2400" dirty="0">
              <a:latin typeface="Calibri" pitchFamily="34" charset="0"/>
              <a:cs typeface="Arial" charset="0"/>
            </a:endParaRPr>
          </a:p>
          <a:p>
            <a:pPr marL="715963" indent="-342900">
              <a:buFont typeface="Calibri" panose="020F0502020204030204" pitchFamily="34" charset="0"/>
              <a:buChar char="‒"/>
              <a:tabLst>
                <a:tab pos="1563688" algn="l"/>
              </a:tabLst>
            </a:pPr>
            <a:r>
              <a:rPr lang="pl-PL" sz="2400" b="1" dirty="0">
                <a:latin typeface="Calibri" pitchFamily="34" charset="0"/>
                <a:cs typeface="Arial" charset="0"/>
              </a:rPr>
              <a:t>W</a:t>
            </a:r>
            <a:r>
              <a:rPr lang="pl-PL" sz="2400" b="1" dirty="0" smtClean="0">
                <a:latin typeface="Calibri" pitchFamily="34" charset="0"/>
                <a:cs typeface="Arial" charset="0"/>
              </a:rPr>
              <a:t>kład </a:t>
            </a:r>
            <a:r>
              <a:rPr lang="pl-PL" sz="2400" b="1" dirty="0">
                <a:latin typeface="Calibri" pitchFamily="34" charset="0"/>
                <a:cs typeface="Arial" charset="0"/>
              </a:rPr>
              <a:t>własny </a:t>
            </a:r>
            <a:r>
              <a:rPr lang="pl-PL" sz="2400" dirty="0">
                <a:latin typeface="Calibri" pitchFamily="34" charset="0"/>
                <a:cs typeface="Arial" charset="0"/>
              </a:rPr>
              <a:t>beneficjenta wynosi </a:t>
            </a:r>
            <a:r>
              <a:rPr lang="pl-PL" sz="2400" b="1" dirty="0">
                <a:latin typeface="Calibri" pitchFamily="34" charset="0"/>
                <a:cs typeface="Arial" charset="0"/>
              </a:rPr>
              <a:t>15%.</a:t>
            </a:r>
          </a:p>
          <a:p>
            <a:pPr marL="715963" indent="-342900">
              <a:buFont typeface="Calibri" panose="020F0502020204030204" pitchFamily="34" charset="0"/>
              <a:buChar char="‒"/>
              <a:tabLst>
                <a:tab pos="1563688" algn="l"/>
              </a:tabLst>
            </a:pPr>
            <a:endParaRPr lang="pl-PL" sz="2400" dirty="0">
              <a:latin typeface="Calibri" pitchFamily="34" charset="0"/>
              <a:cs typeface="Arial" charset="0"/>
            </a:endParaRPr>
          </a:p>
          <a:p>
            <a:pPr marL="715963" indent="-342900">
              <a:buFont typeface="Calibri" panose="020F0502020204030204" pitchFamily="34" charset="0"/>
              <a:buChar char="‒"/>
              <a:tabLst>
                <a:tab pos="1563688" algn="l"/>
              </a:tabLst>
            </a:pPr>
            <a:r>
              <a:rPr lang="pl-PL" sz="2400" b="1" dirty="0" smtClean="0">
                <a:latin typeface="Calibri" pitchFamily="34" charset="0"/>
                <a:cs typeface="Arial" charset="0"/>
              </a:rPr>
              <a:t>Poziom dofinansowania </a:t>
            </a:r>
            <a:r>
              <a:rPr lang="pl-PL" sz="2400" dirty="0">
                <a:latin typeface="Calibri" pitchFamily="34" charset="0"/>
                <a:cs typeface="Arial" charset="0"/>
              </a:rPr>
              <a:t>całkowitego wydatków kwalifikowalnych na poziomie projektu wynosi </a:t>
            </a:r>
            <a:r>
              <a:rPr lang="pl-PL" sz="2400" b="1" dirty="0">
                <a:latin typeface="Calibri" pitchFamily="34" charset="0"/>
                <a:cs typeface="Arial" charset="0"/>
              </a:rPr>
              <a:t>85%.</a:t>
            </a:r>
          </a:p>
          <a:p>
            <a:pPr marL="715963" indent="-342900">
              <a:buFont typeface="Calibri" panose="020F0502020204030204" pitchFamily="34" charset="0"/>
              <a:buChar char="‒"/>
              <a:tabLst>
                <a:tab pos="1563688" algn="l"/>
              </a:tabLst>
            </a:pPr>
            <a:endParaRPr lang="pl-PL" sz="2400" dirty="0">
              <a:latin typeface="Calibri" pitchFamily="34" charset="0"/>
              <a:cs typeface="Arial" charset="0"/>
            </a:endParaRPr>
          </a:p>
          <a:p>
            <a:pPr marL="715963" indent="-342900">
              <a:buFont typeface="Calibri" panose="020F0502020204030204" pitchFamily="34" charset="0"/>
              <a:buChar char="‒"/>
              <a:tabLst>
                <a:tab pos="1563688" algn="l"/>
              </a:tabLst>
            </a:pPr>
            <a:r>
              <a:rPr lang="pl-PL" sz="2400" b="1" dirty="0">
                <a:latin typeface="Calibri" pitchFamily="34" charset="0"/>
                <a:cs typeface="Arial" charset="0"/>
              </a:rPr>
              <a:t>Minimalna wartość projektu </a:t>
            </a:r>
            <a:r>
              <a:rPr lang="pl-PL" sz="2400" dirty="0">
                <a:latin typeface="Calibri" pitchFamily="34" charset="0"/>
                <a:cs typeface="Arial" charset="0"/>
              </a:rPr>
              <a:t>wynosi </a:t>
            </a:r>
            <a:r>
              <a:rPr lang="pl-PL" sz="2400" b="1" dirty="0">
                <a:latin typeface="Calibri" pitchFamily="34" charset="0"/>
                <a:cs typeface="Arial" charset="0"/>
              </a:rPr>
              <a:t>50 tys. PLN</a:t>
            </a:r>
            <a:r>
              <a:rPr lang="pl-PL" sz="2400" dirty="0">
                <a:latin typeface="Calibri" pitchFamily="34" charset="0"/>
                <a:cs typeface="Arial" charset="0"/>
              </a:rPr>
              <a:t>.</a:t>
            </a:r>
            <a:endParaRPr lang="pl-PL" sz="2400" dirty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  <a:p>
            <a:pPr algn="ctr">
              <a:tabLst>
                <a:tab pos="1563688" algn="l"/>
              </a:tabLst>
            </a:pPr>
            <a:endParaRPr lang="pl-PL" sz="2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95536" y="1412776"/>
            <a:ext cx="8415337" cy="3077766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213100" indent="-1146175" algn="just"/>
            <a:endParaRPr lang="pl-PL" sz="2000" dirty="0">
              <a:latin typeface="Calibri" pitchFamily="34" charset="0"/>
              <a:cs typeface="Arial" charset="0"/>
            </a:endParaRPr>
          </a:p>
          <a:p>
            <a:pPr marL="346075" indent="-346075" algn="just"/>
            <a:r>
              <a:rPr lang="pl-PL" sz="2000" dirty="0">
                <a:latin typeface="Calibri" pitchFamily="34" charset="0"/>
                <a:cs typeface="Arial" charset="0"/>
              </a:rPr>
              <a:t>1)  Projekty  ukierunkowane  na  zwiększenie  zatrudnienia  osób  zagrożonych  ubóstwem  lub wykluczeniem   społecznym,   w   tym   osób   </a:t>
            </a:r>
            <a:br>
              <a:rPr lang="pl-PL" sz="2000" dirty="0">
                <a:latin typeface="Calibri" pitchFamily="34" charset="0"/>
                <a:cs typeface="Arial" charset="0"/>
              </a:rPr>
            </a:br>
            <a:r>
              <a:rPr lang="pl-PL" sz="2000" dirty="0" smtClean="0">
                <a:latin typeface="Calibri" pitchFamily="34" charset="0"/>
                <a:cs typeface="Arial" charset="0"/>
              </a:rPr>
              <a:t>z   </a:t>
            </a:r>
            <a:r>
              <a:rPr lang="pl-PL" sz="2000" dirty="0">
                <a:latin typeface="Calibri" pitchFamily="34" charset="0"/>
                <a:cs typeface="Arial" charset="0"/>
              </a:rPr>
              <a:t>niepełnosprawnościami,   poprzez   wdrażanie kompleksowych programów aktywizacji społeczno-zawodowej skierowanych do osób, rodzin, środowisk   lub   lokalnych   społeczności,   w   oparciu   o   ścieżkę   reintegracyjną   stworzoną indywidualnie dla każdego uczestnika wsparcia, z wykorzystaniem usług aktywnej integracji o </a:t>
            </a:r>
            <a:r>
              <a:rPr lang="pl-PL" sz="2000" dirty="0" smtClean="0">
                <a:latin typeface="Calibri" pitchFamily="34" charset="0"/>
                <a:cs typeface="Arial" charset="0"/>
              </a:rPr>
              <a:t>charakterze społecznym, zawodowym </a:t>
            </a:r>
            <a:br>
              <a:rPr lang="pl-PL" sz="2000" dirty="0" smtClean="0">
                <a:latin typeface="Calibri" pitchFamily="34" charset="0"/>
                <a:cs typeface="Arial" charset="0"/>
              </a:rPr>
            </a:br>
            <a:r>
              <a:rPr lang="pl-PL" sz="2000" dirty="0" smtClean="0">
                <a:latin typeface="Calibri" pitchFamily="34" charset="0"/>
                <a:cs typeface="Arial" charset="0"/>
              </a:rPr>
              <a:t>i edukacyjnym.</a:t>
            </a:r>
            <a:endParaRPr lang="pl-PL" sz="2000" dirty="0">
              <a:latin typeface="Calibri" pitchFamily="34" charset="0"/>
              <a:cs typeface="Arial" charset="0"/>
            </a:endParaRPr>
          </a:p>
          <a:p>
            <a:pPr marL="3213100" indent="-1146175" algn="just"/>
            <a:endParaRPr lang="pl-PL" sz="2000" dirty="0">
              <a:latin typeface="Calibri" pitchFamily="34" charset="0"/>
              <a:cs typeface="Arial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771775" y="0"/>
            <a:ext cx="6372225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sz="2800" b="1" dirty="0">
                <a:solidFill>
                  <a:srgbClr val="FFFF99"/>
                </a:solidFill>
                <a:latin typeface="Calibri" pitchFamily="34" charset="0"/>
              </a:rPr>
              <a:t>TYPY </a:t>
            </a:r>
            <a:r>
              <a:rPr lang="pl-PL" sz="2800" b="1" dirty="0" smtClean="0">
                <a:solidFill>
                  <a:srgbClr val="FFFF99"/>
                </a:solidFill>
                <a:latin typeface="Calibri" pitchFamily="34" charset="0"/>
              </a:rPr>
              <a:t>PROJEKTÓW</a:t>
            </a:r>
            <a:endParaRPr lang="pl-PL" sz="2800" b="1" dirty="0">
              <a:solidFill>
                <a:srgbClr val="FFFF99"/>
              </a:solidFill>
              <a:latin typeface="Calibri" pitchFamily="34" charset="0"/>
            </a:endParaRPr>
          </a:p>
          <a:p>
            <a:pPr algn="r"/>
            <a:r>
              <a:rPr lang="pl-PL" sz="2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 ramach Poddziałania 6.1.2</a:t>
            </a:r>
            <a:endParaRPr lang="pl-PL" altLang="pl-PL" sz="28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95536" y="1268760"/>
            <a:ext cx="8415337" cy="3077766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213100" indent="-1146175" algn="just"/>
            <a:endParaRPr lang="pl-PL" sz="2000" dirty="0">
              <a:latin typeface="Calibri" pitchFamily="34" charset="0"/>
              <a:cs typeface="Arial" charset="0"/>
            </a:endParaRPr>
          </a:p>
          <a:p>
            <a:pPr marL="19050" algn="just">
              <a:tabLst>
                <a:tab pos="180975" algn="l"/>
              </a:tabLst>
            </a:pPr>
            <a:r>
              <a:rPr lang="pl-PL" b="1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Usługi  </a:t>
            </a:r>
            <a:r>
              <a:rPr lang="pl-PL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aktywnej integracji o </a:t>
            </a:r>
            <a:r>
              <a:rPr lang="pl-PL" b="1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charakterze społecznym, </a:t>
            </a:r>
            <a:r>
              <a:rPr lang="pl-PL" dirty="0" smtClean="0">
                <a:latin typeface="Calibri" pitchFamily="34" charset="0"/>
                <a:cs typeface="Arial" charset="0"/>
              </a:rPr>
              <a:t>których celem jest przywrócenie  lub wzmocnienie kompetencji społecznych</a:t>
            </a:r>
            <a:r>
              <a:rPr lang="pl-PL" dirty="0">
                <a:latin typeface="Calibri" pitchFamily="34" charset="0"/>
                <a:cs typeface="Arial" charset="0"/>
              </a:rPr>
              <a:t>, zaradności, samodzielności </a:t>
            </a:r>
            <a:r>
              <a:rPr lang="pl-PL" dirty="0" smtClean="0">
                <a:latin typeface="Calibri" pitchFamily="34" charset="0"/>
                <a:cs typeface="Arial" charset="0"/>
              </a:rPr>
              <a:t>i aktywności, obejmują  m.in.:</a:t>
            </a:r>
          </a:p>
          <a:p>
            <a:pPr marL="19050" algn="just">
              <a:tabLst>
                <a:tab pos="180975" algn="l"/>
              </a:tabLst>
            </a:pPr>
            <a:endParaRPr lang="pl-PL" dirty="0">
              <a:latin typeface="Calibri" pitchFamily="34" charset="0"/>
              <a:cs typeface="Arial" charset="0"/>
            </a:endParaRPr>
          </a:p>
          <a:p>
            <a:pPr marL="987425" lvl="1" indent="-265113" algn="just">
              <a:buFont typeface="Arial" charset="0"/>
              <a:buAutoNum type="romanLcPeriod"/>
            </a:pPr>
            <a:r>
              <a:rPr lang="pl-PL" dirty="0" smtClean="0">
                <a:latin typeface="Calibri" pitchFamily="34" charset="0"/>
                <a:cs typeface="Arial" charset="0"/>
              </a:rPr>
              <a:t>  poradnictwo </a:t>
            </a:r>
            <a:r>
              <a:rPr lang="pl-PL" dirty="0">
                <a:latin typeface="Calibri" pitchFamily="34" charset="0"/>
                <a:cs typeface="Arial" charset="0"/>
              </a:rPr>
              <a:t>psychologiczne lub psychospołeczne,</a:t>
            </a:r>
          </a:p>
          <a:p>
            <a:pPr marL="987425" lvl="1" indent="-265113" algn="just">
              <a:buFontTx/>
              <a:buAutoNum type="romanLcPeriod"/>
            </a:pPr>
            <a:r>
              <a:rPr lang="pl-PL" dirty="0" smtClean="0">
                <a:latin typeface="Calibri" pitchFamily="34" charset="0"/>
                <a:cs typeface="Arial" charset="0"/>
              </a:rPr>
              <a:t>  warsztaty </a:t>
            </a:r>
            <a:r>
              <a:rPr lang="pl-PL" dirty="0">
                <a:latin typeface="Calibri" pitchFamily="34" charset="0"/>
                <a:cs typeface="Arial" charset="0"/>
              </a:rPr>
              <a:t>terapeutyczne kształtujące umiejętności </a:t>
            </a:r>
            <a:r>
              <a:rPr lang="pl-PL" dirty="0" smtClean="0">
                <a:latin typeface="Calibri" pitchFamily="34" charset="0"/>
                <a:cs typeface="Arial" charset="0"/>
              </a:rPr>
              <a:t>osobiste</a:t>
            </a:r>
            <a:r>
              <a:rPr lang="pl-PL" dirty="0">
                <a:latin typeface="Calibri" pitchFamily="34" charset="0"/>
                <a:cs typeface="Arial" charset="0"/>
              </a:rPr>
              <a:t>,</a:t>
            </a:r>
          </a:p>
          <a:p>
            <a:pPr marL="987425" lvl="1" indent="-265113" algn="just">
              <a:buFontTx/>
              <a:buAutoNum type="romanLcPeriod"/>
            </a:pPr>
            <a:r>
              <a:rPr lang="pl-PL" dirty="0" smtClean="0">
                <a:latin typeface="Calibri" pitchFamily="34" charset="0"/>
                <a:cs typeface="Arial" charset="0"/>
              </a:rPr>
              <a:t>  poradnictwo </a:t>
            </a:r>
            <a:r>
              <a:rPr lang="pl-PL" dirty="0">
                <a:latin typeface="Calibri" pitchFamily="34" charset="0"/>
                <a:cs typeface="Arial" charset="0"/>
              </a:rPr>
              <a:t>prawne i obywatelskie,</a:t>
            </a:r>
          </a:p>
          <a:p>
            <a:pPr marL="987425" lvl="1" indent="-265113" algn="just">
              <a:buFontTx/>
              <a:buAutoNum type="romanLcPeriod"/>
            </a:pPr>
            <a:r>
              <a:rPr lang="pl-PL" dirty="0" smtClean="0">
                <a:latin typeface="Calibri" pitchFamily="34" charset="0"/>
                <a:cs typeface="Arial" charset="0"/>
              </a:rPr>
              <a:t>  wsparcie </a:t>
            </a:r>
            <a:r>
              <a:rPr lang="pl-PL" dirty="0">
                <a:latin typeface="Calibri" pitchFamily="34" charset="0"/>
                <a:cs typeface="Arial" charset="0"/>
              </a:rPr>
              <a:t>środowiskowe (np.: animacja pracy, asysta</a:t>
            </a:r>
            <a:r>
              <a:rPr lang="pl-PL" dirty="0" smtClean="0">
                <a:latin typeface="Calibri" pitchFamily="34" charset="0"/>
                <a:cs typeface="Arial" charset="0"/>
              </a:rPr>
              <a:t>, </a:t>
            </a:r>
            <a:r>
              <a:rPr lang="pl-PL" dirty="0" err="1" smtClean="0">
                <a:latin typeface="Calibri" pitchFamily="34" charset="0"/>
                <a:cs typeface="Arial" charset="0"/>
              </a:rPr>
              <a:t>streetworking</a:t>
            </a:r>
            <a:r>
              <a:rPr lang="pl-PL" dirty="0">
                <a:latin typeface="Calibri" pitchFamily="34" charset="0"/>
                <a:cs typeface="Arial" charset="0"/>
              </a:rPr>
              <a:t>),</a:t>
            </a:r>
          </a:p>
          <a:p>
            <a:pPr marL="987425" lvl="1" indent="-265113" algn="just">
              <a:buFont typeface="Arial" charset="0"/>
              <a:buAutoNum type="romanLcPeriod"/>
            </a:pPr>
            <a:r>
              <a:rPr lang="pl-PL" dirty="0" smtClean="0">
                <a:latin typeface="Calibri" pitchFamily="34" charset="0"/>
                <a:cs typeface="Arial" charset="0"/>
              </a:rPr>
              <a:t>  pracę </a:t>
            </a:r>
            <a:r>
              <a:rPr lang="pl-PL" dirty="0">
                <a:latin typeface="Calibri" pitchFamily="34" charset="0"/>
                <a:cs typeface="Arial" charset="0"/>
              </a:rPr>
              <a:t>socjalną w przypadku projektów </a:t>
            </a:r>
            <a:r>
              <a:rPr lang="pl-PL" dirty="0" smtClean="0">
                <a:latin typeface="Calibri" pitchFamily="34" charset="0"/>
                <a:cs typeface="Arial" charset="0"/>
              </a:rPr>
              <a:t>realizowanych przez jednostki  </a:t>
            </a:r>
            <a:br>
              <a:rPr lang="pl-PL" dirty="0" smtClean="0">
                <a:latin typeface="Calibri" pitchFamily="34" charset="0"/>
                <a:cs typeface="Arial" charset="0"/>
              </a:rPr>
            </a:br>
            <a:r>
              <a:rPr lang="pl-PL" dirty="0" smtClean="0">
                <a:latin typeface="Calibri" pitchFamily="34" charset="0"/>
                <a:cs typeface="Arial" charset="0"/>
              </a:rPr>
              <a:t>  organizacyjne </a:t>
            </a:r>
            <a:r>
              <a:rPr lang="pl-PL" dirty="0">
                <a:latin typeface="Calibri" pitchFamily="34" charset="0"/>
                <a:cs typeface="Arial" charset="0"/>
              </a:rPr>
              <a:t>pomocy społecznej.</a:t>
            </a:r>
          </a:p>
        </p:txBody>
      </p:sp>
      <p:sp>
        <p:nvSpPr>
          <p:cNvPr id="6" name="Prostokąt 5"/>
          <p:cNvSpPr/>
          <p:nvPr/>
        </p:nvSpPr>
        <p:spPr>
          <a:xfrm>
            <a:off x="2771775" y="0"/>
            <a:ext cx="6372225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sz="2800" b="1" dirty="0">
                <a:solidFill>
                  <a:srgbClr val="FFFF99"/>
                </a:solidFill>
                <a:latin typeface="Calibri" pitchFamily="34" charset="0"/>
              </a:rPr>
              <a:t>TYPY </a:t>
            </a:r>
            <a:r>
              <a:rPr lang="pl-PL" sz="2800" b="1" dirty="0" smtClean="0">
                <a:solidFill>
                  <a:srgbClr val="FFFF99"/>
                </a:solidFill>
                <a:latin typeface="Calibri" pitchFamily="34" charset="0"/>
              </a:rPr>
              <a:t>PROJEKTÓW</a:t>
            </a:r>
            <a:endParaRPr lang="pl-PL" sz="2800" b="1" dirty="0">
              <a:solidFill>
                <a:srgbClr val="FFFF99"/>
              </a:solidFill>
              <a:latin typeface="Calibri" pitchFamily="34" charset="0"/>
            </a:endParaRPr>
          </a:p>
          <a:p>
            <a:pPr algn="r"/>
            <a:r>
              <a:rPr lang="pl-PL" sz="2800" b="1" dirty="0" smtClean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 </a:t>
            </a:r>
            <a:r>
              <a:rPr lang="pl-PL" sz="2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ramach Poddziałania 6.1.2</a:t>
            </a:r>
            <a:endParaRPr lang="pl-PL" altLang="pl-PL" sz="28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ject 4"/>
          <p:cNvSpPr>
            <a:spLocks/>
          </p:cNvSpPr>
          <p:nvPr/>
        </p:nvSpPr>
        <p:spPr bwMode="auto">
          <a:xfrm>
            <a:off x="257175" y="990600"/>
            <a:ext cx="8382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382000" y="0"/>
              </a:cxn>
            </a:cxnLst>
            <a:rect l="0" t="0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noFill/>
          <a:ln w="1828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5" name="object 5"/>
          <p:cNvSpPr txBox="1"/>
          <p:nvPr/>
        </p:nvSpPr>
        <p:spPr>
          <a:xfrm>
            <a:off x="395536" y="1628800"/>
            <a:ext cx="8413750" cy="3600986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algn="just">
              <a:tabLst>
                <a:tab pos="254000" algn="l"/>
              </a:tabLst>
            </a:pPr>
            <a:r>
              <a:rPr lang="pl-PL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Usługi  aktywnej integracji o charakterze </a:t>
            </a:r>
            <a:r>
              <a:rPr lang="pl-PL" b="1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zawodowym,  </a:t>
            </a:r>
            <a:r>
              <a:rPr lang="pl-PL" dirty="0">
                <a:latin typeface="Calibri" pitchFamily="34" charset="0"/>
                <a:cs typeface="Arial" charset="0"/>
              </a:rPr>
              <a:t>których  celem  jest  pomoc  </a:t>
            </a:r>
            <a:r>
              <a:rPr lang="pl-PL" dirty="0" smtClean="0">
                <a:latin typeface="Calibri" pitchFamily="34" charset="0"/>
                <a:cs typeface="Arial" charset="0"/>
              </a:rPr>
              <a:t/>
            </a:r>
            <a:br>
              <a:rPr lang="pl-PL" dirty="0" smtClean="0">
                <a:latin typeface="Calibri" pitchFamily="34" charset="0"/>
                <a:cs typeface="Arial" charset="0"/>
              </a:rPr>
            </a:br>
            <a:r>
              <a:rPr lang="pl-PL" dirty="0" smtClean="0">
                <a:latin typeface="Calibri" pitchFamily="34" charset="0"/>
                <a:cs typeface="Arial" charset="0"/>
              </a:rPr>
              <a:t>w  </a:t>
            </a:r>
            <a:r>
              <a:rPr lang="pl-PL" dirty="0">
                <a:latin typeface="Calibri" pitchFamily="34" charset="0"/>
                <a:cs typeface="Arial" charset="0"/>
              </a:rPr>
              <a:t>podjęciu  decyzji  </a:t>
            </a:r>
            <a:r>
              <a:rPr lang="pl-PL" dirty="0" smtClean="0">
                <a:latin typeface="Calibri" pitchFamily="34" charset="0"/>
                <a:cs typeface="Arial" charset="0"/>
              </a:rPr>
              <a:t>dotyczącej wyboru </a:t>
            </a:r>
            <a:r>
              <a:rPr lang="pl-PL" dirty="0">
                <a:latin typeface="Calibri" pitchFamily="34" charset="0"/>
                <a:cs typeface="Arial" charset="0"/>
              </a:rPr>
              <a:t>lub  zmiany  zawodu, wyposażenie  </a:t>
            </a:r>
            <a:r>
              <a:rPr lang="pl-PL" dirty="0" smtClean="0">
                <a:latin typeface="Calibri" pitchFamily="34" charset="0"/>
                <a:cs typeface="Arial" charset="0"/>
              </a:rPr>
              <a:t/>
            </a:r>
            <a:br>
              <a:rPr lang="pl-PL" dirty="0" smtClean="0">
                <a:latin typeface="Calibri" pitchFamily="34" charset="0"/>
                <a:cs typeface="Arial" charset="0"/>
              </a:rPr>
            </a:br>
            <a:r>
              <a:rPr lang="pl-PL" dirty="0" smtClean="0">
                <a:latin typeface="Calibri" pitchFamily="34" charset="0"/>
                <a:cs typeface="Arial" charset="0"/>
              </a:rPr>
              <a:t>w  </a:t>
            </a:r>
            <a:r>
              <a:rPr lang="pl-PL" dirty="0">
                <a:latin typeface="Calibri" pitchFamily="34" charset="0"/>
                <a:cs typeface="Arial" charset="0"/>
              </a:rPr>
              <a:t>kompetencje  </a:t>
            </a:r>
            <a:r>
              <a:rPr lang="pl-PL" dirty="0" smtClean="0">
                <a:latin typeface="Calibri" pitchFamily="34" charset="0"/>
                <a:cs typeface="Arial" charset="0"/>
              </a:rPr>
              <a:t>i </a:t>
            </a:r>
            <a:r>
              <a:rPr lang="pl-PL" dirty="0">
                <a:latin typeface="Calibri" pitchFamily="34" charset="0"/>
                <a:cs typeface="Arial" charset="0"/>
              </a:rPr>
              <a:t>kwalifikacje zawodowe  oraz  umiejętności  pożądane  </a:t>
            </a:r>
            <a:r>
              <a:rPr lang="pl-PL" dirty="0" smtClean="0">
                <a:latin typeface="Calibri" pitchFamily="34" charset="0"/>
                <a:cs typeface="Arial" charset="0"/>
              </a:rPr>
              <a:t>na  </a:t>
            </a:r>
            <a:r>
              <a:rPr lang="pl-PL" dirty="0">
                <a:latin typeface="Calibri" pitchFamily="34" charset="0"/>
                <a:cs typeface="Arial" charset="0"/>
              </a:rPr>
              <a:t>rynku  pracy,  </a:t>
            </a:r>
            <a:r>
              <a:rPr lang="pl-PL" dirty="0" smtClean="0">
                <a:latin typeface="Calibri" pitchFamily="34" charset="0"/>
                <a:cs typeface="Arial" charset="0"/>
              </a:rPr>
              <a:t>obejmują </a:t>
            </a:r>
            <a:r>
              <a:rPr lang="pl-PL" dirty="0">
                <a:latin typeface="Calibri" pitchFamily="34" charset="0"/>
                <a:cs typeface="Arial" charset="0"/>
              </a:rPr>
              <a:t>m.in</a:t>
            </a:r>
            <a:r>
              <a:rPr lang="pl-PL" dirty="0" smtClean="0">
                <a:latin typeface="Calibri" pitchFamily="34" charset="0"/>
                <a:cs typeface="Arial" charset="0"/>
              </a:rPr>
              <a:t>.:</a:t>
            </a:r>
          </a:p>
          <a:p>
            <a:pPr marL="12700" algn="just">
              <a:tabLst>
                <a:tab pos="254000" algn="l"/>
              </a:tabLst>
            </a:pPr>
            <a:endParaRPr lang="pl-PL" dirty="0">
              <a:latin typeface="Calibri" pitchFamily="34" charset="0"/>
              <a:cs typeface="Arial" charset="0"/>
            </a:endParaRPr>
          </a:p>
          <a:p>
            <a:pPr marL="1077913" lvl="1" indent="-268288">
              <a:buFontTx/>
              <a:buAutoNum type="romanLcPeriod"/>
              <a:tabLst>
                <a:tab pos="254000" algn="l"/>
              </a:tabLst>
            </a:pPr>
            <a:r>
              <a:rPr lang="pl-PL" dirty="0">
                <a:latin typeface="Calibri" pitchFamily="34" charset="0"/>
                <a:cs typeface="Arial" charset="0"/>
              </a:rPr>
              <a:t>kursy, szkolenia,</a:t>
            </a:r>
          </a:p>
          <a:p>
            <a:pPr marL="1077913" lvl="1" indent="-268288">
              <a:buFontTx/>
              <a:buAutoNum type="romanLcPeriod"/>
              <a:tabLst>
                <a:tab pos="254000" algn="l"/>
              </a:tabLst>
            </a:pPr>
            <a:r>
              <a:rPr lang="pl-PL" dirty="0">
                <a:latin typeface="Calibri" pitchFamily="34" charset="0"/>
                <a:cs typeface="Arial" charset="0"/>
              </a:rPr>
              <a:t>poradnictwo zawodowe,</a:t>
            </a:r>
          </a:p>
          <a:p>
            <a:pPr marL="1077913" lvl="1" indent="-268288">
              <a:buFont typeface="Arial" charset="0"/>
              <a:buAutoNum type="romanLcPeriod"/>
              <a:tabLst>
                <a:tab pos="254000" algn="l"/>
              </a:tabLst>
            </a:pPr>
            <a:r>
              <a:rPr lang="pl-PL" dirty="0">
                <a:latin typeface="Calibri" pitchFamily="34" charset="0"/>
                <a:cs typeface="Arial" charset="0"/>
              </a:rPr>
              <a:t>pośrednictwo pracy,</a:t>
            </a:r>
          </a:p>
          <a:p>
            <a:pPr marL="1077913" lvl="1" indent="-268288">
              <a:buFont typeface="Arial" charset="0"/>
              <a:buAutoNum type="romanLcPeriod"/>
              <a:tabLst>
                <a:tab pos="254000" algn="l"/>
              </a:tabLst>
            </a:pPr>
            <a:r>
              <a:rPr lang="pl-PL" dirty="0">
                <a:latin typeface="Calibri" pitchFamily="34" charset="0"/>
                <a:cs typeface="Arial" charset="0"/>
              </a:rPr>
              <a:t>staże,</a:t>
            </a:r>
          </a:p>
          <a:p>
            <a:pPr marL="1077913" lvl="1" indent="-268288">
              <a:buFont typeface="Arial" charset="0"/>
              <a:buAutoNum type="romanLcPeriod"/>
              <a:tabLst>
                <a:tab pos="254000" algn="l"/>
              </a:tabLst>
            </a:pPr>
            <a:r>
              <a:rPr lang="pl-PL" dirty="0">
                <a:latin typeface="Calibri" pitchFamily="34" charset="0"/>
                <a:cs typeface="Arial" charset="0"/>
              </a:rPr>
              <a:t>zajęcia reintegracji zawodowej u pracodawców,</a:t>
            </a:r>
          </a:p>
          <a:p>
            <a:pPr marL="1077913" lvl="1" indent="-268288">
              <a:buFontTx/>
              <a:buAutoNum type="romanLcPeriod"/>
              <a:tabLst>
                <a:tab pos="254000" algn="l"/>
              </a:tabLst>
            </a:pPr>
            <a:r>
              <a:rPr lang="pl-PL" dirty="0">
                <a:latin typeface="Calibri" pitchFamily="34" charset="0"/>
                <a:cs typeface="Arial" charset="0"/>
              </a:rPr>
              <a:t>subsydiowane zatrudnienie,</a:t>
            </a:r>
          </a:p>
          <a:p>
            <a:pPr marL="1077913" lvl="1" indent="-268288" algn="just">
              <a:buFont typeface="Arial" charset="0"/>
              <a:buAutoNum type="romanLcPeriod"/>
              <a:tabLst>
                <a:tab pos="254000" algn="l"/>
              </a:tabLst>
            </a:pPr>
            <a:r>
              <a:rPr lang="pl-PL" dirty="0">
                <a:latin typeface="Calibri" pitchFamily="34" charset="0"/>
                <a:cs typeface="Arial" charset="0"/>
              </a:rPr>
              <a:t>usługi, w tym asystenckie pomagające uzyskać </a:t>
            </a:r>
            <a:r>
              <a:rPr lang="pl-PL" dirty="0" smtClean="0">
                <a:latin typeface="Calibri" pitchFamily="34" charset="0"/>
                <a:cs typeface="Arial" charset="0"/>
              </a:rPr>
              <a:t>lub </a:t>
            </a:r>
            <a:r>
              <a:rPr lang="pl-PL" dirty="0">
                <a:latin typeface="Calibri" pitchFamily="34" charset="0"/>
                <a:cs typeface="Arial" charset="0"/>
              </a:rPr>
              <a:t>utrzymać zatrudnienie </a:t>
            </a:r>
            <a:r>
              <a:rPr lang="pl-PL" dirty="0" smtClean="0">
                <a:latin typeface="Calibri" pitchFamily="34" charset="0"/>
                <a:cs typeface="Arial" charset="0"/>
              </a:rPr>
              <a:t/>
            </a:r>
            <a:br>
              <a:rPr lang="pl-PL" dirty="0" smtClean="0">
                <a:latin typeface="Calibri" pitchFamily="34" charset="0"/>
                <a:cs typeface="Arial" charset="0"/>
              </a:rPr>
            </a:br>
            <a:r>
              <a:rPr lang="pl-PL" dirty="0" smtClean="0">
                <a:latin typeface="Calibri" pitchFamily="34" charset="0"/>
                <a:cs typeface="Arial" charset="0"/>
              </a:rPr>
              <a:t>w </a:t>
            </a:r>
            <a:r>
              <a:rPr lang="pl-PL" dirty="0">
                <a:latin typeface="Calibri" pitchFamily="34" charset="0"/>
                <a:cs typeface="Arial" charset="0"/>
              </a:rPr>
              <a:t>szczególności </a:t>
            </a:r>
            <a:r>
              <a:rPr lang="pl-PL" dirty="0" smtClean="0">
                <a:latin typeface="Calibri" pitchFamily="34" charset="0"/>
                <a:cs typeface="Arial" charset="0"/>
              </a:rPr>
              <a:t>w </a:t>
            </a:r>
            <a:r>
              <a:rPr lang="pl-PL" dirty="0">
                <a:latin typeface="Calibri" pitchFamily="34" charset="0"/>
                <a:cs typeface="Arial" charset="0"/>
              </a:rPr>
              <a:t>początkowym okresie zatrudnienia,</a:t>
            </a:r>
            <a:endParaRPr 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700338" y="0"/>
            <a:ext cx="644366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sz="2800" b="1" dirty="0">
                <a:solidFill>
                  <a:srgbClr val="FFFF99"/>
                </a:solidFill>
                <a:latin typeface="Calibri" pitchFamily="34" charset="0"/>
              </a:rPr>
              <a:t>TYPY </a:t>
            </a:r>
            <a:r>
              <a:rPr lang="pl-PL" sz="2800" b="1" dirty="0" smtClean="0">
                <a:solidFill>
                  <a:srgbClr val="FFFF99"/>
                </a:solidFill>
                <a:latin typeface="Calibri" pitchFamily="34" charset="0"/>
              </a:rPr>
              <a:t>PROJEKTÓW</a:t>
            </a:r>
            <a:endParaRPr lang="pl-PL" sz="2800" b="1" dirty="0">
              <a:solidFill>
                <a:srgbClr val="FFFF99"/>
              </a:solidFill>
              <a:latin typeface="Calibri" pitchFamily="34" charset="0"/>
            </a:endParaRPr>
          </a:p>
          <a:p>
            <a:pPr algn="r"/>
            <a:r>
              <a:rPr lang="pl-PL" sz="2800" b="1" dirty="0" smtClean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 </a:t>
            </a:r>
            <a:r>
              <a:rPr lang="pl-PL" sz="2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ramach Poddziałania 6.1.2</a:t>
            </a:r>
            <a:endParaRPr lang="pl-PL" altLang="pl-PL" sz="28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4"/>
          <p:cNvSpPr>
            <a:spLocks/>
          </p:cNvSpPr>
          <p:nvPr/>
        </p:nvSpPr>
        <p:spPr bwMode="auto">
          <a:xfrm>
            <a:off x="257175" y="990600"/>
            <a:ext cx="8382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382000" y="0"/>
              </a:cxn>
            </a:cxnLst>
            <a:rect l="0" t="0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noFill/>
          <a:ln w="1828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5" name="object 5"/>
          <p:cNvSpPr txBox="1"/>
          <p:nvPr/>
        </p:nvSpPr>
        <p:spPr>
          <a:xfrm>
            <a:off x="467544" y="1683673"/>
            <a:ext cx="8413750" cy="276998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1" algn="just">
              <a:spcBef>
                <a:spcPts val="13"/>
              </a:spcBef>
              <a:buFont typeface="Arial" charset="0"/>
              <a:buAutoNum type="romanLcPeriod"/>
            </a:pPr>
            <a:endParaRPr lang="pl-PL" dirty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indent="12700" algn="just"/>
            <a:r>
              <a:rPr lang="pl-PL" b="1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Usługi  </a:t>
            </a:r>
            <a:r>
              <a:rPr lang="pl-PL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aktywnej integracji o charakterze </a:t>
            </a:r>
            <a:r>
              <a:rPr lang="pl-PL" b="1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edukacyjnym</a:t>
            </a:r>
            <a:r>
              <a:rPr lang="pl-PL" b="1" dirty="0" smtClean="0">
                <a:latin typeface="Calibri" pitchFamily="34" charset="0"/>
                <a:cs typeface="Arial" charset="0"/>
              </a:rPr>
              <a:t>,</a:t>
            </a:r>
            <a:r>
              <a:rPr lang="pl-PL" dirty="0" smtClean="0">
                <a:latin typeface="Calibri" pitchFamily="34" charset="0"/>
                <a:cs typeface="Arial" charset="0"/>
              </a:rPr>
              <a:t>  </a:t>
            </a:r>
            <a:r>
              <a:rPr lang="pl-PL" dirty="0">
                <a:latin typeface="Calibri" pitchFamily="34" charset="0"/>
                <a:cs typeface="Arial" charset="0"/>
              </a:rPr>
              <a:t>których  celem  jest  wzrost  poziomu  wykształcenia  lub  jego  </a:t>
            </a:r>
            <a:r>
              <a:rPr lang="pl-PL" dirty="0" smtClean="0">
                <a:latin typeface="Calibri" pitchFamily="34" charset="0"/>
                <a:cs typeface="Arial" charset="0"/>
              </a:rPr>
              <a:t>dostosowanie  </a:t>
            </a:r>
            <a:r>
              <a:rPr lang="pl-PL" dirty="0">
                <a:latin typeface="Calibri" pitchFamily="34" charset="0"/>
                <a:cs typeface="Arial" charset="0"/>
              </a:rPr>
              <a:t>do  potrzeb rynku pracy, wyłącznie </a:t>
            </a:r>
            <a:r>
              <a:rPr lang="pl-PL" dirty="0" smtClean="0">
                <a:latin typeface="Calibri" pitchFamily="34" charset="0"/>
                <a:cs typeface="Arial" charset="0"/>
              </a:rPr>
              <a:t> </a:t>
            </a:r>
            <a:br>
              <a:rPr lang="pl-PL" dirty="0" smtClean="0">
                <a:latin typeface="Calibri" pitchFamily="34" charset="0"/>
                <a:cs typeface="Arial" charset="0"/>
              </a:rPr>
            </a:br>
            <a:r>
              <a:rPr lang="pl-PL" dirty="0" smtClean="0">
                <a:latin typeface="Calibri" pitchFamily="34" charset="0"/>
                <a:cs typeface="Arial" charset="0"/>
              </a:rPr>
              <a:t>w </a:t>
            </a:r>
            <a:r>
              <a:rPr lang="pl-PL" dirty="0">
                <a:latin typeface="Calibri" pitchFamily="34" charset="0"/>
                <a:cs typeface="Arial" charset="0"/>
              </a:rPr>
              <a:t>powiązaniu </a:t>
            </a:r>
            <a:r>
              <a:rPr lang="pl-PL" dirty="0" smtClean="0">
                <a:latin typeface="Calibri" pitchFamily="34" charset="0"/>
                <a:cs typeface="Arial" charset="0"/>
              </a:rPr>
              <a:t>z </a:t>
            </a:r>
            <a:r>
              <a:rPr lang="pl-PL" dirty="0">
                <a:latin typeface="Calibri" pitchFamily="34" charset="0"/>
                <a:cs typeface="Arial" charset="0"/>
              </a:rPr>
              <a:t>usługami o charakterze zawodowym</a:t>
            </a:r>
            <a:r>
              <a:rPr lang="pl-PL" dirty="0" smtClean="0">
                <a:latin typeface="Calibri" pitchFamily="34" charset="0"/>
                <a:cs typeface="Arial" charset="0"/>
              </a:rPr>
              <a:t>, obejmują </a:t>
            </a:r>
            <a:r>
              <a:rPr lang="pl-PL" dirty="0">
                <a:latin typeface="Calibri" pitchFamily="34" charset="0"/>
                <a:cs typeface="Arial" charset="0"/>
              </a:rPr>
              <a:t>m.in</a:t>
            </a:r>
            <a:r>
              <a:rPr lang="pl-PL" dirty="0" smtClean="0">
                <a:latin typeface="Calibri" pitchFamily="34" charset="0"/>
                <a:cs typeface="Arial" charset="0"/>
              </a:rPr>
              <a:t>.:</a:t>
            </a:r>
          </a:p>
          <a:p>
            <a:pPr indent="12700" algn="just"/>
            <a:endParaRPr lang="pl-PL" dirty="0">
              <a:latin typeface="Calibri" pitchFamily="34" charset="0"/>
              <a:cs typeface="Arial" charset="0"/>
            </a:endParaRPr>
          </a:p>
          <a:p>
            <a:pPr marL="987425" indent="-266700" algn="just"/>
            <a:r>
              <a:rPr lang="pl-PL" dirty="0">
                <a:latin typeface="Calibri" pitchFamily="34" charset="0"/>
                <a:cs typeface="Arial" charset="0"/>
              </a:rPr>
              <a:t>i.  </a:t>
            </a:r>
            <a:r>
              <a:rPr lang="pl-PL" dirty="0" smtClean="0">
                <a:latin typeface="Calibri" pitchFamily="34" charset="0"/>
                <a:cs typeface="Arial" charset="0"/>
              </a:rPr>
              <a:t>skierowanie   </a:t>
            </a:r>
            <a:r>
              <a:rPr lang="pl-PL" dirty="0">
                <a:latin typeface="Calibri" pitchFamily="34" charset="0"/>
                <a:cs typeface="Arial" charset="0"/>
              </a:rPr>
              <a:t>i  sfinansowanie   zajęć  szkolnych,  związanych   z </a:t>
            </a:r>
            <a:r>
              <a:rPr lang="pl-PL" dirty="0" smtClean="0">
                <a:latin typeface="Calibri" pitchFamily="34" charset="0"/>
                <a:cs typeface="Arial" charset="0"/>
              </a:rPr>
              <a:t>uzupełnieniem </a:t>
            </a:r>
            <a:r>
              <a:rPr lang="pl-PL" dirty="0">
                <a:latin typeface="Calibri" pitchFamily="34" charset="0"/>
                <a:cs typeface="Arial" charset="0"/>
              </a:rPr>
              <a:t>wykształcenia na  poziomie podstawowym,  gimnazjalnym,  ponadgimnazjalnym  lub  policealnym  oraz  kosztów z nimi związanych,</a:t>
            </a:r>
          </a:p>
          <a:p>
            <a:pPr marL="987425" indent="-266700" algn="just"/>
            <a:r>
              <a:rPr lang="pl-PL" dirty="0">
                <a:latin typeface="Calibri" pitchFamily="34" charset="0"/>
                <a:cs typeface="Arial" charset="0"/>
              </a:rPr>
              <a:t>ii.  </a:t>
            </a:r>
            <a:r>
              <a:rPr lang="pl-PL" dirty="0" smtClean="0">
                <a:latin typeface="Calibri" pitchFamily="34" charset="0"/>
                <a:cs typeface="Arial" charset="0"/>
              </a:rPr>
              <a:t>zajęcia </a:t>
            </a:r>
            <a:r>
              <a:rPr lang="pl-PL" dirty="0">
                <a:latin typeface="Calibri" pitchFamily="34" charset="0"/>
                <a:cs typeface="Arial" charset="0"/>
              </a:rPr>
              <a:t>ukierunkowane na rozwój zainteresowań i aspiracji edukacyjnych,</a:t>
            </a:r>
          </a:p>
          <a:p>
            <a:pPr marL="987425" indent="-266700" algn="just"/>
            <a:r>
              <a:rPr lang="pl-PL" dirty="0">
                <a:latin typeface="Calibri" pitchFamily="34" charset="0"/>
                <a:cs typeface="Arial" charset="0"/>
              </a:rPr>
              <a:t>iii. </a:t>
            </a:r>
            <a:r>
              <a:rPr lang="pl-PL" dirty="0" smtClean="0">
                <a:latin typeface="Calibri" pitchFamily="34" charset="0"/>
                <a:cs typeface="Arial" charset="0"/>
              </a:rPr>
              <a:t>usługi </a:t>
            </a:r>
            <a:r>
              <a:rPr lang="pl-PL" dirty="0">
                <a:latin typeface="Calibri" pitchFamily="34" charset="0"/>
                <a:cs typeface="Arial" charset="0"/>
              </a:rPr>
              <a:t>wspierające aktywizację edukacyjną (np. poprzez brokera edukacyjnego).</a:t>
            </a:r>
          </a:p>
        </p:txBody>
      </p:sp>
      <p:sp>
        <p:nvSpPr>
          <p:cNvPr id="8" name="Prostokąt 7"/>
          <p:cNvSpPr/>
          <p:nvPr/>
        </p:nvSpPr>
        <p:spPr>
          <a:xfrm>
            <a:off x="2700338" y="0"/>
            <a:ext cx="644366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sz="2800" b="1" dirty="0">
                <a:solidFill>
                  <a:srgbClr val="FFFF99"/>
                </a:solidFill>
                <a:latin typeface="Calibri" pitchFamily="34" charset="0"/>
              </a:rPr>
              <a:t>TYPY </a:t>
            </a:r>
            <a:r>
              <a:rPr lang="pl-PL" sz="2800" b="1" dirty="0" smtClean="0">
                <a:solidFill>
                  <a:srgbClr val="FFFF99"/>
                </a:solidFill>
                <a:latin typeface="Calibri" pitchFamily="34" charset="0"/>
              </a:rPr>
              <a:t>PROJEKTÓW</a:t>
            </a:r>
            <a:endParaRPr lang="pl-PL" sz="2800" b="1" dirty="0">
              <a:solidFill>
                <a:srgbClr val="FFFF99"/>
              </a:solidFill>
              <a:latin typeface="Calibri" pitchFamily="34" charset="0"/>
            </a:endParaRPr>
          </a:p>
          <a:p>
            <a:pPr algn="r"/>
            <a:r>
              <a:rPr lang="pl-PL" sz="2800" b="1" dirty="0" smtClean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 </a:t>
            </a:r>
            <a:r>
              <a:rPr lang="pl-PL" sz="2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ramach Poddziałania 6.1.2</a:t>
            </a:r>
            <a:endParaRPr lang="pl-PL" altLang="pl-PL" sz="28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82588" y="1360044"/>
            <a:ext cx="8412162" cy="378565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279400" indent="-266700" algn="just">
              <a:tabLst>
                <a:tab pos="304800" algn="l"/>
              </a:tabLst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marL="279400" indent="-266700" algn="just">
              <a:tabLst>
                <a:tab pos="304800" algn="l"/>
              </a:tabLst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marL="279400" indent="-266700" algn="just">
              <a:tabLst>
                <a:tab pos="304800" algn="l"/>
              </a:tabLst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buFont typeface="+mj-lt"/>
              <a:buAutoNum type="arabicParenR" startAt="2"/>
            </a:pPr>
            <a:r>
              <a:rPr lang="pl-PL" dirty="0" smtClean="0">
                <a:latin typeface="Calibri" pitchFamily="34" charset="0"/>
                <a:cs typeface="Arial" charset="0"/>
              </a:rPr>
              <a:t>Projekty  </a:t>
            </a:r>
            <a:r>
              <a:rPr lang="pl-PL" dirty="0">
                <a:latin typeface="Calibri" pitchFamily="34" charset="0"/>
                <a:cs typeface="Arial" charset="0"/>
              </a:rPr>
              <a:t>ukierunkowane  na  zwiększenie  zatrudnienia  osób  dotkniętych  </a:t>
            </a:r>
            <a:br>
              <a:rPr lang="pl-PL" dirty="0">
                <a:latin typeface="Calibri" pitchFamily="34" charset="0"/>
                <a:cs typeface="Arial" charset="0"/>
              </a:rPr>
            </a:br>
            <a:r>
              <a:rPr lang="pl-PL" dirty="0" smtClean="0">
                <a:latin typeface="Calibri" pitchFamily="34" charset="0"/>
                <a:cs typeface="Arial" charset="0"/>
              </a:rPr>
              <a:t>i </a:t>
            </a:r>
            <a:r>
              <a:rPr lang="pl-PL" dirty="0">
                <a:latin typeface="Calibri" pitchFamily="34" charset="0"/>
                <a:cs typeface="Arial" charset="0"/>
              </a:rPr>
              <a:t>zagrożonych ubóstwem lub wykluczeniem społecznym, w tym osób </a:t>
            </a:r>
            <a:br>
              <a:rPr lang="pl-PL" dirty="0">
                <a:latin typeface="Calibri" pitchFamily="34" charset="0"/>
                <a:cs typeface="Arial" charset="0"/>
              </a:rPr>
            </a:br>
            <a:r>
              <a:rPr lang="pl-PL" dirty="0" smtClean="0">
                <a:latin typeface="Calibri" pitchFamily="34" charset="0"/>
                <a:cs typeface="Arial" charset="0"/>
              </a:rPr>
              <a:t>z </a:t>
            </a:r>
            <a:r>
              <a:rPr lang="pl-PL" dirty="0">
                <a:latin typeface="Calibri" pitchFamily="34" charset="0"/>
                <a:cs typeface="Arial" charset="0"/>
              </a:rPr>
              <a:t>niepełnosprawnościami, poprzez poprawę  dostępu  do  usług  reintegracji  </a:t>
            </a:r>
            <a:br>
              <a:rPr lang="pl-PL" dirty="0">
                <a:latin typeface="Calibri" pitchFamily="34" charset="0"/>
                <a:cs typeface="Arial" charset="0"/>
              </a:rPr>
            </a:br>
            <a:r>
              <a:rPr lang="pl-PL" dirty="0" smtClean="0">
                <a:latin typeface="Calibri" pitchFamily="34" charset="0"/>
                <a:cs typeface="Arial" charset="0"/>
              </a:rPr>
              <a:t>zawodowej  </a:t>
            </a:r>
            <a:r>
              <a:rPr lang="pl-PL" dirty="0">
                <a:latin typeface="Calibri" pitchFamily="34" charset="0"/>
                <a:cs typeface="Arial" charset="0"/>
              </a:rPr>
              <a:t>i  społecznej  świadczonych  przez podmioty,  o  których  mowa  </a:t>
            </a:r>
            <a:br>
              <a:rPr lang="pl-PL" dirty="0">
                <a:latin typeface="Calibri" pitchFamily="34" charset="0"/>
                <a:cs typeface="Arial" charset="0"/>
              </a:rPr>
            </a:br>
            <a:r>
              <a:rPr lang="pl-PL" dirty="0" smtClean="0">
                <a:latin typeface="Calibri" pitchFamily="34" charset="0"/>
                <a:cs typeface="Arial" charset="0"/>
              </a:rPr>
              <a:t>w  </a:t>
            </a:r>
            <a:r>
              <a:rPr lang="pl-PL" dirty="0">
                <a:latin typeface="Calibri" pitchFamily="34" charset="0"/>
                <a:cs typeface="Arial" charset="0"/>
              </a:rPr>
              <a:t>ustawie  z  dnia  13  czerwca  2003  roku  o  zatrudnieniu socjalnym  </a:t>
            </a:r>
            <a:br>
              <a:rPr lang="pl-PL" dirty="0">
                <a:latin typeface="Calibri" pitchFamily="34" charset="0"/>
                <a:cs typeface="Arial" charset="0"/>
              </a:rPr>
            </a:br>
            <a:r>
              <a:rPr lang="pl-PL" dirty="0" smtClean="0">
                <a:latin typeface="Calibri" pitchFamily="34" charset="0"/>
                <a:cs typeface="Arial" charset="0"/>
              </a:rPr>
              <a:t>(</a:t>
            </a:r>
            <a:r>
              <a:rPr lang="pl-PL" dirty="0">
                <a:latin typeface="Calibri" pitchFamily="34" charset="0"/>
                <a:cs typeface="Arial" charset="0"/>
              </a:rPr>
              <a:t>tj. Centra  Integracji  Społecznej  (CIS),  Kluby  Integracji  Społecznej  (KIS), </a:t>
            </a:r>
            <a:br>
              <a:rPr lang="pl-PL" dirty="0">
                <a:latin typeface="Calibri" pitchFamily="34" charset="0"/>
                <a:cs typeface="Arial" charset="0"/>
              </a:rPr>
            </a:br>
            <a:r>
              <a:rPr lang="pl-PL" dirty="0">
                <a:latin typeface="Calibri" pitchFamily="34" charset="0"/>
                <a:cs typeface="Arial" charset="0"/>
              </a:rPr>
              <a:t> </a:t>
            </a:r>
            <a:r>
              <a:rPr lang="pl-PL" dirty="0" smtClean="0">
                <a:latin typeface="Calibri" pitchFamily="34" charset="0"/>
                <a:cs typeface="Arial" charset="0"/>
              </a:rPr>
              <a:t>realizowane </a:t>
            </a:r>
            <a:r>
              <a:rPr lang="pl-PL" dirty="0">
                <a:latin typeface="Calibri" pitchFamily="34" charset="0"/>
                <a:cs typeface="Arial" charset="0"/>
              </a:rPr>
              <a:t>w oparciu o kompleksowe usługi aktywnej integracji </a:t>
            </a:r>
            <a:r>
              <a:rPr lang="pl-PL" dirty="0" smtClean="0">
                <a:latin typeface="Calibri" pitchFamily="34" charset="0"/>
                <a:cs typeface="Arial" charset="0"/>
              </a:rPr>
              <a:t>poprzez:</a:t>
            </a:r>
          </a:p>
          <a:p>
            <a:pPr marL="12700" algn="just"/>
            <a:endParaRPr lang="pl-PL" dirty="0" smtClean="0">
              <a:latin typeface="Calibri" pitchFamily="34" charset="0"/>
              <a:cs typeface="Arial" charset="0"/>
            </a:endParaRPr>
          </a:p>
          <a:p>
            <a:pPr marL="12700" algn="just"/>
            <a:r>
              <a:rPr lang="pl-PL" dirty="0">
                <a:latin typeface="Calibri" pitchFamily="34" charset="0"/>
                <a:cs typeface="Arial" charset="0"/>
              </a:rPr>
              <a:t>	</a:t>
            </a:r>
            <a:r>
              <a:rPr lang="pl-PL" dirty="0" smtClean="0">
                <a:latin typeface="Calibri" pitchFamily="34" charset="0"/>
                <a:cs typeface="Arial" charset="0"/>
              </a:rPr>
              <a:t>a) tworzenie </a:t>
            </a:r>
            <a:r>
              <a:rPr lang="pl-PL" dirty="0">
                <a:latin typeface="Calibri" pitchFamily="34" charset="0"/>
                <a:cs typeface="Arial" charset="0"/>
              </a:rPr>
              <a:t>miejsc aktywizacji w nowoutworzonych </a:t>
            </a:r>
            <a:r>
              <a:rPr lang="pl-PL" dirty="0" smtClean="0">
                <a:latin typeface="Calibri" pitchFamily="34" charset="0"/>
                <a:cs typeface="Arial" charset="0"/>
              </a:rPr>
              <a:t>podmiotach,</a:t>
            </a:r>
          </a:p>
          <a:p>
            <a:pPr marL="12700" algn="just"/>
            <a:endParaRPr lang="pl-PL" dirty="0" smtClean="0">
              <a:latin typeface="Calibri" pitchFamily="34" charset="0"/>
              <a:cs typeface="Arial" charset="0"/>
            </a:endParaRPr>
          </a:p>
          <a:p>
            <a:pPr marL="12700" algn="just"/>
            <a:r>
              <a:rPr lang="pl-PL" dirty="0">
                <a:latin typeface="Calibri" pitchFamily="34" charset="0"/>
                <a:cs typeface="Arial" charset="0"/>
              </a:rPr>
              <a:t>	</a:t>
            </a:r>
            <a:r>
              <a:rPr lang="pl-PL" dirty="0" smtClean="0">
                <a:latin typeface="Calibri" pitchFamily="34" charset="0"/>
                <a:cs typeface="Arial" charset="0"/>
              </a:rPr>
              <a:t>b) wsparcie </a:t>
            </a:r>
            <a:r>
              <a:rPr lang="pl-PL" dirty="0">
                <a:latin typeface="Calibri" pitchFamily="34" charset="0"/>
                <a:cs typeface="Arial" charset="0"/>
              </a:rPr>
              <a:t>nowych uczestników w istniejących podmiotach.</a:t>
            </a:r>
          </a:p>
        </p:txBody>
      </p:sp>
      <p:sp>
        <p:nvSpPr>
          <p:cNvPr id="6" name="Prostokąt 5"/>
          <p:cNvSpPr/>
          <p:nvPr/>
        </p:nvSpPr>
        <p:spPr>
          <a:xfrm>
            <a:off x="2627313" y="0"/>
            <a:ext cx="6372225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sz="2800" b="1" dirty="0">
                <a:solidFill>
                  <a:srgbClr val="FFFF99"/>
                </a:solidFill>
                <a:latin typeface="Calibri" pitchFamily="34" charset="0"/>
              </a:rPr>
              <a:t>TYPY </a:t>
            </a:r>
            <a:r>
              <a:rPr lang="pl-PL" sz="2800" b="1" dirty="0" smtClean="0">
                <a:solidFill>
                  <a:srgbClr val="FFFF99"/>
                </a:solidFill>
                <a:latin typeface="Calibri" pitchFamily="34" charset="0"/>
              </a:rPr>
              <a:t>PROJEKTÓW</a:t>
            </a:r>
            <a:endParaRPr lang="pl-PL" sz="2800" b="1" dirty="0">
              <a:solidFill>
                <a:srgbClr val="FFFF99"/>
              </a:solidFill>
              <a:latin typeface="Calibri" pitchFamily="34" charset="0"/>
            </a:endParaRPr>
          </a:p>
          <a:p>
            <a:pPr algn="r"/>
            <a:r>
              <a:rPr lang="pl-PL" sz="2800" b="1" dirty="0" smtClean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 </a:t>
            </a:r>
            <a:r>
              <a:rPr lang="pl-PL" sz="2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ramach Poddziałania 6.1.2</a:t>
            </a:r>
            <a:endParaRPr lang="pl-PL" altLang="pl-PL" sz="28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95536" y="1124744"/>
            <a:ext cx="8412163" cy="230832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286125" indent="-1146175"/>
            <a:r>
              <a:rPr lang="pl-PL" sz="24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            </a:t>
            </a:r>
            <a:endParaRPr lang="pl-PL" sz="1600" dirty="0">
              <a:cs typeface="Arial" charset="0"/>
            </a:endParaRPr>
          </a:p>
          <a:p>
            <a:pPr marL="361950" indent="-361950" algn="just">
              <a:buFontTx/>
              <a:buAutoNum type="arabicParenR" startAt="3"/>
            </a:pPr>
            <a:r>
              <a:rPr lang="pl-PL" dirty="0">
                <a:latin typeface="Calibri" pitchFamily="34" charset="0"/>
                <a:cs typeface="Arial" charset="0"/>
              </a:rPr>
              <a:t>Projekty ukierunkowane na zwiększenie zatrudnienia osób </a:t>
            </a:r>
            <a:r>
              <a:rPr lang="pl-PL" dirty="0" smtClean="0">
                <a:latin typeface="Calibri" pitchFamily="34" charset="0"/>
                <a:cs typeface="Arial" charset="0"/>
              </a:rPr>
              <a:t>z  </a:t>
            </a:r>
            <a:r>
              <a:rPr lang="pl-PL" dirty="0">
                <a:latin typeface="Calibri" pitchFamily="34" charset="0"/>
                <a:cs typeface="Arial" charset="0"/>
              </a:rPr>
              <a:t>niepełnosprawnościami, poprzez  poprawę  dostępu  do  usług  rehabilitacji  zawodowej  i  społecznej,  realizowane w ramach działalności Warsztatów Terapii Zajęciowej (WTZ) obejmujące</a:t>
            </a:r>
            <a:r>
              <a:rPr lang="pl-PL" dirty="0" smtClean="0">
                <a:latin typeface="Calibri" pitchFamily="34" charset="0"/>
                <a:cs typeface="Arial" charset="0"/>
              </a:rPr>
              <a:t>:</a:t>
            </a:r>
          </a:p>
          <a:p>
            <a:pPr algn="just"/>
            <a:endParaRPr lang="pl-PL" dirty="0">
              <a:latin typeface="Calibri" pitchFamily="34" charset="0"/>
              <a:cs typeface="Arial" charset="0"/>
            </a:endParaRPr>
          </a:p>
          <a:p>
            <a:pPr marL="812800" lvl="1" indent="-342900" algn="just">
              <a:buFontTx/>
              <a:buAutoNum type="alphaLcParenR"/>
            </a:pPr>
            <a:r>
              <a:rPr lang="pl-PL" dirty="0">
                <a:latin typeface="Calibri" pitchFamily="34" charset="0"/>
                <a:cs typeface="Arial" charset="0"/>
              </a:rPr>
              <a:t>wsparcie nowych uczestników w istniejących WTZ usługami aktywnej </a:t>
            </a:r>
            <a:r>
              <a:rPr lang="pl-PL" dirty="0" smtClean="0">
                <a:latin typeface="Calibri" pitchFamily="34" charset="0"/>
                <a:cs typeface="Arial" charset="0"/>
              </a:rPr>
              <a:t>integracji,</a:t>
            </a:r>
          </a:p>
          <a:p>
            <a:pPr marL="812800" lvl="1" indent="-342900" algn="just">
              <a:buFontTx/>
              <a:buAutoNum type="alphaLcParenR"/>
            </a:pPr>
            <a:r>
              <a:rPr lang="pl-PL" dirty="0" smtClean="0">
                <a:latin typeface="Calibri" pitchFamily="34" charset="0"/>
                <a:cs typeface="Arial" charset="0"/>
              </a:rPr>
              <a:t>wsparcie  </a:t>
            </a:r>
            <a:r>
              <a:rPr lang="pl-PL" dirty="0">
                <a:latin typeface="Calibri" pitchFamily="34" charset="0"/>
                <a:cs typeface="Arial" charset="0"/>
              </a:rPr>
              <a:t>dotychczasowych  uczestników  WTZ  nową  ofertą,  wzbogaconą  </a:t>
            </a:r>
            <a:r>
              <a:rPr lang="pl-PL" dirty="0" smtClean="0">
                <a:latin typeface="Calibri" pitchFamily="34" charset="0"/>
                <a:cs typeface="Arial" charset="0"/>
              </a:rPr>
              <a:t/>
            </a:r>
            <a:br>
              <a:rPr lang="pl-PL" dirty="0" smtClean="0">
                <a:latin typeface="Calibri" pitchFamily="34" charset="0"/>
                <a:cs typeface="Arial" charset="0"/>
              </a:rPr>
            </a:br>
            <a:r>
              <a:rPr lang="pl-PL" dirty="0" smtClean="0">
                <a:latin typeface="Calibri" pitchFamily="34" charset="0"/>
                <a:cs typeface="Arial" charset="0"/>
              </a:rPr>
              <a:t>o  </a:t>
            </a:r>
            <a:r>
              <a:rPr lang="pl-PL" dirty="0">
                <a:latin typeface="Calibri" pitchFamily="34" charset="0"/>
                <a:cs typeface="Arial" charset="0"/>
              </a:rPr>
              <a:t>usługi aktywnej integracji, w szczególności o charakterze zawodowym</a:t>
            </a:r>
            <a:r>
              <a:rPr lang="pl-PL" dirty="0" smtClean="0">
                <a:latin typeface="Calibri" pitchFamily="34" charset="0"/>
                <a:cs typeface="Arial" charset="0"/>
              </a:rPr>
              <a:t>.</a:t>
            </a:r>
            <a:endParaRPr 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Rectangle 533"/>
          <p:cNvSpPr>
            <a:spLocks noChangeArrowheads="1"/>
          </p:cNvSpPr>
          <p:nvPr/>
        </p:nvSpPr>
        <p:spPr bwMode="auto">
          <a:xfrm>
            <a:off x="2484438" y="115888"/>
            <a:ext cx="64801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pl-PL" sz="2800" b="1" dirty="0">
                <a:solidFill>
                  <a:srgbClr val="FFFF99"/>
                </a:solidFill>
                <a:latin typeface="Calibri" pitchFamily="34" charset="0"/>
              </a:rPr>
              <a:t>TYPY </a:t>
            </a:r>
            <a:r>
              <a:rPr lang="pl-PL" sz="2800" b="1" dirty="0" smtClean="0">
                <a:solidFill>
                  <a:srgbClr val="FFFF99"/>
                </a:solidFill>
                <a:latin typeface="Calibri" pitchFamily="34" charset="0"/>
              </a:rPr>
              <a:t>PROJEKTÓW</a:t>
            </a:r>
            <a:endParaRPr lang="pl-PL" sz="2800" b="1" dirty="0">
              <a:solidFill>
                <a:srgbClr val="FFFF99"/>
              </a:solidFill>
              <a:latin typeface="Calibri" pitchFamily="34" charset="0"/>
            </a:endParaRPr>
          </a:p>
          <a:p>
            <a:pPr algn="r"/>
            <a:r>
              <a:rPr lang="pl-PL" sz="2800" b="1" dirty="0" smtClean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 </a:t>
            </a:r>
            <a:r>
              <a:rPr lang="pl-PL" sz="2800" b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ramach Poddziałania 6.1.2</a:t>
            </a:r>
            <a:endParaRPr lang="pl-PL" altLang="pl-PL" sz="28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384564" y="3861048"/>
            <a:ext cx="8412163" cy="1754326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286125" indent="-1146175"/>
            <a:r>
              <a:rPr lang="pl-PL" sz="24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            </a:t>
            </a:r>
            <a:endParaRPr lang="pl-PL" dirty="0" smtClean="0">
              <a:latin typeface="Calibri" panose="020F0502020204030204" pitchFamily="34" charset="0"/>
              <a:cs typeface="Arial" charset="0"/>
            </a:endParaRPr>
          </a:p>
          <a:p>
            <a:pPr marL="361950" indent="-361950" algn="just"/>
            <a:r>
              <a:rPr lang="pl-PL" dirty="0" smtClean="0">
                <a:latin typeface="Calibri" panose="020F0502020204030204" pitchFamily="34" charset="0"/>
                <a:cs typeface="Arial" charset="0"/>
              </a:rPr>
              <a:t>4) 	Profilaktyka wykluczenia  społecznego    przy    wykorzystaniu    środowiskowych    form aktywizacji  społecznej,  skierowana  przede  wszystkim  do  dzieci  i  młodzieży,  wyłącznie jako   wsparcie   towarzyszące,   niezbędne   do   aktywizacji   osób   i   rodzin   dotkniętych i  zagrożonych  ubóstwem i  wykluczeniem  społecznym  –  jako  uzupełnienie  działań wskazanych w typie projektu nr 1 lub 2 lub 3.</a:t>
            </a:r>
            <a:endParaRPr lang="pl-PL" dirty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4960</TotalTime>
  <Words>566</Words>
  <Application>Microsoft Office PowerPoint</Application>
  <PresentationFormat>Pokaz na ekranie (4:3)</PresentationFormat>
  <Paragraphs>154</Paragraphs>
  <Slides>17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Arial</vt:lpstr>
      <vt:lpstr>Calibri</vt:lpstr>
      <vt:lpstr>Garamond</vt:lpstr>
      <vt:lpstr>Times New Roman</vt:lpstr>
      <vt:lpstr>Wingdings</vt:lpstr>
      <vt:lpstr>Projekt domyślny</vt:lpstr>
      <vt:lpstr>Typy operacji i kryteria wyboru projektów-  konkurs w ramach Poddziałania 6.1.2 Oś Priorytetowa 6  Regionalnego Programu Operacyjnego  Województwa Pomorskiego  na lata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Lewicka-Jacynowicz Anna</cp:lastModifiedBy>
  <cp:revision>388</cp:revision>
  <dcterms:created xsi:type="dcterms:W3CDTF">2008-01-08T07:52:50Z</dcterms:created>
  <dcterms:modified xsi:type="dcterms:W3CDTF">2015-05-21T06:28:25Z</dcterms:modified>
</cp:coreProperties>
</file>