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74" r:id="rId3"/>
    <p:sldId id="264" r:id="rId4"/>
    <p:sldId id="276" r:id="rId5"/>
    <p:sldId id="275" r:id="rId6"/>
    <p:sldId id="292" r:id="rId7"/>
    <p:sldId id="282" r:id="rId8"/>
    <p:sldId id="291" r:id="rId9"/>
    <p:sldId id="283" r:id="rId10"/>
    <p:sldId id="284" r:id="rId11"/>
    <p:sldId id="290" r:id="rId12"/>
    <p:sldId id="285" r:id="rId13"/>
    <p:sldId id="280" r:id="rId14"/>
    <p:sldId id="289" r:id="rId15"/>
    <p:sldId id="277" r:id="rId16"/>
    <p:sldId id="298" r:id="rId17"/>
    <p:sldId id="287" r:id="rId18"/>
    <p:sldId id="295" r:id="rId19"/>
    <p:sldId id="288" r:id="rId20"/>
    <p:sldId id="293" r:id="rId21"/>
    <p:sldId id="286" r:id="rId22"/>
    <p:sldId id="294" r:id="rId23"/>
    <p:sldId id="297" r:id="rId24"/>
    <p:sldId id="278" r:id="rId25"/>
    <p:sldId id="296" r:id="rId26"/>
    <p:sldId id="263" r:id="rId27"/>
  </p:sldIdLst>
  <p:sldSz cx="9144000" cy="6858000" type="screen4x3"/>
  <p:notesSz cx="7099300" cy="10234613"/>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60" autoAdjust="0"/>
    <p:restoredTop sz="94660"/>
  </p:normalViewPr>
  <p:slideViewPr>
    <p:cSldViewPr>
      <p:cViewPr varScale="1">
        <p:scale>
          <a:sx n="84" d="100"/>
          <a:sy n="84" d="100"/>
        </p:scale>
        <p:origin x="-15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pPr>
              <a:defRPr/>
            </a:pPr>
            <a:endParaRPr lang="pl-PL" altLang="pl-PL"/>
          </a:p>
        </p:txBody>
      </p:sp>
      <p:sp>
        <p:nvSpPr>
          <p:cNvPr id="2969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pPr>
              <a:defRPr/>
            </a:pPr>
            <a:endParaRPr lang="pl-PL" altLang="pl-PL"/>
          </a:p>
        </p:txBody>
      </p:sp>
      <p:sp>
        <p:nvSpPr>
          <p:cNvPr id="2355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pl-PL" altLang="pl-PL" noProof="0" smtClean="0"/>
              <a:t>Kliknij, aby edytować style wzorca tekstu</a:t>
            </a:r>
          </a:p>
          <a:p>
            <a:pPr lvl="1"/>
            <a:r>
              <a:rPr lang="pl-PL" altLang="pl-PL" noProof="0" smtClean="0"/>
              <a:t>Drugi poziom</a:t>
            </a:r>
          </a:p>
          <a:p>
            <a:pPr lvl="2"/>
            <a:r>
              <a:rPr lang="pl-PL" altLang="pl-PL" noProof="0" smtClean="0"/>
              <a:t>Trzeci poziom</a:t>
            </a:r>
          </a:p>
          <a:p>
            <a:pPr lvl="3"/>
            <a:r>
              <a:rPr lang="pl-PL" altLang="pl-PL" noProof="0" smtClean="0"/>
              <a:t>Czwarty poziom</a:t>
            </a:r>
          </a:p>
          <a:p>
            <a:pPr lvl="4"/>
            <a:r>
              <a:rPr lang="pl-PL" altLang="pl-PL" noProof="0" smtClean="0"/>
              <a:t>Piąty poziom</a:t>
            </a:r>
          </a:p>
        </p:txBody>
      </p:sp>
      <p:sp>
        <p:nvSpPr>
          <p:cNvPr id="2970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pPr>
              <a:defRPr/>
            </a:pPr>
            <a:endParaRPr lang="pl-PL" altLang="pl-PL"/>
          </a:p>
        </p:txBody>
      </p:sp>
      <p:sp>
        <p:nvSpPr>
          <p:cNvPr id="2970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pPr>
              <a:defRPr/>
            </a:pPr>
            <a:fld id="{F37F7EF3-1B9F-4707-B3D6-4CB9584F33E2}"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E7A2B5DB-F0FB-4FA4-99BA-07055C5FC34C}"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8BB92242-9432-4315-9840-30A7EE9DBB1E}"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21B57889-90AF-4A9D-805A-3DB0B3A3AC75}"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813FBFB3-ADEF-4C42-9B3C-63103AD8353D}"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00E97E0D-0DAC-4ACC-81C2-DD3F12B16F12}"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FEB27884-96F5-4D08-9F78-1AD49A3EEDD1}" type="slidenum">
              <a:rPr lang="pl-PL" altLang="pl-PL"/>
              <a:pPr>
                <a:defRPr/>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CC5EA664-64B0-4A41-BF34-AD8823E2DBFC}" type="slidenum">
              <a:rPr lang="pl-PL" altLang="pl-PL"/>
              <a:pPr>
                <a:defRPr/>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9" name="Rectangle 6"/>
          <p:cNvSpPr>
            <a:spLocks noGrp="1" noChangeArrowheads="1"/>
          </p:cNvSpPr>
          <p:nvPr>
            <p:ph type="sldNum" sz="quarter" idx="12"/>
          </p:nvPr>
        </p:nvSpPr>
        <p:spPr>
          <a:ln/>
        </p:spPr>
        <p:txBody>
          <a:bodyPr/>
          <a:lstStyle>
            <a:lvl1pPr>
              <a:defRPr/>
            </a:lvl1pPr>
          </a:lstStyle>
          <a:p>
            <a:pPr>
              <a:defRPr/>
            </a:pPr>
            <a:fld id="{24DEC72E-BEF7-4C70-91B7-625F2CFBF0A5}" type="slidenum">
              <a:rPr lang="pl-PL" altLang="pl-PL"/>
              <a:pPr>
                <a:defRPr/>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5" name="Rectangle 6"/>
          <p:cNvSpPr>
            <a:spLocks noGrp="1" noChangeArrowheads="1"/>
          </p:cNvSpPr>
          <p:nvPr>
            <p:ph type="sldNum" sz="quarter" idx="12"/>
          </p:nvPr>
        </p:nvSpPr>
        <p:spPr>
          <a:ln/>
        </p:spPr>
        <p:txBody>
          <a:bodyPr/>
          <a:lstStyle>
            <a:lvl1pPr>
              <a:defRPr/>
            </a:lvl1pPr>
          </a:lstStyle>
          <a:p>
            <a:pPr>
              <a:defRPr/>
            </a:pPr>
            <a:fld id="{B0618E99-B67A-45BA-AF6E-A7C53289E001}" type="slidenum">
              <a:rPr lang="pl-PL" altLang="pl-PL"/>
              <a:pPr>
                <a:defRPr/>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4" name="Rectangle 6"/>
          <p:cNvSpPr>
            <a:spLocks noGrp="1" noChangeArrowheads="1"/>
          </p:cNvSpPr>
          <p:nvPr>
            <p:ph type="sldNum" sz="quarter" idx="12"/>
          </p:nvPr>
        </p:nvSpPr>
        <p:spPr>
          <a:ln/>
        </p:spPr>
        <p:txBody>
          <a:bodyPr/>
          <a:lstStyle>
            <a:lvl1pPr>
              <a:defRPr/>
            </a:lvl1pPr>
          </a:lstStyle>
          <a:p>
            <a:pPr>
              <a:defRPr/>
            </a:pPr>
            <a:fld id="{E972C873-DF3A-4B52-AA56-019E64CDFA24}" type="slidenum">
              <a:rPr lang="pl-PL" altLang="pl-PL"/>
              <a:pPr>
                <a:defRPr/>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D6872A67-C767-48F0-9C09-1469E78F16C4}"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D5B4E16F-C217-4559-86B2-CF6222B5221B}" type="slidenum">
              <a:rPr lang="pl-PL" altLang="pl-PL"/>
              <a:pPr>
                <a:defRPr/>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E203E5ED-390D-4D6D-8E88-4EC782A27AB1}" type="slidenum">
              <a:rPr lang="pl-PL" altLang="pl-PL"/>
              <a:pPr>
                <a:defRPr/>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5610E1FF-6C52-4F2D-8809-4E79A2EAD952}" type="slidenum">
              <a:rPr lang="pl-PL" altLang="pl-PL"/>
              <a:pPr>
                <a:defRPr/>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83B2544C-9714-49A0-95B9-C412DAB4253E}"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FADE5F43-C83A-45ED-B971-1D9D4BE80562}"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8E1573FB-A69B-4298-8514-8BECB2B8168C}"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9" name="Rectangle 6"/>
          <p:cNvSpPr>
            <a:spLocks noGrp="1" noChangeArrowheads="1"/>
          </p:cNvSpPr>
          <p:nvPr>
            <p:ph type="sldNum" sz="quarter" idx="12"/>
          </p:nvPr>
        </p:nvSpPr>
        <p:spPr>
          <a:ln/>
        </p:spPr>
        <p:txBody>
          <a:bodyPr/>
          <a:lstStyle>
            <a:lvl1pPr>
              <a:defRPr/>
            </a:lvl1pPr>
          </a:lstStyle>
          <a:p>
            <a:pPr>
              <a:defRPr/>
            </a:pPr>
            <a:fld id="{E9B5672E-B765-4605-B459-1F71A7BAB806}"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5" name="Rectangle 6"/>
          <p:cNvSpPr>
            <a:spLocks noGrp="1" noChangeArrowheads="1"/>
          </p:cNvSpPr>
          <p:nvPr>
            <p:ph type="sldNum" sz="quarter" idx="12"/>
          </p:nvPr>
        </p:nvSpPr>
        <p:spPr>
          <a:ln/>
        </p:spPr>
        <p:txBody>
          <a:bodyPr/>
          <a:lstStyle>
            <a:lvl1pPr>
              <a:defRPr/>
            </a:lvl1pPr>
          </a:lstStyle>
          <a:p>
            <a:pPr>
              <a:defRPr/>
            </a:pPr>
            <a:fld id="{3175D4E6-9832-4F09-A87F-1CBF1CDD9DB5}"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4" name="Rectangle 6"/>
          <p:cNvSpPr>
            <a:spLocks noGrp="1" noChangeArrowheads="1"/>
          </p:cNvSpPr>
          <p:nvPr>
            <p:ph type="sldNum" sz="quarter" idx="12"/>
          </p:nvPr>
        </p:nvSpPr>
        <p:spPr>
          <a:ln/>
        </p:spPr>
        <p:txBody>
          <a:bodyPr/>
          <a:lstStyle>
            <a:lvl1pPr>
              <a:defRPr/>
            </a:lvl1pPr>
          </a:lstStyle>
          <a:p>
            <a:pPr>
              <a:defRPr/>
            </a:pPr>
            <a:fld id="{519BA2C1-4AEB-46C0-9CAE-04B054F6455D}"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44EF5571-168D-4B23-9FCF-AC559DB5FC60}"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C288DDDC-F605-44E4-BA78-51BC8126932A}"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pl-PL" alt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l-PL" alt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0DB5446-FEA6-4CCD-AFB3-908E059D0F50}"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pl-PL" alt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pl-PL" alt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9ADD4623-0CA6-4E03-837A-C88CD76DCED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32405" y="6230938"/>
            <a:ext cx="2698239" cy="369332"/>
          </a:xfrm>
          <a:prstGeom prst="rect">
            <a:avLst/>
          </a:prstGeom>
          <a:noFill/>
          <a:ln w="9525">
            <a:noFill/>
            <a:miter lim="800000"/>
            <a:headEnd/>
            <a:tailEnd/>
          </a:ln>
          <a:effectLst/>
        </p:spPr>
        <p:txBody>
          <a:bodyPr wrap="none">
            <a:spAutoFit/>
          </a:bodyPr>
          <a:lstStyle/>
          <a:p>
            <a:pPr algn="ctr"/>
            <a:r>
              <a:rPr lang="pl-PL" altLang="pl-PL" dirty="0">
                <a:solidFill>
                  <a:srgbClr val="FFFFFF"/>
                </a:solidFill>
              </a:rPr>
              <a:t>Gdańsk, </a:t>
            </a:r>
            <a:r>
              <a:rPr lang="pl-PL" altLang="pl-PL" dirty="0" smtClean="0">
                <a:solidFill>
                  <a:srgbClr val="FFFFFF"/>
                </a:solidFill>
              </a:rPr>
              <a:t>21 maja 2015 </a:t>
            </a:r>
            <a:r>
              <a:rPr lang="pl-PL" altLang="pl-PL" dirty="0">
                <a:solidFill>
                  <a:srgbClr val="FFFFFF"/>
                </a:solidFill>
              </a:rPr>
              <a:t>r.</a:t>
            </a:r>
          </a:p>
        </p:txBody>
      </p:sp>
      <p:sp>
        <p:nvSpPr>
          <p:cNvPr id="6" name="pole tekstowe 5"/>
          <p:cNvSpPr txBox="1"/>
          <p:nvPr/>
        </p:nvSpPr>
        <p:spPr>
          <a:xfrm>
            <a:off x="755576" y="1988840"/>
            <a:ext cx="7560840" cy="2462213"/>
          </a:xfrm>
          <a:prstGeom prst="rect">
            <a:avLst/>
          </a:prstGeom>
          <a:noFill/>
        </p:spPr>
        <p:txBody>
          <a:bodyPr wrap="square" rtlCol="0">
            <a:spAutoFit/>
          </a:bodyPr>
          <a:lstStyle/>
          <a:p>
            <a:pPr algn="ctr"/>
            <a:r>
              <a:rPr lang="pl-PL" sz="3600" b="1" dirty="0">
                <a:solidFill>
                  <a:schemeClr val="bg1"/>
                </a:solidFill>
              </a:rPr>
              <a:t>Nowy wymiar współpracy </a:t>
            </a:r>
            <a:endParaRPr lang="pl-PL" sz="3600" b="1" dirty="0" smtClean="0">
              <a:solidFill>
                <a:schemeClr val="bg1"/>
              </a:solidFill>
            </a:endParaRPr>
          </a:p>
          <a:p>
            <a:pPr algn="ctr"/>
            <a:r>
              <a:rPr lang="pl-PL" sz="2800" b="1" dirty="0" smtClean="0">
                <a:solidFill>
                  <a:schemeClr val="bg1"/>
                </a:solidFill>
              </a:rPr>
              <a:t/>
            </a:r>
            <a:br>
              <a:rPr lang="pl-PL" sz="2800" b="1" dirty="0" smtClean="0">
                <a:solidFill>
                  <a:schemeClr val="bg1"/>
                </a:solidFill>
              </a:rPr>
            </a:br>
            <a:r>
              <a:rPr lang="pl-PL" sz="2400" b="1" dirty="0" smtClean="0">
                <a:solidFill>
                  <a:schemeClr val="bg1"/>
                </a:solidFill>
              </a:rPr>
              <a:t>w projektach konkursowych </a:t>
            </a:r>
            <a:r>
              <a:rPr lang="pl-PL" sz="2400" b="1" dirty="0">
                <a:solidFill>
                  <a:schemeClr val="bg1"/>
                </a:solidFill>
              </a:rPr>
              <a:t>realizowanych przez </a:t>
            </a:r>
            <a:r>
              <a:rPr lang="pl-PL" sz="2400" b="1" dirty="0" smtClean="0">
                <a:solidFill>
                  <a:schemeClr val="bg1"/>
                </a:solidFill>
              </a:rPr>
              <a:t>Ośrodki Pomocy Społecznej </a:t>
            </a:r>
            <a:br>
              <a:rPr lang="pl-PL" sz="2400" b="1" dirty="0" smtClean="0">
                <a:solidFill>
                  <a:schemeClr val="bg1"/>
                </a:solidFill>
              </a:rPr>
            </a:br>
            <a:r>
              <a:rPr lang="pl-PL" sz="2400" b="1" dirty="0" smtClean="0">
                <a:solidFill>
                  <a:schemeClr val="bg1"/>
                </a:solidFill>
              </a:rPr>
              <a:t>i Powiatowe Centra Pomocy Rodzinie</a:t>
            </a:r>
            <a:endParaRPr lang="pl-PL" sz="2400" dirty="0">
              <a:solidFill>
                <a:schemeClr val="bg1"/>
              </a:solidFill>
            </a:endParaRP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467544" y="2204864"/>
            <a:ext cx="8352928" cy="2462213"/>
          </a:xfrm>
          <a:prstGeom prst="rect">
            <a:avLst/>
          </a:prstGeom>
          <a:noFill/>
        </p:spPr>
        <p:txBody>
          <a:bodyPr wrap="square" rtlCol="0">
            <a:spAutoFit/>
          </a:bodyPr>
          <a:lstStyle/>
          <a:p>
            <a:pPr algn="ctr"/>
            <a:r>
              <a:rPr lang="pl-PL" sz="2400" i="1" dirty="0" smtClean="0"/>
              <a:t>Ośrodki </a:t>
            </a:r>
            <a:r>
              <a:rPr lang="pl-PL" sz="2400" i="1" dirty="0" smtClean="0"/>
              <a:t>pomocy społecznej oraz </a:t>
            </a:r>
            <a:r>
              <a:rPr lang="pl-PL" sz="2400" i="1" dirty="0" smtClean="0"/>
              <a:t>Powiatowe Centra Pomocy Rodzinie jako </a:t>
            </a:r>
            <a:r>
              <a:rPr lang="pl-PL" sz="2400" b="1" i="1" dirty="0" smtClean="0">
                <a:solidFill>
                  <a:srgbClr val="FF0000"/>
                </a:solidFill>
              </a:rPr>
              <a:t>przyszłych partnerów </a:t>
            </a:r>
            <a:r>
              <a:rPr lang="pl-PL" sz="2400" i="1" dirty="0" smtClean="0"/>
              <a:t>wymieniały najczęściej </a:t>
            </a:r>
            <a:r>
              <a:rPr lang="pl-PL" sz="2000" i="1" dirty="0" smtClean="0"/>
              <a:t/>
            </a:r>
            <a:br>
              <a:rPr lang="pl-PL" sz="2000" i="1" dirty="0" smtClean="0"/>
            </a:br>
            <a:endParaRPr lang="pl-PL" sz="2000" i="1" dirty="0" smtClean="0"/>
          </a:p>
          <a:p>
            <a:pPr algn="ctr"/>
            <a:r>
              <a:rPr lang="pl-PL" sz="2400" b="1" i="1" dirty="0" smtClean="0"/>
              <a:t>inne </a:t>
            </a:r>
            <a:r>
              <a:rPr lang="pl-PL" sz="2400" b="1" i="1" dirty="0" err="1" smtClean="0"/>
              <a:t>PCPR-y</a:t>
            </a:r>
            <a:r>
              <a:rPr lang="pl-PL" sz="2400" b="1" i="1" dirty="0" smtClean="0"/>
              <a:t> i OPS</a:t>
            </a:r>
            <a:r>
              <a:rPr lang="pl-PL" sz="2400" b="1" i="1" dirty="0" smtClean="0"/>
              <a:t> </a:t>
            </a:r>
            <a:r>
              <a:rPr lang="pl-PL" sz="2400" b="1" i="1" dirty="0" smtClean="0"/>
              <a:t>oraz organizacje pozarządowe</a:t>
            </a:r>
            <a:r>
              <a:rPr lang="pl-PL" sz="2000" i="1" dirty="0" smtClean="0"/>
              <a:t/>
            </a:r>
            <a:br>
              <a:rPr lang="pl-PL" sz="2000" i="1" dirty="0" smtClean="0"/>
            </a:br>
            <a:endParaRPr lang="pl-PL" sz="2000" i="1" dirty="0" smtClean="0"/>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1403648" y="2348880"/>
            <a:ext cx="6120680" cy="1815882"/>
          </a:xfrm>
          <a:prstGeom prst="rect">
            <a:avLst/>
          </a:prstGeom>
          <a:noFill/>
        </p:spPr>
        <p:txBody>
          <a:bodyPr wrap="square" rtlCol="0">
            <a:spAutoFit/>
          </a:bodyPr>
          <a:lstStyle/>
          <a:p>
            <a:pPr algn="ctr"/>
            <a:r>
              <a:rPr lang="pl-PL" sz="2800" b="1" dirty="0" smtClean="0"/>
              <a:t>Projekty </a:t>
            </a:r>
            <a:r>
              <a:rPr lang="pl-PL" sz="2800" b="1" dirty="0" smtClean="0"/>
              <a:t>konkursowe </a:t>
            </a:r>
            <a:r>
              <a:rPr lang="pl-PL" sz="2800" b="1" dirty="0" smtClean="0"/>
              <a:t>OPS i PCPR 2014-2020 </a:t>
            </a:r>
            <a:br>
              <a:rPr lang="pl-PL" sz="2800" b="1" dirty="0" smtClean="0"/>
            </a:br>
            <a:r>
              <a:rPr lang="pl-PL" sz="2800" b="1" dirty="0" smtClean="0"/>
              <a:t> </a:t>
            </a:r>
            <a:r>
              <a:rPr lang="pl-PL" sz="2000" b="1" dirty="0" smtClean="0"/>
              <a:t>szanse</a:t>
            </a:r>
            <a:endParaRPr lang="pl-PL" sz="2800" b="1" dirty="0" smtClean="0"/>
          </a:p>
          <a:p>
            <a:pPr algn="ctr"/>
            <a:r>
              <a:rPr lang="pl-PL" sz="2800" b="1" dirty="0" smtClean="0"/>
              <a:t>nowy wymiar partnerstwa</a:t>
            </a:r>
            <a:endParaRPr lang="pl-PL"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179512" y="1124744"/>
            <a:ext cx="8784976" cy="5509200"/>
          </a:xfrm>
          <a:prstGeom prst="rect">
            <a:avLst/>
          </a:prstGeom>
          <a:noFill/>
        </p:spPr>
        <p:txBody>
          <a:bodyPr wrap="square" rtlCol="0">
            <a:spAutoFit/>
          </a:bodyPr>
          <a:lstStyle/>
          <a:p>
            <a:r>
              <a:rPr lang="pl-PL" sz="2000" b="1" dirty="0" smtClean="0"/>
              <a:t>Projekty zrealizowane jak i planowane do realizacji były i są w stanie:</a:t>
            </a:r>
          </a:p>
          <a:p>
            <a:endParaRPr lang="pl-PL" sz="800" b="1" dirty="0" smtClean="0"/>
          </a:p>
          <a:p>
            <a:pPr marL="342900" indent="-342900">
              <a:buFont typeface="+mj-lt"/>
              <a:buAutoNum type="arabicPeriod"/>
            </a:pPr>
            <a:r>
              <a:rPr lang="pl-PL" dirty="0" smtClean="0"/>
              <a:t>Niwelować problem bezrobocia w regionie, </a:t>
            </a:r>
          </a:p>
          <a:p>
            <a:pPr marL="342900" indent="-342900">
              <a:buFont typeface="+mj-lt"/>
              <a:buAutoNum type="arabicPeriod"/>
            </a:pPr>
            <a:r>
              <a:rPr lang="pl-PL" dirty="0" smtClean="0"/>
              <a:t>Wyrównywać szanse osób niepełnosprawnych,</a:t>
            </a:r>
          </a:p>
          <a:p>
            <a:pPr marL="342900" indent="-342900">
              <a:buFont typeface="+mj-lt"/>
              <a:buAutoNum type="arabicPeriod"/>
            </a:pPr>
            <a:r>
              <a:rPr lang="pl-PL" dirty="0" smtClean="0"/>
              <a:t>Przeciwdziałać przemocy w rodzinie, </a:t>
            </a:r>
          </a:p>
          <a:p>
            <a:pPr marL="342900" indent="-342900">
              <a:buFont typeface="+mj-lt"/>
              <a:buAutoNum type="arabicPeriod"/>
            </a:pPr>
            <a:r>
              <a:rPr lang="pl-PL" dirty="0" smtClean="0"/>
              <a:t>Podnosić kwalifikacje zawodowe klientów pomocy społecznej,</a:t>
            </a:r>
          </a:p>
          <a:p>
            <a:pPr marL="342900" indent="-342900">
              <a:buFont typeface="+mj-lt"/>
              <a:buAutoNum type="arabicPeriod"/>
            </a:pPr>
            <a:r>
              <a:rPr lang="pl-PL" dirty="0" smtClean="0"/>
              <a:t>Zmniejszać problemy rodzinne, </a:t>
            </a:r>
          </a:p>
          <a:p>
            <a:pPr marL="342900" indent="-342900">
              <a:buFont typeface="+mj-lt"/>
              <a:buAutoNum type="arabicPeriod"/>
            </a:pPr>
            <a:r>
              <a:rPr lang="pl-PL" dirty="0" smtClean="0"/>
              <a:t>Niwelować problemy ze znalezieniem pracy, </a:t>
            </a:r>
          </a:p>
          <a:p>
            <a:pPr marL="342900" indent="-342900">
              <a:buFont typeface="+mj-lt"/>
              <a:buAutoNum type="arabicPeriod"/>
            </a:pPr>
            <a:r>
              <a:rPr lang="pl-PL" dirty="0" smtClean="0"/>
              <a:t>Ułatwiać odnalezienie się klientów pomocy społecznej w otoczeniu</a:t>
            </a:r>
            <a:br>
              <a:rPr lang="pl-PL" dirty="0" smtClean="0"/>
            </a:br>
            <a:r>
              <a:rPr lang="pl-PL" dirty="0" smtClean="0"/>
              <a:t>i społeczeństwie,</a:t>
            </a:r>
          </a:p>
          <a:p>
            <a:pPr marL="342900" indent="-342900">
              <a:buFont typeface="+mj-lt"/>
              <a:buAutoNum type="arabicPeriod"/>
            </a:pPr>
            <a:r>
              <a:rPr lang="pl-PL" dirty="0" smtClean="0"/>
              <a:t>Wpływać na wzrost pewności siebie, wiary we własne siły, zwiększać motywację do działania,</a:t>
            </a:r>
          </a:p>
          <a:p>
            <a:pPr marL="342900" indent="-342900">
              <a:buFont typeface="+mj-lt"/>
              <a:buAutoNum type="arabicPeriod"/>
            </a:pPr>
            <a:r>
              <a:rPr lang="pl-PL" dirty="0" smtClean="0"/>
              <a:t>Ułatwiać ludziom odnalezienie się na rynku pracy, poszukiwać zatrudnienia,</a:t>
            </a:r>
          </a:p>
          <a:p>
            <a:pPr marL="342900" indent="-342900">
              <a:buFont typeface="+mj-lt"/>
              <a:buAutoNum type="arabicPeriod"/>
            </a:pPr>
            <a:r>
              <a:rPr lang="pl-PL" dirty="0" smtClean="0"/>
              <a:t>Wpływać na zwiększenie zaufania mieszkańców do ośrodków pomocy społecznej,</a:t>
            </a:r>
          </a:p>
          <a:p>
            <a:pPr marL="342900" indent="-342900">
              <a:buFont typeface="+mj-lt"/>
              <a:buAutoNum type="arabicPeriod"/>
            </a:pPr>
            <a:r>
              <a:rPr lang="pl-PL" dirty="0" smtClean="0"/>
              <a:t>Zmniejszać trudności ludzi w zakresie komunikacji,</a:t>
            </a:r>
          </a:p>
          <a:p>
            <a:pPr marL="342900" indent="-342900">
              <a:buFont typeface="+mj-lt"/>
              <a:buAutoNum type="arabicPeriod"/>
            </a:pPr>
            <a:r>
              <a:rPr lang="pl-PL" dirty="0" smtClean="0"/>
              <a:t>Zmniejszać poziom wykluczenia społecznego,</a:t>
            </a:r>
          </a:p>
          <a:p>
            <a:pPr marL="342900" indent="-342900">
              <a:buFont typeface="+mj-lt"/>
              <a:buAutoNum type="arabicPeriod"/>
            </a:pPr>
            <a:r>
              <a:rPr lang="pl-PL" dirty="0" smtClean="0"/>
              <a:t>Łamać stereotypy, </a:t>
            </a:r>
          </a:p>
          <a:p>
            <a:pPr marL="342900" indent="-342900">
              <a:buFont typeface="+mj-lt"/>
              <a:buAutoNum type="arabicPeriod"/>
            </a:pPr>
            <a:r>
              <a:rPr lang="pl-PL" dirty="0" smtClean="0"/>
              <a:t>Eliminować bariery i ułatwiać start osobom z grup wykluczonych,</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611560" y="2204864"/>
            <a:ext cx="7560840" cy="1384995"/>
          </a:xfrm>
          <a:prstGeom prst="rect">
            <a:avLst/>
          </a:prstGeom>
          <a:noFill/>
        </p:spPr>
        <p:txBody>
          <a:bodyPr wrap="square" rtlCol="0">
            <a:spAutoFit/>
          </a:bodyPr>
          <a:lstStyle/>
          <a:p>
            <a:pPr algn="ctr"/>
            <a:r>
              <a:rPr lang="pl-PL" sz="2800" b="1" dirty="0" smtClean="0"/>
              <a:t>JEDNAK ABY BYŁO TO MOŻLIWE </a:t>
            </a:r>
            <a:br>
              <a:rPr lang="pl-PL" sz="2800" b="1" dirty="0" smtClean="0"/>
            </a:br>
            <a:r>
              <a:rPr lang="pl-PL" sz="2800" b="1" dirty="0" smtClean="0"/>
              <a:t>I SKUTECZNE ZARAZEM </a:t>
            </a:r>
            <a:br>
              <a:rPr lang="pl-PL" sz="2800" b="1" dirty="0" smtClean="0"/>
            </a:br>
            <a:r>
              <a:rPr lang="pl-PL" sz="2800" b="1" dirty="0" smtClean="0"/>
              <a:t>wskazana jest </a:t>
            </a:r>
            <a:r>
              <a:rPr lang="pl-PL" sz="2400" b="1" dirty="0" smtClean="0"/>
              <a:t>:</a:t>
            </a:r>
            <a:endParaRPr lang="pl-PL"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611560" y="1844824"/>
            <a:ext cx="7920880" cy="4093428"/>
          </a:xfrm>
          <a:prstGeom prst="rect">
            <a:avLst/>
          </a:prstGeom>
          <a:noFill/>
        </p:spPr>
        <p:txBody>
          <a:bodyPr wrap="square" rtlCol="0">
            <a:spAutoFit/>
          </a:bodyPr>
          <a:lstStyle/>
          <a:p>
            <a:pPr algn="ctr"/>
            <a:r>
              <a:rPr lang="pl-PL" sz="2000" i="1" dirty="0" smtClean="0"/>
              <a:t>… realizacja </a:t>
            </a:r>
            <a:r>
              <a:rPr lang="pl-PL" sz="2000" i="1" dirty="0" smtClean="0"/>
              <a:t>projektów w partnerstwie w szczególności </a:t>
            </a:r>
            <a:r>
              <a:rPr lang="pl-PL" sz="2000" i="1" dirty="0" smtClean="0"/>
              <a:t/>
            </a:r>
            <a:br>
              <a:rPr lang="pl-PL" sz="2000" i="1" dirty="0" smtClean="0"/>
            </a:br>
            <a:r>
              <a:rPr lang="pl-PL" sz="2000" i="1" dirty="0" smtClean="0"/>
              <a:t>w </a:t>
            </a:r>
            <a:r>
              <a:rPr lang="pl-PL" sz="2000" i="1" dirty="0" smtClean="0"/>
              <a:t>partnerstwie jednostek samorządu terytorialnego z jednostkami spoza sektora finansów publicznych, </a:t>
            </a:r>
            <a:r>
              <a:rPr lang="pl-PL" sz="2000" i="1" dirty="0" smtClean="0"/>
              <a:t>w </a:t>
            </a:r>
            <a:r>
              <a:rPr lang="pl-PL" sz="2000" i="1" dirty="0" smtClean="0"/>
              <a:t>szczególności z podmiotami ekonomii </a:t>
            </a:r>
            <a:r>
              <a:rPr lang="pl-PL" sz="2000" i="1" dirty="0" smtClean="0"/>
              <a:t>społecznej </a:t>
            </a:r>
            <a:r>
              <a:rPr lang="pl-PL" sz="2000" i="1" dirty="0" smtClean="0"/>
              <a:t>i przedsiębiorcami. </a:t>
            </a:r>
            <a:endParaRPr lang="pl-PL" sz="2000" i="1" dirty="0" smtClean="0"/>
          </a:p>
          <a:p>
            <a:pPr algn="ctr"/>
            <a:endParaRPr lang="pl-PL" sz="2000" i="1" dirty="0" smtClean="0"/>
          </a:p>
          <a:p>
            <a:pPr algn="ctr"/>
            <a:r>
              <a:rPr lang="pl-PL" sz="2000" i="1" dirty="0" smtClean="0"/>
              <a:t>***</a:t>
            </a:r>
          </a:p>
          <a:p>
            <a:pPr algn="ctr"/>
            <a:endParaRPr lang="pl-PL" sz="2000" i="1" dirty="0" smtClean="0"/>
          </a:p>
          <a:p>
            <a:pPr algn="ctr"/>
            <a:r>
              <a:rPr lang="pl-PL" sz="2000" i="1" dirty="0" smtClean="0"/>
              <a:t>Natomiast </a:t>
            </a:r>
            <a:r>
              <a:rPr lang="pl-PL" sz="2000" i="1" dirty="0" smtClean="0"/>
              <a:t>w sytuacji, gdy projekt jest realizowany wyłącznie przez sektor publiczny, część zadań w ramach takiego projektu jest zlecana  jednostkom spoza sektora finansów publicznych, </a:t>
            </a:r>
            <a:r>
              <a:rPr lang="pl-PL" sz="2000" i="1" dirty="0" smtClean="0"/>
              <a:t/>
            </a:r>
            <a:br>
              <a:rPr lang="pl-PL" sz="2000" i="1" dirty="0" smtClean="0"/>
            </a:br>
            <a:r>
              <a:rPr lang="pl-PL" sz="2000" i="1" dirty="0" smtClean="0"/>
              <a:t>w </a:t>
            </a:r>
            <a:r>
              <a:rPr lang="pl-PL" sz="2000" i="1" dirty="0" smtClean="0"/>
              <a:t>szczególności podmiotom ekonomii społecznej na zasadach określonych w ustawie z dnia 24 kwietnia 2003 r. </a:t>
            </a:r>
            <a:r>
              <a:rPr lang="pl-PL" sz="2000" i="1" dirty="0" smtClean="0"/>
              <a:t/>
            </a:r>
            <a:br>
              <a:rPr lang="pl-PL" sz="2000" i="1" dirty="0" smtClean="0"/>
            </a:br>
            <a:r>
              <a:rPr lang="pl-PL" sz="2000" i="1" dirty="0" smtClean="0"/>
              <a:t>o </a:t>
            </a:r>
            <a:r>
              <a:rPr lang="pl-PL" sz="2000" i="1" dirty="0" smtClean="0"/>
              <a:t>działalności pożytku publicznego i o wolontariacie</a:t>
            </a:r>
            <a:endParaRPr lang="pl-PL" sz="20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7" name="pole tekstowe 6"/>
          <p:cNvSpPr txBox="1"/>
          <p:nvPr/>
        </p:nvSpPr>
        <p:spPr>
          <a:xfrm>
            <a:off x="107504" y="1052736"/>
            <a:ext cx="8856984" cy="5786199"/>
          </a:xfrm>
          <a:prstGeom prst="rect">
            <a:avLst/>
          </a:prstGeom>
          <a:noFill/>
        </p:spPr>
        <p:txBody>
          <a:bodyPr wrap="square" rtlCol="0">
            <a:spAutoFit/>
          </a:bodyPr>
          <a:lstStyle/>
          <a:p>
            <a:pPr lvl="0" algn="ctr"/>
            <a:r>
              <a:rPr lang="pl-PL" sz="1600" b="1" dirty="0" smtClean="0"/>
              <a:t>Jednostki organizacyjne pomocy społecznej, o których mowa w ustawie z dnia 12 marca   2003 r. o pomocy społecznej, nie wdrażają samodzielnie instrumentów aktywizacji zawodowej. </a:t>
            </a:r>
            <a:endParaRPr lang="pl-PL" sz="1600" b="1" dirty="0" smtClean="0"/>
          </a:p>
          <a:p>
            <a:pPr lvl="0"/>
            <a:r>
              <a:rPr lang="pl-PL" sz="1600" dirty="0" smtClean="0"/>
              <a:t>Wdrożenie </a:t>
            </a:r>
            <a:r>
              <a:rPr lang="pl-PL" sz="1600" dirty="0" smtClean="0"/>
              <a:t>tych instrumentów w ramach projektów ww. jednostek jest możliwe wyłącznie przez podmioty wyspecjalizowane w zakresie aktywizacji zawodowej. Usługi aktywnej integracji </a:t>
            </a:r>
            <a:r>
              <a:rPr lang="pl-PL" sz="1600" dirty="0" smtClean="0"/>
              <a:t/>
            </a:r>
            <a:br>
              <a:rPr lang="pl-PL" sz="1600" dirty="0" smtClean="0"/>
            </a:br>
            <a:r>
              <a:rPr lang="pl-PL" sz="1600" dirty="0" smtClean="0"/>
              <a:t>o </a:t>
            </a:r>
            <a:r>
              <a:rPr lang="pl-PL" sz="1600" dirty="0" smtClean="0"/>
              <a:t>charakterze zawodowym są realizowane w szczególności przez:</a:t>
            </a:r>
            <a:endParaRPr lang="pl-PL" sz="1400" dirty="0" smtClean="0"/>
          </a:p>
          <a:p>
            <a:pPr lvl="1"/>
            <a:endParaRPr lang="pl-PL" sz="1100" dirty="0" smtClean="0"/>
          </a:p>
          <a:p>
            <a:pPr lvl="1"/>
            <a:r>
              <a:rPr lang="pl-PL" sz="1600" dirty="0" smtClean="0"/>
              <a:t>- partnerów </a:t>
            </a:r>
            <a:r>
              <a:rPr lang="pl-PL" sz="1600" dirty="0" smtClean="0"/>
              <a:t>projektowych jednostki organizacyjnej pomocy społecznej wybranych zgodnie </a:t>
            </a:r>
            <a:r>
              <a:rPr lang="pl-PL" sz="1600" dirty="0" smtClean="0"/>
              <a:t/>
            </a:r>
            <a:br>
              <a:rPr lang="pl-PL" sz="1600" dirty="0" smtClean="0"/>
            </a:br>
            <a:r>
              <a:rPr lang="pl-PL" sz="1600" dirty="0" smtClean="0"/>
              <a:t>z </a:t>
            </a:r>
            <a:r>
              <a:rPr lang="pl-PL" sz="1600" dirty="0" smtClean="0"/>
              <a:t>ustawą z dnia 11 lipca 2014 r. o zasadach realizacji programów w zakresie polityki spójności finansowanych w perspektywie finansowej 2014–2020, w szczególności powiatowe urzędy pracy lub </a:t>
            </a:r>
            <a:r>
              <a:rPr lang="pl-PL" sz="1600" b="1" dirty="0" smtClean="0"/>
              <a:t>organizacje pozarządowe </a:t>
            </a:r>
            <a:r>
              <a:rPr lang="pl-PL" sz="1600" dirty="0" smtClean="0"/>
              <a:t>posiadające status instytucji szkoleniowej lub agencji zatrudnienia;</a:t>
            </a:r>
            <a:endParaRPr lang="pl-PL" sz="1400" dirty="0" smtClean="0"/>
          </a:p>
          <a:p>
            <a:pPr lvl="1"/>
            <a:r>
              <a:rPr lang="pl-PL" sz="1600" dirty="0" smtClean="0"/>
              <a:t>- powiatowy </a:t>
            </a:r>
            <a:r>
              <a:rPr lang="pl-PL" sz="1600" dirty="0" smtClean="0"/>
              <a:t>urząd pracy, zgodnie z przepisami ustawy z dnia 20 kwietnia 2004 r. </a:t>
            </a:r>
            <a:r>
              <a:rPr lang="pl-PL" sz="1600" dirty="0" smtClean="0"/>
              <a:t/>
            </a:r>
            <a:br>
              <a:rPr lang="pl-PL" sz="1600" dirty="0" smtClean="0"/>
            </a:br>
            <a:r>
              <a:rPr lang="pl-PL" sz="1600" dirty="0" smtClean="0"/>
              <a:t>o </a:t>
            </a:r>
            <a:r>
              <a:rPr lang="pl-PL" sz="1600" dirty="0" smtClean="0"/>
              <a:t>promocji zatrudnienia i instytucjach rynku pracy, w tym w zakresie Programu Aktywizacja i </a:t>
            </a:r>
            <a:r>
              <a:rPr lang="pl-PL" sz="1600" dirty="0" smtClean="0"/>
              <a:t>Integracja (PAI);</a:t>
            </a:r>
            <a:endParaRPr lang="pl-PL" sz="1400" dirty="0" smtClean="0"/>
          </a:p>
          <a:p>
            <a:pPr lvl="1"/>
            <a:r>
              <a:rPr lang="pl-PL" sz="1600" dirty="0" smtClean="0"/>
              <a:t>- podmioty</a:t>
            </a:r>
            <a:r>
              <a:rPr lang="pl-PL" sz="1600" dirty="0" smtClean="0"/>
              <a:t>, którym zlecono zadanie publiczne na zasadach określonych w ustawie z dnia 24 kwietnia 2003 r. o działalności pożytku publicznego i o wolontariacie, w szczególności podmioty, o których mowa w ustawie z dnia 13 czerwca 2003 r. o zatrudnieniu socjalnym (tj. </a:t>
            </a:r>
            <a:r>
              <a:rPr lang="pl-PL" sz="1600" b="1" dirty="0" smtClean="0"/>
              <a:t>CIS</a:t>
            </a:r>
            <a:r>
              <a:rPr lang="pl-PL" sz="1600" dirty="0" smtClean="0"/>
              <a:t> i KIS), </a:t>
            </a:r>
            <a:r>
              <a:rPr lang="pl-PL" sz="1600" b="1" dirty="0" smtClean="0"/>
              <a:t>spółdzielnie socjalne </a:t>
            </a:r>
            <a:r>
              <a:rPr lang="pl-PL" sz="1600" dirty="0" smtClean="0"/>
              <a:t>oraz </a:t>
            </a:r>
            <a:r>
              <a:rPr lang="pl-PL" sz="1600" b="1" dirty="0" smtClean="0"/>
              <a:t>organizacje pozarządowe </a:t>
            </a:r>
            <a:r>
              <a:rPr lang="pl-PL" sz="1600" dirty="0" smtClean="0"/>
              <a:t>posiadające status instytucji szkoleniowej lub agencji zatrudnienia;</a:t>
            </a:r>
            <a:endParaRPr lang="pl-PL" sz="1400" dirty="0" smtClean="0"/>
          </a:p>
          <a:p>
            <a:pPr lvl="1"/>
            <a:r>
              <a:rPr lang="pl-PL" sz="1600" dirty="0" smtClean="0"/>
              <a:t>- inne </a:t>
            </a:r>
            <a:r>
              <a:rPr lang="pl-PL" sz="1600" dirty="0" smtClean="0"/>
              <a:t>podmioty utworzone lub podlegające tej samej jednostce samorządu terytorialnego co jednostka organizacyjna pomocy społecznej.</a:t>
            </a:r>
            <a:endParaRPr lang="pl-PL" sz="1400" dirty="0" smtClean="0"/>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395536" y="1412776"/>
            <a:ext cx="8568952" cy="3262432"/>
          </a:xfrm>
          <a:prstGeom prst="rect">
            <a:avLst/>
          </a:prstGeom>
          <a:noFill/>
        </p:spPr>
        <p:txBody>
          <a:bodyPr wrap="square" rtlCol="0">
            <a:spAutoFit/>
          </a:bodyPr>
          <a:lstStyle/>
          <a:p>
            <a:pPr algn="ctr"/>
            <a:r>
              <a:rPr lang="pl-PL" sz="2400" b="1" dirty="0" smtClean="0"/>
              <a:t>Traktowanie </a:t>
            </a:r>
            <a:r>
              <a:rPr lang="pl-PL" sz="2400" b="1" dirty="0" smtClean="0"/>
              <a:t>PARTNERSTWA jak o sposobu na DEINSTYTUCJONALIZACJĘ</a:t>
            </a:r>
            <a:r>
              <a:rPr lang="pl-PL" sz="2400" b="1" dirty="0" smtClean="0"/>
              <a:t> działań</a:t>
            </a:r>
          </a:p>
          <a:p>
            <a:endParaRPr lang="pl-PL" dirty="0" smtClean="0"/>
          </a:p>
          <a:p>
            <a:pPr algn="ctr"/>
            <a:r>
              <a:rPr lang="pl-PL" sz="2000" i="1" dirty="0" err="1" smtClean="0"/>
              <a:t>Deinstytucjonalizacja</a:t>
            </a:r>
            <a:r>
              <a:rPr lang="pl-PL" sz="2000" i="1" dirty="0" smtClean="0"/>
              <a:t>  </a:t>
            </a:r>
            <a:r>
              <a:rPr lang="pl-PL" sz="2000" i="1" dirty="0" smtClean="0"/>
              <a:t>to proces przejścia od usług  świadczonych </a:t>
            </a:r>
            <a:r>
              <a:rPr lang="pl-PL" sz="2000" i="1" dirty="0" smtClean="0"/>
              <a:t/>
            </a:r>
            <a:br>
              <a:rPr lang="pl-PL" sz="2000" i="1" dirty="0" smtClean="0"/>
            </a:br>
            <a:r>
              <a:rPr lang="pl-PL" sz="2000" i="1" dirty="0" smtClean="0"/>
              <a:t>w </a:t>
            </a:r>
            <a:r>
              <a:rPr lang="pl-PL" sz="2000" i="1" dirty="0" smtClean="0"/>
              <a:t>formach instytucjonalnych do usług świadczonych na poziomie lokalnym, wymagający z jednej strony rozwoju usług świadczonych na poziomie lokalnych społeczności, z drugiej - stopniowej eliminacji usług świadczonych w formach instytucjonalnych</a:t>
            </a:r>
            <a:r>
              <a:rPr lang="pl-PL" sz="2000" i="1" dirty="0" smtClean="0"/>
              <a:t>.</a:t>
            </a:r>
          </a:p>
          <a:p>
            <a:pPr algn="ctr"/>
            <a:endParaRPr lang="pl-PL" sz="2000" i="1" dirty="0" smtClean="0"/>
          </a:p>
          <a:p>
            <a:pPr algn="ctr"/>
            <a:endParaRPr lang="pl-PL" sz="20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467544" y="1340768"/>
            <a:ext cx="8424936" cy="4893647"/>
          </a:xfrm>
          <a:prstGeom prst="rect">
            <a:avLst/>
          </a:prstGeom>
          <a:noFill/>
        </p:spPr>
        <p:txBody>
          <a:bodyPr wrap="square" rtlCol="0">
            <a:spAutoFit/>
          </a:bodyPr>
          <a:lstStyle/>
          <a:p>
            <a:r>
              <a:rPr lang="pl-PL" b="1" dirty="0" smtClean="0"/>
              <a:t>Zwracanie uwagi na fakt, że </a:t>
            </a:r>
            <a:r>
              <a:rPr lang="pl-PL" sz="2400" b="1" dirty="0" smtClean="0"/>
              <a:t>SIŁĄ PARTNERSTWA </a:t>
            </a:r>
            <a:r>
              <a:rPr lang="pl-PL" b="1" dirty="0" smtClean="0"/>
              <a:t>jest </a:t>
            </a:r>
            <a:r>
              <a:rPr lang="pl-PL" b="1" dirty="0" smtClean="0"/>
              <a:t>jego grupowe </a:t>
            </a:r>
            <a:r>
              <a:rPr lang="pl-PL" b="1" dirty="0" smtClean="0"/>
              <a:t>lokalne działanie</a:t>
            </a:r>
            <a:r>
              <a:rPr lang="pl-PL" dirty="0" smtClean="0"/>
              <a:t>. </a:t>
            </a:r>
            <a:endParaRPr lang="pl-PL" dirty="0" smtClean="0"/>
          </a:p>
          <a:p>
            <a:endParaRPr lang="pl-PL" dirty="0" smtClean="0"/>
          </a:p>
          <a:p>
            <a:r>
              <a:rPr lang="pl-PL" i="1" dirty="0" smtClean="0"/>
              <a:t>Partnerstwo </a:t>
            </a:r>
            <a:r>
              <a:rPr lang="pl-PL" i="1" dirty="0" smtClean="0"/>
              <a:t>przyczynia się zarówno do szybkiego przepływy informacji, wzajemnej pomocy, jak i możliwości podziału zadań tak, by w miarę równomiernie obciążyć poszczególnych członków partnerstwa. </a:t>
            </a:r>
            <a:endParaRPr lang="pl-PL" i="1" dirty="0" smtClean="0"/>
          </a:p>
          <a:p>
            <a:endParaRPr lang="pl-PL" i="1" dirty="0" smtClean="0"/>
          </a:p>
          <a:p>
            <a:pPr marL="90488" indent="-90488"/>
            <a:r>
              <a:rPr lang="pl-PL" b="1" i="1" dirty="0" smtClean="0"/>
              <a:t>Wśród </a:t>
            </a:r>
            <a:r>
              <a:rPr lang="pl-PL" b="1" i="1" dirty="0" smtClean="0"/>
              <a:t>mocnych stron partnerstwa możemy wyróżnić również</a:t>
            </a:r>
            <a:r>
              <a:rPr lang="pl-PL" b="1" i="1" dirty="0" smtClean="0"/>
              <a:t>:</a:t>
            </a:r>
            <a:r>
              <a:rPr lang="pl-PL" i="1" dirty="0" smtClean="0"/>
              <a:t/>
            </a:r>
            <a:br>
              <a:rPr lang="pl-PL" i="1" dirty="0" smtClean="0"/>
            </a:br>
            <a:r>
              <a:rPr lang="pl-PL" i="1" dirty="0" smtClean="0"/>
              <a:t>-  lokalną diagnozę sytuacji w oparciu o wiedzę partnerów </a:t>
            </a:r>
          </a:p>
          <a:p>
            <a:pPr marL="90488" indent="-90488"/>
            <a:r>
              <a:rPr lang="pl-PL" i="1" dirty="0" smtClean="0"/>
              <a:t>  -  istnienie </a:t>
            </a:r>
            <a:r>
              <a:rPr lang="pl-PL" i="1" dirty="0" smtClean="0"/>
              <a:t>lokalnych zasobów możliwych do wykorzystania przez partnerstwo; </a:t>
            </a:r>
            <a:r>
              <a:rPr lang="pl-PL" i="1" dirty="0" smtClean="0"/>
              <a:t/>
            </a:r>
            <a:br>
              <a:rPr lang="pl-PL" i="1" dirty="0" smtClean="0"/>
            </a:br>
            <a:r>
              <a:rPr lang="pl-PL" i="1" dirty="0" smtClean="0"/>
              <a:t>- </a:t>
            </a:r>
            <a:r>
              <a:rPr lang="pl-PL" i="1" dirty="0" smtClean="0"/>
              <a:t>rzeczywiste zaangażowanie lokalnego samorządu; </a:t>
            </a:r>
            <a:r>
              <a:rPr lang="pl-PL" i="1" dirty="0" smtClean="0"/>
              <a:t/>
            </a:r>
            <a:br>
              <a:rPr lang="pl-PL" i="1" dirty="0" smtClean="0"/>
            </a:br>
            <a:r>
              <a:rPr lang="pl-PL" i="1" dirty="0" smtClean="0"/>
              <a:t>- </a:t>
            </a:r>
            <a:r>
              <a:rPr lang="pl-PL" i="1" dirty="0" smtClean="0"/>
              <a:t>łatwy lub możliwy do uzyskania dostęp do funduszy – zarówno prywatnych, </a:t>
            </a:r>
            <a:r>
              <a:rPr lang="pl-PL" i="1" dirty="0" smtClean="0"/>
              <a:t>samorządowych </a:t>
            </a:r>
            <a:r>
              <a:rPr lang="pl-PL" i="1" dirty="0" smtClean="0"/>
              <a:t>jak i strukturalnych; </a:t>
            </a:r>
            <a:r>
              <a:rPr lang="pl-PL" i="1" dirty="0" smtClean="0"/>
              <a:t/>
            </a:r>
            <a:br>
              <a:rPr lang="pl-PL" i="1" dirty="0" smtClean="0"/>
            </a:br>
            <a:r>
              <a:rPr lang="pl-PL" i="1" dirty="0" smtClean="0"/>
              <a:t>- </a:t>
            </a:r>
            <a:r>
              <a:rPr lang="pl-PL" i="1" dirty="0" smtClean="0"/>
              <a:t>szerokie zaangażowanie i poparcie społeczne; </a:t>
            </a:r>
            <a:r>
              <a:rPr lang="pl-PL" i="1" dirty="0" smtClean="0"/>
              <a:t/>
            </a:r>
            <a:br>
              <a:rPr lang="pl-PL" i="1" dirty="0" smtClean="0"/>
            </a:br>
            <a:r>
              <a:rPr lang="pl-PL" i="1" dirty="0" smtClean="0"/>
              <a:t>- </a:t>
            </a:r>
            <a:r>
              <a:rPr lang="pl-PL" i="1" dirty="0" smtClean="0"/>
              <a:t>wzajemna współpraca i sprzyjająca atmosfera; </a:t>
            </a:r>
            <a:r>
              <a:rPr lang="pl-PL" i="1" dirty="0" smtClean="0"/>
              <a:t/>
            </a:r>
            <a:br>
              <a:rPr lang="pl-PL" i="1" dirty="0" smtClean="0"/>
            </a:br>
            <a:r>
              <a:rPr lang="pl-PL" i="1" dirty="0" smtClean="0"/>
              <a:t>- </a:t>
            </a:r>
            <a:r>
              <a:rPr lang="pl-PL" i="1" dirty="0" smtClean="0"/>
              <a:t>zapewniony udział kluczowych osób – lokalnych liderów, osób </a:t>
            </a:r>
            <a:r>
              <a:rPr lang="pl-PL" i="1" dirty="0" smtClean="0"/>
              <a:t>  decyzyjnych</a:t>
            </a:r>
            <a:r>
              <a:rPr lang="pl-PL" i="1" dirty="0" smtClean="0"/>
              <a:t>, cieszących się lokalnym uznaniem.</a:t>
            </a:r>
            <a:endParaRPr lang="pl-PL"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611560" y="1772816"/>
            <a:ext cx="8136904" cy="2954655"/>
          </a:xfrm>
          <a:prstGeom prst="rect">
            <a:avLst/>
          </a:prstGeom>
          <a:noFill/>
        </p:spPr>
        <p:txBody>
          <a:bodyPr wrap="square" rtlCol="0">
            <a:spAutoFit/>
          </a:bodyPr>
          <a:lstStyle/>
          <a:p>
            <a:endParaRPr lang="pl-PL" b="1" dirty="0" smtClean="0"/>
          </a:p>
          <a:p>
            <a:pPr algn="ctr"/>
            <a:r>
              <a:rPr lang="pl-PL" sz="2000" b="1" dirty="0" smtClean="0"/>
              <a:t>W ramach </a:t>
            </a:r>
            <a:r>
              <a:rPr lang="pl-PL" sz="2800" b="1" dirty="0" smtClean="0"/>
              <a:t>RPO WP </a:t>
            </a:r>
            <a:endParaRPr lang="pl-PL" sz="2800" b="1" dirty="0" smtClean="0"/>
          </a:p>
          <a:p>
            <a:pPr algn="ctr"/>
            <a:r>
              <a:rPr lang="pl-PL" sz="2800" b="1" dirty="0" smtClean="0"/>
              <a:t/>
            </a:r>
            <a:br>
              <a:rPr lang="pl-PL" sz="2800" b="1" dirty="0" smtClean="0"/>
            </a:br>
            <a:r>
              <a:rPr lang="pl-PL" sz="2800" b="1" cap="small" dirty="0" smtClean="0"/>
              <a:t>DZIAŁANIE 6.1</a:t>
            </a:r>
            <a:r>
              <a:rPr lang="pl-PL" sz="2800" b="1" cap="small" dirty="0" smtClean="0"/>
              <a:t>. Aktywna </a:t>
            </a:r>
            <a:r>
              <a:rPr lang="pl-PL" sz="2800" b="1" cap="small" dirty="0" smtClean="0"/>
              <a:t>Integracja</a:t>
            </a:r>
          </a:p>
          <a:p>
            <a:pPr algn="ctr"/>
            <a:endParaRPr lang="pl-PL" sz="2800" b="1" cap="small" dirty="0" smtClean="0"/>
          </a:p>
          <a:p>
            <a:pPr algn="ctr"/>
            <a:r>
              <a:rPr lang="pl-PL" sz="2800" b="1" cap="small" dirty="0" smtClean="0"/>
              <a:t>Preferowana jest realizacja  projektów </a:t>
            </a:r>
            <a:br>
              <a:rPr lang="pl-PL" sz="2800" b="1" cap="small" dirty="0" smtClean="0"/>
            </a:br>
            <a:r>
              <a:rPr lang="pl-PL" sz="2800" b="1" cap="small" dirty="0" smtClean="0"/>
              <a:t>w partnerstwie</a:t>
            </a:r>
            <a:endParaRPr lang="pl-P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251520" y="1052736"/>
            <a:ext cx="8712968" cy="5663089"/>
          </a:xfrm>
          <a:prstGeom prst="rect">
            <a:avLst/>
          </a:prstGeom>
          <a:noFill/>
        </p:spPr>
        <p:txBody>
          <a:bodyPr wrap="square" rtlCol="0">
            <a:spAutoFit/>
          </a:bodyPr>
          <a:lstStyle/>
          <a:p>
            <a:r>
              <a:rPr lang="pl-PL" sz="2000" b="1" dirty="0" smtClean="0"/>
              <a:t>Partnerstwo RPO WP </a:t>
            </a:r>
          </a:p>
          <a:p>
            <a:pPr algn="ctr"/>
            <a:endParaRPr lang="pl-PL" sz="1050" dirty="0" smtClean="0"/>
          </a:p>
          <a:p>
            <a:pPr algn="ctr"/>
            <a:r>
              <a:rPr lang="pl-PL" i="1" dirty="0" smtClean="0"/>
              <a:t>oznacza </a:t>
            </a:r>
            <a:r>
              <a:rPr lang="pl-PL" i="1" dirty="0" smtClean="0"/>
              <a:t>zaangażowanie we wspólną realizację projektu co najmniej dwóch samodzielnych, niezależnych podmiotów, wymienionych we wniosku </a:t>
            </a:r>
            <a:r>
              <a:rPr lang="pl-PL" i="1" dirty="0" smtClean="0"/>
              <a:t/>
            </a:r>
            <a:br>
              <a:rPr lang="pl-PL" i="1" dirty="0" smtClean="0"/>
            </a:br>
            <a:r>
              <a:rPr lang="pl-PL" i="1" dirty="0" smtClean="0"/>
              <a:t>o </a:t>
            </a:r>
            <a:r>
              <a:rPr lang="pl-PL" i="1" dirty="0" smtClean="0"/>
              <a:t>dofinansowanie projektu, których udział jest uzasadniony, konieczny </a:t>
            </a:r>
            <a:r>
              <a:rPr lang="pl-PL" i="1" dirty="0" smtClean="0"/>
              <a:t/>
            </a:r>
            <a:br>
              <a:rPr lang="pl-PL" i="1" dirty="0" smtClean="0"/>
            </a:br>
            <a:r>
              <a:rPr lang="pl-PL" i="1" dirty="0" smtClean="0"/>
              <a:t>i </a:t>
            </a:r>
            <a:r>
              <a:rPr lang="pl-PL" i="1" dirty="0" smtClean="0"/>
              <a:t>niezbędny, gdyż może przyczynić się do osiągnięcia celów projektu w wymiarze większym niż przy zaangażowaniu w jego realizację jedynie wnioskodawcy, spowodować synergię albo umożliwić całościowe potraktowanie zagadnienia, którego dotyczy projekt. </a:t>
            </a:r>
            <a:endParaRPr lang="pl-PL" i="1" dirty="0" smtClean="0"/>
          </a:p>
          <a:p>
            <a:pPr algn="ctr"/>
            <a:endParaRPr lang="pl-PL" i="1" dirty="0" smtClean="0"/>
          </a:p>
          <a:p>
            <a:pPr algn="ctr"/>
            <a:r>
              <a:rPr lang="pl-PL" i="1" dirty="0" smtClean="0"/>
              <a:t>Wspólna </a:t>
            </a:r>
            <a:r>
              <a:rPr lang="pl-PL" i="1" dirty="0" smtClean="0"/>
              <a:t>realizacja projektu polega na wniesieniu przez partnerów do projektu zasobów ludzkich, organizacyjnych, technicznych lub finansowych, stosownych do zakresu wykonywanych zadań. </a:t>
            </a:r>
            <a:r>
              <a:rPr lang="pl-PL" i="1" dirty="0" smtClean="0"/>
              <a:t/>
            </a:r>
            <a:br>
              <a:rPr lang="pl-PL" i="1" dirty="0" smtClean="0"/>
            </a:br>
            <a:endParaRPr lang="pl-PL" i="1" dirty="0" smtClean="0"/>
          </a:p>
          <a:p>
            <a:pPr algn="ctr"/>
            <a:r>
              <a:rPr lang="pl-PL" i="1" dirty="0" smtClean="0"/>
              <a:t>Wdrażanie </a:t>
            </a:r>
            <a:r>
              <a:rPr lang="pl-PL" i="1" dirty="0" smtClean="0"/>
              <a:t>projektu partnerskiego powinno odbywać się na warunkach określonych w porozumieniu albo umowie o </a:t>
            </a:r>
            <a:r>
              <a:rPr lang="pl-PL" i="1" dirty="0" smtClean="0"/>
              <a:t>partnerstwie</a:t>
            </a:r>
            <a:br>
              <a:rPr lang="pl-PL" i="1" dirty="0" smtClean="0"/>
            </a:br>
            <a:r>
              <a:rPr lang="pl-PL" i="1" dirty="0" smtClean="0"/>
              <a:t> </a:t>
            </a:r>
          </a:p>
          <a:p>
            <a:pPr algn="ctr"/>
            <a:r>
              <a:rPr lang="pl-PL" i="1" dirty="0" smtClean="0"/>
              <a:t>Partnerem </a:t>
            </a:r>
            <a:r>
              <a:rPr lang="pl-PL" i="1" dirty="0" smtClean="0"/>
              <a:t>w projekcie może być wyłącznie podmiot wymieniony w katalogu beneficjentów danego Działania/</a:t>
            </a:r>
            <a:r>
              <a:rPr lang="pl-PL" i="1" dirty="0" err="1" smtClean="0"/>
              <a:t>Poddziałania</a:t>
            </a:r>
            <a:r>
              <a:rPr lang="pl-PL" i="1" dirty="0" smtClean="0"/>
              <a:t> wdrażanego w ramach RPO </a:t>
            </a:r>
            <a:r>
              <a:rPr lang="pl-PL" i="1" dirty="0" smtClean="0"/>
              <a:t>WP</a:t>
            </a:r>
            <a:endParaRPr lang="pl-PL" i="1" dirty="0" smtClean="0"/>
          </a:p>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1403648" y="2348880"/>
            <a:ext cx="6120680" cy="1261884"/>
          </a:xfrm>
          <a:prstGeom prst="rect">
            <a:avLst/>
          </a:prstGeom>
          <a:noFill/>
        </p:spPr>
        <p:txBody>
          <a:bodyPr wrap="square" rtlCol="0">
            <a:spAutoFit/>
          </a:bodyPr>
          <a:lstStyle/>
          <a:p>
            <a:pPr algn="ctr"/>
            <a:r>
              <a:rPr lang="pl-PL" sz="2800" b="1" dirty="0" smtClean="0"/>
              <a:t>Projekty systemowe OPS i PCPR 2007-2013 </a:t>
            </a:r>
            <a:br>
              <a:rPr lang="pl-PL" sz="2800" b="1" dirty="0" smtClean="0"/>
            </a:br>
            <a:r>
              <a:rPr lang="pl-PL" sz="2000" b="1" dirty="0" smtClean="0"/>
              <a:t>refleksje</a:t>
            </a:r>
            <a:endParaRPr lang="pl-PL" sz="28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7" name="pole tekstowe 6"/>
          <p:cNvSpPr txBox="1"/>
          <p:nvPr/>
        </p:nvSpPr>
        <p:spPr>
          <a:xfrm>
            <a:off x="395536" y="1196752"/>
            <a:ext cx="7992888" cy="5355312"/>
          </a:xfrm>
          <a:prstGeom prst="rect">
            <a:avLst/>
          </a:prstGeom>
          <a:noFill/>
        </p:spPr>
        <p:txBody>
          <a:bodyPr wrap="square" rtlCol="0">
            <a:spAutoFit/>
          </a:bodyPr>
          <a:lstStyle/>
          <a:p>
            <a:r>
              <a:rPr lang="pl-PL" b="1" dirty="0" smtClean="0"/>
              <a:t>Beneficjentami w szczególności są</a:t>
            </a:r>
            <a:r>
              <a:rPr lang="pl-PL" b="1" dirty="0" smtClean="0"/>
              <a:t>:</a:t>
            </a:r>
          </a:p>
          <a:p>
            <a:endParaRPr lang="pl-PL" sz="1100" b="1" dirty="0" smtClean="0"/>
          </a:p>
          <a:p>
            <a:pPr marL="342900" lvl="0" indent="-342900">
              <a:buFont typeface="+mj-lt"/>
              <a:buAutoNum type="arabicPeriod"/>
            </a:pPr>
            <a:r>
              <a:rPr lang="pl-PL" dirty="0" smtClean="0"/>
              <a:t>jednostki samorządu terytorialnego i ich jednostki organizacyjne,</a:t>
            </a:r>
          </a:p>
          <a:p>
            <a:pPr marL="342900" lvl="0" indent="-342900">
              <a:buFont typeface="+mj-lt"/>
              <a:buAutoNum type="arabicPeriod"/>
            </a:pPr>
            <a:r>
              <a:rPr lang="pl-PL" dirty="0" smtClean="0"/>
              <a:t>związki i stowarzyszenia jednostek samorządu terytorialnego, </a:t>
            </a:r>
          </a:p>
          <a:p>
            <a:pPr marL="342900" lvl="0" indent="-342900">
              <a:buFont typeface="+mj-lt"/>
              <a:buAutoNum type="arabicPeriod"/>
            </a:pPr>
            <a:r>
              <a:rPr lang="pl-PL" dirty="0" smtClean="0"/>
              <a:t>instytucje pomocy i integracji społecznej, </a:t>
            </a:r>
          </a:p>
          <a:p>
            <a:pPr marL="342900" lvl="0" indent="-342900">
              <a:buFont typeface="+mj-lt"/>
              <a:buAutoNum type="arabicPeriod"/>
            </a:pPr>
            <a:r>
              <a:rPr lang="pl-PL" dirty="0" smtClean="0"/>
              <a:t>podmioty prowadzące: centra integracji społecznej/kluby integracji społecznej/warsztaty terapii </a:t>
            </a:r>
            <a:r>
              <a:rPr lang="pl-PL" dirty="0" smtClean="0"/>
              <a:t>zajęciowej,</a:t>
            </a:r>
            <a:endParaRPr lang="pl-PL" dirty="0" smtClean="0"/>
          </a:p>
          <a:p>
            <a:pPr marL="342900" lvl="0" indent="-342900">
              <a:buFont typeface="+mj-lt"/>
              <a:buAutoNum type="arabicPeriod"/>
            </a:pPr>
            <a:r>
              <a:rPr lang="pl-PL" dirty="0" smtClean="0"/>
              <a:t>instytucje resocjalizacyjne, </a:t>
            </a:r>
          </a:p>
          <a:p>
            <a:pPr marL="342900" lvl="0" indent="-342900">
              <a:buFont typeface="+mj-lt"/>
              <a:buAutoNum type="arabicPeriod"/>
            </a:pPr>
            <a:r>
              <a:rPr lang="pl-PL" dirty="0" smtClean="0"/>
              <a:t>instytucje opiekuńczo-wychowawcze, </a:t>
            </a:r>
          </a:p>
          <a:p>
            <a:pPr marL="342900" lvl="0" indent="-342900">
              <a:buFont typeface="+mj-lt"/>
              <a:buAutoNum type="arabicPeriod"/>
            </a:pPr>
            <a:r>
              <a:rPr lang="pl-PL" dirty="0" smtClean="0"/>
              <a:t>instytucje rynku pracy,</a:t>
            </a:r>
          </a:p>
          <a:p>
            <a:pPr marL="342900" lvl="0" indent="-342900">
              <a:buFont typeface="+mj-lt"/>
              <a:buAutoNum type="arabicPeriod"/>
            </a:pPr>
            <a:r>
              <a:rPr lang="pl-PL" dirty="0" smtClean="0"/>
              <a:t>związki zawodowe, </a:t>
            </a:r>
          </a:p>
          <a:p>
            <a:pPr marL="342900" lvl="0" indent="-342900">
              <a:buFont typeface="+mj-lt"/>
              <a:buAutoNum type="arabicPeriod"/>
            </a:pPr>
            <a:r>
              <a:rPr lang="pl-PL" dirty="0" smtClean="0"/>
              <a:t>organizacje pozarządowe,</a:t>
            </a:r>
          </a:p>
          <a:p>
            <a:pPr marL="342900" lvl="0" indent="-342900">
              <a:buFont typeface="+mj-lt"/>
              <a:buAutoNum type="arabicPeriod"/>
            </a:pPr>
            <a:r>
              <a:rPr lang="pl-PL" dirty="0" smtClean="0"/>
              <a:t> podmioty ekonomii społecznej/przedsiębiorstwa społeczne,</a:t>
            </a:r>
          </a:p>
          <a:p>
            <a:pPr marL="342900" lvl="0" indent="-342900">
              <a:buFont typeface="+mj-lt"/>
              <a:buAutoNum type="arabicPeriod"/>
            </a:pPr>
            <a:r>
              <a:rPr lang="pl-PL" dirty="0" smtClean="0"/>
              <a:t>instytucje edukacyjne, </a:t>
            </a:r>
          </a:p>
          <a:p>
            <a:pPr marL="342900" lvl="0" indent="-342900">
              <a:buFont typeface="+mj-lt"/>
              <a:buAutoNum type="arabicPeriod"/>
            </a:pPr>
            <a:r>
              <a:rPr lang="pl-PL" dirty="0" smtClean="0"/>
              <a:t>szkoły wyższe, </a:t>
            </a:r>
          </a:p>
          <a:p>
            <a:pPr marL="342900" lvl="0" indent="-342900">
              <a:buFont typeface="+mj-lt"/>
              <a:buAutoNum type="arabicPeriod"/>
            </a:pPr>
            <a:r>
              <a:rPr lang="pl-PL" dirty="0" smtClean="0"/>
              <a:t>instytucje kultury, </a:t>
            </a:r>
          </a:p>
          <a:p>
            <a:pPr marL="342900" lvl="0" indent="-342900">
              <a:buFont typeface="+mj-lt"/>
              <a:buAutoNum type="arabicPeriod"/>
            </a:pPr>
            <a:r>
              <a:rPr lang="pl-PL" dirty="0" smtClean="0"/>
              <a:t>kluby sportowe, </a:t>
            </a:r>
          </a:p>
          <a:p>
            <a:pPr marL="342900" lvl="0" indent="-342900">
              <a:buFont typeface="+mj-lt"/>
              <a:buAutoNum type="arabicPeriod"/>
            </a:pPr>
            <a:r>
              <a:rPr lang="pl-PL" dirty="0" smtClean="0"/>
              <a:t>ROT/LOT </a:t>
            </a:r>
          </a:p>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395536" y="1340768"/>
            <a:ext cx="8424936" cy="5632311"/>
          </a:xfrm>
          <a:prstGeom prst="rect">
            <a:avLst/>
          </a:prstGeom>
          <a:noFill/>
        </p:spPr>
        <p:txBody>
          <a:bodyPr wrap="square" rtlCol="0">
            <a:spAutoFit/>
          </a:bodyPr>
          <a:lstStyle/>
          <a:p>
            <a:pPr algn="ctr"/>
            <a:r>
              <a:rPr lang="pl-PL" b="1" i="1" dirty="0" smtClean="0"/>
              <a:t>Samo </a:t>
            </a:r>
            <a:r>
              <a:rPr lang="pl-PL" b="1" i="1" dirty="0" smtClean="0"/>
              <a:t>zaangażowanie finansowe w przedsięwzięcie w postaci zapewnienia wkładu własnego po stronie jednego z partnerów, czyli stworzenie jedynie montażu finansowego bez dalszego udziału w realizacji projektu podmiotu przekazującego środki finansowe, nie jest warunkiem wystarczającym dla uznania współpracy za partnerstwo</a:t>
            </a:r>
            <a:r>
              <a:rPr lang="pl-PL" b="1" i="1" dirty="0" smtClean="0"/>
              <a:t>.</a:t>
            </a:r>
          </a:p>
          <a:p>
            <a:pPr algn="ctr"/>
            <a:endParaRPr lang="pl-PL" b="1" i="1" dirty="0" smtClean="0"/>
          </a:p>
          <a:p>
            <a:pPr algn="ctr"/>
            <a:r>
              <a:rPr lang="pl-PL" b="1" i="1" dirty="0" smtClean="0"/>
              <a:t>W celu wypełnienia warunków tworzenia partnerstw istotne jest zatem, aby przedsięwzięcie realizowane w ramach projektu partnerskiego miało taki charakter, że jego wykonanie przekracza możliwości jednego podmiotu ze względu na jego ograniczony potencjał (np. finansowy, naukowy, instytucjonalny czy brak doświadczenia). Oznacza to, że nie będzie oceniane jako projekt partnerski przedsięwzięcie, które mogłoby być zrealizowane równie skutecznie i efektywnie bez udziału partnerów. </a:t>
            </a:r>
            <a:endParaRPr lang="pl-PL" b="1" i="1" dirty="0" smtClean="0"/>
          </a:p>
          <a:p>
            <a:pPr algn="ctr"/>
            <a:endParaRPr lang="pl-PL" b="1" i="1" u="sng" dirty="0" smtClean="0"/>
          </a:p>
          <a:p>
            <a:pPr algn="ctr"/>
            <a:r>
              <a:rPr lang="pl-PL" b="1" i="1" dirty="0" smtClean="0"/>
              <a:t>Zaznaczyć </a:t>
            </a:r>
            <a:r>
              <a:rPr lang="pl-PL" b="1" i="1" dirty="0" smtClean="0"/>
              <a:t>należy również, że udział partnera w realizacji projektu nie może mieć charakteru symbolicznego, nieznacznego czy pozornego. Każdy </a:t>
            </a:r>
            <a:r>
              <a:rPr lang="pl-PL" b="1" i="1" dirty="0" smtClean="0"/>
              <a:t/>
            </a:r>
            <a:br>
              <a:rPr lang="pl-PL" b="1" i="1" dirty="0" smtClean="0"/>
            </a:br>
            <a:r>
              <a:rPr lang="pl-PL" b="1" i="1" dirty="0" smtClean="0"/>
              <a:t>z </a:t>
            </a:r>
            <a:r>
              <a:rPr lang="pl-PL" b="1" i="1" dirty="0" smtClean="0"/>
              <a:t>podmiotów musi mieć przyporządkowane faktyczne zadania, adekwatne do wartości merytorycznej projektu.</a:t>
            </a:r>
          </a:p>
          <a:p>
            <a:pPr algn="ctr"/>
            <a:endParaRPr lang="pl-PL" b="1" i="1" dirty="0" smtClean="0"/>
          </a:p>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9" name="pole tekstowe 8"/>
          <p:cNvSpPr txBox="1"/>
          <p:nvPr/>
        </p:nvSpPr>
        <p:spPr>
          <a:xfrm>
            <a:off x="467544" y="1268760"/>
            <a:ext cx="7992888" cy="5078313"/>
          </a:xfrm>
          <a:prstGeom prst="rect">
            <a:avLst/>
          </a:prstGeom>
          <a:noFill/>
        </p:spPr>
        <p:txBody>
          <a:bodyPr wrap="square" rtlCol="0">
            <a:spAutoFit/>
          </a:bodyPr>
          <a:lstStyle/>
          <a:p>
            <a:r>
              <a:rPr lang="pl-PL" b="1" dirty="0" smtClean="0"/>
              <a:t>POWOŁYWANIE PARTNERSTW</a:t>
            </a:r>
          </a:p>
          <a:p>
            <a:endParaRPr lang="pl-PL" dirty="0" smtClean="0"/>
          </a:p>
          <a:p>
            <a:pPr algn="ctr"/>
            <a:r>
              <a:rPr lang="pl-PL" i="1" dirty="0" smtClean="0"/>
              <a:t>Jednostki sektora finansów publicznych, jako beneficjenci środków RPO WP 2014-2020, mogą realizować projekty w partnerstwie z innymi </a:t>
            </a:r>
            <a:r>
              <a:rPr lang="pl-PL" i="1" dirty="0" smtClean="0"/>
              <a:t>jednostkami</a:t>
            </a:r>
            <a:br>
              <a:rPr lang="pl-PL" i="1" dirty="0" smtClean="0"/>
            </a:br>
            <a:r>
              <a:rPr lang="pl-PL" i="1" dirty="0" smtClean="0"/>
              <a:t> </a:t>
            </a:r>
            <a:r>
              <a:rPr lang="pl-PL" i="1" dirty="0" smtClean="0"/>
              <a:t>z sektora finansów publicznych lub podmiotami spoza sektora finansów publicznych</a:t>
            </a:r>
            <a:r>
              <a:rPr lang="pl-PL" i="1" dirty="0" smtClean="0"/>
              <a:t>.</a:t>
            </a:r>
          </a:p>
          <a:p>
            <a:endParaRPr lang="pl-PL" dirty="0" smtClean="0"/>
          </a:p>
          <a:p>
            <a:pPr algn="ctr"/>
            <a:r>
              <a:rPr lang="pl-PL" i="1" dirty="0" smtClean="0"/>
              <a:t>Wybór partnera zaliczanego do sektora finansów publicznych nie wymaga zastosowania procedury konkurencyjnej. W ramach sektora finansów publicznych partnerstwa zawierane są na podstawie porozumień. Sposób wyboru partnerów, należących do sektora finansów publicznych, przez beneficjenta, będącego </a:t>
            </a:r>
            <a:r>
              <a:rPr lang="pl-PL" i="1" dirty="0" smtClean="0"/>
              <a:t>JST </a:t>
            </a:r>
            <a:r>
              <a:rPr lang="pl-PL" i="1" dirty="0" smtClean="0"/>
              <a:t>lub innym podmiotem publicznym, stanowi zgodną decyzję organów lub władz beneficjenta i partnerów, które podejmują porozumienie o zawarciu partnerstwa</a:t>
            </a:r>
            <a:r>
              <a:rPr lang="pl-PL" i="1" dirty="0" smtClean="0"/>
              <a:t>.</a:t>
            </a:r>
          </a:p>
          <a:p>
            <a:pPr algn="ctr"/>
            <a:endParaRPr lang="pl-PL" b="1" i="1" u="sng" dirty="0" smtClean="0"/>
          </a:p>
          <a:p>
            <a:pPr algn="ctr"/>
            <a:r>
              <a:rPr lang="pl-PL" b="1" i="1" u="sng" dirty="0" smtClean="0"/>
              <a:t>Model zachodnio - pomorski</a:t>
            </a:r>
            <a:endParaRPr lang="pl-PL" b="1" i="1" u="sng" dirty="0" smtClean="0"/>
          </a:p>
          <a:p>
            <a:endParaRPr lang="pl-PL" dirty="0" smtClean="0"/>
          </a:p>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9" name="pole tekstowe 8"/>
          <p:cNvSpPr txBox="1"/>
          <p:nvPr/>
        </p:nvSpPr>
        <p:spPr>
          <a:xfrm>
            <a:off x="0" y="1340768"/>
            <a:ext cx="9144000" cy="5355312"/>
          </a:xfrm>
          <a:prstGeom prst="rect">
            <a:avLst/>
          </a:prstGeom>
          <a:noFill/>
        </p:spPr>
        <p:txBody>
          <a:bodyPr wrap="square" rtlCol="0">
            <a:spAutoFit/>
          </a:bodyPr>
          <a:lstStyle/>
          <a:p>
            <a:pPr algn="ctr"/>
            <a:r>
              <a:rPr lang="pl-PL" i="1" dirty="0" smtClean="0"/>
              <a:t>Podmioty</a:t>
            </a:r>
            <a:r>
              <a:rPr lang="pl-PL" i="1" dirty="0" smtClean="0"/>
              <a:t>, o których mowa w art. 3 ust. 1 ustawy z dnia 29 stycznia 2004 r. Prawo zamówień publicznych (PZP), tj. jednostki sektora finansów publicznych, jako wnioskodawcy ubiegający się o dofinansowanie, dokonują wyboru partnerów pochodzących </a:t>
            </a:r>
            <a:r>
              <a:rPr lang="pl-PL" b="1" i="1" dirty="0" smtClean="0"/>
              <a:t>spoza sektora finansów </a:t>
            </a:r>
            <a:r>
              <a:rPr lang="pl-PL" i="1" dirty="0" smtClean="0"/>
              <a:t>publicznych </a:t>
            </a:r>
            <a:r>
              <a:rPr lang="pl-PL" i="1" dirty="0" smtClean="0"/>
              <a:t>z </a:t>
            </a:r>
            <a:r>
              <a:rPr lang="pl-PL" i="1" dirty="0" smtClean="0"/>
              <a:t>zachowaniem zasady przejrzystości i równego traktowania podmiotów, </a:t>
            </a:r>
            <a:r>
              <a:rPr lang="pl-PL" i="1" dirty="0" smtClean="0"/>
              <a:t>a </a:t>
            </a:r>
            <a:r>
              <a:rPr lang="pl-PL" i="1" dirty="0" smtClean="0"/>
              <a:t>w szczególności są zobowiązane do zachowania wymogów określonych </a:t>
            </a:r>
            <a:r>
              <a:rPr lang="pl-PL" i="1" dirty="0" smtClean="0"/>
              <a:t>w </a:t>
            </a:r>
            <a:r>
              <a:rPr lang="pl-PL" i="1" dirty="0" smtClean="0"/>
              <a:t>art. 33 ust. 2 ustawy wdrożeniowej</a:t>
            </a:r>
            <a:r>
              <a:rPr lang="pl-PL" i="1" dirty="0" smtClean="0"/>
              <a:t>:</a:t>
            </a:r>
          </a:p>
          <a:p>
            <a:pPr algn="ctr"/>
            <a:endParaRPr lang="pl-PL" i="1" dirty="0" smtClean="0"/>
          </a:p>
          <a:p>
            <a:pPr lvl="0" algn="ctr"/>
            <a:r>
              <a:rPr lang="pl-PL" i="1" dirty="0" smtClean="0"/>
              <a:t>1) ogłoszenia </a:t>
            </a:r>
            <a:r>
              <a:rPr lang="pl-PL" i="1" dirty="0" smtClean="0"/>
              <a:t>otwartego naboru partnerów na swojej stronie internetowej wraz </a:t>
            </a:r>
            <a:r>
              <a:rPr lang="pl-PL" i="1" dirty="0" smtClean="0"/>
              <a:t/>
            </a:r>
            <a:br>
              <a:rPr lang="pl-PL" i="1" dirty="0" smtClean="0"/>
            </a:br>
            <a:r>
              <a:rPr lang="pl-PL" i="1" dirty="0" smtClean="0"/>
              <a:t>    ze </a:t>
            </a:r>
            <a:r>
              <a:rPr lang="pl-PL" i="1" dirty="0" smtClean="0"/>
              <a:t>wskazaniem co najmniej 21-dniowego terminu na zgłaszanie się partnerów;</a:t>
            </a:r>
          </a:p>
          <a:p>
            <a:pPr marL="180975" lvl="0" indent="-180975" algn="ctr"/>
            <a:r>
              <a:rPr lang="pl-PL" i="1" dirty="0" smtClean="0"/>
              <a:t>2) uwzględnienia </a:t>
            </a:r>
            <a:r>
              <a:rPr lang="pl-PL" i="1" dirty="0" smtClean="0"/>
              <a:t>przy wyborze partnerów: zgodności działania potencjalnego partnera </a:t>
            </a:r>
            <a:r>
              <a:rPr lang="pl-PL" i="1" dirty="0" smtClean="0"/>
              <a:t>   z </a:t>
            </a:r>
            <a:r>
              <a:rPr lang="pl-PL" i="1" dirty="0" smtClean="0"/>
              <a:t>celami partnerstwa, deklarowanego wkładu potencjalnego partnera </a:t>
            </a:r>
            <a:r>
              <a:rPr lang="pl-PL" i="1" dirty="0" smtClean="0"/>
              <a:t/>
            </a:r>
            <a:br>
              <a:rPr lang="pl-PL" i="1" dirty="0" smtClean="0"/>
            </a:br>
            <a:r>
              <a:rPr lang="pl-PL" i="1" dirty="0" smtClean="0"/>
              <a:t>w </a:t>
            </a:r>
            <a:r>
              <a:rPr lang="pl-PL" i="1" dirty="0" smtClean="0"/>
              <a:t>realizację </a:t>
            </a:r>
            <a:r>
              <a:rPr lang="pl-PL" i="1" dirty="0" smtClean="0"/>
              <a:t>celu </a:t>
            </a:r>
            <a:r>
              <a:rPr lang="pl-PL" i="1" dirty="0" smtClean="0"/>
              <a:t>partnerstwa, doświadczenia w realizacji </a:t>
            </a:r>
            <a:r>
              <a:rPr lang="pl-PL" i="1" dirty="0" smtClean="0"/>
              <a:t>projektów o </a:t>
            </a:r>
            <a:r>
              <a:rPr lang="pl-PL" i="1" dirty="0" smtClean="0"/>
              <a:t>podobnym charakterze;</a:t>
            </a:r>
          </a:p>
          <a:p>
            <a:pPr lvl="0" algn="ctr"/>
            <a:r>
              <a:rPr lang="pl-PL" i="1" dirty="0" smtClean="0"/>
              <a:t>3) podania </a:t>
            </a:r>
            <a:r>
              <a:rPr lang="pl-PL" i="1" dirty="0" smtClean="0"/>
              <a:t>do publicznej wiadomości na swojej stronie internetowej informacji </a:t>
            </a:r>
            <a:r>
              <a:rPr lang="pl-PL" i="1" dirty="0" smtClean="0"/>
              <a:t/>
            </a:r>
            <a:br>
              <a:rPr lang="pl-PL" i="1" dirty="0" smtClean="0"/>
            </a:br>
            <a:r>
              <a:rPr lang="pl-PL" i="1" dirty="0" smtClean="0"/>
              <a:t>   o </a:t>
            </a:r>
            <a:r>
              <a:rPr lang="pl-PL" i="1" dirty="0" smtClean="0"/>
              <a:t>podmiotach wybranych do pełnienia funkcji partnera.</a:t>
            </a:r>
          </a:p>
          <a:p>
            <a:endParaRPr lang="pl-PL" i="1" dirty="0" smtClean="0"/>
          </a:p>
          <a:p>
            <a:pPr algn="ctr"/>
            <a:r>
              <a:rPr lang="pl-PL" b="1" i="1" dirty="0" smtClean="0"/>
              <a:t>Ponadto </a:t>
            </a:r>
            <a:r>
              <a:rPr lang="pl-PL" b="1" i="1" dirty="0" smtClean="0"/>
              <a:t>wybór partnerów spoza sektora finansów publiczny musi być dokonany przed złożeniem wniosku o dofinansowanie </a:t>
            </a:r>
            <a:r>
              <a:rPr lang="pl-PL" b="1" i="1" dirty="0" smtClean="0"/>
              <a:t>projektu partnerskiego</a:t>
            </a:r>
            <a:r>
              <a:rPr lang="pl-PL" i="1" dirty="0" smtClean="0"/>
              <a:t>.</a:t>
            </a:r>
          </a:p>
          <a:p>
            <a:endParaRPr lang="pl-PL"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9" name="pole tekstowe 8"/>
          <p:cNvSpPr txBox="1"/>
          <p:nvPr/>
        </p:nvSpPr>
        <p:spPr>
          <a:xfrm>
            <a:off x="179512" y="1484784"/>
            <a:ext cx="8784976" cy="5016758"/>
          </a:xfrm>
          <a:prstGeom prst="rect">
            <a:avLst/>
          </a:prstGeom>
          <a:noFill/>
        </p:spPr>
        <p:txBody>
          <a:bodyPr wrap="square" rtlCol="0">
            <a:spAutoFit/>
          </a:bodyPr>
          <a:lstStyle/>
          <a:p>
            <a:pPr algn="ctr"/>
            <a:r>
              <a:rPr lang="pl-PL" sz="2000" b="1" dirty="0" smtClean="0"/>
              <a:t>POMORSKI MODEL PRZEDSIEBIORCZOŚCI SPOŁECZNEJ</a:t>
            </a:r>
          </a:p>
          <a:p>
            <a:pPr algn="ctr"/>
            <a:endParaRPr lang="pl-PL" b="1" dirty="0" smtClean="0"/>
          </a:p>
          <a:p>
            <a:pPr lvl="0" algn="ctr"/>
            <a:r>
              <a:rPr lang="pl-PL" sz="2000" b="1" i="1" dirty="0" smtClean="0">
                <a:solidFill>
                  <a:srgbClr val="FF0000"/>
                </a:solidFill>
              </a:rPr>
              <a:t>KONFERENCJA ROPS </a:t>
            </a:r>
            <a:r>
              <a:rPr lang="pl-PL" sz="2800" b="1" i="1" dirty="0" smtClean="0">
                <a:solidFill>
                  <a:srgbClr val="FF0000"/>
                </a:solidFill>
              </a:rPr>
              <a:t>8 CZERWCA </a:t>
            </a:r>
            <a:r>
              <a:rPr lang="pl-PL" sz="2000" b="1" i="1" dirty="0" smtClean="0">
                <a:solidFill>
                  <a:srgbClr val="FF0000"/>
                </a:solidFill>
              </a:rPr>
              <a:t>ZAPRASZAMY </a:t>
            </a:r>
          </a:p>
          <a:p>
            <a:pPr lvl="0" algn="ctr"/>
            <a:endParaRPr lang="pl-PL" sz="2000" i="1" dirty="0" smtClean="0"/>
          </a:p>
          <a:p>
            <a:pPr lvl="0" algn="ctr"/>
            <a:r>
              <a:rPr lang="pl-PL" sz="2000" i="1" dirty="0" smtClean="0"/>
              <a:t>Inicjowanie </a:t>
            </a:r>
            <a:r>
              <a:rPr lang="pl-PL" sz="2000" i="1" dirty="0" smtClean="0"/>
              <a:t>współpracy </a:t>
            </a:r>
            <a:r>
              <a:rPr lang="pl-PL" sz="2000" b="1" i="1" dirty="0" smtClean="0"/>
              <a:t>jednostek systemu pomocy społecznej</a:t>
            </a:r>
            <a:r>
              <a:rPr lang="pl-PL" sz="2000" i="1" dirty="0" smtClean="0"/>
              <a:t>, </a:t>
            </a:r>
            <a:r>
              <a:rPr lang="pl-PL" sz="2000" b="1" i="1" dirty="0" smtClean="0"/>
              <a:t>podmiotów ekonomii społecznej o charakterze reintegracyjnym</a:t>
            </a:r>
            <a:r>
              <a:rPr lang="pl-PL" sz="2000" i="1" dirty="0" smtClean="0"/>
              <a:t>, OWES </a:t>
            </a:r>
            <a:r>
              <a:rPr lang="pl-PL" sz="2000" i="1" dirty="0" smtClean="0"/>
              <a:t/>
            </a:r>
            <a:br>
              <a:rPr lang="pl-PL" sz="2000" i="1" dirty="0" smtClean="0"/>
            </a:br>
            <a:r>
              <a:rPr lang="pl-PL" sz="2000" i="1" dirty="0" smtClean="0"/>
              <a:t>w </a:t>
            </a:r>
            <a:r>
              <a:rPr lang="pl-PL" sz="2000" i="1" dirty="0" smtClean="0"/>
              <a:t>celu zwiększenia </a:t>
            </a:r>
            <a:r>
              <a:rPr lang="pl-PL" sz="2000" b="1" i="1" dirty="0" smtClean="0"/>
              <a:t>synergii działań </a:t>
            </a:r>
            <a:r>
              <a:rPr lang="pl-PL" sz="2000" i="1" dirty="0" smtClean="0"/>
              <a:t>podejmowanych przez te podmioty </a:t>
            </a:r>
            <a:r>
              <a:rPr lang="pl-PL" sz="2000" i="1" dirty="0" smtClean="0"/>
              <a:t/>
            </a:r>
            <a:br>
              <a:rPr lang="pl-PL" sz="2000" i="1" dirty="0" smtClean="0"/>
            </a:br>
            <a:r>
              <a:rPr lang="pl-PL" sz="2000" i="1" dirty="0" smtClean="0"/>
              <a:t>w </a:t>
            </a:r>
            <a:r>
              <a:rPr lang="pl-PL" sz="2000" i="1" dirty="0" smtClean="0"/>
              <a:t>procesie aktywizacji osób zagrożonych ubóstwem lub wykluczeniem społecznym i wzrostu zatrudnienia w sektorze ekonomii społecznej, przy zapewnieniu ciągłości procesu reintegracyjnego, </a:t>
            </a:r>
            <a:r>
              <a:rPr lang="pl-PL" sz="2000" i="1" dirty="0" smtClean="0"/>
              <a:t/>
            </a:r>
            <a:br>
              <a:rPr lang="pl-PL" sz="2000" i="1" dirty="0" smtClean="0"/>
            </a:br>
            <a:endParaRPr lang="pl-PL" sz="2000" i="1" dirty="0" smtClean="0"/>
          </a:p>
          <a:p>
            <a:pPr lvl="0" algn="ctr"/>
            <a:r>
              <a:rPr lang="pl-PL" i="1" dirty="0" smtClean="0"/>
              <a:t>a </a:t>
            </a:r>
            <a:r>
              <a:rPr lang="pl-PL" i="1" dirty="0" smtClean="0"/>
              <a:t>także współpracy ww. </a:t>
            </a:r>
            <a:r>
              <a:rPr lang="pl-PL" i="1" dirty="0" smtClean="0"/>
              <a:t>podmiotów</a:t>
            </a:r>
            <a:br>
              <a:rPr lang="pl-PL" i="1" dirty="0" smtClean="0"/>
            </a:br>
            <a:r>
              <a:rPr lang="pl-PL" i="1" dirty="0" smtClean="0"/>
              <a:t> </a:t>
            </a:r>
            <a:r>
              <a:rPr lang="pl-PL" i="1" dirty="0" smtClean="0"/>
              <a:t>z instytucjami edukacyjnymi, szkołami wyższymi, instytucjami rynku pracy, pracodawcami/przedsiębiorcami w szczególności w celu zwiększenia liczby staży i praktyk w podmiotach ekonomii społecznej i przedsiębiorstwach</a:t>
            </a:r>
            <a:r>
              <a:rPr lang="pl-PL" sz="2000" i="1" dirty="0" smtClean="0"/>
              <a:t>,</a:t>
            </a:r>
          </a:p>
          <a:p>
            <a:pPr algn="ctr"/>
            <a:endParaRPr lang="pl-PL"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Text Box 14"/>
          <p:cNvSpPr txBox="1">
            <a:spLocks noChangeArrowheads="1"/>
          </p:cNvSpPr>
          <p:nvPr/>
        </p:nvSpPr>
        <p:spPr bwMode="auto">
          <a:xfrm>
            <a:off x="683568" y="2708920"/>
            <a:ext cx="7950200" cy="914400"/>
          </a:xfrm>
          <a:prstGeom prst="rect">
            <a:avLst/>
          </a:prstGeom>
          <a:noFill/>
          <a:ln w="9525">
            <a:noFill/>
            <a:miter lim="800000"/>
            <a:headEnd/>
            <a:tailEnd/>
          </a:ln>
          <a:effectLst/>
        </p:spPr>
        <p:txBody>
          <a:bodyPr>
            <a:spAutoFit/>
          </a:bodyPr>
          <a:lstStyle/>
          <a:p>
            <a:pPr algn="ctr"/>
            <a:r>
              <a:rPr lang="pl-PL" altLang="pl-PL" sz="5400" dirty="0">
                <a:solidFill>
                  <a:schemeClr val="bg1"/>
                </a:solidFill>
                <a:latin typeface="Arial Black" pitchFamily="34" charset="0"/>
              </a:rPr>
              <a:t>Dziękuję za uwagę</a:t>
            </a:r>
            <a:endParaRPr lang="pl-PL" altLang="pl-PL" sz="5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467544" y="1628800"/>
            <a:ext cx="8136904" cy="4062651"/>
          </a:xfrm>
          <a:prstGeom prst="rect">
            <a:avLst/>
          </a:prstGeom>
          <a:noFill/>
        </p:spPr>
        <p:txBody>
          <a:bodyPr wrap="square" rtlCol="0">
            <a:spAutoFit/>
          </a:bodyPr>
          <a:lstStyle/>
          <a:p>
            <a:pPr algn="ctr"/>
            <a:r>
              <a:rPr lang="pl-PL" sz="2000" i="1" dirty="0" smtClean="0"/>
              <a:t>Realizacja </a:t>
            </a:r>
            <a:r>
              <a:rPr lang="pl-PL" sz="2000" i="1" dirty="0" smtClean="0"/>
              <a:t>projektów systemowych przyczyniła </a:t>
            </a:r>
            <a:r>
              <a:rPr lang="pl-PL" sz="2000" i="1" dirty="0" smtClean="0"/>
              <a:t>się </a:t>
            </a:r>
            <a:r>
              <a:rPr lang="pl-PL" sz="2000" i="1" dirty="0" smtClean="0"/>
              <a:t>niewątpliwie </a:t>
            </a:r>
            <a:br>
              <a:rPr lang="pl-PL" sz="2000" i="1" dirty="0" smtClean="0"/>
            </a:br>
            <a:r>
              <a:rPr lang="pl-PL" sz="2000" i="1" dirty="0" smtClean="0"/>
              <a:t>do </a:t>
            </a:r>
            <a:r>
              <a:rPr lang="pl-PL" sz="2000" i="1" dirty="0" smtClean="0"/>
              <a:t>rozwiązywania problemów społecznych. </a:t>
            </a:r>
            <a:r>
              <a:rPr lang="pl-PL" sz="2000" i="1" dirty="0" smtClean="0"/>
              <a:t/>
            </a:r>
            <a:br>
              <a:rPr lang="pl-PL" sz="2000" i="1" dirty="0" smtClean="0"/>
            </a:br>
            <a:r>
              <a:rPr lang="pl-PL" sz="2000" i="1" dirty="0" smtClean="0"/>
              <a:t>***</a:t>
            </a:r>
          </a:p>
          <a:p>
            <a:pPr algn="ctr"/>
            <a:r>
              <a:rPr lang="pl-PL" sz="2000" i="1" dirty="0" smtClean="0"/>
              <a:t>Należy </a:t>
            </a:r>
            <a:r>
              <a:rPr lang="pl-PL" sz="2000" i="1" dirty="0" smtClean="0"/>
              <a:t>jednak pamiętać </a:t>
            </a:r>
            <a:r>
              <a:rPr lang="pl-PL" sz="2000" i="1" dirty="0" smtClean="0"/>
              <a:t>o </a:t>
            </a:r>
            <a:r>
              <a:rPr lang="pl-PL" sz="2000" i="1" dirty="0" smtClean="0"/>
              <a:t>tym, że projekty systemowe łagodzą, lecz nie likwidują wspomnianych problemów. Związane jest to przede wszystkim zbyt krótkim okresem trwania projektów oraz ich ograniczonym zasięgiem. </a:t>
            </a:r>
            <a:r>
              <a:rPr lang="pl-PL" sz="2000" i="1" dirty="0" smtClean="0"/>
              <a:t/>
            </a:r>
            <a:br>
              <a:rPr lang="pl-PL" sz="2000" i="1" dirty="0" smtClean="0"/>
            </a:br>
            <a:r>
              <a:rPr lang="pl-PL" sz="2000" i="1" dirty="0" smtClean="0"/>
              <a:t>***</a:t>
            </a:r>
          </a:p>
          <a:p>
            <a:pPr algn="ctr"/>
            <a:r>
              <a:rPr lang="pl-PL" sz="2000" i="1" dirty="0" smtClean="0"/>
              <a:t>Ośrodki </a:t>
            </a:r>
            <a:r>
              <a:rPr lang="pl-PL" sz="2000" i="1" dirty="0" smtClean="0"/>
              <a:t>pomocy społecznej oraz </a:t>
            </a:r>
            <a:r>
              <a:rPr lang="pl-PL" sz="2000" i="1" dirty="0" smtClean="0"/>
              <a:t>Powiatowe Centra Pomocy Rodzinie powinny  </a:t>
            </a:r>
            <a:r>
              <a:rPr lang="pl-PL" sz="2000" i="1" dirty="0" smtClean="0"/>
              <a:t>pełnić rolę inicjatora pewnych działań oraz ich koordynatora. </a:t>
            </a:r>
            <a:r>
              <a:rPr lang="pl-PL" sz="2000" b="1" i="1" dirty="0" smtClean="0"/>
              <a:t>Konieczna jest jednak </a:t>
            </a:r>
            <a:r>
              <a:rPr lang="pl-PL" sz="2000" b="1" i="1" dirty="0" smtClean="0"/>
              <a:t>współpraca/partnerstwo </a:t>
            </a:r>
            <a:r>
              <a:rPr lang="pl-PL" sz="2000" b="1" i="1" dirty="0" smtClean="0"/>
              <a:t>wielu </a:t>
            </a:r>
            <a:r>
              <a:rPr lang="pl-PL" sz="2000" b="1" i="1" dirty="0" smtClean="0"/>
              <a:t>podmiotów.</a:t>
            </a:r>
            <a:r>
              <a:rPr lang="pl-PL" sz="2000" i="1" dirty="0" smtClean="0"/>
              <a:t> </a:t>
            </a:r>
            <a:br>
              <a:rPr lang="pl-PL" sz="2000" i="1" dirty="0" smtClean="0"/>
            </a:br>
            <a:endParaRPr lang="pl-PL" sz="2000" i="1" dirty="0" smtClean="0"/>
          </a:p>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179512" y="1052736"/>
            <a:ext cx="6048672" cy="646331"/>
          </a:xfrm>
          <a:prstGeom prst="rect">
            <a:avLst/>
          </a:prstGeom>
          <a:noFill/>
        </p:spPr>
        <p:txBody>
          <a:bodyPr wrap="square" rtlCol="0">
            <a:spAutoFit/>
          </a:bodyPr>
          <a:lstStyle/>
          <a:p>
            <a:r>
              <a:rPr lang="pl-PL" b="1" dirty="0" smtClean="0"/>
              <a:t>Czynniki </a:t>
            </a:r>
            <a:r>
              <a:rPr lang="pl-PL" b="1" dirty="0" smtClean="0"/>
              <a:t>sukcesu </a:t>
            </a:r>
            <a:r>
              <a:rPr lang="pl-PL" b="1" dirty="0" smtClean="0"/>
              <a:t/>
            </a:r>
            <a:br>
              <a:rPr lang="pl-PL" b="1" dirty="0" smtClean="0"/>
            </a:br>
            <a:r>
              <a:rPr lang="pl-PL" b="1" dirty="0" smtClean="0"/>
              <a:t>realizowanych </a:t>
            </a:r>
            <a:r>
              <a:rPr lang="pl-PL" b="1" dirty="0" smtClean="0"/>
              <a:t>projektów</a:t>
            </a:r>
            <a:endParaRPr lang="pl-PL" b="1" dirty="0"/>
          </a:p>
        </p:txBody>
      </p:sp>
      <p:pic>
        <p:nvPicPr>
          <p:cNvPr id="7" name="Obraz 6"/>
          <p:cNvPicPr/>
          <p:nvPr/>
        </p:nvPicPr>
        <p:blipFill>
          <a:blip r:embed="rId2" cstate="print"/>
          <a:srcRect l="-17825" r="-17404"/>
          <a:stretch>
            <a:fillRect/>
          </a:stretch>
        </p:blipFill>
        <p:spPr bwMode="auto">
          <a:xfrm>
            <a:off x="2843808" y="980728"/>
            <a:ext cx="5616624" cy="5472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2195736" y="2924944"/>
            <a:ext cx="4752528" cy="584775"/>
          </a:xfrm>
          <a:prstGeom prst="rect">
            <a:avLst/>
          </a:prstGeom>
          <a:noFill/>
        </p:spPr>
        <p:txBody>
          <a:bodyPr wrap="square" rtlCol="0">
            <a:spAutoFit/>
          </a:bodyPr>
          <a:lstStyle/>
          <a:p>
            <a:pPr algn="ctr"/>
            <a:r>
              <a:rPr lang="pl-PL" sz="3200" b="1" dirty="0" smtClean="0"/>
              <a:t>TRUDNOŚCI</a:t>
            </a:r>
            <a:endParaRPr lang="pl-PL"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323528" y="1124744"/>
            <a:ext cx="8568952" cy="5539978"/>
          </a:xfrm>
          <a:prstGeom prst="rect">
            <a:avLst/>
          </a:prstGeom>
          <a:noFill/>
        </p:spPr>
        <p:txBody>
          <a:bodyPr wrap="square" rtlCol="0">
            <a:spAutoFit/>
          </a:bodyPr>
          <a:lstStyle/>
          <a:p>
            <a:pPr marL="342900" indent="-342900"/>
            <a:r>
              <a:rPr lang="pl-PL" sz="1600" dirty="0" smtClean="0"/>
              <a:t>Bariery – podmiotowe</a:t>
            </a:r>
          </a:p>
          <a:p>
            <a:pPr marL="342900" indent="-342900"/>
            <a:endParaRPr lang="pl-PL" sz="1600" dirty="0" smtClean="0"/>
          </a:p>
          <a:p>
            <a:pPr marL="342900" indent="-342900">
              <a:buFont typeface="+mj-lt"/>
              <a:buAutoNum type="arabicPeriod"/>
            </a:pPr>
            <a:r>
              <a:rPr lang="pl-PL" sz="1600" dirty="0" smtClean="0"/>
              <a:t>Niska </a:t>
            </a:r>
            <a:r>
              <a:rPr lang="pl-PL" sz="1600" dirty="0" smtClean="0"/>
              <a:t>motywacja uczestników (niewłaściwa, np. roszczeniowa, postawa),</a:t>
            </a:r>
          </a:p>
          <a:p>
            <a:pPr marL="342900" indent="-342900">
              <a:buFont typeface="+mj-lt"/>
              <a:buAutoNum type="arabicPeriod"/>
            </a:pPr>
            <a:r>
              <a:rPr lang="pl-PL" sz="1600" dirty="0" smtClean="0"/>
              <a:t>Nieobecności na zajęciach</a:t>
            </a:r>
            <a:r>
              <a:rPr lang="pl-PL" sz="1600" dirty="0" smtClean="0"/>
              <a:t>,</a:t>
            </a:r>
          </a:p>
          <a:p>
            <a:pPr marL="342900" indent="-342900">
              <a:buFont typeface="+mj-lt"/>
              <a:buAutoNum type="arabicPeriod"/>
            </a:pPr>
            <a:r>
              <a:rPr lang="pl-PL" sz="1600" dirty="0" smtClean="0"/>
              <a:t> </a:t>
            </a:r>
            <a:r>
              <a:rPr lang="pl-PL" sz="1600" dirty="0" smtClean="0"/>
              <a:t>Rezygnacja uczestników z udziału w projekcie</a:t>
            </a:r>
            <a:r>
              <a:rPr lang="pl-PL" sz="1600" dirty="0" smtClean="0"/>
              <a:t>,</a:t>
            </a:r>
            <a:r>
              <a:rPr lang="pl-PL" sz="1600" dirty="0" smtClean="0"/>
              <a:t> </a:t>
            </a:r>
            <a:endParaRPr lang="pl-PL" sz="1600" dirty="0" smtClean="0"/>
          </a:p>
          <a:p>
            <a:pPr marL="342900" indent="-342900">
              <a:buFont typeface="+mj-lt"/>
              <a:buAutoNum type="arabicPeriod"/>
            </a:pPr>
            <a:r>
              <a:rPr lang="pl-PL" sz="1600" dirty="0" smtClean="0"/>
              <a:t>Brak </a:t>
            </a:r>
            <a:r>
              <a:rPr lang="pl-PL" sz="1600" dirty="0" smtClean="0"/>
              <a:t>opieki nad dziećmi uczestników (skutkujący ich nieobecnością podczas niektórych zajęć),</a:t>
            </a:r>
          </a:p>
          <a:p>
            <a:pPr marL="342900" indent="-342900">
              <a:buFont typeface="+mj-lt"/>
              <a:buAutoNum type="arabicPeriod"/>
            </a:pPr>
            <a:r>
              <a:rPr lang="pl-PL" sz="1600" dirty="0" smtClean="0"/>
              <a:t>Braki doświadczonej kadry projektowej.</a:t>
            </a:r>
          </a:p>
          <a:p>
            <a:pPr marL="342900" indent="-342900"/>
            <a:r>
              <a:rPr lang="pl-PL" sz="1600" dirty="0" smtClean="0"/>
              <a:t>					</a:t>
            </a:r>
          </a:p>
          <a:p>
            <a:pPr marL="342900" indent="-342900"/>
            <a:r>
              <a:rPr lang="pl-PL" sz="1600" dirty="0" smtClean="0"/>
              <a:t>Bariery – organizacyjne</a:t>
            </a:r>
          </a:p>
          <a:p>
            <a:pPr marL="342900" indent="-342900"/>
            <a:endParaRPr lang="pl-PL" sz="1600" dirty="0" smtClean="0"/>
          </a:p>
          <a:p>
            <a:pPr marL="342900" indent="-342900">
              <a:buFont typeface="+mj-lt"/>
              <a:buAutoNum type="arabicPeriod"/>
            </a:pPr>
            <a:r>
              <a:rPr lang="pl-PL" sz="1600" dirty="0" smtClean="0"/>
              <a:t>Zbyt surowe wytyczne (np. konieczność aktywizacji zawodowej dla osób niepełnosprawnych),</a:t>
            </a:r>
          </a:p>
          <a:p>
            <a:pPr marL="342900" indent="-342900">
              <a:buFont typeface="+mj-lt"/>
              <a:buAutoNum type="arabicPeriod"/>
            </a:pPr>
            <a:r>
              <a:rPr lang="pl-PL" sz="1600" dirty="0" smtClean="0"/>
              <a:t>Opóźnienia </a:t>
            </a:r>
            <a:r>
              <a:rPr lang="pl-PL" sz="1600" dirty="0" smtClean="0"/>
              <a:t>w przesyłaniu transzy (zbyt późne wpływy środków finansowych),</a:t>
            </a:r>
          </a:p>
          <a:p>
            <a:pPr marL="342900" indent="-342900">
              <a:buFont typeface="+mj-lt"/>
              <a:buAutoNum type="arabicPeriod"/>
            </a:pPr>
            <a:r>
              <a:rPr lang="pl-PL" sz="1600" dirty="0" smtClean="0"/>
              <a:t>Zbyt późna akceptacja wniosku o dofinansowanie projektu,</a:t>
            </a:r>
          </a:p>
          <a:p>
            <a:pPr marL="342900" indent="-342900">
              <a:buFont typeface="+mj-lt"/>
              <a:buAutoNum type="arabicPeriod"/>
            </a:pPr>
            <a:r>
              <a:rPr lang="pl-PL" sz="1600" dirty="0" smtClean="0"/>
              <a:t>Zbyt zawiłe i nieczytelne procedury przetargowe,</a:t>
            </a:r>
          </a:p>
          <a:p>
            <a:pPr marL="342900" indent="-342900">
              <a:buFont typeface="+mj-lt"/>
              <a:buAutoNum type="arabicPeriod"/>
            </a:pPr>
            <a:r>
              <a:rPr lang="pl-PL" sz="1600" dirty="0" smtClean="0"/>
              <a:t>Trudności </a:t>
            </a:r>
            <a:r>
              <a:rPr lang="pl-PL" sz="1600" dirty="0" smtClean="0"/>
              <a:t>w planowaniu budżetu (szczególnie w przypadku projektów realizowanych w dłuższym okresie czasu),</a:t>
            </a:r>
          </a:p>
          <a:p>
            <a:pPr marL="342900" indent="-342900">
              <a:buFont typeface="+mj-lt"/>
              <a:buAutoNum type="arabicPeriod"/>
            </a:pPr>
            <a:r>
              <a:rPr lang="pl-PL" sz="1600" dirty="0" smtClean="0"/>
              <a:t>Zbyt małe nakłady przeznaczone na promocję projektów,</a:t>
            </a:r>
          </a:p>
          <a:p>
            <a:pPr marL="342900" indent="-342900">
              <a:buFont typeface="+mj-lt"/>
              <a:buAutoNum type="arabicPeriod"/>
            </a:pPr>
            <a:r>
              <a:rPr lang="pl-PL" sz="1600" dirty="0" smtClean="0"/>
              <a:t>Zbyt częste poprawki wniosków, konieczność przygotowywania oświadczeń</a:t>
            </a:r>
            <a:r>
              <a:rPr lang="pl-PL" sz="1600" dirty="0" smtClean="0"/>
              <a:t>,</a:t>
            </a:r>
          </a:p>
          <a:p>
            <a:pPr marL="342900" indent="-342900"/>
            <a:r>
              <a:rPr lang="pl-PL" sz="1600" dirty="0" smtClean="0"/>
              <a:t>8.   Krótki czas trwania projektu.</a:t>
            </a:r>
            <a:endParaRPr lang="pl-PL" sz="1600" dirty="0" smtClean="0"/>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6" name="pole tekstowe 5"/>
          <p:cNvSpPr txBox="1"/>
          <p:nvPr/>
        </p:nvSpPr>
        <p:spPr>
          <a:xfrm>
            <a:off x="1331640" y="2636912"/>
            <a:ext cx="6480720" cy="861774"/>
          </a:xfrm>
          <a:prstGeom prst="rect">
            <a:avLst/>
          </a:prstGeom>
          <a:noFill/>
        </p:spPr>
        <p:txBody>
          <a:bodyPr wrap="square" rtlCol="0">
            <a:spAutoFit/>
          </a:bodyPr>
          <a:lstStyle/>
          <a:p>
            <a:pPr algn="ctr"/>
            <a:r>
              <a:rPr lang="pl-PL" sz="3200" b="1" dirty="0" smtClean="0"/>
              <a:t>WSPÓŁPRACA PARTNERSKA</a:t>
            </a:r>
            <a:endParaRPr lang="pl-PL" sz="3200" b="1" dirty="0" smtClean="0"/>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sp>
        <p:nvSpPr>
          <p:cNvPr id="7" name="pole tekstowe 6"/>
          <p:cNvSpPr txBox="1"/>
          <p:nvPr/>
        </p:nvSpPr>
        <p:spPr>
          <a:xfrm>
            <a:off x="0" y="1052736"/>
            <a:ext cx="9144000" cy="3508653"/>
          </a:xfrm>
          <a:prstGeom prst="rect">
            <a:avLst/>
          </a:prstGeom>
          <a:noFill/>
        </p:spPr>
        <p:txBody>
          <a:bodyPr wrap="square" rtlCol="0">
            <a:spAutoFit/>
          </a:bodyPr>
          <a:lstStyle/>
          <a:p>
            <a:r>
              <a:rPr lang="pl-PL" sz="2000" b="1" dirty="0" smtClean="0"/>
              <a:t>PARTNERSTWA</a:t>
            </a:r>
          </a:p>
          <a:p>
            <a:pPr algn="ctr"/>
            <a:endParaRPr lang="pl-PL" dirty="0" smtClean="0"/>
          </a:p>
          <a:p>
            <a:pPr algn="ctr"/>
            <a:r>
              <a:rPr lang="pl-PL" i="1" dirty="0" smtClean="0"/>
              <a:t>Dominująca </a:t>
            </a:r>
            <a:r>
              <a:rPr lang="pl-PL" i="1" dirty="0" smtClean="0"/>
              <a:t>część OPS/PCPR, które wdrażały projekt systemowy </a:t>
            </a:r>
            <a:r>
              <a:rPr lang="pl-PL" i="1" dirty="0" smtClean="0"/>
              <a:t>nawiązywała </a:t>
            </a:r>
            <a:r>
              <a:rPr lang="pl-PL" i="1" dirty="0" smtClean="0"/>
              <a:t>współpracę z innymi podmiotami. Na ogół było to porozumienie z </a:t>
            </a:r>
            <a:r>
              <a:rPr lang="pl-PL" i="1" dirty="0" smtClean="0"/>
              <a:t>PUP.</a:t>
            </a:r>
            <a:br>
              <a:rPr lang="pl-PL" i="1" dirty="0" smtClean="0"/>
            </a:br>
            <a:endParaRPr lang="pl-PL" i="1" dirty="0" smtClean="0"/>
          </a:p>
          <a:p>
            <a:pPr algn="ctr"/>
            <a:r>
              <a:rPr lang="pl-PL" b="1" i="1" dirty="0" smtClean="0"/>
              <a:t>Jednak, była to współpraca poza </a:t>
            </a:r>
            <a:r>
              <a:rPr lang="pl-PL" b="1" i="1" dirty="0" smtClean="0"/>
              <a:t>działaniami związanymi z partnerstwem</a:t>
            </a:r>
            <a:r>
              <a:rPr lang="pl-PL" i="1" dirty="0" smtClean="0"/>
              <a:t>.</a:t>
            </a:r>
          </a:p>
          <a:p>
            <a:endParaRPr lang="pl-PL" sz="1200" i="1" dirty="0" smtClean="0"/>
          </a:p>
          <a:p>
            <a:pPr algn="ctr"/>
            <a:r>
              <a:rPr lang="pl-PL" i="1" dirty="0" smtClean="0"/>
              <a:t>Zdecydowana większość beneficjentów </a:t>
            </a:r>
            <a:r>
              <a:rPr lang="pl-PL" i="1" dirty="0" smtClean="0"/>
              <a:t>systemowych realizowała projekt samodzielnie</a:t>
            </a:r>
            <a:r>
              <a:rPr lang="pl-PL" dirty="0" smtClean="0"/>
              <a:t> </a:t>
            </a:r>
          </a:p>
          <a:p>
            <a:endParaRPr lang="pl-PL" sz="1400" dirty="0" smtClean="0"/>
          </a:p>
          <a:p>
            <a:r>
              <a:rPr lang="pl-PL" sz="1400" b="1" dirty="0" smtClean="0"/>
              <a:t>       </a:t>
            </a:r>
            <a:endParaRPr lang="pl-PL" sz="1400" dirty="0" smtClean="0"/>
          </a:p>
          <a:p>
            <a:endParaRPr lang="pl-PL" dirty="0" smtClean="0"/>
          </a:p>
          <a:p>
            <a:endParaRPr lang="pl-PL" dirty="0" smtClean="0"/>
          </a:p>
          <a:p>
            <a:endParaRPr lang="pl-PL" dirty="0"/>
          </a:p>
        </p:txBody>
      </p:sp>
      <p:sp>
        <p:nvSpPr>
          <p:cNvPr id="10" name="pole tekstowe 9"/>
          <p:cNvSpPr txBox="1"/>
          <p:nvPr/>
        </p:nvSpPr>
        <p:spPr>
          <a:xfrm>
            <a:off x="179512" y="3140968"/>
            <a:ext cx="8964488" cy="3139321"/>
          </a:xfrm>
          <a:prstGeom prst="rect">
            <a:avLst/>
          </a:prstGeom>
          <a:noFill/>
        </p:spPr>
        <p:txBody>
          <a:bodyPr wrap="square" rtlCol="0">
            <a:spAutoFit/>
          </a:bodyPr>
          <a:lstStyle/>
          <a:p>
            <a:endParaRPr lang="pl-PL" dirty="0" smtClean="0"/>
          </a:p>
          <a:p>
            <a:pPr algn="ctr"/>
            <a:r>
              <a:rPr lang="pl-PL" dirty="0" smtClean="0"/>
              <a:t>***</a:t>
            </a:r>
            <a:r>
              <a:rPr lang="pl-PL" dirty="0" smtClean="0"/>
              <a:t> </a:t>
            </a:r>
            <a:endParaRPr lang="pl-PL" dirty="0" smtClean="0"/>
          </a:p>
          <a:p>
            <a:r>
              <a:rPr lang="pl-PL" b="1" dirty="0" smtClean="0"/>
              <a:t>Przykłady podmiotów (poza PUP), </a:t>
            </a:r>
            <a:r>
              <a:rPr lang="pl-PL" b="1" dirty="0" smtClean="0"/>
              <a:t>z którymi nawiązano nieformalną </a:t>
            </a:r>
            <a:r>
              <a:rPr lang="pl-PL" b="1" dirty="0" smtClean="0"/>
              <a:t>współpracę:</a:t>
            </a:r>
            <a:br>
              <a:rPr lang="pl-PL" b="1" dirty="0" smtClean="0"/>
            </a:br>
            <a:r>
              <a:rPr lang="pl-PL" dirty="0" smtClean="0"/>
              <a:t> - Szkoły</a:t>
            </a:r>
            <a:r>
              <a:rPr lang="pl-PL" dirty="0" smtClean="0"/>
              <a:t>,</a:t>
            </a:r>
          </a:p>
          <a:p>
            <a:r>
              <a:rPr lang="pl-PL" dirty="0" smtClean="0"/>
              <a:t> - Spółdzielnie </a:t>
            </a:r>
            <a:r>
              <a:rPr lang="pl-PL" dirty="0" smtClean="0"/>
              <a:t>socjalne,</a:t>
            </a:r>
          </a:p>
          <a:p>
            <a:r>
              <a:rPr lang="pl-PL" dirty="0" smtClean="0"/>
              <a:t> - Pracodawcy </a:t>
            </a:r>
            <a:r>
              <a:rPr lang="pl-PL" dirty="0" smtClean="0"/>
              <a:t>lokalni,</a:t>
            </a:r>
          </a:p>
          <a:p>
            <a:r>
              <a:rPr lang="pl-PL" dirty="0" smtClean="0"/>
              <a:t> - Inne </a:t>
            </a:r>
            <a:r>
              <a:rPr lang="pl-PL" dirty="0" smtClean="0"/>
              <a:t>OPS/PCPR,</a:t>
            </a:r>
          </a:p>
          <a:p>
            <a:r>
              <a:rPr lang="pl-PL" dirty="0" smtClean="0"/>
              <a:t> - Agencje </a:t>
            </a:r>
            <a:r>
              <a:rPr lang="pl-PL" dirty="0" smtClean="0"/>
              <a:t>zatrudnienia  </a:t>
            </a:r>
            <a:endParaRPr lang="pl-PL" dirty="0" smtClean="0"/>
          </a:p>
          <a:p>
            <a:r>
              <a:rPr lang="pl-PL" dirty="0" smtClean="0"/>
              <a:t> - Domy </a:t>
            </a:r>
            <a:r>
              <a:rPr lang="pl-PL" dirty="0" smtClean="0"/>
              <a:t>Pomocy </a:t>
            </a:r>
            <a:r>
              <a:rPr lang="pl-PL" dirty="0" smtClean="0"/>
              <a:t>Społecznej</a:t>
            </a:r>
          </a:p>
          <a:p>
            <a:r>
              <a:rPr lang="pl-PL" dirty="0" smtClean="0"/>
              <a:t> - Placówki opiekuńczo - wychowawcze</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539750" y="6453188"/>
            <a:ext cx="2160588" cy="400110"/>
          </a:xfrm>
          <a:prstGeom prst="rect">
            <a:avLst/>
          </a:prstGeom>
          <a:noFill/>
          <a:ln w="9525">
            <a:noFill/>
            <a:miter lim="800000"/>
            <a:headEnd/>
            <a:tailEnd/>
          </a:ln>
          <a:effectLst/>
        </p:spPr>
        <p:txBody>
          <a:bodyPr>
            <a:spAutoFit/>
          </a:bodyPr>
          <a:lstStyle/>
          <a:p>
            <a:r>
              <a:rPr lang="pl-PL" altLang="pl-PL" sz="1000" dirty="0" smtClean="0"/>
              <a:t>Maciej Kisała</a:t>
            </a:r>
          </a:p>
          <a:p>
            <a:r>
              <a:rPr lang="pl-PL" altLang="pl-PL" sz="1000" dirty="0" smtClean="0"/>
              <a:t>ROPS</a:t>
            </a:r>
            <a:endParaRPr lang="pl-PL" altLang="pl-PL" sz="1000" dirty="0"/>
          </a:p>
        </p:txBody>
      </p:sp>
      <p:sp>
        <p:nvSpPr>
          <p:cNvPr id="5125" name="Text Box 20"/>
          <p:cNvSpPr txBox="1">
            <a:spLocks noChangeArrowheads="1"/>
          </p:cNvSpPr>
          <p:nvPr/>
        </p:nvSpPr>
        <p:spPr bwMode="auto">
          <a:xfrm>
            <a:off x="6661150" y="6453188"/>
            <a:ext cx="1223963" cy="400110"/>
          </a:xfrm>
          <a:prstGeom prst="rect">
            <a:avLst/>
          </a:prstGeom>
          <a:noFill/>
          <a:ln w="9525">
            <a:noFill/>
            <a:miter lim="800000"/>
            <a:headEnd/>
            <a:tailEnd/>
          </a:ln>
          <a:effectLst/>
        </p:spPr>
        <p:txBody>
          <a:bodyPr>
            <a:spAutoFit/>
          </a:bodyPr>
          <a:lstStyle/>
          <a:p>
            <a:r>
              <a:rPr lang="pl-PL" altLang="pl-PL" sz="1000" dirty="0" smtClean="0"/>
              <a:t>21 maja</a:t>
            </a:r>
          </a:p>
          <a:p>
            <a:r>
              <a:rPr lang="pl-PL" altLang="pl-PL" sz="1000" dirty="0" smtClean="0"/>
              <a:t>Gdańsk</a:t>
            </a:r>
            <a:endParaRPr lang="pl-PL" altLang="pl-PL" sz="1000" dirty="0"/>
          </a:p>
        </p:txBody>
      </p:sp>
      <p:sp>
        <p:nvSpPr>
          <p:cNvPr id="5127" name="Line 28"/>
          <p:cNvSpPr>
            <a:spLocks noChangeShapeType="1"/>
          </p:cNvSpPr>
          <p:nvPr/>
        </p:nvSpPr>
        <p:spPr bwMode="auto">
          <a:xfrm>
            <a:off x="285750" y="6478588"/>
            <a:ext cx="8555038" cy="0"/>
          </a:xfrm>
          <a:prstGeom prst="line">
            <a:avLst/>
          </a:prstGeom>
          <a:noFill/>
          <a:ln w="9525">
            <a:solidFill>
              <a:schemeClr val="tx1"/>
            </a:solidFill>
            <a:round/>
            <a:headEnd/>
            <a:tailEnd/>
          </a:ln>
          <a:effectLst/>
        </p:spPr>
        <p:txBody>
          <a:bodyPr/>
          <a:lstStyle/>
          <a:p>
            <a:endParaRPr lang="pl-PL"/>
          </a:p>
        </p:txBody>
      </p:sp>
      <p:sp>
        <p:nvSpPr>
          <p:cNvPr id="8" name="pole tekstowe 7"/>
          <p:cNvSpPr txBox="1"/>
          <p:nvPr/>
        </p:nvSpPr>
        <p:spPr>
          <a:xfrm>
            <a:off x="3203848" y="116632"/>
            <a:ext cx="5472608" cy="738664"/>
          </a:xfrm>
          <a:prstGeom prst="rect">
            <a:avLst/>
          </a:prstGeom>
          <a:noFill/>
        </p:spPr>
        <p:txBody>
          <a:bodyPr wrap="square" rtlCol="0">
            <a:spAutoFit/>
          </a:bodyPr>
          <a:lstStyle/>
          <a:p>
            <a:r>
              <a:rPr lang="pl-PL" sz="1200" b="1" dirty="0">
                <a:solidFill>
                  <a:schemeClr val="bg1"/>
                </a:solidFill>
              </a:rPr>
              <a:t>Nowy wymiar współpracy w projektach </a:t>
            </a:r>
            <a:r>
              <a:rPr lang="pl-PL" sz="1200" b="1" dirty="0" smtClean="0">
                <a:solidFill>
                  <a:schemeClr val="bg1"/>
                </a:solidFill>
              </a:rPr>
              <a:t>konkursowych </a:t>
            </a:r>
            <a:r>
              <a:rPr lang="pl-PL" sz="1200" b="1" dirty="0">
                <a:solidFill>
                  <a:schemeClr val="bg1"/>
                </a:solidFill>
              </a:rPr>
              <a:t>realizowanych przez ośrodki pomocy społecznej i powiatowe centra pomocy rodzinie</a:t>
            </a:r>
            <a:endParaRPr lang="pl-PL" sz="1200" dirty="0">
              <a:solidFill>
                <a:schemeClr val="bg1"/>
              </a:solidFill>
            </a:endParaRPr>
          </a:p>
          <a:p>
            <a:endParaRPr lang="pl-PL" dirty="0"/>
          </a:p>
        </p:txBody>
      </p:sp>
      <p:pic>
        <p:nvPicPr>
          <p:cNvPr id="7" name="Wykres 16"/>
          <p:cNvPicPr/>
          <p:nvPr/>
        </p:nvPicPr>
        <p:blipFill>
          <a:blip r:embed="rId2" cstate="print"/>
          <a:srcRect/>
          <a:stretch>
            <a:fillRect/>
          </a:stretch>
        </p:blipFill>
        <p:spPr bwMode="auto">
          <a:xfrm>
            <a:off x="179512" y="1916832"/>
            <a:ext cx="8496944" cy="3672408"/>
          </a:xfrm>
          <a:prstGeom prst="rect">
            <a:avLst/>
          </a:prstGeom>
          <a:noFill/>
          <a:ln w="9525">
            <a:noFill/>
            <a:miter lim="800000"/>
            <a:headEnd/>
            <a:tailEnd/>
          </a:ln>
        </p:spPr>
      </p:pic>
      <p:sp>
        <p:nvSpPr>
          <p:cNvPr id="9" name="Prostokąt 8"/>
          <p:cNvSpPr/>
          <p:nvPr/>
        </p:nvSpPr>
        <p:spPr>
          <a:xfrm>
            <a:off x="395536" y="1268760"/>
            <a:ext cx="4583306" cy="369332"/>
          </a:xfrm>
          <a:prstGeom prst="rect">
            <a:avLst/>
          </a:prstGeom>
        </p:spPr>
        <p:txBody>
          <a:bodyPr wrap="none">
            <a:spAutoFit/>
          </a:bodyPr>
          <a:lstStyle/>
          <a:p>
            <a:r>
              <a:rPr lang="pl-PL" b="1" dirty="0" smtClean="0"/>
              <a:t>Przyczyny nie zawiązywania partnerstw</a:t>
            </a:r>
            <a:r>
              <a:rPr lang="pl-PL" dirty="0" smtClean="0"/>
              <a:t> </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6797</TotalTime>
  <Words>1172</Words>
  <Application>Microsoft Office PowerPoint</Application>
  <PresentationFormat>Pokaz na ekranie (4:3)</PresentationFormat>
  <Paragraphs>259</Paragraphs>
  <Slides>25</Slides>
  <Notes>0</Notes>
  <HiddenSlides>0</HiddenSlides>
  <MMClips>0</MMClips>
  <ScaleCrop>false</ScaleCrop>
  <HeadingPairs>
    <vt:vector size="4" baseType="variant">
      <vt:variant>
        <vt:lpstr>Motyw</vt:lpstr>
      </vt:variant>
      <vt:variant>
        <vt:i4>2</vt:i4>
      </vt:variant>
      <vt:variant>
        <vt:lpstr>Tytuły slajdów</vt:lpstr>
      </vt:variant>
      <vt:variant>
        <vt:i4>25</vt:i4>
      </vt:variant>
    </vt:vector>
  </HeadingPairs>
  <TitlesOfParts>
    <vt:vector size="27" baseType="lpstr">
      <vt:lpstr>Projekt domyślny</vt:lpstr>
      <vt:lpstr>1_Projekt domyślny</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vector>
  </TitlesOfParts>
  <Company>UMWP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ASIA</cp:lastModifiedBy>
  <cp:revision>171</cp:revision>
  <cp:lastPrinted>2014-05-23T11:12:59Z</cp:lastPrinted>
  <dcterms:created xsi:type="dcterms:W3CDTF">2008-01-08T07:52:50Z</dcterms:created>
  <dcterms:modified xsi:type="dcterms:W3CDTF">2015-05-21T04:19:00Z</dcterms:modified>
</cp:coreProperties>
</file>