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1" r:id="rId2"/>
    <p:sldId id="428" r:id="rId3"/>
    <p:sldId id="393" r:id="rId4"/>
    <p:sldId id="431" r:id="rId5"/>
    <p:sldId id="430" r:id="rId6"/>
    <p:sldId id="395" r:id="rId7"/>
    <p:sldId id="396" r:id="rId8"/>
    <p:sldId id="415" r:id="rId9"/>
    <p:sldId id="432" r:id="rId10"/>
    <p:sldId id="418" r:id="rId11"/>
    <p:sldId id="419" r:id="rId12"/>
    <p:sldId id="421" r:id="rId13"/>
    <p:sldId id="420" r:id="rId14"/>
    <p:sldId id="422" r:id="rId15"/>
    <p:sldId id="423" r:id="rId16"/>
    <p:sldId id="424" r:id="rId17"/>
    <p:sldId id="427" r:id="rId18"/>
    <p:sldId id="425" r:id="rId19"/>
    <p:sldId id="408" r:id="rId20"/>
    <p:sldId id="426" r:id="rId21"/>
    <p:sldId id="400" r:id="rId22"/>
    <p:sldId id="429" r:id="rId23"/>
  </p:sldIdLst>
  <p:sldSz cx="9144000" cy="6858000" type="screen4x3"/>
  <p:notesSz cx="6858000" cy="9926638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568"/>
    <a:srgbClr val="002F5D"/>
    <a:srgbClr val="29527B"/>
    <a:srgbClr val="336699"/>
    <a:srgbClr val="003399"/>
    <a:srgbClr val="006600"/>
    <a:srgbClr val="000099"/>
    <a:srgbClr val="33CC33"/>
    <a:srgbClr val="FF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21" autoAdjust="0"/>
    <p:restoredTop sz="89255" autoAdjust="0"/>
  </p:normalViewPr>
  <p:slideViewPr>
    <p:cSldViewPr>
      <p:cViewPr>
        <p:scale>
          <a:sx n="90" d="100"/>
          <a:sy n="90" d="100"/>
        </p:scale>
        <p:origin x="-918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06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334" y="0"/>
            <a:ext cx="297206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52C49-C043-495A-9A19-BBDD36032C2F}" type="datetimeFigureOut">
              <a:rPr lang="pl-PL" smtClean="0"/>
              <a:t>2015-10-09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61"/>
            <a:ext cx="297206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334" y="9428561"/>
            <a:ext cx="297206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4F4B3-D01F-4A50-B79A-DF02518757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8098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1092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17" tIns="46109" rIns="92217" bIns="461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275" y="0"/>
            <a:ext cx="2971092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17" tIns="46109" rIns="92217" bIns="461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7738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637" y="4714876"/>
            <a:ext cx="5486726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17" tIns="46109" rIns="92217" bIns="461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163"/>
            <a:ext cx="2971092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17" tIns="46109" rIns="92217" bIns="4610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275" y="9428163"/>
            <a:ext cx="2971092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17" tIns="46109" rIns="92217" bIns="461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F3F16C-C56F-4631-A8B5-6731301A015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365448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40769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60874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6985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41913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63832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89841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38293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2909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17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02718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16261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19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8824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18753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l-PL" i="0" baseline="0" dirty="0" smtClean="0"/>
          </a:p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26302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22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40769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18753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baseline="0" dirty="0" smtClean="0"/>
          </a:p>
          <a:p>
            <a:endParaRPr lang="pl-PL" i="0" baseline="0" dirty="0" smtClean="0"/>
          </a:p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47069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baseline="0" dirty="0" smtClean="0"/>
          </a:p>
          <a:p>
            <a:endParaRPr lang="pl-PL" i="0" baseline="0" dirty="0" smtClean="0"/>
          </a:p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47069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l-PL" b="0" baseline="0" dirty="0" smtClean="0"/>
          </a:p>
          <a:p>
            <a:pPr marL="228600" indent="-228600">
              <a:buAutoNum type="arabicPeriod"/>
            </a:pPr>
            <a:endParaRPr lang="pl-PL" b="1" i="0" baseline="0" dirty="0" smtClean="0"/>
          </a:p>
          <a:p>
            <a:endParaRPr lang="pl-PL" i="0" baseline="0" dirty="0" smtClean="0"/>
          </a:p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26369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baseline="0" dirty="0" smtClean="0"/>
          </a:p>
          <a:p>
            <a:endParaRPr lang="pl-PL" baseline="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41550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altLang="pl-PL" sz="1200" b="1" dirty="0" smtClean="0">
              <a:solidFill>
                <a:schemeClr val="accent2"/>
              </a:solidFill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88524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3F16C-C56F-4631-A8B5-6731301A015A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2362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632C2-6371-4C5E-98F4-6E643656C0E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8197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B01B0-CC05-4F9D-8AC4-C7146925568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87392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19D30-08FD-4139-82A6-51CD8238EE9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79132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ytuł i diagram lub schemat organizacyj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iektu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F1861-2D38-49CF-A96E-4152268B865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36075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ytuł, tekst i klip multimedial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obiektu multimediów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94BA4-49FC-4C16-8FFD-8B7EA2CD17F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13856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063CD-39F7-4FEB-825B-2ADD90C5E79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386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87415-57E6-43A7-A0D2-8B7DAF8444C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4657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88613-7990-436A-9679-3AB84D662C9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06828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27F22-4254-462D-B62F-85BF0961A83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728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C3DFD-EA56-406C-B9EA-589B968C161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8968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7F1EF-B192-4D58-956B-F02DE1C20BE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6084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A0CF4-BEBD-43EC-98EC-7492878D206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95460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62E37-1724-49FD-8DC6-9095286FE2A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1388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95869-E3E3-4173-B82A-309AC286392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1402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ED7375E-280A-4CC7-9D24-FD119A84CF9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pl/url?sa=i&amp;rct=j&amp;q=&amp;esrc=s&amp;source=images&amp;cd=&amp;cad=rja&amp;uact=8&amp;ved=0CAcQjRxqFQoTCMzx0oGErsgCFcK-cgodP2kIIQ&amp;url=http://tomaszqphotomodo.blogspot.com/2013_04_01_archive.html&amp;psig=AFQjCNEptcvXwoql3mUV5KXgXKEQ2g9LDQ&amp;ust=1444227174526690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oogle.pl/url?sa=i&amp;rct=j&amp;q=&amp;esrc=s&amp;source=images&amp;cd=&amp;cad=rja&amp;uact=8&amp;ved=0CAcQjRxqFQoTCLGe5a6DrsgCFchrcgod8BsCyw&amp;url=http://www.gdansk.pl/bip/urzad-miejski,512,39609.html&amp;psig=AFQjCNFpK_setyBRifHMFp2up1BFRgShvQ&amp;ust=1444227050320453" TargetMode="External"/><Relationship Id="rId5" Type="http://schemas.openxmlformats.org/officeDocument/2006/relationships/image" Target="../media/image41.jpeg"/><Relationship Id="rId4" Type="http://schemas.openxmlformats.org/officeDocument/2006/relationships/hyperlink" Target="http://www.google.pl/url?sa=i&amp;rct=j&amp;q=&amp;esrc=s&amp;source=images&amp;cd=&amp;cad=rja&amp;uact=8&amp;ved=0CAcQjRxqFQoTCLye75WDrsgCFYOzcgod8G8P_w&amp;url=http://www.gdansk.pl/bip/urzad-miejski,512,39609.html&amp;psig=AFQjCNFpK_setyBRifHMFp2up1BFRgShvQ&amp;ust=1444227050320453" TargetMode="External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hyperlink" Target="http://www.google.pl/url?sa=i&amp;rct=j&amp;q=&amp;esrc=s&amp;source=images&amp;cd=&amp;cad=rja&amp;uact=8&amp;ved=0CAcQjRxqFQoTCPWHoNOKrsgCFeYRcgod5DcK7g&amp;url=http://www.nadmorski24.pl/aktualnosci/6149-zakonczyla-sie-przebudowa-ul-walowej.html&amp;psig=AFQjCNG2wvWGrHuf8m6ysIT9YbYR-Gig_A&amp;ust=144422903975329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7.jpeg"/><Relationship Id="rId7" Type="http://schemas.openxmlformats.org/officeDocument/2006/relationships/hyperlink" Target="http://www.google.pl/url?sa=i&amp;rct=j&amp;q=&amp;esrc=s&amp;source=images&amp;cd=&amp;cad=rja&amp;uact=8&amp;ved=0CAcQjRxqFQoTCO6z2qiPrsgCFSGLcgodHxwDcg&amp;url=http://www.gazetakaszubska.pl/54697/bulwar-lebork&amp;psig=AFQjCNGh2uy6j2k6YwShkKjMBS9SEphLqg&amp;ust=1444230306248516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hyperlink" Target="http://www.google.pl/url?sa=i&amp;rct=j&amp;q=&amp;esrc=s&amp;source=images&amp;cd=&amp;cad=rja&amp;uact=8&amp;ved=0CAcQjRxqFQoTCIy01t-OrsgCFQIAcwod5C8Gsg&amp;url=http://gle24.pl/Fontanna-dziala-wedlug-harmonogramu,1750.html&amp;psig=AFQjCNEmq3ggFs5wNUxcKWuUR2BUr2BSAw&amp;ust=1444230150732185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www.google.pl/url?sa=i&amp;rct=j&amp;q=&amp;esrc=s&amp;source=images&amp;cd=&amp;cad=rja&amp;uact=8&amp;ved=0CAcQjRxqFQoTCIruxLCCsMgCFcJ5Pgoda1gLrA&amp;url=http://gdansk.fotopolska.eu/261579,foto.html&amp;psig=AFQjCNHG6JYTC_Gvip_kEW1Dc4R65L_EjQ&amp;ust=1444295366533418" TargetMode="Externa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hyperlink" Target="http://www.google.pl/url?sa=i&amp;rct=j&amp;q=&amp;esrc=s&amp;source=images&amp;cd=&amp;cad=rja&amp;uact=8&amp;ved=0CAcQjRxqFQoTCOvatZGCsMgCFUJaPgodR24Iog&amp;url=http://www.drmg.gdansk.pl/readarticle.php?article_id%3D327&amp;psig=AFQjCNHG6JYTC_Gvip_kEW1Dc4R65L_EjQ&amp;ust=1444295366533418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oogle.pl/url?sa=i&amp;rct=j&amp;q=&amp;esrc=s&amp;source=images&amp;cd=&amp;cad=rja&amp;uact=8&amp;ved=0CAcQjRxqFQoTCKORtqy5sMgCFYaNLAodyAIGwA&amp;url=http://www.swietochlowice.pl/program-rewitalizacji-%C5%9Bwi%C4%99toch%C5%82owic-warsztaty.html&amp;psig=AFQjCNFjLN51SAyE1iy5D5tR2xcCiniRbQ&amp;ust=1444310043051201" TargetMode="Externa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k.mlynarczyk@pomorskie.eu" TargetMode="External"/><Relationship Id="rId3" Type="http://schemas.openxmlformats.org/officeDocument/2006/relationships/image" Target="../media/image62.jpg"/><Relationship Id="rId7" Type="http://schemas.openxmlformats.org/officeDocument/2006/relationships/hyperlink" Target="mailto:k.gitner@pomorskie.e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m.kaniewska@pomorskie.eu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www.rpo.pomorskie.eu/kompleksowa-rewitalizacj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title"/>
          </p:nvPr>
        </p:nvSpPr>
        <p:spPr>
          <a:xfrm>
            <a:off x="251520" y="4221088"/>
            <a:ext cx="8640960" cy="2304256"/>
          </a:xfrm>
        </p:spPr>
        <p:txBody>
          <a:bodyPr/>
          <a:lstStyle/>
          <a:p>
            <a:pPr eaLnBrk="1" hangingPunct="1"/>
            <a:r>
              <a:rPr lang="pl-PL" altLang="pl-PL" sz="4000" b="1" dirty="0" smtClean="0">
                <a:solidFill>
                  <a:schemeClr val="bg1"/>
                </a:solidFill>
                <a:latin typeface="Calibri" pitchFamily="34" charset="0"/>
              </a:rPr>
              <a:t>Przestrzeń dla aktywności</a:t>
            </a:r>
            <a:r>
              <a:rPr lang="pl-PL" altLang="pl-PL" sz="22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2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3200" dirty="0" smtClean="0">
                <a:solidFill>
                  <a:schemeClr val="bg1"/>
                </a:solidFill>
                <a:latin typeface="Calibri" pitchFamily="34" charset="0"/>
              </a:rPr>
              <a:t>Zintegrowane projekty rewitalizacyjne </a:t>
            </a:r>
            <a:r>
              <a:rPr lang="pl-PL" altLang="pl-PL" sz="23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3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  <a:t>w ramach Regionalnego Programu Operacyjnego</a:t>
            </a:r>
            <a:b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  <a:t>Województwa Pomorskiego</a:t>
            </a:r>
            <a:b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  <a:t>na lata 2014-2020</a:t>
            </a:r>
            <a:b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2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2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2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2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0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1600" dirty="0">
                <a:solidFill>
                  <a:schemeClr val="bg1"/>
                </a:solidFill>
                <a:latin typeface="Calibri" pitchFamily="34" charset="0"/>
              </a:rPr>
              <a:t>M</a:t>
            </a:r>
            <a:r>
              <a:rPr lang="pl-PL" altLang="pl-PL" sz="1600" dirty="0" smtClean="0">
                <a:solidFill>
                  <a:schemeClr val="bg1"/>
                </a:solidFill>
                <a:latin typeface="Calibri" pitchFamily="34" charset="0"/>
              </a:rPr>
              <a:t>arszałek Województwa Pomorskiego</a:t>
            </a:r>
            <a:r>
              <a:rPr lang="pl-PL" altLang="pl-PL" sz="20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1800" dirty="0" smtClean="0">
                <a:solidFill>
                  <a:schemeClr val="bg1"/>
                </a:solidFill>
                <a:latin typeface="Calibri" pitchFamily="34" charset="0"/>
              </a:rPr>
              <a:t>Mieczysław Struk </a:t>
            </a:r>
            <a:r>
              <a:rPr lang="pl-PL" altLang="pl-PL" sz="24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4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4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4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4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4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4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4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4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4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</a:br>
            <a:endParaRPr lang="pl-PL" altLang="pl-PL" sz="22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2" name="Picture 7" descr="D:\POMORSKIE W UNII_SIW_NSS_ZNAKI_UNIJNE\NSS-NOWY-2014-2020\FE-2014-2020-PREZENTACJA PP\listownik-monoKONTRA-PASEK-Pomorskie-FE-UMWP-UE-EFSI-20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811021" cy="67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7"/>
          <a:stretch/>
        </p:blipFill>
        <p:spPr>
          <a:xfrm>
            <a:off x="869952" y="980728"/>
            <a:ext cx="8274048" cy="587727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0729"/>
            <a:ext cx="4499992" cy="3000932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1" y="3848366"/>
            <a:ext cx="4517274" cy="3009634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2123728" y="118952"/>
            <a:ext cx="69127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altLang="pl-PL" sz="1400" b="1" dirty="0" smtClean="0">
                <a:solidFill>
                  <a:schemeClr val="bg1"/>
                </a:solidFill>
                <a:latin typeface="Calibri" pitchFamily="34" charset="0"/>
              </a:rPr>
              <a:t>Rewitalizacja Dolnego Miasta w Gdańsku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Całkowita wartość Projektu: </a:t>
            </a:r>
            <a:r>
              <a:rPr lang="pl-PL" sz="1200" b="1" i="1" dirty="0" smtClean="0">
                <a:solidFill>
                  <a:schemeClr val="bg1"/>
                </a:solidFill>
                <a:latin typeface="Calibri" pitchFamily="34" charset="0"/>
              </a:rPr>
              <a:t>37,4 mln 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Dofinansowanie EFRR: </a:t>
            </a:r>
            <a:r>
              <a:rPr lang="pl-PL" sz="1200" b="1" i="1" dirty="0" smtClean="0">
                <a:solidFill>
                  <a:schemeClr val="bg1"/>
                </a:solidFill>
                <a:latin typeface="Calibri" pitchFamily="34" charset="0"/>
              </a:rPr>
              <a:t>24,1 mln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Współpraca 20 Partnerów: instytucji kultury, stowarzyszeń, jednostek miejskich, 14 wspólnot mieszkaniowych </a:t>
            </a:r>
            <a:endParaRPr lang="pl-PL" sz="1200" i="1" dirty="0"/>
          </a:p>
        </p:txBody>
      </p:sp>
    </p:spTree>
    <p:extLst>
      <p:ext uri="{BB962C8B-B14F-4D97-AF65-F5344CB8AC3E}">
        <p14:creationId xmlns:p14="http://schemas.microsoft.com/office/powerpoint/2010/main" val="392844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08919"/>
            <a:ext cx="6229120" cy="415274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/>
          <a:stretch/>
        </p:blipFill>
        <p:spPr>
          <a:xfrm>
            <a:off x="0" y="975848"/>
            <a:ext cx="6248112" cy="432536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268" y="975848"/>
            <a:ext cx="2922731" cy="19490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267" y="2924944"/>
            <a:ext cx="2922731" cy="194909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266" y="4869161"/>
            <a:ext cx="2922731" cy="1992504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2123728" y="118952"/>
            <a:ext cx="69127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altLang="pl-PL" sz="1400" b="1" dirty="0" smtClean="0">
                <a:solidFill>
                  <a:schemeClr val="bg1"/>
                </a:solidFill>
                <a:latin typeface="Calibri" pitchFamily="34" charset="0"/>
              </a:rPr>
              <a:t>Rewitalizacja Dolnego Miasta w Gdańsku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Całkowita wartość Projektu: 37,4 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Dofinansowanie EFRR: 24,1 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Współpraca 20 Partnerów: instytucji kultury, stowarzyszeń, jednostek miejskich, 14 wspólnot mieszkaniowych </a:t>
            </a:r>
            <a:endParaRPr lang="pl-PL" sz="1200" i="1" dirty="0"/>
          </a:p>
        </p:txBody>
      </p:sp>
      <p:sp>
        <p:nvSpPr>
          <p:cNvPr id="9" name="Prostokąt 8"/>
          <p:cNvSpPr/>
          <p:nvPr/>
        </p:nvSpPr>
        <p:spPr>
          <a:xfrm>
            <a:off x="107504" y="5930223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Przebudowa wybranych elementów części wspólnych </a:t>
            </a:r>
          </a:p>
          <a:p>
            <a:r>
              <a:rPr lang="pl-PL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14 budynków wspólnot mieszkaniowych i 17 budynków komunalnych </a:t>
            </a:r>
          </a:p>
          <a:p>
            <a:endParaRPr lang="pl-PL" sz="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pl-PL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8 przedsięwzięć (46 zadań) społecznych realizowanych w latach 2010-2015</a:t>
            </a:r>
          </a:p>
          <a:p>
            <a:r>
              <a:rPr lang="pl-PL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Inicjatywa JESSICA: wsparcie przedsiębiorstw kreatywnych</a:t>
            </a:r>
            <a:endParaRPr lang="pl-PL" sz="11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37571" y="5343839"/>
            <a:ext cx="69127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Przebudowa budynku CSW Łaźnia przy ulicy Jaskółczej</a:t>
            </a:r>
          </a:p>
          <a:p>
            <a:r>
              <a:rPr lang="pl-PL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Adaptacja budynku przy ulicy Dobrej dla potrzeb Świetlicy Ucznia</a:t>
            </a:r>
          </a:p>
          <a:p>
            <a:r>
              <a:rPr lang="pl-PL" sz="1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Przebudowa ulicy Łąkowej i przyległych wraz z infrastrukturą podziemną </a:t>
            </a:r>
            <a:endParaRPr lang="pl-PL" sz="11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9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r="38541"/>
          <a:stretch/>
        </p:blipFill>
        <p:spPr>
          <a:xfrm flipH="1">
            <a:off x="3521631" y="984308"/>
            <a:ext cx="5655295" cy="588500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123728" y="118952"/>
            <a:ext cx="69127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altLang="pl-PL" sz="1400" b="1" dirty="0" smtClean="0">
                <a:solidFill>
                  <a:schemeClr val="bg1"/>
                </a:solidFill>
                <a:latin typeface="Calibri" pitchFamily="34" charset="0"/>
              </a:rPr>
              <a:t>Rewitalizacja Traktu Książęcego w Słupsku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Całkowita wartość Projektu: 55,5 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Dofinansowanie EFRR: 36,6 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Współpraca 44 Partnerów: instytucji kultury, stowarzyszeń, jednostek miejskich, 37 wspólnot mieszkaniowych </a:t>
            </a:r>
            <a:endParaRPr lang="pl-PL" sz="1200" i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/>
          <a:stretch/>
        </p:blipFill>
        <p:spPr>
          <a:xfrm>
            <a:off x="0" y="988462"/>
            <a:ext cx="3521631" cy="587727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" b="12648"/>
          <a:stretch/>
        </p:blipFill>
        <p:spPr>
          <a:xfrm>
            <a:off x="3521631" y="942680"/>
            <a:ext cx="5625592" cy="3330473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2231232" y="4365104"/>
            <a:ext cx="6912768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100" dirty="0">
                <a:solidFill>
                  <a:schemeClr val="bg1"/>
                </a:solidFill>
              </a:rPr>
              <a:t>Modernizacja </a:t>
            </a:r>
            <a:r>
              <a:rPr lang="pl-PL" sz="1100" dirty="0" smtClean="0">
                <a:solidFill>
                  <a:schemeClr val="bg1"/>
                </a:solidFill>
              </a:rPr>
              <a:t>37 kamienic </a:t>
            </a:r>
            <a:endParaRPr lang="pl-PL" sz="1100" dirty="0">
              <a:solidFill>
                <a:schemeClr val="bg1"/>
              </a:solidFill>
            </a:endParaRPr>
          </a:p>
          <a:p>
            <a:pPr algn="r"/>
            <a:r>
              <a:rPr lang="pl-PL" sz="1100" dirty="0">
                <a:solidFill>
                  <a:schemeClr val="bg1"/>
                </a:solidFill>
              </a:rPr>
              <a:t>Przebudowa przejścia podziemnego pod ulicą Anny </a:t>
            </a:r>
            <a:r>
              <a:rPr lang="pl-PL" sz="1100" dirty="0" smtClean="0">
                <a:solidFill>
                  <a:schemeClr val="bg1"/>
                </a:solidFill>
              </a:rPr>
              <a:t>Łajming </a:t>
            </a:r>
            <a:endParaRPr lang="pl-PL" sz="1100" dirty="0">
              <a:solidFill>
                <a:schemeClr val="bg1"/>
              </a:solidFill>
            </a:endParaRPr>
          </a:p>
          <a:p>
            <a:pPr algn="r"/>
            <a:r>
              <a:rPr lang="pl-PL" sz="1100" dirty="0">
                <a:solidFill>
                  <a:schemeClr val="bg1"/>
                </a:solidFill>
              </a:rPr>
              <a:t>Przebudowa drogi i deptaka przy ulicy Wojska </a:t>
            </a:r>
            <a:r>
              <a:rPr lang="pl-PL" sz="1100" dirty="0" smtClean="0">
                <a:solidFill>
                  <a:schemeClr val="bg1"/>
                </a:solidFill>
              </a:rPr>
              <a:t>Polskiego </a:t>
            </a:r>
            <a:endParaRPr lang="pl-PL" sz="1100" dirty="0">
              <a:solidFill>
                <a:schemeClr val="bg1"/>
              </a:solidFill>
            </a:endParaRPr>
          </a:p>
          <a:p>
            <a:pPr algn="r"/>
            <a:r>
              <a:rPr lang="pl-PL" sz="1100" dirty="0">
                <a:solidFill>
                  <a:schemeClr val="bg1"/>
                </a:solidFill>
              </a:rPr>
              <a:t>Przebudowa Skweru im. Pierwszych </a:t>
            </a:r>
            <a:r>
              <a:rPr lang="pl-PL" sz="1100" dirty="0" smtClean="0">
                <a:solidFill>
                  <a:schemeClr val="bg1"/>
                </a:solidFill>
              </a:rPr>
              <a:t>Słupszczan </a:t>
            </a:r>
            <a:endParaRPr lang="pl-PL" sz="1100" dirty="0">
              <a:solidFill>
                <a:schemeClr val="bg1"/>
              </a:solidFill>
            </a:endParaRPr>
          </a:p>
          <a:p>
            <a:pPr algn="r"/>
            <a:r>
              <a:rPr lang="pl-PL" sz="1100" dirty="0">
                <a:solidFill>
                  <a:schemeClr val="bg1"/>
                </a:solidFill>
              </a:rPr>
              <a:t>Przebudowa ulicy </a:t>
            </a:r>
            <a:r>
              <a:rPr lang="pl-PL" sz="1100" dirty="0" smtClean="0">
                <a:solidFill>
                  <a:schemeClr val="bg1"/>
                </a:solidFill>
              </a:rPr>
              <a:t>Starzyńskiego</a:t>
            </a:r>
            <a:endParaRPr lang="pl-PL" sz="1100" dirty="0">
              <a:solidFill>
                <a:schemeClr val="bg1"/>
              </a:solidFill>
            </a:endParaRPr>
          </a:p>
          <a:p>
            <a:pPr algn="r"/>
            <a:r>
              <a:rPr lang="pl-PL" sz="1100" dirty="0">
                <a:solidFill>
                  <a:schemeClr val="bg1"/>
                </a:solidFill>
              </a:rPr>
              <a:t>Zagospodarowanie terenu tzw. „podwórka kulturalnego</a:t>
            </a:r>
            <a:r>
              <a:rPr lang="pl-PL" sz="1100" dirty="0" smtClean="0">
                <a:solidFill>
                  <a:schemeClr val="bg1"/>
                </a:solidFill>
              </a:rPr>
              <a:t>”</a:t>
            </a:r>
            <a:endParaRPr lang="pl-PL" sz="1100" dirty="0">
              <a:solidFill>
                <a:schemeClr val="bg1"/>
              </a:solidFill>
            </a:endParaRPr>
          </a:p>
          <a:p>
            <a:pPr algn="r"/>
            <a:r>
              <a:rPr lang="pl-PL" sz="1100" dirty="0">
                <a:solidFill>
                  <a:schemeClr val="bg1"/>
                </a:solidFill>
              </a:rPr>
              <a:t>Rozbudowa Teatru „Rondo</a:t>
            </a:r>
            <a:r>
              <a:rPr lang="pl-PL" sz="1100" dirty="0" smtClean="0">
                <a:solidFill>
                  <a:schemeClr val="bg1"/>
                </a:solidFill>
              </a:rPr>
              <a:t>”</a:t>
            </a:r>
            <a:endParaRPr lang="pl-PL" sz="1100" dirty="0">
              <a:solidFill>
                <a:schemeClr val="bg1"/>
              </a:solidFill>
            </a:endParaRPr>
          </a:p>
          <a:p>
            <a:pPr algn="r"/>
            <a:r>
              <a:rPr lang="pl-PL" sz="1100" dirty="0">
                <a:solidFill>
                  <a:schemeClr val="bg1"/>
                </a:solidFill>
              </a:rPr>
              <a:t>Rozbudowa Pracowni </a:t>
            </a:r>
            <a:r>
              <a:rPr lang="pl-PL" sz="1100" dirty="0" smtClean="0">
                <a:solidFill>
                  <a:schemeClr val="bg1"/>
                </a:solidFill>
              </a:rPr>
              <a:t>Ceramicznej</a:t>
            </a:r>
            <a:endParaRPr lang="pl-PL" sz="1100" dirty="0">
              <a:solidFill>
                <a:schemeClr val="bg1"/>
              </a:solidFill>
            </a:endParaRPr>
          </a:p>
          <a:p>
            <a:pPr algn="r"/>
            <a:r>
              <a:rPr lang="pl-PL" sz="1100" dirty="0">
                <a:solidFill>
                  <a:schemeClr val="bg1"/>
                </a:solidFill>
              </a:rPr>
              <a:t> </a:t>
            </a:r>
            <a:r>
              <a:rPr lang="pl-PL" sz="1100" dirty="0" smtClean="0">
                <a:solidFill>
                  <a:schemeClr val="bg1"/>
                </a:solidFill>
              </a:rPr>
              <a:t>Budowa </a:t>
            </a:r>
            <a:r>
              <a:rPr lang="pl-PL" sz="1100" dirty="0">
                <a:solidFill>
                  <a:schemeClr val="bg1"/>
                </a:solidFill>
              </a:rPr>
              <a:t>ośrodka sportowo-rekreacyjnego </a:t>
            </a:r>
            <a:endParaRPr lang="pl-PL" sz="1100" dirty="0" smtClean="0">
              <a:solidFill>
                <a:schemeClr val="bg1"/>
              </a:solidFill>
            </a:endParaRPr>
          </a:p>
          <a:p>
            <a:pPr algn="r"/>
            <a:r>
              <a:rPr lang="pl-PL" sz="1100" dirty="0" smtClean="0">
                <a:solidFill>
                  <a:schemeClr val="bg1"/>
                </a:solidFill>
              </a:rPr>
              <a:t>Budowa </a:t>
            </a:r>
            <a:r>
              <a:rPr lang="pl-PL" sz="1100" dirty="0">
                <a:solidFill>
                  <a:schemeClr val="bg1"/>
                </a:solidFill>
              </a:rPr>
              <a:t>Centrum Organizacji Pozarządowych i Ekonomii Społecznej </a:t>
            </a:r>
          </a:p>
          <a:p>
            <a:pPr algn="r"/>
            <a:endParaRPr lang="pl-PL" sz="11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endParaRPr lang="pl-PL" sz="1100" i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endParaRPr lang="pl-PL" sz="11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39 zrealizowanych przedsięwzięć społecznych w latach 2010-2015</a:t>
            </a:r>
            <a:endParaRPr lang="pl-PL" sz="12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2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18"/>
          <a:stretch/>
        </p:blipFill>
        <p:spPr>
          <a:xfrm>
            <a:off x="2306671" y="980728"/>
            <a:ext cx="6837329" cy="5877272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123728" y="118952"/>
            <a:ext cx="69127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altLang="pl-PL" sz="1400" b="1" dirty="0" smtClean="0">
                <a:solidFill>
                  <a:schemeClr val="bg1"/>
                </a:solidFill>
                <a:latin typeface="Calibri" pitchFamily="34" charset="0"/>
              </a:rPr>
              <a:t>Rewitalizacja Traktu Książęcego w Słupsku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Całkowita wartość Projektu: 55,5 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Dofinansowanie EFRR: 36,6 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Współpraca 44 Partnerów: instytucji kultury, stowarzyszeń, jednostek miejskich, 37 wspólnot mieszkaniowych </a:t>
            </a:r>
            <a:endParaRPr lang="pl-PL" sz="1200" i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6"/>
            <a:ext cx="3023394" cy="2016226"/>
          </a:xfrm>
          <a:prstGeom prst="rect">
            <a:avLst/>
          </a:prstGeom>
        </p:spPr>
      </p:pic>
      <p:pic>
        <p:nvPicPr>
          <p:cNvPr id="7" name="Picture 5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6602"/>
            <a:ext cx="3023394" cy="1995600"/>
          </a:xfrm>
          <a:prstGeom prst="rect">
            <a:avLst/>
          </a:prstGeom>
          <a:noFill/>
          <a:ln w="9525" algn="ctr">
            <a:solidFill>
              <a:srgbClr val="8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9475"/>
            <a:ext cx="3023394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25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r="38541"/>
          <a:stretch/>
        </p:blipFill>
        <p:spPr>
          <a:xfrm flipH="1">
            <a:off x="3068577" y="980727"/>
            <a:ext cx="6073968" cy="588500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80726"/>
            <a:ext cx="6084168" cy="405738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123728" y="99681"/>
            <a:ext cx="69127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altLang="pl-PL" sz="1400" b="1" dirty="0" smtClean="0">
                <a:solidFill>
                  <a:schemeClr val="bg1"/>
                </a:solidFill>
                <a:latin typeface="Calibri" pitchFamily="34" charset="0"/>
              </a:rPr>
              <a:t>Rewitalizacja Starego Miasta w Tczewie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Całkowita wartość Projektu: </a:t>
            </a:r>
            <a:r>
              <a:rPr lang="pl-PL" sz="1200" b="1" i="1" dirty="0" smtClean="0">
                <a:solidFill>
                  <a:schemeClr val="bg1"/>
                </a:solidFill>
                <a:latin typeface="Calibri" pitchFamily="34" charset="0"/>
              </a:rPr>
              <a:t>22,3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 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Dofinansowanie EFRR: </a:t>
            </a:r>
            <a:r>
              <a:rPr lang="pl-PL" sz="1200" b="1" i="1" dirty="0" smtClean="0">
                <a:solidFill>
                  <a:schemeClr val="bg1"/>
                </a:solidFill>
                <a:latin typeface="Calibri" pitchFamily="34" charset="0"/>
              </a:rPr>
              <a:t>10,4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 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Współpraca 9 Partnerów: instytucje kultury, jednostki miejskie, uczelnia wyższa , stowarzyszenia oraz policja </a:t>
            </a:r>
            <a:endParaRPr lang="pl-PL" sz="1200" i="1" dirty="0"/>
          </a:p>
        </p:txBody>
      </p:sp>
      <p:sp>
        <p:nvSpPr>
          <p:cNvPr id="12" name="Prostokąt 11"/>
          <p:cNvSpPr/>
          <p:nvPr/>
        </p:nvSpPr>
        <p:spPr>
          <a:xfrm>
            <a:off x="10482" y="1052736"/>
            <a:ext cx="69127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Modernizacja budynków wspólnot mieszkaniowych</a:t>
            </a:r>
            <a:endParaRPr lang="pl-PL" sz="11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2229777" y="5195284"/>
            <a:ext cx="691276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100" dirty="0" smtClean="0">
                <a:solidFill>
                  <a:schemeClr val="bg1"/>
                </a:solidFill>
              </a:rPr>
              <a:t>Zagospodarowanie przestrzeni </a:t>
            </a:r>
            <a:r>
              <a:rPr lang="pl-PL" sz="1100" dirty="0">
                <a:solidFill>
                  <a:schemeClr val="bg1"/>
                </a:solidFill>
              </a:rPr>
              <a:t>publicznej szlaków spacerowych</a:t>
            </a:r>
          </a:p>
          <a:p>
            <a:pPr algn="r"/>
            <a:r>
              <a:rPr lang="pl-PL" sz="1100" dirty="0">
                <a:solidFill>
                  <a:schemeClr val="bg1"/>
                </a:solidFill>
              </a:rPr>
              <a:t>Remonty budynków komunalnych przy szlakach spacerowych</a:t>
            </a:r>
          </a:p>
          <a:p>
            <a:pPr algn="r"/>
            <a:r>
              <a:rPr lang="pl-PL" sz="1100" dirty="0">
                <a:solidFill>
                  <a:schemeClr val="bg1"/>
                </a:solidFill>
              </a:rPr>
              <a:t>Zagospodarowanie terenów fosy miejskiej </a:t>
            </a:r>
          </a:p>
          <a:p>
            <a:pPr algn="r"/>
            <a:r>
              <a:rPr lang="pl-PL" sz="1100" dirty="0">
                <a:solidFill>
                  <a:schemeClr val="bg1"/>
                </a:solidFill>
              </a:rPr>
              <a:t>Zagospodarowanie terenów rekreacyjnych </a:t>
            </a:r>
          </a:p>
          <a:p>
            <a:pPr algn="r"/>
            <a:r>
              <a:rPr lang="pl-PL" sz="1100" dirty="0">
                <a:solidFill>
                  <a:schemeClr val="bg1"/>
                </a:solidFill>
              </a:rPr>
              <a:t>Wykonanie elementów monitoringu dla obszaru </a:t>
            </a:r>
            <a:r>
              <a:rPr lang="pl-PL" sz="1100" dirty="0" smtClean="0">
                <a:solidFill>
                  <a:schemeClr val="bg1"/>
                </a:solidFill>
              </a:rPr>
              <a:t>zdegradowanego </a:t>
            </a:r>
            <a:endParaRPr lang="pl-PL" sz="1100" dirty="0">
              <a:solidFill>
                <a:schemeClr val="bg1"/>
              </a:solidFill>
            </a:endParaRPr>
          </a:p>
          <a:p>
            <a:pPr algn="r"/>
            <a:endParaRPr lang="pl-PL" sz="1100" i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endParaRPr lang="pl-PL" sz="1100" i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r>
              <a:rPr lang="pl-PL" sz="11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5 programów o charakterze społecznym</a:t>
            </a:r>
            <a:endParaRPr lang="pl-PL" sz="11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endParaRPr lang="pl-PL" sz="1100" i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endParaRPr lang="pl-PL" sz="11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r>
              <a:rPr lang="pl-PL" sz="11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….</a:t>
            </a:r>
            <a:endParaRPr lang="pl-PL" sz="11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1"/>
          <a:stretch/>
        </p:blipFill>
        <p:spPr>
          <a:xfrm>
            <a:off x="0" y="980727"/>
            <a:ext cx="3131840" cy="1944217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6" y="2924944"/>
            <a:ext cx="3086433" cy="205826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-9474" r="-1061" b="9474"/>
          <a:stretch/>
        </p:blipFill>
        <p:spPr bwMode="auto">
          <a:xfrm>
            <a:off x="0" y="4531887"/>
            <a:ext cx="3101484" cy="23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32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r="38541"/>
          <a:stretch/>
        </p:blipFill>
        <p:spPr>
          <a:xfrm flipH="1">
            <a:off x="3070032" y="1150736"/>
            <a:ext cx="6073968" cy="571745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123728" y="118952"/>
            <a:ext cx="69127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altLang="pl-PL" sz="1400" b="1" dirty="0" smtClean="0">
                <a:solidFill>
                  <a:schemeClr val="bg1"/>
                </a:solidFill>
                <a:latin typeface="Calibri" pitchFamily="34" charset="0"/>
              </a:rPr>
              <a:t>Rewitalizacja Dolnego Wrzeszcza w Gdańsku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Całkowita wartość Projektu: </a:t>
            </a:r>
            <a:r>
              <a:rPr lang="pl-PL" sz="1200" b="1" i="1" dirty="0" smtClean="0">
                <a:solidFill>
                  <a:schemeClr val="bg1"/>
                </a:solidFill>
                <a:latin typeface="Calibri" pitchFamily="34" charset="0"/>
              </a:rPr>
              <a:t>13,6mln 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Dofinansowanie EFRR: </a:t>
            </a:r>
            <a:r>
              <a:rPr lang="pl-PL" sz="1200" b="1" i="1" dirty="0" smtClean="0">
                <a:solidFill>
                  <a:schemeClr val="bg1"/>
                </a:solidFill>
                <a:latin typeface="Calibri" pitchFamily="34" charset="0"/>
              </a:rPr>
              <a:t>9,2 m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Współpraca 26 Partnerów: wspólnoty mieszkaniowe, stowarzyszenia, instytucje kultury, jednostki miejskie</a:t>
            </a:r>
            <a:endParaRPr lang="pl-PL" sz="1200" i="1" dirty="0"/>
          </a:p>
        </p:txBody>
      </p:sp>
      <p:sp>
        <p:nvSpPr>
          <p:cNvPr id="12" name="Prostokąt 11"/>
          <p:cNvSpPr/>
          <p:nvPr/>
        </p:nvSpPr>
        <p:spPr>
          <a:xfrm>
            <a:off x="10482" y="1052736"/>
            <a:ext cx="69127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Modernizacja budynków wspólnot mieszkaniowych</a:t>
            </a:r>
            <a:endParaRPr lang="pl-PL" sz="11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2139777" y="5050452"/>
            <a:ext cx="69127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l-PL" sz="11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endParaRPr lang="pl-PL" sz="1100" i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endParaRPr lang="pl-PL" sz="11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39" y="980726"/>
            <a:ext cx="5927061" cy="392578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916704"/>
            <a:ext cx="2926321" cy="195149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5"/>
          <a:stretch/>
        </p:blipFill>
        <p:spPr>
          <a:xfrm>
            <a:off x="-32775" y="980764"/>
            <a:ext cx="3275935" cy="588743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637250" y="505045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Przebudowa ulicy Wajdeloty </a:t>
            </a:r>
            <a:r>
              <a:rPr lang="pl-PL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oraz </a:t>
            </a:r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fragmentów ulic przyległych </a:t>
            </a:r>
            <a:endParaRPr lang="pl-PL" sz="1200" i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wraz z budową </a:t>
            </a:r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Kanału Ulgi dla Potoku </a:t>
            </a:r>
            <a:r>
              <a:rPr lang="pl-PL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Strzyży</a:t>
            </a:r>
          </a:p>
          <a:p>
            <a:pPr algn="r"/>
            <a:endParaRPr lang="pl-PL" sz="1200" i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Przebudowa </a:t>
            </a:r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elementów 26 </a:t>
            </a:r>
            <a:r>
              <a:rPr lang="pl-PL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budynków mieszkalnych</a:t>
            </a:r>
          </a:p>
          <a:p>
            <a:pPr algn="r"/>
            <a:endParaRPr lang="pl-PL" sz="12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Adaptacja </a:t>
            </a:r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pomieszczeń dla </a:t>
            </a:r>
            <a:r>
              <a:rPr lang="pl-PL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Klubu </a:t>
            </a:r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Młodego Wrzeszczaka </a:t>
            </a:r>
          </a:p>
        </p:txBody>
      </p:sp>
      <p:sp>
        <p:nvSpPr>
          <p:cNvPr id="7" name="Prostokąt 6"/>
          <p:cNvSpPr/>
          <p:nvPr/>
        </p:nvSpPr>
        <p:spPr>
          <a:xfrm>
            <a:off x="4546259" y="630178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 </a:t>
            </a:r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działania (</a:t>
            </a:r>
            <a:r>
              <a:rPr lang="pl-PL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12 </a:t>
            </a:r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zadań) społecznych w zakresie </a:t>
            </a:r>
          </a:p>
          <a:p>
            <a:pPr algn="r"/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rozwoju społeczno-kulturalnego</a:t>
            </a:r>
          </a:p>
        </p:txBody>
      </p:sp>
    </p:spTree>
    <p:extLst>
      <p:ext uri="{BB962C8B-B14F-4D97-AF65-F5344CB8AC3E}">
        <p14:creationId xmlns:p14="http://schemas.microsoft.com/office/powerpoint/2010/main" val="163497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r="38541"/>
          <a:stretch/>
        </p:blipFill>
        <p:spPr>
          <a:xfrm flipH="1">
            <a:off x="2900251" y="1017537"/>
            <a:ext cx="6243749" cy="587727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141545" y="22031"/>
            <a:ext cx="69127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altLang="pl-PL" sz="1400" b="1" dirty="0" smtClean="0">
                <a:solidFill>
                  <a:schemeClr val="bg1"/>
                </a:solidFill>
                <a:latin typeface="Calibri" pitchFamily="34" charset="0"/>
              </a:rPr>
              <a:t>Rewitalizacja w Nowym Porcie 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Całkowita wartość Projektu: </a:t>
            </a:r>
            <a:r>
              <a:rPr lang="pl-PL" sz="1200" b="1" i="1" dirty="0" smtClean="0">
                <a:solidFill>
                  <a:schemeClr val="bg1"/>
                </a:solidFill>
                <a:latin typeface="Calibri" pitchFamily="34" charset="0"/>
              </a:rPr>
              <a:t>20,5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Dofinansowanie EFRR: </a:t>
            </a:r>
            <a:r>
              <a:rPr lang="pl-PL" sz="1200" b="1" i="1" dirty="0" smtClean="0">
                <a:solidFill>
                  <a:schemeClr val="bg1"/>
                </a:solidFill>
                <a:latin typeface="Calibri" pitchFamily="34" charset="0"/>
              </a:rPr>
              <a:t>14,1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 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Współpraca 4 Partnerów: towarzyszenia, instytucje kultury, jednostki miejskie</a:t>
            </a:r>
            <a:endParaRPr lang="pl-PL" sz="1200" i="1" dirty="0"/>
          </a:p>
        </p:txBody>
      </p:sp>
      <p:sp>
        <p:nvSpPr>
          <p:cNvPr id="2" name="Prostokąt 1"/>
          <p:cNvSpPr/>
          <p:nvPr/>
        </p:nvSpPr>
        <p:spPr>
          <a:xfrm>
            <a:off x="4464496" y="551723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Przebudowa </a:t>
            </a:r>
            <a:r>
              <a:rPr lang="pl-PL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 adaptacja CSW </a:t>
            </a:r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Łaźnia przy ulicy Strajku Dokerów</a:t>
            </a:r>
          </a:p>
          <a:p>
            <a:pPr algn="r"/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Przebudowa Placu Księdza Prałata Gustkowicza</a:t>
            </a:r>
          </a:p>
          <a:p>
            <a:pPr algn="r"/>
            <a:endParaRPr lang="pl-PL" sz="12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r"/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4 działania (11 zadań) społecznych w zakresie </a:t>
            </a:r>
          </a:p>
          <a:p>
            <a:pPr algn="r"/>
            <a:r>
              <a:rPr lang="pl-PL" sz="1200" i="1" dirty="0">
                <a:solidFill>
                  <a:schemeClr val="bg1"/>
                </a:solidFill>
                <a:latin typeface="Calibri" panose="020F0502020204030204" pitchFamily="34" charset="0"/>
              </a:rPr>
              <a:t>rozwoju społeczno-kulturalnego</a:t>
            </a:r>
          </a:p>
        </p:txBody>
      </p:sp>
      <p:pic>
        <p:nvPicPr>
          <p:cNvPr id="2050" name="Picture 2" descr="http://www.gdansk.pl/subpages/galeria/_f/bgf_500/2015-09-12_3_festyn_plac_gustkiewicza/dni_nportu_gustkowicza_1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" y="972476"/>
            <a:ext cx="4754221" cy="3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Znalezione obrazy dla zapytania nowy port plac księdza gustkowicza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Znalezione obrazy dla zapytania nowy port plac księdza gustkowicza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6" name="Picture 8" descr="http://www.gdansk.pl/subpages/galeria/_f/bgf_500/2015-09-12_3_festyn_plac_gustkiewicza/dni_nportu_gustkowicza_12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2985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3.bp.blogspot.com/-Nln4STA-P3w/UWnEQcXS2gI/AAAAAAAAAgE/ocuuvBsP_gw/s1600/DSC03399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9" y="950296"/>
            <a:ext cx="4381500" cy="328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6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137583" y="110313"/>
            <a:ext cx="69127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altLang="pl-PL" sz="1400" b="1" dirty="0" smtClean="0">
                <a:solidFill>
                  <a:schemeClr val="bg1"/>
                </a:solidFill>
                <a:latin typeface="Calibri" pitchFamily="34" charset="0"/>
              </a:rPr>
              <a:t>Rewitalizacja Przestrzeni Publicznej Śródmieścia Wejherowa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Całkowita wartość Projektu: </a:t>
            </a:r>
            <a:r>
              <a:rPr lang="pl-PL" sz="1200" b="1" i="1" dirty="0" smtClean="0">
                <a:solidFill>
                  <a:schemeClr val="bg1"/>
                </a:solidFill>
                <a:latin typeface="Calibri" pitchFamily="34" charset="0"/>
              </a:rPr>
              <a:t>19,3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 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Dofinansowanie EFRR: </a:t>
            </a:r>
            <a:r>
              <a:rPr lang="pl-PL" sz="1200" b="1" i="1" dirty="0" smtClean="0">
                <a:solidFill>
                  <a:schemeClr val="bg1"/>
                </a:solidFill>
                <a:latin typeface="Calibri" pitchFamily="34" charset="0"/>
              </a:rPr>
              <a:t>11,5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 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Współpraca 7 Partnerów: instytucje kultury, jednostki miejskie, policja</a:t>
            </a:r>
            <a:endParaRPr lang="pl-PL" sz="1200" i="1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5354"/>
            <a:ext cx="3390194" cy="254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8" y="980726"/>
            <a:ext cx="3403372" cy="226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6" y="2473741"/>
            <a:ext cx="3401630" cy="217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r="38541"/>
          <a:stretch/>
        </p:blipFill>
        <p:spPr>
          <a:xfrm flipH="1">
            <a:off x="3390194" y="1283194"/>
            <a:ext cx="5753806" cy="5574806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4355976" y="635054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4 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działania społeczne </a:t>
            </a:r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w zakresie 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rozwoju </a:t>
            </a:r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społeczno-kulturalnego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4355976" y="54907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Modernizacja ulicy Wałowej  wraz z terenami przyległymi Rewaloryzacja parku miejskiego wraz z amfiteatrem</a:t>
            </a:r>
          </a:p>
          <a:p>
            <a:pPr algn="r"/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Rozbudowa sieci placów i miejsc rekreacji  </a:t>
            </a:r>
          </a:p>
        </p:txBody>
      </p:sp>
      <p:sp>
        <p:nvSpPr>
          <p:cNvPr id="12" name="AutoShape 2" descr="Znalezione obrazy dla zapytania modernizacja ulicy Wałowej w Wejherowie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196" name="Picture 4" descr="http://www.nadmorski24.pl/images/M5U751S5p0c0a1s3q2i3S3a2o9x1M5n6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194" y="996940"/>
            <a:ext cx="5753806" cy="431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93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r="38541"/>
          <a:stretch/>
        </p:blipFill>
        <p:spPr>
          <a:xfrm flipH="1">
            <a:off x="3407132" y="1312559"/>
            <a:ext cx="5753806" cy="557480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9"/>
          <a:stretch/>
        </p:blipFill>
        <p:spPr>
          <a:xfrm>
            <a:off x="7849" y="2546070"/>
            <a:ext cx="3382345" cy="431193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206444" y="110312"/>
            <a:ext cx="69127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altLang="pl-PL" sz="1400" b="1" dirty="0" smtClean="0">
                <a:solidFill>
                  <a:schemeClr val="bg1"/>
                </a:solidFill>
                <a:latin typeface="Calibri" pitchFamily="34" charset="0"/>
              </a:rPr>
              <a:t>Rewitalizacja Letnicy w Gdańsku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Całkowita wartość Projektu: </a:t>
            </a:r>
            <a:r>
              <a:rPr lang="pl-PL" sz="1200" b="1" i="1" dirty="0" smtClean="0">
                <a:solidFill>
                  <a:schemeClr val="bg1"/>
                </a:solidFill>
                <a:latin typeface="Calibri" pitchFamily="34" charset="0"/>
              </a:rPr>
              <a:t>48,3 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Dofinansowanie EFRR: </a:t>
            </a:r>
            <a:r>
              <a:rPr lang="pl-PL" sz="1200" b="1" i="1" dirty="0" smtClean="0">
                <a:solidFill>
                  <a:schemeClr val="bg1"/>
                </a:solidFill>
                <a:latin typeface="Calibri" pitchFamily="34" charset="0"/>
              </a:rPr>
              <a:t>19,3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 mln zł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Współpraca 6 Partnerów: towarzystwo pomocy, instytucja kultury, jednostki miejskie</a:t>
            </a:r>
            <a:endParaRPr lang="pl-PL" sz="1200" i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" y="980726"/>
            <a:ext cx="3402548" cy="235517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719" y="980725"/>
            <a:ext cx="5772128" cy="432909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958729" y="6491197"/>
            <a:ext cx="51798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5 zadań  (21 ofert) społecznych w zakresie 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rozwoju społeczno kulturalnego</a:t>
            </a:r>
            <a:endParaRPr lang="pl-PL" sz="12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3718612" y="5309821"/>
            <a:ext cx="5400600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Remont kapitalny 29 budynków mieszkalnych</a:t>
            </a:r>
          </a:p>
          <a:p>
            <a:pPr algn="r"/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Remont przestrzeni półpublicznych </a:t>
            </a:r>
          </a:p>
          <a:p>
            <a:pPr algn="r"/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Przebudowa pomieszczeń biblioteki i sali gimnastycznej w szkole podstawowej nr 22</a:t>
            </a:r>
          </a:p>
          <a:p>
            <a:pPr algn="r">
              <a:spcBef>
                <a:spcPct val="30000"/>
              </a:spcBef>
              <a:defRPr/>
            </a:pPr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Adaptacja budynku na potrzeby prowadzenia działań 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społecznych „Dom </a:t>
            </a:r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Otwarty”</a:t>
            </a:r>
          </a:p>
          <a:p>
            <a:pPr algn="r"/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Przebudowa ulic wraz z infrastrukturą podziemną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29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608864" y="0"/>
            <a:ext cx="6516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altLang="pl-PL" sz="1400" b="1" dirty="0">
                <a:solidFill>
                  <a:schemeClr val="bg1"/>
                </a:solidFill>
                <a:latin typeface="Calibri" pitchFamily="34" charset="0"/>
              </a:rPr>
              <a:t>Rewitalizacja </a:t>
            </a:r>
            <a:r>
              <a:rPr lang="pl-PL" altLang="pl-PL" sz="1400" b="1" dirty="0" smtClean="0">
                <a:solidFill>
                  <a:schemeClr val="bg1"/>
                </a:solidFill>
                <a:latin typeface="Calibri" pitchFamily="34" charset="0"/>
              </a:rPr>
              <a:t>Centrum Lęborka</a:t>
            </a:r>
            <a:endParaRPr lang="pl-PL" altLang="pl-PL" sz="1400" b="1" dirty="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r>
              <a:rPr lang="pl-PL" sz="1400" dirty="0">
                <a:solidFill>
                  <a:schemeClr val="bg1"/>
                </a:solidFill>
                <a:latin typeface="Calibri" pitchFamily="34" charset="0"/>
              </a:rPr>
              <a:t>Całkowita wartość Projektu: </a:t>
            </a:r>
            <a:r>
              <a:rPr lang="pl-PL" sz="1400" b="1" dirty="0" smtClean="0">
                <a:solidFill>
                  <a:schemeClr val="bg1"/>
                </a:solidFill>
                <a:latin typeface="Calibri" pitchFamily="34" charset="0"/>
              </a:rPr>
              <a:t>12,7 </a:t>
            </a:r>
            <a:r>
              <a:rPr lang="pl-PL" sz="1400" b="1" dirty="0">
                <a:solidFill>
                  <a:schemeClr val="bg1"/>
                </a:solidFill>
                <a:latin typeface="Calibri" pitchFamily="34" charset="0"/>
              </a:rPr>
              <a:t>mln zł</a:t>
            </a:r>
          </a:p>
          <a:p>
            <a:pPr algn="r"/>
            <a:r>
              <a:rPr lang="pl-PL" sz="1400" dirty="0">
                <a:solidFill>
                  <a:schemeClr val="bg1"/>
                </a:solidFill>
                <a:latin typeface="Calibri" pitchFamily="34" charset="0"/>
              </a:rPr>
              <a:t>Dofinansowanie EFRR: </a:t>
            </a:r>
            <a:r>
              <a:rPr lang="pl-PL" sz="1400" b="1" dirty="0" smtClean="0">
                <a:solidFill>
                  <a:schemeClr val="bg1"/>
                </a:solidFill>
                <a:latin typeface="Calibri" pitchFamily="34" charset="0"/>
              </a:rPr>
              <a:t>8,8mln </a:t>
            </a:r>
            <a:r>
              <a:rPr lang="pl-PL" sz="1400" b="1" dirty="0">
                <a:solidFill>
                  <a:schemeClr val="bg1"/>
                </a:solidFill>
                <a:latin typeface="Calibri" pitchFamily="34" charset="0"/>
              </a:rPr>
              <a:t>zł</a:t>
            </a:r>
          </a:p>
          <a:p>
            <a:pPr algn="r"/>
            <a:r>
              <a:rPr lang="pl-PL" sz="1200" b="1" dirty="0">
                <a:solidFill>
                  <a:schemeClr val="bg1"/>
                </a:solidFill>
                <a:latin typeface="Calibri" pitchFamily="34" charset="0"/>
              </a:rPr>
              <a:t>Współpraca </a:t>
            </a:r>
            <a:r>
              <a:rPr lang="pl-PL" sz="1200" b="1" dirty="0" smtClean="0">
                <a:solidFill>
                  <a:schemeClr val="bg1"/>
                </a:solidFill>
                <a:latin typeface="Calibri" pitchFamily="34" charset="0"/>
              </a:rPr>
              <a:t>8 </a:t>
            </a:r>
            <a:r>
              <a:rPr lang="pl-PL" sz="1200" b="1" dirty="0">
                <a:solidFill>
                  <a:schemeClr val="bg1"/>
                </a:solidFill>
                <a:latin typeface="Calibri" pitchFamily="34" charset="0"/>
              </a:rPr>
              <a:t>Partnerów: </a:t>
            </a:r>
            <a:r>
              <a:rPr lang="pl-PL" sz="1200" b="1" dirty="0" smtClean="0">
                <a:solidFill>
                  <a:schemeClr val="bg1"/>
                </a:solidFill>
                <a:latin typeface="Calibri" pitchFamily="34" charset="0"/>
              </a:rPr>
              <a:t>wspólnota mieszkaniowa,  instytucje </a:t>
            </a:r>
            <a:r>
              <a:rPr lang="pl-PL" sz="1200" b="1" dirty="0">
                <a:solidFill>
                  <a:schemeClr val="bg1"/>
                </a:solidFill>
                <a:latin typeface="Calibri" pitchFamily="34" charset="0"/>
              </a:rPr>
              <a:t>kultury, jednostki miejskie, </a:t>
            </a:r>
            <a:r>
              <a:rPr lang="pl-PL" sz="1200" b="1" dirty="0" smtClean="0">
                <a:solidFill>
                  <a:schemeClr val="bg1"/>
                </a:solidFill>
                <a:latin typeface="Calibri" pitchFamily="34" charset="0"/>
              </a:rPr>
              <a:t>parafia</a:t>
            </a:r>
            <a:endParaRPr lang="pl-PL" sz="1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" r="38541"/>
          <a:stretch/>
        </p:blipFill>
        <p:spPr>
          <a:xfrm flipH="1">
            <a:off x="3390194" y="1281614"/>
            <a:ext cx="5753806" cy="5574806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4448641" y="6257057"/>
            <a:ext cx="46953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10 działań  </a:t>
            </a:r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w zakresie rozwoju społeczno-kulturalnego</a:t>
            </a:r>
          </a:p>
        </p:txBody>
      </p:sp>
      <p:sp>
        <p:nvSpPr>
          <p:cNvPr id="7" name="Prostokąt 6"/>
          <p:cNvSpPr/>
          <p:nvPr/>
        </p:nvSpPr>
        <p:spPr>
          <a:xfrm>
            <a:off x="4474082" y="456428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Przebudowa Placu Pokoju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Budowa świetlicy środowiskowej  </a:t>
            </a:r>
          </a:p>
          <a:p>
            <a:pPr algn="r"/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R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ozbudowa systemu monitoringu miejskiego 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Budowa i przebudowa bulwarów nad rzeką Łebą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Budowa świetlicy przy Zespole </a:t>
            </a:r>
            <a:r>
              <a:rPr lang="pl-PL" sz="1200" i="1" dirty="0">
                <a:solidFill>
                  <a:schemeClr val="bg1"/>
                </a:solidFill>
                <a:latin typeface="Calibri" pitchFamily="34" charset="0"/>
              </a:rPr>
              <a:t>S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zkół nr 3 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Remont elewacji zabytkowej kamienicy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Zagospodarowanie otoczenia zabytkowego kościoła</a:t>
            </a:r>
            <a:b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l-PL" sz="1200" i="1" dirty="0" err="1" smtClean="0">
                <a:solidFill>
                  <a:schemeClr val="bg1"/>
                </a:solidFill>
                <a:latin typeface="Calibri" pitchFamily="34" charset="0"/>
              </a:rPr>
              <a:t>św</a:t>
            </a:r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 Jakuba wraz z przebudową domu parafialnego</a:t>
            </a:r>
            <a:endParaRPr lang="pl-PL" sz="12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218" name="Picture 2" descr="http://img.gwe24.pl/artykuly/2014-07-31_ldj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8" y="974645"/>
            <a:ext cx="4029514" cy="302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0" descr="C:\Users\mkaniewska\AppData\Local\Microsoft\Windows\Temporary Internet Files\Content.Outlook\GLY10C3O\AK7 p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516"/>
            <a:ext cx="4029514" cy="30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www.gazetakaszubska.pl/wp-content/uploads/2014/06/bulwar-lebork-650x435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636" y="955323"/>
            <a:ext cx="5148064" cy="34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62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11760" y="188640"/>
            <a:ext cx="66247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Zintegrowane projekty rewitalizacyjne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w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ramach </a:t>
            </a:r>
            <a:endParaRPr lang="pl-PL" altLang="pl-PL" sz="13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Regionalnego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Programu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Operacyjnego Województwa Pomorskiego na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lata 2014-2020</a:t>
            </a:r>
            <a:endParaRPr lang="pl-PL" sz="1300" dirty="0"/>
          </a:p>
        </p:txBody>
      </p:sp>
      <p:sp>
        <p:nvSpPr>
          <p:cNvPr id="3" name="AutoShape 2" descr="Znalezione obrazy dla zapytania łażnia w gdańsku budowa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0" name="Picture 6" descr="http://fotopolska.eu/foto/261/26157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8" y="3501008"/>
            <a:ext cx="4335963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rmg.gdansk.pl/images/articles/laznia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9"/>
            <a:ext cx="432342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94" y="980727"/>
            <a:ext cx="2378106" cy="313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94" y="3679327"/>
            <a:ext cx="2383892" cy="317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89"/>
          <a:stretch/>
        </p:blipFill>
        <p:spPr bwMode="auto">
          <a:xfrm>
            <a:off x="3635895" y="980727"/>
            <a:ext cx="3129999" cy="587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00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123728" y="260648"/>
            <a:ext cx="69127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altLang="pl-PL" sz="1400" dirty="0" smtClean="0">
                <a:solidFill>
                  <a:schemeClr val="bg1"/>
                </a:solidFill>
                <a:latin typeface="Calibri" pitchFamily="34" charset="0"/>
              </a:rPr>
              <a:t>Pozadotacyjne wsparcie rozwoju obszarów zdegradowanych</a:t>
            </a:r>
          </a:p>
          <a:p>
            <a:pPr algn="r"/>
            <a:r>
              <a:rPr lang="pl-PL" sz="1200" i="1" dirty="0" smtClean="0">
                <a:solidFill>
                  <a:schemeClr val="bg1"/>
                </a:solidFill>
                <a:latin typeface="Calibri" pitchFamily="34" charset="0"/>
              </a:rPr>
              <a:t>Planowana alokacja w ramach działania 8.2 RPO WP:  66 mln zł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1" y="946448"/>
            <a:ext cx="3231270" cy="2154853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707904" y="1257510"/>
            <a:ext cx="4572000" cy="153272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buClr>
                <a:schemeClr val="folHlink"/>
              </a:buClr>
            </a:pPr>
            <a:r>
              <a:rPr lang="pl-PL" sz="1400" b="1" dirty="0">
                <a:latin typeface="Calibri" panose="020F0502020204030204" pitchFamily="34" charset="0"/>
              </a:rPr>
              <a:t>Rewitalizacja XIX wiecznego zabytkowego budynku na Dolnym Mieście w Gdańsku na rzecz przedsiębiorstw </a:t>
            </a:r>
            <a:r>
              <a:rPr lang="pl-PL" sz="1400" b="1" dirty="0" smtClean="0">
                <a:latin typeface="Calibri" panose="020F0502020204030204" pitchFamily="34" charset="0"/>
              </a:rPr>
              <a:t>kreatywnych</a:t>
            </a:r>
            <a:endParaRPr lang="pl-PL" sz="14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chemeClr val="folHlink"/>
              </a:buClr>
            </a:pPr>
            <a:endParaRPr lang="pl-PL" sz="12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chemeClr val="folHlink"/>
              </a:buClr>
            </a:pPr>
            <a:r>
              <a:rPr lang="pl-PL" sz="1200" dirty="0" smtClean="0">
                <a:latin typeface="Calibri" panose="020F0502020204030204" pitchFamily="34" charset="0"/>
              </a:rPr>
              <a:t>Wartość </a:t>
            </a:r>
            <a:r>
              <a:rPr lang="pl-PL" sz="1200" dirty="0">
                <a:latin typeface="Calibri" panose="020F0502020204030204" pitchFamily="34" charset="0"/>
              </a:rPr>
              <a:t>inwestycji: 986 556,52 PLN</a:t>
            </a:r>
          </a:p>
          <a:p>
            <a:pPr eaLnBrk="1" hangingPunct="1">
              <a:lnSpc>
                <a:spcPct val="120000"/>
              </a:lnSpc>
              <a:buClr>
                <a:schemeClr val="folHlink"/>
              </a:buClr>
            </a:pPr>
            <a:r>
              <a:rPr lang="pl-PL" sz="1200" dirty="0">
                <a:latin typeface="Calibri" panose="020F0502020204030204" pitchFamily="34" charset="0"/>
              </a:rPr>
              <a:t>Pożyczka JESSICA: 483 023,37 PLN</a:t>
            </a:r>
          </a:p>
        </p:txBody>
      </p:sp>
      <p:pic>
        <p:nvPicPr>
          <p:cNvPr id="8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01302"/>
            <a:ext cx="3217929" cy="197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3" y="4966350"/>
            <a:ext cx="3230542" cy="189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779912" y="3198769"/>
            <a:ext cx="4032448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lnSpc>
                <a:spcPct val="120000"/>
              </a:lnSpc>
              <a:buClr>
                <a:schemeClr val="folHlink"/>
              </a:buClr>
              <a:defRPr/>
            </a:pPr>
            <a:r>
              <a:rPr lang="pl-PL" sz="1400" b="1" dirty="0">
                <a:latin typeface="Calibri" panose="020F0502020204030204" pitchFamily="34" charset="0"/>
              </a:rPr>
              <a:t>Rewitalizacja Starego Browaru i przystosowanie go do funkcji </a:t>
            </a:r>
            <a:r>
              <a:rPr lang="pl-PL" sz="1400" b="1" dirty="0" smtClean="0">
                <a:latin typeface="Calibri" panose="020F0502020204030204" pitchFamily="34" charset="0"/>
              </a:rPr>
              <a:t>komercyjnych w Kościerzynie </a:t>
            </a:r>
            <a:endParaRPr lang="pl-PL" sz="14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chemeClr val="folHlink"/>
              </a:buClr>
            </a:pPr>
            <a:endParaRPr lang="pl-PL" sz="12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chemeClr val="folHlink"/>
              </a:buClr>
            </a:pPr>
            <a:r>
              <a:rPr lang="pl-PL" sz="1200" dirty="0" smtClean="0">
                <a:latin typeface="Calibri" panose="020F0502020204030204" pitchFamily="34" charset="0"/>
              </a:rPr>
              <a:t>Wartość </a:t>
            </a:r>
            <a:r>
              <a:rPr lang="pl-PL" sz="1200" dirty="0">
                <a:latin typeface="Calibri" panose="020F0502020204030204" pitchFamily="34" charset="0"/>
              </a:rPr>
              <a:t>inwestycji: 24 794 463,42 PLN</a:t>
            </a:r>
          </a:p>
          <a:p>
            <a:pPr eaLnBrk="1" hangingPunct="1">
              <a:lnSpc>
                <a:spcPct val="120000"/>
              </a:lnSpc>
              <a:buClr>
                <a:schemeClr val="folHlink"/>
              </a:buClr>
            </a:pPr>
            <a:r>
              <a:rPr lang="pl-PL" sz="1200" dirty="0">
                <a:latin typeface="Calibri" panose="020F0502020204030204" pitchFamily="34" charset="0"/>
              </a:rPr>
              <a:t>Pożyczka JESSICA</a:t>
            </a:r>
            <a:r>
              <a:rPr lang="en-GB" sz="1200" dirty="0">
                <a:latin typeface="Calibri" panose="020F0502020204030204" pitchFamily="34" charset="0"/>
              </a:rPr>
              <a:t>:</a:t>
            </a:r>
            <a:r>
              <a:rPr lang="pl-PL" sz="1200" dirty="0">
                <a:latin typeface="Calibri" panose="020F0502020204030204" pitchFamily="34" charset="0"/>
              </a:rPr>
              <a:t> 7 686 529,89 PLN</a:t>
            </a:r>
          </a:p>
          <a:p>
            <a:pPr eaLnBrk="1" fontAlgn="ctr" hangingPunct="1">
              <a:spcBef>
                <a:spcPts val="0"/>
              </a:spcBef>
              <a:spcAft>
                <a:spcPts val="0"/>
              </a:spcAft>
            </a:pPr>
            <a:endParaRPr lang="pl-PL" sz="1100" dirty="0">
              <a:latin typeface="Arial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1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770232" y="5098748"/>
            <a:ext cx="35970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buClr>
                <a:schemeClr val="folHlink"/>
              </a:buClr>
              <a:defRPr/>
            </a:pPr>
            <a:r>
              <a:rPr lang="pl-PL" sz="1400" b="1" dirty="0">
                <a:latin typeface="Calibri" panose="020F0502020204030204" pitchFamily="34" charset="0"/>
              </a:rPr>
              <a:t>Zespół basenów rekreacyjnych w Redzie</a:t>
            </a:r>
          </a:p>
          <a:p>
            <a:pPr eaLnBrk="1" hangingPunct="1">
              <a:lnSpc>
                <a:spcPct val="120000"/>
              </a:lnSpc>
              <a:buClr>
                <a:schemeClr val="folHlink"/>
              </a:buClr>
              <a:defRPr/>
            </a:pPr>
            <a:endParaRPr lang="pl-PL" sz="12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120000"/>
              </a:lnSpc>
              <a:buClr>
                <a:schemeClr val="folHlink"/>
              </a:buClr>
              <a:defRPr/>
            </a:pPr>
            <a:r>
              <a:rPr lang="pl-PL" sz="1200" dirty="0">
                <a:latin typeface="Calibri" panose="020F0502020204030204" pitchFamily="34" charset="0"/>
              </a:rPr>
              <a:t>Pożyczka JESSICA</a:t>
            </a:r>
            <a:r>
              <a:rPr lang="en-GB" sz="1200" dirty="0">
                <a:latin typeface="Calibri" panose="020F0502020204030204" pitchFamily="34" charset="0"/>
              </a:rPr>
              <a:t>:</a:t>
            </a:r>
            <a:r>
              <a:rPr lang="pl-PL" sz="1200" dirty="0">
                <a:latin typeface="Calibri" panose="020F0502020204030204" pitchFamily="34" charset="0"/>
              </a:rPr>
              <a:t> 20 000 000,00 PLN</a:t>
            </a:r>
          </a:p>
          <a:p>
            <a:pPr eaLnBrk="1" hangingPunct="1">
              <a:lnSpc>
                <a:spcPct val="120000"/>
              </a:lnSpc>
              <a:buClr>
                <a:schemeClr val="folHlink"/>
              </a:buClr>
              <a:defRPr/>
            </a:pPr>
            <a:r>
              <a:rPr lang="pl-PL" sz="1200" dirty="0">
                <a:latin typeface="Calibri" panose="020F0502020204030204" pitchFamily="34" charset="0"/>
              </a:rPr>
              <a:t>Wartość inwestycji: </a:t>
            </a:r>
            <a:r>
              <a:rPr lang="en-GB" sz="1200" dirty="0">
                <a:latin typeface="Calibri" panose="020F0502020204030204" pitchFamily="34" charset="0"/>
              </a:rPr>
              <a:t>72 890 990,00 PLN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1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1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17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11760" y="188640"/>
            <a:ext cx="66247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Zintegrowane projekty rewitalizacyjne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w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ramach </a:t>
            </a:r>
            <a:endParaRPr lang="pl-PL" altLang="pl-PL" sz="13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Regionalnego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Programu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Operacyjnego Województwa Pomorskiego na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lata 2014-2020</a:t>
            </a:r>
            <a:endParaRPr lang="pl-PL" sz="1300" dirty="0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95288" y="6363276"/>
            <a:ext cx="40338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 smtClean="0">
                <a:latin typeface="Calibri Light" panose="020F0302020204030204" pitchFamily="34" charset="0"/>
              </a:rPr>
              <a:t>Wiesław Byczkowski </a:t>
            </a:r>
            <a:endParaRPr lang="pl-PL" altLang="pl-PL" sz="1050" dirty="0">
              <a:latin typeface="Calibri Light" panose="020F03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 smtClean="0">
                <a:latin typeface="Calibri Light" panose="020F0302020204030204" pitchFamily="34" charset="0"/>
              </a:rPr>
              <a:t>Wicemarszałek Województwa Pomorskiego</a:t>
            </a:r>
            <a:endParaRPr lang="pl-PL" altLang="pl-PL" sz="1050" dirty="0">
              <a:latin typeface="Calibri Light" panose="020F0302020204030204" pitchFamily="34" charset="0"/>
            </a:endParaRPr>
          </a:p>
        </p:txBody>
      </p:sp>
      <p:sp>
        <p:nvSpPr>
          <p:cNvPr id="23" name="Line 357"/>
          <p:cNvSpPr>
            <a:spLocks noChangeShapeType="1"/>
          </p:cNvSpPr>
          <p:nvPr/>
        </p:nvSpPr>
        <p:spPr bwMode="auto">
          <a:xfrm>
            <a:off x="468313" y="6363276"/>
            <a:ext cx="8135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8"/>
          <a:stretch/>
        </p:blipFill>
        <p:spPr>
          <a:xfrm>
            <a:off x="0" y="3356993"/>
            <a:ext cx="5890727" cy="3508942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-14773" y="6578962"/>
            <a:ext cx="14991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fot. Krzysztof Koprowski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24" y="3349057"/>
            <a:ext cx="4777377" cy="350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6"/>
          <a:stretch/>
        </p:blipFill>
        <p:spPr>
          <a:xfrm>
            <a:off x="-1" y="-13342"/>
            <a:ext cx="5468915" cy="3370335"/>
          </a:xfrm>
          <a:prstGeom prst="rect">
            <a:avLst/>
          </a:prstGeom>
        </p:spPr>
      </p:pic>
      <p:pic>
        <p:nvPicPr>
          <p:cNvPr id="1028" name="Picture 4" descr="http://www.swietochlowice.pl/files/news/z_miasta/2014/08/Projekt-%20ma%C5%82y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23" y="12287"/>
            <a:ext cx="4788887" cy="333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3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title"/>
          </p:nvPr>
        </p:nvSpPr>
        <p:spPr>
          <a:xfrm>
            <a:off x="827584" y="1988840"/>
            <a:ext cx="7596336" cy="1440160"/>
          </a:xfrm>
        </p:spPr>
        <p:txBody>
          <a:bodyPr anchor="t"/>
          <a:lstStyle/>
          <a:p>
            <a:pPr eaLnBrk="1" hangingPunct="1">
              <a:spcBef>
                <a:spcPct val="50000"/>
              </a:spcBef>
            </a:pPr>
            <a:r>
              <a:rPr lang="pl-PL" alt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Wszystkie </a:t>
            </a:r>
            <a:r>
              <a:rPr lang="pl-PL" alt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dokumenty i </a:t>
            </a:r>
            <a:r>
              <a:rPr lang="pl-PL" alt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informacje</a:t>
            </a:r>
            <a:r>
              <a:rPr lang="pl-PL" altLang="pl-PL" sz="2800" b="1" dirty="0">
                <a:latin typeface="Calibri" panose="020F0502020204030204" pitchFamily="34" charset="0"/>
              </a:rPr>
              <a:t/>
            </a:r>
            <a:br>
              <a:rPr lang="pl-PL" altLang="pl-PL" sz="2800" b="1" dirty="0">
                <a:latin typeface="Calibri" panose="020F0502020204030204" pitchFamily="34" charset="0"/>
              </a:rPr>
            </a:br>
            <a:r>
              <a:rPr lang="pl-PL" altLang="pl-PL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dostępne są na stronie</a:t>
            </a:r>
            <a:r>
              <a:rPr lang="pl-PL" altLang="pl-PL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  <a:r>
              <a:rPr lang="pl-PL" altLang="pl-PL" sz="2400" b="1" u="sng" dirty="0">
                <a:latin typeface="Calibri" panose="020F0502020204030204" pitchFamily="34" charset="0"/>
              </a:rPr>
              <a:t/>
            </a:r>
            <a:br>
              <a:rPr lang="pl-PL" altLang="pl-PL" sz="2400" b="1" u="sng" dirty="0">
                <a:latin typeface="Calibri" panose="020F0502020204030204" pitchFamily="34" charset="0"/>
              </a:rPr>
            </a:br>
            <a:r>
              <a:rPr lang="pl-PL" altLang="pl-PL" sz="2400" u="sng" dirty="0" smtClean="0">
                <a:solidFill>
                  <a:srgbClr val="FFFF00"/>
                </a:solidFill>
                <a:latin typeface="Calibri" panose="020F0502020204030204" pitchFamily="34" charset="0"/>
                <a:hlinkClick r:id="rId4"/>
              </a:rPr>
              <a:t>www.rpo.pomorskie.eu/kompleksowa-rewitalizacja</a:t>
            </a:r>
            <a:r>
              <a:rPr lang="pl-PL" altLang="pl-PL" sz="2400" u="sng" dirty="0" smtClean="0">
                <a:solidFill>
                  <a:srgbClr val="FFFF00"/>
                </a:solidFill>
                <a:latin typeface="Garamond" pitchFamily="18" charset="0"/>
              </a:rPr>
              <a:t/>
            </a:r>
            <a:br>
              <a:rPr lang="pl-PL" altLang="pl-PL" sz="2400" u="sng" dirty="0" smtClean="0">
                <a:solidFill>
                  <a:srgbClr val="FFFF00"/>
                </a:solidFill>
                <a:latin typeface="Garamond" pitchFamily="18" charset="0"/>
              </a:rPr>
            </a:br>
            <a:r>
              <a:rPr lang="pl-PL" altLang="pl-PL" sz="2400" u="sng" dirty="0">
                <a:solidFill>
                  <a:srgbClr val="FFFF00"/>
                </a:solidFill>
                <a:latin typeface="Garamond" pitchFamily="18" charset="0"/>
              </a:rPr>
              <a:t/>
            </a:r>
            <a:br>
              <a:rPr lang="pl-PL" altLang="pl-PL" sz="2400" u="sng" dirty="0">
                <a:solidFill>
                  <a:srgbClr val="FFFF00"/>
                </a:solidFill>
                <a:latin typeface="Garamond" pitchFamily="18" charset="0"/>
              </a:rPr>
            </a:br>
            <a:r>
              <a:rPr lang="pl-PL" altLang="pl-PL" sz="2400" u="sng" dirty="0" smtClean="0">
                <a:solidFill>
                  <a:srgbClr val="FFFF00"/>
                </a:solidFill>
                <a:latin typeface="Garamond" pitchFamily="18" charset="0"/>
              </a:rPr>
              <a:t/>
            </a:r>
            <a:br>
              <a:rPr lang="pl-PL" altLang="pl-PL" sz="2400" u="sng" dirty="0" smtClean="0">
                <a:solidFill>
                  <a:srgbClr val="FFFF00"/>
                </a:solidFill>
                <a:latin typeface="Garamond" pitchFamily="18" charset="0"/>
              </a:rPr>
            </a:br>
            <a:r>
              <a:rPr lang="pl-PL" altLang="pl-PL" sz="2400" u="sng" dirty="0" smtClean="0">
                <a:solidFill>
                  <a:srgbClr val="FFFF00"/>
                </a:solidFill>
                <a:latin typeface="Garamond" pitchFamily="18" charset="0"/>
              </a:rPr>
              <a:t/>
            </a:r>
            <a:br>
              <a:rPr lang="pl-PL" altLang="pl-PL" sz="2400" u="sng" dirty="0" smtClean="0">
                <a:solidFill>
                  <a:srgbClr val="FFFF00"/>
                </a:solidFill>
                <a:latin typeface="Garamond" pitchFamily="18" charset="0"/>
              </a:rPr>
            </a:br>
            <a:r>
              <a:rPr lang="pl-PL" altLang="pl-PL" sz="2400" u="sng" dirty="0" smtClean="0">
                <a:solidFill>
                  <a:srgbClr val="FFFF00"/>
                </a:solidFill>
                <a:latin typeface="Garamond" pitchFamily="18" charset="0"/>
              </a:rPr>
              <a:t/>
            </a:r>
            <a:br>
              <a:rPr lang="pl-PL" altLang="pl-PL" sz="2400" u="sng" dirty="0" smtClean="0">
                <a:solidFill>
                  <a:srgbClr val="FFFF00"/>
                </a:solidFill>
                <a:latin typeface="Garamond" pitchFamily="18" charset="0"/>
              </a:rPr>
            </a:br>
            <a:r>
              <a:rPr lang="pl-PL" altLang="pl-PL" sz="2400" u="sng" dirty="0" smtClean="0">
                <a:solidFill>
                  <a:srgbClr val="FFFF00"/>
                </a:solidFill>
                <a:latin typeface="Garamond" pitchFamily="18" charset="0"/>
              </a:rPr>
              <a:t/>
            </a:r>
            <a:br>
              <a:rPr lang="pl-PL" altLang="pl-PL" sz="2400" u="sng" dirty="0" smtClean="0">
                <a:solidFill>
                  <a:srgbClr val="FFFF00"/>
                </a:solidFill>
                <a:latin typeface="Garamond" pitchFamily="18" charset="0"/>
              </a:rPr>
            </a:br>
            <a:r>
              <a:rPr lang="pl-PL" altLang="pl-PL" sz="2400" dirty="0">
                <a:latin typeface="Garamond" pitchFamily="18" charset="0"/>
              </a:rPr>
              <a:t/>
            </a:r>
            <a:br>
              <a:rPr lang="pl-PL" altLang="pl-PL" sz="2400" dirty="0">
                <a:latin typeface="Garamond" pitchFamily="18" charset="0"/>
              </a:rPr>
            </a:br>
            <a:r>
              <a:rPr lang="pl-PL" altLang="pl-PL" sz="2400" dirty="0">
                <a:solidFill>
                  <a:schemeClr val="bg1"/>
                </a:solidFill>
                <a:latin typeface="Garamond" pitchFamily="18" charset="0"/>
              </a:rPr>
              <a:t/>
            </a:r>
            <a:br>
              <a:rPr lang="pl-PL" altLang="pl-PL" sz="2400" dirty="0">
                <a:solidFill>
                  <a:schemeClr val="bg1"/>
                </a:solidFill>
                <a:latin typeface="Garamond" pitchFamily="18" charset="0"/>
              </a:rPr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altLang="pl-PL" sz="22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2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4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4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4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4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4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4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4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4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l-PL" altLang="pl-PL" sz="2200" dirty="0" smtClean="0">
                <a:solidFill>
                  <a:schemeClr val="bg1"/>
                </a:solidFill>
                <a:latin typeface="Calibri" pitchFamily="34" charset="0"/>
              </a:rPr>
            </a:br>
            <a:endParaRPr lang="pl-PL" altLang="pl-PL" sz="22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Picture 7" descr="D:\POMORSKIE W UNII_SIW_NSS_ZNAKI_UNIJNE\NSS-NOWY-2014-2020\FE-2014-2020-PREZENTACJA PP\listownik-monoKONTRA-PASEK-Pomorskie-FE-UMWP-UE-EFSI-20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3"/>
            <a:ext cx="7811021" cy="673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1520" y="4941168"/>
            <a:ext cx="626469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Osoby do kontaktu:</a:t>
            </a:r>
          </a:p>
          <a:p>
            <a:r>
              <a:rPr lang="pl-PL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Magdalena Kaniewska,   email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pl-PL" sz="1600" dirty="0" smtClean="0">
                <a:latin typeface="Calibri" panose="020F0502020204030204" pitchFamily="34" charset="0"/>
                <a:hlinkClick r:id="rId6"/>
              </a:rPr>
              <a:t>m.kaniewska@pomorskie.eu</a:t>
            </a:r>
            <a:endParaRPr lang="pl-PL" sz="1600" dirty="0">
              <a:latin typeface="Calibri" panose="020F0502020204030204" pitchFamily="34" charset="0"/>
            </a:endParaRPr>
          </a:p>
          <a:p>
            <a:r>
              <a:rPr lang="pl-PL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Katarzyna Gitner,  email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pl-PL" sz="1600" dirty="0" smtClean="0">
                <a:latin typeface="Calibri" panose="020F0502020204030204" pitchFamily="34" charset="0"/>
                <a:hlinkClick r:id="rId7"/>
              </a:rPr>
              <a:t>k.gitner@pomorskie.eu</a:t>
            </a:r>
            <a:endParaRPr lang="pl-PL" sz="1600" dirty="0" smtClean="0">
              <a:latin typeface="Calibri" panose="020F0502020204030204" pitchFamily="34" charset="0"/>
            </a:endParaRPr>
          </a:p>
          <a:p>
            <a:r>
              <a:rPr lang="pl-PL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Konrad Młynarczyk, email</a:t>
            </a:r>
            <a:r>
              <a:rPr lang="pl-PL" sz="1600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  <a:r>
              <a:rPr lang="pl-PL" sz="1600" dirty="0" smtClean="0">
                <a:latin typeface="Calibri" panose="020F0502020204030204" pitchFamily="34" charset="0"/>
                <a:hlinkClick r:id="rId8"/>
              </a:rPr>
              <a:t>k.mlynarczyk@pomorskie.eu</a:t>
            </a:r>
            <a:endParaRPr lang="pl-PL" sz="1600" dirty="0">
              <a:latin typeface="Calibri" panose="020F0502020204030204" pitchFamily="34" charset="0"/>
            </a:endParaRPr>
          </a:p>
          <a:p>
            <a:endParaRPr lang="pl-PL" sz="2000" dirty="0" smtClean="0">
              <a:latin typeface="Calibri" panose="020F0502020204030204" pitchFamily="34" charset="0"/>
            </a:endParaRPr>
          </a:p>
          <a:p>
            <a:endParaRPr lang="pl-PL" altLang="pl-PL" sz="2000" u="sng" dirty="0">
              <a:solidFill>
                <a:srgbClr val="000099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275856" y="3798332"/>
            <a:ext cx="2523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Dziękuję za uwagę</a:t>
            </a:r>
            <a:endParaRPr lang="pl-PL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75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11760" y="188640"/>
            <a:ext cx="66247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Zintegrowane projekty rewitalizacyjne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w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ramach </a:t>
            </a:r>
            <a:endParaRPr lang="pl-PL" altLang="pl-PL" sz="13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Regionalnego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Programu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Operacyjnego Województwa Pomorskiego na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lata 2014-2020</a:t>
            </a:r>
            <a:endParaRPr lang="pl-PL" sz="1300" dirty="0"/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68313" y="5419490"/>
            <a:ext cx="8207375" cy="5048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REGIONALNY PROGRAM OPERACYJNY WOJEWÓDZTWA POMORSKIEGO NA LATA </a:t>
            </a:r>
            <a:r>
              <a:rPr lang="pl-PL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2014-2020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428625" y="2000250"/>
            <a:ext cx="3286125" cy="357188"/>
          </a:xfrm>
          <a:prstGeom prst="rect">
            <a:avLst/>
          </a:prstGeom>
          <a:solidFill>
            <a:srgbClr val="254B7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STRATEGIA 2020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428625" y="3571875"/>
            <a:ext cx="3357563" cy="361950"/>
          </a:xfrm>
          <a:prstGeom prst="rect">
            <a:avLst/>
          </a:prstGeom>
          <a:solidFill>
            <a:srgbClr val="254B7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REGIONALNY PROGRAM STRATEGICZNY</a:t>
            </a:r>
          </a:p>
        </p:txBody>
      </p:sp>
      <p:pic>
        <p:nvPicPr>
          <p:cNvPr id="10" name="Picture 29" descr="http://strategia2020.pomorskie.eu/res/strategia2020/grafika/logo/logo_strategia_2020_2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571750"/>
            <a:ext cx="250031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8" descr="C:\Users\pbojko\Desktop\_Ostateczne2\Aktywni pomorzanie_LOGO\Aktywni pomorzanie_Logo.pn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286250"/>
            <a:ext cx="25717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4286250" y="1285875"/>
            <a:ext cx="2071688" cy="357188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EUROPA 2020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4286250" y="1981200"/>
            <a:ext cx="4286250" cy="92392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UMOWA </a:t>
            </a:r>
            <a:r>
              <a:rPr lang="pl-PL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PARTNERSTWA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Cel tematyczny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pl-PL" altLang="pl-PL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Wspieranie </a:t>
            </a:r>
            <a:r>
              <a:rPr lang="pl-PL" altLang="pl-PL" sz="1200" dirty="0">
                <a:solidFill>
                  <a:schemeClr val="bg1"/>
                </a:solidFill>
                <a:latin typeface="Calibri" panose="020F0502020204030204" pitchFamily="34" charset="0"/>
              </a:rPr>
              <a:t>włączenia społecznego i walka z </a:t>
            </a:r>
            <a:r>
              <a:rPr lang="pl-PL" altLang="pl-PL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ubóstwem</a:t>
            </a:r>
            <a:endParaRPr lang="pl-PL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6500813" y="1285875"/>
            <a:ext cx="2071687" cy="357188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l-PL" altLang="pl-PL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KSRR 2020 / KPZK 2030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57188" y="1785938"/>
            <a:ext cx="3429000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0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900">
                <a:latin typeface="Calibri" panose="020F0502020204030204" pitchFamily="34" charset="0"/>
              </a:rPr>
              <a:t>polityka rozwoju województwa pomorskiego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214813" y="1071563"/>
            <a:ext cx="214312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0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900">
                <a:latin typeface="Calibri" panose="020F0502020204030204" pitchFamily="34" charset="0"/>
              </a:rPr>
              <a:t>polityka rozwoju Wspólnoty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429375" y="1071563"/>
            <a:ext cx="214312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0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900">
                <a:latin typeface="Calibri" panose="020F0502020204030204" pitchFamily="34" charset="0"/>
              </a:rPr>
              <a:t>polityka rozwoju kraju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4214813" y="1785938"/>
            <a:ext cx="2643187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0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900">
                <a:latin typeface="Calibri" panose="020F0502020204030204" pitchFamily="34" charset="0"/>
              </a:rPr>
              <a:t>strategia interwencji funduszy w Polsce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4298788" y="3621771"/>
            <a:ext cx="4286250" cy="35718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NARODOWY PLAN REWITALIZACJI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4214813" y="3357563"/>
            <a:ext cx="4357687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0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altLang="pl-PL" sz="900" dirty="0">
                <a:latin typeface="Calibri" panose="020F0502020204030204" pitchFamily="34" charset="0"/>
              </a:rPr>
              <a:t>zasady interwencji </a:t>
            </a:r>
            <a:r>
              <a:rPr lang="pl-PL" altLang="pl-PL" sz="900" dirty="0" smtClean="0">
                <a:latin typeface="Calibri" panose="020F0502020204030204" pitchFamily="34" charset="0"/>
              </a:rPr>
              <a:t>EFSI w </a:t>
            </a:r>
            <a:r>
              <a:rPr lang="pl-PL" altLang="pl-PL" sz="900" dirty="0">
                <a:latin typeface="Calibri" panose="020F0502020204030204" pitchFamily="34" charset="0"/>
              </a:rPr>
              <a:t>zakresie rewitalizacji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95288" y="6363276"/>
            <a:ext cx="40338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 smtClean="0">
                <a:latin typeface="Calibri Light" panose="020F0302020204030204" pitchFamily="34" charset="0"/>
              </a:rPr>
              <a:t>Mieczysław Struk</a:t>
            </a:r>
            <a:endParaRPr lang="pl-PL" altLang="pl-PL" sz="1050" dirty="0">
              <a:latin typeface="Calibri Light" panose="020F03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M</a:t>
            </a:r>
            <a:r>
              <a:rPr lang="pl-PL" altLang="pl-PL" sz="1050" dirty="0" smtClean="0">
                <a:latin typeface="Calibri Light" panose="020F0302020204030204" pitchFamily="34" charset="0"/>
              </a:rPr>
              <a:t>arszałek Województwa Pomorskiego</a:t>
            </a:r>
            <a:endParaRPr lang="pl-PL" altLang="pl-PL" sz="1050" dirty="0">
              <a:latin typeface="Calibri Light" panose="020F0302020204030204" pitchFamily="34" charset="0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358063" y="6371213"/>
            <a:ext cx="13906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 smtClean="0">
                <a:latin typeface="Calibri Light" panose="020F0302020204030204" pitchFamily="34" charset="0"/>
              </a:rPr>
              <a:t>12 </a:t>
            </a:r>
            <a:r>
              <a:rPr lang="pl-PL" altLang="pl-PL" sz="1050" dirty="0">
                <a:latin typeface="Calibri Light" panose="020F0302020204030204" pitchFamily="34" charset="0"/>
              </a:rPr>
              <a:t>października </a:t>
            </a:r>
            <a:r>
              <a:rPr lang="pl-PL" altLang="pl-PL" sz="1050" dirty="0" smtClean="0">
                <a:latin typeface="Calibri Light" panose="020F0302020204030204" pitchFamily="34" charset="0"/>
              </a:rPr>
              <a:t>2015</a:t>
            </a:r>
            <a:endParaRPr lang="pl-PL" altLang="pl-PL" sz="1050" dirty="0">
              <a:latin typeface="Calibri Light" panose="020F03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 smtClean="0">
                <a:latin typeface="Calibri Light" panose="020F0302020204030204" pitchFamily="34" charset="0"/>
              </a:rPr>
              <a:t>Gdańsk </a:t>
            </a:r>
            <a:endParaRPr lang="pl-PL" altLang="pl-PL" sz="1050" dirty="0">
              <a:latin typeface="Calibri Light" panose="020F0302020204030204" pitchFamily="34" charset="0"/>
            </a:endParaRPr>
          </a:p>
        </p:txBody>
      </p:sp>
      <p:sp>
        <p:nvSpPr>
          <p:cNvPr id="23" name="Line 357"/>
          <p:cNvSpPr>
            <a:spLocks noChangeShapeType="1"/>
          </p:cNvSpPr>
          <p:nvPr/>
        </p:nvSpPr>
        <p:spPr bwMode="auto">
          <a:xfrm>
            <a:off x="468313" y="6363276"/>
            <a:ext cx="8135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24" name="Grupa 22"/>
          <p:cNvGrpSpPr/>
          <p:nvPr/>
        </p:nvGrpSpPr>
        <p:grpSpPr>
          <a:xfrm rot="5400000">
            <a:off x="8426348" y="1750219"/>
            <a:ext cx="102099" cy="142876"/>
            <a:chOff x="2853918" y="464346"/>
            <a:chExt cx="408396" cy="571505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25" name="Strzałka w prawo 24"/>
            <p:cNvSpPr/>
            <p:nvPr/>
          </p:nvSpPr>
          <p:spPr>
            <a:xfrm>
              <a:off x="2853918" y="464346"/>
              <a:ext cx="408396" cy="57150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Strzałka w prawo 4"/>
            <p:cNvSpPr/>
            <p:nvPr/>
          </p:nvSpPr>
          <p:spPr>
            <a:xfrm>
              <a:off x="2853918" y="578647"/>
              <a:ext cx="285877" cy="3429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1557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l-PL" sz="2600"/>
            </a:p>
          </p:txBody>
        </p:sp>
      </p:grpSp>
      <p:grpSp>
        <p:nvGrpSpPr>
          <p:cNvPr id="27" name="Grupa 22"/>
          <p:cNvGrpSpPr/>
          <p:nvPr/>
        </p:nvGrpSpPr>
        <p:grpSpPr>
          <a:xfrm rot="5400000">
            <a:off x="8412495" y="3384831"/>
            <a:ext cx="102099" cy="142876"/>
            <a:chOff x="2853918" y="464346"/>
            <a:chExt cx="408396" cy="571505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28" name="Strzałka w prawo 27"/>
            <p:cNvSpPr/>
            <p:nvPr/>
          </p:nvSpPr>
          <p:spPr>
            <a:xfrm>
              <a:off x="2853918" y="464346"/>
              <a:ext cx="408396" cy="57150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Strzałka w prawo 4"/>
            <p:cNvSpPr/>
            <p:nvPr/>
          </p:nvSpPr>
          <p:spPr>
            <a:xfrm>
              <a:off x="2853918" y="578647"/>
              <a:ext cx="285877" cy="3429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1557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l-PL" sz="2600"/>
            </a:p>
          </p:txBody>
        </p:sp>
      </p:grpSp>
      <p:grpSp>
        <p:nvGrpSpPr>
          <p:cNvPr id="30" name="Grupa 22"/>
          <p:cNvGrpSpPr/>
          <p:nvPr/>
        </p:nvGrpSpPr>
        <p:grpSpPr>
          <a:xfrm rot="5400000">
            <a:off x="8416968" y="4080418"/>
            <a:ext cx="102099" cy="142876"/>
            <a:chOff x="2853918" y="464346"/>
            <a:chExt cx="408396" cy="571505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31" name="Strzałka w prawo 30"/>
            <p:cNvSpPr/>
            <p:nvPr/>
          </p:nvSpPr>
          <p:spPr>
            <a:xfrm>
              <a:off x="2853918" y="464346"/>
              <a:ext cx="408396" cy="57150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Strzałka w prawo 4"/>
            <p:cNvSpPr/>
            <p:nvPr/>
          </p:nvSpPr>
          <p:spPr>
            <a:xfrm>
              <a:off x="2853918" y="578647"/>
              <a:ext cx="285877" cy="3429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1557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l-PL" sz="2600"/>
            </a:p>
          </p:txBody>
        </p:sp>
      </p:grpSp>
      <p:grpSp>
        <p:nvGrpSpPr>
          <p:cNvPr id="36" name="Grupa 22"/>
          <p:cNvGrpSpPr/>
          <p:nvPr/>
        </p:nvGrpSpPr>
        <p:grpSpPr>
          <a:xfrm rot="5400000">
            <a:off x="4311691" y="4065103"/>
            <a:ext cx="102099" cy="142876"/>
            <a:chOff x="2853918" y="464346"/>
            <a:chExt cx="408396" cy="571505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37" name="Strzałka w prawo 36"/>
            <p:cNvSpPr/>
            <p:nvPr/>
          </p:nvSpPr>
          <p:spPr>
            <a:xfrm>
              <a:off x="2853918" y="464346"/>
              <a:ext cx="408396" cy="57150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Strzałka w prawo 4"/>
            <p:cNvSpPr/>
            <p:nvPr/>
          </p:nvSpPr>
          <p:spPr>
            <a:xfrm>
              <a:off x="2853918" y="578647"/>
              <a:ext cx="285877" cy="3429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1557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l-PL" sz="2600"/>
            </a:p>
          </p:txBody>
        </p:sp>
      </p:grp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4291302" y="4572000"/>
            <a:ext cx="4286250" cy="35718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1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USTAWA O REWITALIZACJI</a:t>
            </a:r>
            <a:endParaRPr lang="pl-PL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40" name="Grupa 22"/>
          <p:cNvGrpSpPr/>
          <p:nvPr/>
        </p:nvGrpSpPr>
        <p:grpSpPr>
          <a:xfrm rot="5400000">
            <a:off x="4323597" y="4951729"/>
            <a:ext cx="102099" cy="142876"/>
            <a:chOff x="2853918" y="464346"/>
            <a:chExt cx="408396" cy="571505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41" name="Strzałka w prawo 40"/>
            <p:cNvSpPr/>
            <p:nvPr/>
          </p:nvSpPr>
          <p:spPr>
            <a:xfrm>
              <a:off x="2853918" y="464346"/>
              <a:ext cx="408396" cy="57150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Strzałka w prawo 4"/>
            <p:cNvSpPr/>
            <p:nvPr/>
          </p:nvSpPr>
          <p:spPr>
            <a:xfrm>
              <a:off x="2853918" y="578647"/>
              <a:ext cx="285877" cy="3429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1557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l-PL" sz="2600"/>
            </a:p>
          </p:txBody>
        </p:sp>
      </p:grpSp>
      <p:grpSp>
        <p:nvGrpSpPr>
          <p:cNvPr id="43" name="Grupa 22"/>
          <p:cNvGrpSpPr/>
          <p:nvPr/>
        </p:nvGrpSpPr>
        <p:grpSpPr>
          <a:xfrm rot="5400000">
            <a:off x="8416967" y="4932555"/>
            <a:ext cx="102099" cy="142876"/>
            <a:chOff x="2853918" y="464346"/>
            <a:chExt cx="408396" cy="571505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44" name="Strzałka w prawo 43"/>
            <p:cNvSpPr/>
            <p:nvPr/>
          </p:nvSpPr>
          <p:spPr>
            <a:xfrm>
              <a:off x="2853918" y="464346"/>
              <a:ext cx="408396" cy="57150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Strzałka w prawo 4"/>
            <p:cNvSpPr/>
            <p:nvPr/>
          </p:nvSpPr>
          <p:spPr>
            <a:xfrm>
              <a:off x="2853918" y="578647"/>
              <a:ext cx="285877" cy="34290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spcCol="1270" anchor="ctr"/>
            <a:lstStyle/>
            <a:p>
              <a:pPr algn="ctr" defTabSz="11557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l-PL" sz="2600"/>
            </a:p>
          </p:txBody>
        </p:sp>
      </p:grpSp>
    </p:spTree>
    <p:extLst>
      <p:ext uri="{BB962C8B-B14F-4D97-AF65-F5344CB8AC3E}">
        <p14:creationId xmlns:p14="http://schemas.microsoft.com/office/powerpoint/2010/main" val="238360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11760" y="188640"/>
            <a:ext cx="66247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Zintegrowane projekty rewitalizacyjne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w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ramach </a:t>
            </a:r>
            <a:endParaRPr lang="pl-PL" altLang="pl-PL" sz="13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Regionalnego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Programu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Operacyjnego Województwa Pomorskiego na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lata 2014-2020</a:t>
            </a:r>
            <a:endParaRPr lang="pl-PL" sz="1300" dirty="0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95288" y="6363276"/>
            <a:ext cx="40338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Mieczysław Struk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M</a:t>
            </a:r>
            <a:r>
              <a:rPr lang="pl-PL" altLang="pl-PL" sz="1050" dirty="0" smtClean="0">
                <a:latin typeface="Calibri Light" panose="020F0302020204030204" pitchFamily="34" charset="0"/>
              </a:rPr>
              <a:t>arszałek Województwa Pomorskiego</a:t>
            </a:r>
            <a:endParaRPr lang="pl-PL" altLang="pl-PL" sz="1050" dirty="0">
              <a:latin typeface="Calibri Light" panose="020F0302020204030204" pitchFamily="34" charset="0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358063" y="6371213"/>
            <a:ext cx="13906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12 października 2015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Gdańsk </a:t>
            </a:r>
          </a:p>
        </p:txBody>
      </p:sp>
      <p:sp>
        <p:nvSpPr>
          <p:cNvPr id="23" name="Line 357"/>
          <p:cNvSpPr>
            <a:spLocks noChangeShapeType="1"/>
          </p:cNvSpPr>
          <p:nvPr/>
        </p:nvSpPr>
        <p:spPr bwMode="auto">
          <a:xfrm>
            <a:off x="468313" y="6363276"/>
            <a:ext cx="8135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7" name="Text Box 20"/>
          <p:cNvSpPr txBox="1">
            <a:spLocks noChangeArrowheads="1"/>
          </p:cNvSpPr>
          <p:nvPr/>
        </p:nvSpPr>
        <p:spPr bwMode="auto">
          <a:xfrm>
            <a:off x="451188" y="1196752"/>
            <a:ext cx="8207375" cy="5048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11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WYTYCZNE PROGRAMOWE INSTYTUCJI ZARZĄDZAJĄCEJ RPO WP DOTYCZĄCE PROGRAMOWANIA PRZEDSIĘWZIĘĆ REWITALIZACYJNYCH </a:t>
            </a:r>
            <a:endParaRPr lang="pl-PL" sz="1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1001112" y="4891672"/>
            <a:ext cx="7128792" cy="21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10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000" b="1" i="1" dirty="0" smtClean="0">
                <a:latin typeface="Calibri" panose="020F0502020204030204" pitchFamily="34" charset="0"/>
              </a:rPr>
              <a:t>Koordynacja prac w zakresie rewitalizacji: Zespół ds. rewitalizacji Urzędu Marszałkowskiego Województwa Pomorskiego</a:t>
            </a:r>
            <a:endParaRPr lang="pl-PL" altLang="pl-PL" sz="1000" b="1" i="1" dirty="0">
              <a:latin typeface="Calibri" panose="020F0502020204030204" pitchFamily="34" charset="0"/>
            </a:endParaRPr>
          </a:p>
        </p:txBody>
      </p:sp>
      <p:sp>
        <p:nvSpPr>
          <p:cNvPr id="49" name="Text Box 20"/>
          <p:cNvSpPr txBox="1">
            <a:spLocks noChangeArrowheads="1"/>
          </p:cNvSpPr>
          <p:nvPr/>
        </p:nvSpPr>
        <p:spPr bwMode="auto">
          <a:xfrm>
            <a:off x="470658" y="1991602"/>
            <a:ext cx="8207375" cy="5048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ZŁOŻENIE PRZEZ ZAINTERESOWANE SAMORZĄDY MIAST DEKLARACJI PRZYSTĄPIENIA DO PROCESU PRZYGOTOWAŃ ZINTEGROWANYCH PROJEKTÓW REWITALZIACYJNYCH </a:t>
            </a:r>
          </a:p>
        </p:txBody>
      </p:sp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470658" y="5360399"/>
            <a:ext cx="8187905" cy="5048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1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DELIMITACJA OBSZARÓW ZDEGRADOWANYCH W MIASTACH WOJEWÓDZTWA POMORSKIEGO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484189" y="2852936"/>
            <a:ext cx="8191498" cy="1763341"/>
            <a:chOff x="484189" y="3140968"/>
            <a:chExt cx="8191498" cy="1763341"/>
          </a:xfrm>
        </p:grpSpPr>
        <p:pic>
          <p:nvPicPr>
            <p:cNvPr id="2050" name="Picture 2" descr="C:\Users\mkaniewska\Desktop\spotkania z miastami\L104067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189" y="3140968"/>
              <a:ext cx="2665540" cy="1747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mkaniewska\Desktop\spotkania z miastami\L104067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3156743"/>
              <a:ext cx="2616210" cy="1744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mkaniewska\Desktop\spotkania z miastami\20150424_09502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916" y="3156743"/>
              <a:ext cx="2324771" cy="1747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98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11760" y="188640"/>
            <a:ext cx="66247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Zintegrowane projekty rewitalizacyjne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w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ramach </a:t>
            </a:r>
            <a:endParaRPr lang="pl-PL" altLang="pl-PL" sz="13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Regionalnego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Programu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Operacyjnego Województwa Pomorskiego na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lata 2014-2020</a:t>
            </a:r>
            <a:endParaRPr lang="pl-PL" sz="1300" dirty="0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95288" y="6363276"/>
            <a:ext cx="40338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Mieczysław Struk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M</a:t>
            </a:r>
            <a:r>
              <a:rPr lang="pl-PL" altLang="pl-PL" sz="1050" dirty="0" smtClean="0">
                <a:latin typeface="Calibri Light" panose="020F0302020204030204" pitchFamily="34" charset="0"/>
              </a:rPr>
              <a:t>arszałek Województwa Pomorskiego</a:t>
            </a:r>
            <a:endParaRPr lang="pl-PL" altLang="pl-PL" sz="1050" dirty="0">
              <a:latin typeface="Calibri Light" panose="020F0302020204030204" pitchFamily="34" charset="0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358063" y="6371213"/>
            <a:ext cx="13906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12 października 2015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Gdańsk </a:t>
            </a:r>
          </a:p>
        </p:txBody>
      </p:sp>
      <p:sp>
        <p:nvSpPr>
          <p:cNvPr id="23" name="Line 357"/>
          <p:cNvSpPr>
            <a:spLocks noChangeShapeType="1"/>
          </p:cNvSpPr>
          <p:nvPr/>
        </p:nvSpPr>
        <p:spPr bwMode="auto">
          <a:xfrm>
            <a:off x="468313" y="6363276"/>
            <a:ext cx="8135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612633" y="1196752"/>
            <a:ext cx="778948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pl-PL" altLang="pl-PL" sz="1400" dirty="0" smtClean="0">
                <a:latin typeface="Calibri" panose="020F0502020204030204" pitchFamily="34" charset="0"/>
              </a:rPr>
              <a:t>Styczeń br.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pl-PL" sz="1400" dirty="0" smtClean="0">
                <a:latin typeface="Calibri" panose="020F0502020204030204" pitchFamily="34" charset="0"/>
              </a:rPr>
              <a:t>         Miasta, które przystąpiły do procesu przygotowań Zintegrowanych Projektów Rewitalizacyjnych  </a:t>
            </a:r>
            <a:r>
              <a:rPr lang="pl-PL" altLang="pl-PL" sz="1200" dirty="0" smtClean="0">
                <a:solidFill>
                  <a:prstClr val="white"/>
                </a:solidFill>
                <a:latin typeface="Calibri" panose="020F0502020204030204" pitchFamily="34" charset="0"/>
              </a:rPr>
              <a:t>procesu przygotowań</a:t>
            </a:r>
            <a:endParaRPr lang="pl-PL" altLang="pl-PL" sz="12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77211" y="2348880"/>
            <a:ext cx="8135937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pl-PL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w Obszarze Metropolitalnym </a:t>
            </a:r>
            <a:r>
              <a:rPr lang="pl-PL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Trójmiasta: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sz="1400" b="1" dirty="0" smtClean="0">
                <a:latin typeface="Calibri" panose="020F0502020204030204" pitchFamily="34" charset="0"/>
              </a:rPr>
              <a:t>Gdańsk</a:t>
            </a:r>
            <a:r>
              <a:rPr lang="pl-PL" sz="1400" b="1" dirty="0">
                <a:latin typeface="Calibri" panose="020F0502020204030204" pitchFamily="34" charset="0"/>
              </a:rPr>
              <a:t>, </a:t>
            </a:r>
            <a:r>
              <a:rPr lang="pl-PL" sz="1400" b="1" dirty="0" smtClean="0">
                <a:latin typeface="Calibri" panose="020F0502020204030204" pitchFamily="34" charset="0"/>
              </a:rPr>
              <a:t> Gdynia,  </a:t>
            </a:r>
            <a:r>
              <a:rPr lang="pl-PL" sz="1400" b="1" dirty="0">
                <a:latin typeface="Calibri" panose="020F0502020204030204" pitchFamily="34" charset="0"/>
              </a:rPr>
              <a:t>Tczew, </a:t>
            </a:r>
            <a:r>
              <a:rPr lang="pl-PL" sz="1400" b="1" dirty="0" smtClean="0">
                <a:latin typeface="Calibri" panose="020F0502020204030204" pitchFamily="34" charset="0"/>
              </a:rPr>
              <a:t> Wejherowo</a:t>
            </a:r>
            <a:r>
              <a:rPr lang="pl-PL" sz="1400" b="1" dirty="0">
                <a:latin typeface="Calibri" panose="020F0502020204030204" pitchFamily="34" charset="0"/>
              </a:rPr>
              <a:t>, </a:t>
            </a:r>
            <a:r>
              <a:rPr lang="pl-PL" sz="1400" b="1" dirty="0" smtClean="0">
                <a:latin typeface="Calibri" panose="020F0502020204030204" pitchFamily="34" charset="0"/>
              </a:rPr>
              <a:t> Pruszcz </a:t>
            </a:r>
            <a:r>
              <a:rPr lang="pl-PL" sz="1400" b="1" dirty="0">
                <a:latin typeface="Calibri" panose="020F0502020204030204" pitchFamily="34" charset="0"/>
              </a:rPr>
              <a:t>Gdański, </a:t>
            </a:r>
            <a:r>
              <a:rPr lang="pl-PL" sz="1400" b="1" dirty="0" smtClean="0">
                <a:latin typeface="Calibri" panose="020F0502020204030204" pitchFamily="34" charset="0"/>
              </a:rPr>
              <a:t> Rumia</a:t>
            </a:r>
            <a:r>
              <a:rPr lang="pl-PL" sz="1400" b="1" dirty="0">
                <a:latin typeface="Calibri" panose="020F0502020204030204" pitchFamily="34" charset="0"/>
              </a:rPr>
              <a:t>, </a:t>
            </a:r>
            <a:r>
              <a:rPr lang="pl-PL" sz="1400" b="1" dirty="0" smtClean="0">
                <a:latin typeface="Calibri" panose="020F0502020204030204" pitchFamily="34" charset="0"/>
              </a:rPr>
              <a:t> Kartuzy</a:t>
            </a:r>
            <a:r>
              <a:rPr lang="pl-PL" sz="1400" b="1" dirty="0">
                <a:latin typeface="Calibri" panose="020F0502020204030204" pitchFamily="34" charset="0"/>
              </a:rPr>
              <a:t>, </a:t>
            </a:r>
            <a:r>
              <a:rPr lang="pl-PL" sz="1400" b="1" dirty="0" smtClean="0">
                <a:latin typeface="Calibri" panose="020F0502020204030204" pitchFamily="34" charset="0"/>
              </a:rPr>
              <a:t> Żukowo</a:t>
            </a:r>
            <a:r>
              <a:rPr lang="pl-PL" sz="1400" b="1" dirty="0">
                <a:latin typeface="Calibri" panose="020F0502020204030204" pitchFamily="34" charset="0"/>
              </a:rPr>
              <a:t>, </a:t>
            </a:r>
            <a:r>
              <a:rPr lang="pl-PL" sz="1400" b="1" dirty="0" smtClean="0">
                <a:latin typeface="Calibri" panose="020F0502020204030204" pitchFamily="34" charset="0"/>
              </a:rPr>
              <a:t> Puck</a:t>
            </a:r>
            <a:endParaRPr lang="pl-PL" sz="1400" b="1" dirty="0"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12632" y="3696243"/>
            <a:ext cx="778949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pl-PL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poza Obszarem Metropolitalnym </a:t>
            </a:r>
            <a:r>
              <a:rPr lang="pl-PL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Trójmiasta:</a:t>
            </a:r>
          </a:p>
          <a:p>
            <a:pPr lvl="0" eaLnBrk="1" hangingPunct="1">
              <a:lnSpc>
                <a:spcPct val="150000"/>
              </a:lnSpc>
              <a:spcBef>
                <a:spcPct val="50000"/>
              </a:spcBef>
            </a:pPr>
            <a:r>
              <a:rPr lang="pl-PL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	Brusy</a:t>
            </a: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pl-PL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Bytów</a:t>
            </a: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pl-PL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Chojnice</a:t>
            </a: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, Czersk, Człuchów, Debrzno, Gniew, Kościerzyna, Kwidzyn, Lębork, Łeba, </a:t>
            </a:r>
            <a:r>
              <a:rPr lang="pl-PL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Malbork</a:t>
            </a: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pl-PL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Miastko</a:t>
            </a: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pl-PL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Nowy </a:t>
            </a: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Dwór Gdański, </a:t>
            </a:r>
            <a:r>
              <a:rPr lang="pl-PL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Nowy </a:t>
            </a: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Staw, </a:t>
            </a:r>
            <a:r>
              <a:rPr lang="pl-PL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Pelplin</a:t>
            </a: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pl-PL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Skarszewy</a:t>
            </a: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pl-PL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Słupsk,  </a:t>
            </a: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Starogard Gdański</a:t>
            </a:r>
            <a:r>
              <a:rPr lang="pl-PL" sz="1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,  </a:t>
            </a:r>
            <a:r>
              <a:rPr lang="pl-PL" sz="1400" b="1" dirty="0">
                <a:solidFill>
                  <a:prstClr val="black"/>
                </a:solidFill>
                <a:latin typeface="Calibri" panose="020F0502020204030204" pitchFamily="34" charset="0"/>
              </a:rPr>
              <a:t>Sztum, Ustka</a:t>
            </a:r>
            <a:endParaRPr lang="pl-PL" sz="1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64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11760" y="188640"/>
            <a:ext cx="66247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Zintegrowane projekty rewitalizacyjne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w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ramach </a:t>
            </a:r>
            <a:endParaRPr lang="pl-PL" altLang="pl-PL" sz="13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Regionalnego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Programu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Operacyjnego Województwa Pomorskiego na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lata 2014-2020</a:t>
            </a:r>
            <a:endParaRPr lang="pl-PL" sz="1300" dirty="0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95288" y="6363276"/>
            <a:ext cx="40338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 smtClean="0">
                <a:latin typeface="Calibri Light" panose="020F0302020204030204" pitchFamily="34" charset="0"/>
              </a:rPr>
              <a:t>Mieczysław Struk </a:t>
            </a:r>
            <a:endParaRPr lang="pl-PL" altLang="pl-PL" sz="1050" dirty="0">
              <a:latin typeface="Calibri Light" panose="020F03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M</a:t>
            </a:r>
            <a:r>
              <a:rPr lang="pl-PL" altLang="pl-PL" sz="1050" dirty="0" smtClean="0">
                <a:latin typeface="Calibri Light" panose="020F0302020204030204" pitchFamily="34" charset="0"/>
              </a:rPr>
              <a:t>arszałek Województwa Pomorskiego</a:t>
            </a:r>
            <a:endParaRPr lang="pl-PL" altLang="pl-PL" sz="1050" dirty="0">
              <a:latin typeface="Calibri Light" panose="020F0302020204030204" pitchFamily="34" charset="0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358063" y="6371213"/>
            <a:ext cx="13906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12 października 2015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Gdańsk </a:t>
            </a:r>
          </a:p>
        </p:txBody>
      </p:sp>
      <p:sp>
        <p:nvSpPr>
          <p:cNvPr id="23" name="Line 357"/>
          <p:cNvSpPr>
            <a:spLocks noChangeShapeType="1"/>
          </p:cNvSpPr>
          <p:nvPr/>
        </p:nvSpPr>
        <p:spPr bwMode="auto">
          <a:xfrm>
            <a:off x="468313" y="6363276"/>
            <a:ext cx="8135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48705" y="5130001"/>
            <a:ext cx="75608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sz="1600" b="1" dirty="0">
                <a:latin typeface="Calibri" panose="020F0502020204030204" pitchFamily="34" charset="0"/>
              </a:rPr>
              <a:t>Działania </a:t>
            </a:r>
            <a:r>
              <a:rPr lang="pl-PL" altLang="pl-PL" sz="1600" b="1" dirty="0" smtClean="0">
                <a:latin typeface="Calibri" panose="020F0502020204030204" pitchFamily="34" charset="0"/>
              </a:rPr>
              <a:t>społeczne punkt </a:t>
            </a:r>
            <a:r>
              <a:rPr lang="pl-PL" altLang="pl-PL" sz="1600" b="1" dirty="0">
                <a:latin typeface="Calibri" panose="020F0502020204030204" pitchFamily="34" charset="0"/>
              </a:rPr>
              <a:t>wyjścia dla planowania </a:t>
            </a:r>
            <a:r>
              <a:rPr lang="pl-PL" altLang="pl-PL" sz="1600" b="1" dirty="0" smtClean="0">
                <a:latin typeface="Calibri" panose="020F0502020204030204" pitchFamily="34" charset="0"/>
              </a:rPr>
              <a:t>działań infrastrukturalnych</a:t>
            </a:r>
            <a:endParaRPr lang="pl-PL" altLang="pl-PL" sz="1600" b="1" dirty="0">
              <a:latin typeface="Calibri" panose="020F0502020204030204" pitchFamily="34" charset="0"/>
            </a:endParaRP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6357" y="1628800"/>
            <a:ext cx="9144000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400" b="1" dirty="0" smtClean="0">
                <a:solidFill>
                  <a:srgbClr val="003366"/>
                </a:solidFill>
                <a:latin typeface="Calibri" panose="020F0502020204030204" pitchFamily="34" charset="0"/>
              </a:rPr>
              <a:t>Formuła projektu zintegrowanego</a:t>
            </a:r>
            <a:endParaRPr lang="pl-PL" altLang="pl-PL" sz="2400" b="1" dirty="0">
              <a:solidFill>
                <a:srgbClr val="003366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300" b="1" dirty="0">
              <a:solidFill>
                <a:srgbClr val="003366"/>
              </a:solidFill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1412455" y="2584333"/>
            <a:ext cx="6224471" cy="1531863"/>
            <a:chOff x="1412455" y="2806648"/>
            <a:chExt cx="6224471" cy="1531863"/>
          </a:xfrm>
        </p:grpSpPr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1747043" y="2806821"/>
              <a:ext cx="13303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l-PL" altLang="pl-PL" sz="1200" b="1" dirty="0">
                  <a:latin typeface="Calibri" panose="020F0502020204030204" pitchFamily="34" charset="0"/>
                </a:rPr>
                <a:t>aspekt </a:t>
              </a:r>
              <a:r>
                <a:rPr lang="pl-PL" altLang="pl-PL" sz="1200" b="1" dirty="0" smtClean="0">
                  <a:latin typeface="Calibri" panose="020F0502020204030204" pitchFamily="34" charset="0"/>
                </a:rPr>
                <a:t>społeczny</a:t>
              </a:r>
              <a:endParaRPr lang="pl-PL" altLang="pl-PL" sz="1200" b="1" dirty="0">
                <a:latin typeface="Calibri" panose="020F0502020204030204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3807255" y="3806809"/>
              <a:ext cx="15121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pl-PL" sz="1200" b="1" dirty="0">
                  <a:latin typeface="Calibri" panose="020F0502020204030204" pitchFamily="34" charset="0"/>
                </a:rPr>
                <a:t>aspekt gospodarczy</a:t>
              </a:r>
            </a:p>
          </p:txBody>
        </p:sp>
        <p:sp>
          <p:nvSpPr>
            <p:cNvPr id="29" name="Rectangle 21"/>
            <p:cNvSpPr>
              <a:spLocks noChangeArrowheads="1"/>
            </p:cNvSpPr>
            <p:nvPr/>
          </p:nvSpPr>
          <p:spPr bwMode="auto">
            <a:xfrm>
              <a:off x="1412455" y="3531690"/>
              <a:ext cx="1991476" cy="8068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l-PL" altLang="pl-PL" sz="1400" b="1" dirty="0" smtClean="0">
                  <a:latin typeface="Calibri" panose="020F0502020204030204" pitchFamily="34" charset="0"/>
                </a:rPr>
                <a:t>OP 6</a:t>
              </a:r>
              <a:endParaRPr lang="pl-PL" altLang="pl-PL" sz="1400" b="1" dirty="0">
                <a:latin typeface="Calibri" panose="020F0502020204030204" pitchFamily="34" charset="0"/>
              </a:endParaRPr>
            </a:p>
            <a:p>
              <a:pPr algn="ctr">
                <a:spcBef>
                  <a:spcPct val="20000"/>
                </a:spcBef>
              </a:pPr>
              <a:r>
                <a:rPr lang="pl-PL" altLang="pl-PL" sz="1400" b="1" dirty="0" smtClean="0">
                  <a:latin typeface="Calibri" panose="020F0502020204030204" pitchFamily="34" charset="0"/>
                </a:rPr>
                <a:t>Integracja </a:t>
              </a:r>
              <a:r>
                <a:rPr lang="pl-PL" altLang="pl-PL" sz="1400" dirty="0" smtClean="0">
                  <a:latin typeface="Calibri" panose="020F0502020204030204" pitchFamily="34" charset="0"/>
                </a:rPr>
                <a:t>/EFS</a:t>
              </a:r>
              <a:r>
                <a:rPr lang="pl-PL" altLang="pl-PL" sz="1400" dirty="0">
                  <a:latin typeface="Calibri" panose="020F0502020204030204" pitchFamily="34" charset="0"/>
                </a:rPr>
                <a:t>/</a:t>
              </a:r>
            </a:p>
          </p:txBody>
        </p:sp>
        <p:sp>
          <p:nvSpPr>
            <p:cNvPr id="31" name="Rectangle 23"/>
            <p:cNvSpPr>
              <a:spLocks noChangeArrowheads="1"/>
            </p:cNvSpPr>
            <p:nvPr/>
          </p:nvSpPr>
          <p:spPr bwMode="auto">
            <a:xfrm>
              <a:off x="5645450" y="3527302"/>
              <a:ext cx="1991476" cy="811035"/>
            </a:xfrm>
            <a:prstGeom prst="rect">
              <a:avLst/>
            </a:prstGeom>
            <a:solidFill>
              <a:srgbClr val="EAEAEA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pl-PL" altLang="pl-PL" sz="1400" b="1" dirty="0" smtClean="0">
                  <a:latin typeface="Calibri" panose="020F0502020204030204" pitchFamily="34" charset="0"/>
                </a:rPr>
                <a:t>OP 8</a:t>
              </a:r>
              <a:endParaRPr lang="pl-PL" altLang="pl-PL" sz="1400" b="1" dirty="0">
                <a:latin typeface="Calibri" panose="020F0502020204030204" pitchFamily="34" charset="0"/>
              </a:endParaRPr>
            </a:p>
            <a:p>
              <a:pPr algn="ctr">
                <a:spcBef>
                  <a:spcPct val="20000"/>
                </a:spcBef>
              </a:pPr>
              <a:r>
                <a:rPr lang="pl-PL" altLang="pl-PL" sz="1400" b="1" dirty="0" smtClean="0">
                  <a:latin typeface="Calibri" panose="020F0502020204030204" pitchFamily="34" charset="0"/>
                </a:rPr>
                <a:t>Konwersja </a:t>
              </a:r>
              <a:r>
                <a:rPr lang="pl-PL" altLang="pl-PL" sz="1400" dirty="0" smtClean="0">
                  <a:latin typeface="Calibri" panose="020F0502020204030204" pitchFamily="34" charset="0"/>
                </a:rPr>
                <a:t>/EFRR</a:t>
              </a:r>
              <a:r>
                <a:rPr lang="pl-PL" altLang="pl-PL" sz="1400" dirty="0">
                  <a:latin typeface="Calibri" panose="020F0502020204030204" pitchFamily="34" charset="0"/>
                </a:rPr>
                <a:t>/</a:t>
              </a:r>
            </a:p>
          </p:txBody>
        </p:sp>
        <p:sp>
          <p:nvSpPr>
            <p:cNvPr id="34" name="Text Box 9"/>
            <p:cNvSpPr txBox="1">
              <a:spLocks noChangeArrowheads="1"/>
            </p:cNvSpPr>
            <p:nvPr/>
          </p:nvSpPr>
          <p:spPr bwMode="auto">
            <a:xfrm>
              <a:off x="5885105" y="2806648"/>
              <a:ext cx="151216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pl-PL" sz="1200" b="1" dirty="0">
                  <a:latin typeface="Calibri" panose="020F0502020204030204" pitchFamily="34" charset="0"/>
                </a:rPr>
                <a:t>aspekt </a:t>
              </a:r>
              <a:r>
                <a:rPr lang="pl-PL" altLang="pl-PL" sz="1200" b="1" dirty="0" smtClean="0">
                  <a:latin typeface="Calibri" panose="020F0502020204030204" pitchFamily="34" charset="0"/>
                </a:rPr>
                <a:t>przestrzenny</a:t>
              </a:r>
              <a:endParaRPr lang="pl-PL" altLang="pl-PL" sz="1200" b="1" dirty="0">
                <a:latin typeface="Calibri" panose="020F0502020204030204" pitchFamily="34" charset="0"/>
              </a:endParaRPr>
            </a:p>
          </p:txBody>
        </p:sp>
        <p:sp>
          <p:nvSpPr>
            <p:cNvPr id="6" name="Strzałka w dół 5"/>
            <p:cNvSpPr/>
            <p:nvPr/>
          </p:nvSpPr>
          <p:spPr>
            <a:xfrm>
              <a:off x="2357288" y="3113522"/>
              <a:ext cx="109836" cy="236743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7" name="Strzałka w dół 36"/>
            <p:cNvSpPr/>
            <p:nvPr/>
          </p:nvSpPr>
          <p:spPr>
            <a:xfrm>
              <a:off x="4319289" y="3488206"/>
              <a:ext cx="109836" cy="236743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>
                <a:rot lat="0" lon="54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39" name="Strzałka w dół 38"/>
            <p:cNvSpPr/>
            <p:nvPr/>
          </p:nvSpPr>
          <p:spPr>
            <a:xfrm>
              <a:off x="6586271" y="3113348"/>
              <a:ext cx="109836" cy="236743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8" name="Pagon 7"/>
            <p:cNvSpPr/>
            <p:nvPr/>
          </p:nvSpPr>
          <p:spPr>
            <a:xfrm>
              <a:off x="5247415" y="3733047"/>
              <a:ext cx="144016" cy="371978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40" name="Pagon 39"/>
            <p:cNvSpPr/>
            <p:nvPr/>
          </p:nvSpPr>
          <p:spPr>
            <a:xfrm>
              <a:off x="3654872" y="3733047"/>
              <a:ext cx="144016" cy="371978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1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11760" y="188640"/>
            <a:ext cx="66247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Zintegrowane projekty rewitalizacyjne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w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ramach </a:t>
            </a:r>
            <a:endParaRPr lang="pl-PL" altLang="pl-PL" sz="13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Regionalnego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Programu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Operacyjnego Województwa Pomorskiego na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lata 2014-2020</a:t>
            </a:r>
            <a:endParaRPr lang="pl-PL" sz="1300" dirty="0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95288" y="6363276"/>
            <a:ext cx="403383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 smtClean="0">
                <a:latin typeface="Calibri Light" panose="020F0302020204030204" pitchFamily="34" charset="0"/>
              </a:rPr>
              <a:t>Mieczysław Struk </a:t>
            </a:r>
            <a:endParaRPr lang="pl-PL" altLang="pl-PL" sz="1050" dirty="0">
              <a:latin typeface="Calibri Light" panose="020F03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M</a:t>
            </a:r>
            <a:r>
              <a:rPr lang="pl-PL" altLang="pl-PL" sz="1050" dirty="0" smtClean="0">
                <a:latin typeface="Calibri Light" panose="020F0302020204030204" pitchFamily="34" charset="0"/>
              </a:rPr>
              <a:t>arszałek Województwa Pomorskiego</a:t>
            </a:r>
            <a:endParaRPr lang="pl-PL" altLang="pl-PL" sz="1050" dirty="0">
              <a:latin typeface="Calibri Light" panose="020F0302020204030204" pitchFamily="34" charset="0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358063" y="6371213"/>
            <a:ext cx="13906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12 października 2015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050" dirty="0">
                <a:latin typeface="Calibri Light" panose="020F0302020204030204" pitchFamily="34" charset="0"/>
              </a:rPr>
              <a:t>Gdańsk </a:t>
            </a:r>
          </a:p>
        </p:txBody>
      </p:sp>
      <p:sp>
        <p:nvSpPr>
          <p:cNvPr id="23" name="Line 357"/>
          <p:cNvSpPr>
            <a:spLocks noChangeShapeType="1"/>
          </p:cNvSpPr>
          <p:nvPr/>
        </p:nvSpPr>
        <p:spPr bwMode="auto">
          <a:xfrm>
            <a:off x="468313" y="6363276"/>
            <a:ext cx="8135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851477"/>
              </p:ext>
            </p:extLst>
          </p:nvPr>
        </p:nvGraphicFramePr>
        <p:xfrm>
          <a:off x="668305" y="1412775"/>
          <a:ext cx="7955743" cy="4261984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5956172"/>
                <a:gridCol w="320836"/>
                <a:gridCol w="1678735"/>
              </a:tblGrid>
              <a:tr h="491496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pl-PL" sz="1600" b="1" cap="small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6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OŚ PRIORYTETOWA 8  KONWERSJA</a:t>
                      </a:r>
                      <a:endParaRPr lang="pl-PL" sz="1200" b="1" cap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9367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pl-PL" sz="1200" b="1" kern="1200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OBSZAR </a:t>
                      </a:r>
                      <a:r>
                        <a:rPr lang="pl-PL" sz="12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METROPOLITALNY </a:t>
                      </a:r>
                      <a:r>
                        <a:rPr lang="pl-PL" sz="1200" b="1" cap="small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TRÓJMIASTA – MECHANIZM </a:t>
                      </a:r>
                      <a:r>
                        <a:rPr lang="pl-PL" sz="12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ZIT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200" b="1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41</a:t>
                      </a: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343 445 EUR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1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2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MIASTA </a:t>
                      </a:r>
                      <a:r>
                        <a:rPr lang="pl-PL" sz="1200" b="1" cap="small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POZA OBSZAREM METROPOLITALNYM </a:t>
                      </a:r>
                      <a:r>
                        <a:rPr lang="pl-PL" sz="12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TRÓJMIASTA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200" b="1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24</a:t>
                      </a: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806 067 EUR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1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KOMPLEKSOWE </a:t>
                      </a:r>
                      <a:r>
                        <a:rPr lang="pl-PL" sz="1200" b="1" cap="small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PRZEDSIĘWZIĘCIA REWITALIZACYJNE </a:t>
                      </a:r>
                      <a:r>
                        <a:rPr lang="pl-PL" sz="12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-</a:t>
                      </a:r>
                      <a:r>
                        <a:rPr lang="pl-PL" sz="1200" b="1" cap="small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12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WSPARCIE POZADOTACYJNE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200" b="1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16</a:t>
                      </a: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537 378 EUR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4014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6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OŚ </a:t>
                      </a:r>
                      <a:r>
                        <a:rPr lang="pl-PL" sz="1600" b="1" cap="small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PRIORYTETOWA 6  </a:t>
                      </a:r>
                      <a:r>
                        <a:rPr lang="pl-PL" sz="16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INTEGRACJA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819235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AKTYWNA </a:t>
                      </a:r>
                      <a:r>
                        <a:rPr lang="pl-PL" sz="1200" b="1" cap="small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INTEGRACJA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AKTYWIZACJA </a:t>
                      </a:r>
                      <a:r>
                        <a:rPr lang="pl-PL" sz="1200" b="1" cap="small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SPOŁECZNO- ZAWODOWA- MECHANIZM ZIT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200" b="1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AKTYWIZACJA </a:t>
                      </a:r>
                      <a:r>
                        <a:rPr lang="pl-PL" sz="1200" b="1" cap="small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SPOŁECZNO- ZAWODOWA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200" b="1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000 000 EUR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(WYDZIELONA ALOKACJA</a:t>
                      </a:r>
                      <a:r>
                        <a:rPr lang="pl-PL" sz="11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5182">
                <a:tc gridSpan="3"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l-PL" sz="1400" b="1" kern="1200" cap="small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kern="1200" cap="small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SUMA:                                                                                                                                               </a:t>
                      </a:r>
                      <a:r>
                        <a:rPr lang="pl-PL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686 890 EUR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                                                                                                        OKOŁO   </a:t>
                      </a:r>
                      <a:r>
                        <a:rPr lang="pl-PL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386</a:t>
                      </a:r>
                      <a:r>
                        <a:rPr lang="pl-PL" sz="14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747 560 PLN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47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Gdańsk Nowy Port (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21254"/>
            <a:ext cx="4623532" cy="272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94031" y="1340768"/>
            <a:ext cx="4038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l-PL" altLang="pl-PL" sz="1800" b="1" dirty="0" smtClean="0">
                <a:latin typeface="Calibri" panose="020F0502020204030204" pitchFamily="34" charset="0"/>
              </a:rPr>
              <a:t>2008 – 2010 </a:t>
            </a:r>
            <a:endParaRPr lang="pl-PL" altLang="pl-PL" sz="1400" dirty="0" smtClean="0">
              <a:latin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altLang="pl-PL" sz="1400" dirty="0" smtClean="0">
                <a:latin typeface="Calibri" panose="020F0502020204030204" pitchFamily="34" charset="0"/>
              </a:rPr>
              <a:t>opracowanie</a:t>
            </a:r>
            <a:r>
              <a:rPr lang="pl-PL" altLang="pl-PL" sz="1400" b="1" dirty="0" smtClean="0">
                <a:latin typeface="Calibri" panose="020F0502020204030204" pitchFamily="34" charset="0"/>
              </a:rPr>
              <a:t> </a:t>
            </a:r>
            <a:r>
              <a:rPr lang="pl-PL" altLang="pl-PL" sz="1400" dirty="0" smtClean="0">
                <a:latin typeface="Calibri" panose="020F0502020204030204" pitchFamily="34" charset="0"/>
              </a:rPr>
              <a:t>wytycznych dotyczących </a:t>
            </a:r>
            <a:r>
              <a:rPr lang="pl-PL" altLang="pl-PL" sz="1400" dirty="0">
                <a:latin typeface="Calibri" panose="020F0502020204030204" pitchFamily="34" charset="0"/>
              </a:rPr>
              <a:t>przygotowywania projektów </a:t>
            </a:r>
            <a:endParaRPr lang="pl-PL" altLang="pl-PL" sz="1400" dirty="0" smtClean="0">
              <a:latin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altLang="pl-PL" sz="1400" dirty="0" smtClean="0">
                <a:latin typeface="Calibri" panose="020F0502020204030204" pitchFamily="34" charset="0"/>
              </a:rPr>
              <a:t>spotkanie </a:t>
            </a:r>
            <a:r>
              <a:rPr lang="pl-PL" altLang="pl-PL" sz="1400" dirty="0">
                <a:latin typeface="Calibri" panose="020F0502020204030204" pitchFamily="34" charset="0"/>
              </a:rPr>
              <a:t>informacyjne z przedstawicielami </a:t>
            </a:r>
            <a:r>
              <a:rPr lang="pl-PL" altLang="pl-PL" sz="1400" dirty="0" smtClean="0">
                <a:latin typeface="Calibri" panose="020F0502020204030204" pitchFamily="34" charset="0"/>
              </a:rPr>
              <a:t>Miast</a:t>
            </a:r>
            <a:endParaRPr lang="pl-PL" altLang="pl-PL" sz="1400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altLang="pl-PL" sz="1400" dirty="0" smtClean="0">
                <a:latin typeface="Calibri" panose="020F0502020204030204" pitchFamily="34" charset="0"/>
              </a:rPr>
              <a:t>powołanie Zespołu </a:t>
            </a:r>
            <a:r>
              <a:rPr lang="pl-PL" altLang="pl-PL" sz="1400" dirty="0">
                <a:latin typeface="Calibri" panose="020F0502020204030204" pitchFamily="34" charset="0"/>
              </a:rPr>
              <a:t>ds. </a:t>
            </a:r>
            <a:r>
              <a:rPr lang="pl-PL" altLang="pl-PL" sz="1400" dirty="0" smtClean="0">
                <a:latin typeface="Calibri" panose="020F0502020204030204" pitchFamily="34" charset="0"/>
              </a:rPr>
              <a:t>rewitalizacji</a:t>
            </a:r>
            <a:r>
              <a:rPr lang="pl-PL" altLang="pl-PL" sz="1400" dirty="0">
                <a:latin typeface="Calibri" panose="020F0502020204030204" pitchFamily="34" charset="0"/>
              </a:rPr>
              <a:t> </a:t>
            </a:r>
            <a:endParaRPr lang="pl-PL" altLang="pl-PL" sz="1400" dirty="0" smtClean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altLang="pl-PL" sz="1400" dirty="0" smtClean="0">
                <a:latin typeface="Calibri" panose="020F0502020204030204" pitchFamily="34" charset="0"/>
              </a:rPr>
              <a:t>proces </a:t>
            </a:r>
            <a:r>
              <a:rPr lang="pl-PL" altLang="pl-PL" sz="1400" dirty="0">
                <a:latin typeface="Calibri" panose="020F0502020204030204" pitchFamily="34" charset="0"/>
              </a:rPr>
              <a:t>konsultacji </a:t>
            </a:r>
            <a:r>
              <a:rPr lang="pl-PL" altLang="pl-PL" sz="1400" b="1" dirty="0">
                <a:latin typeface="Calibri" panose="020F0502020204030204" pitchFamily="34" charset="0"/>
              </a:rPr>
              <a:t>Not intencyjnych </a:t>
            </a:r>
            <a:endParaRPr lang="pl-PL" altLang="pl-PL" sz="1400" b="1" dirty="0" smtClean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altLang="pl-PL" sz="1400" dirty="0" smtClean="0">
                <a:latin typeface="Calibri" panose="020F0502020204030204" pitchFamily="34" charset="0"/>
              </a:rPr>
              <a:t>wizyty </a:t>
            </a:r>
            <a:r>
              <a:rPr lang="pl-PL" altLang="pl-PL" sz="1400" dirty="0">
                <a:latin typeface="Calibri" panose="020F0502020204030204" pitchFamily="34" charset="0"/>
              </a:rPr>
              <a:t>członków Zespołu </a:t>
            </a:r>
            <a:r>
              <a:rPr lang="pl-PL" altLang="pl-PL" sz="1400" dirty="0" smtClean="0">
                <a:latin typeface="Calibri" panose="020F0502020204030204" pitchFamily="34" charset="0"/>
              </a:rPr>
              <a:t> w </a:t>
            </a:r>
            <a:r>
              <a:rPr lang="pl-PL" altLang="pl-PL" sz="1400" dirty="0" smtClean="0">
                <a:latin typeface="Calibri" panose="020F0502020204030204" pitchFamily="34" charset="0"/>
              </a:rPr>
              <a:t>miastach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400" b="1" dirty="0" smtClean="0">
                <a:latin typeface="Calibri" panose="020F0502020204030204" pitchFamily="34" charset="0"/>
              </a:rPr>
              <a:t>podpisanie  </a:t>
            </a:r>
            <a:r>
              <a:rPr lang="pl-PL" sz="1400" b="1" dirty="0">
                <a:latin typeface="Calibri" panose="020F0502020204030204" pitchFamily="34" charset="0"/>
              </a:rPr>
              <a:t>8 umów </a:t>
            </a:r>
            <a:endParaRPr lang="pl-PL" sz="1050" b="1" kern="1200" dirty="0">
              <a:latin typeface="Calibri" panose="020F0502020204030204" pitchFamily="34" charset="0"/>
            </a:endParaRPr>
          </a:p>
        </p:txBody>
      </p:sp>
      <p:pic>
        <p:nvPicPr>
          <p:cNvPr id="5" name="Picture 4" descr="Słupsk (34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631" y="1464366"/>
            <a:ext cx="4380388" cy="255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Wejherowo (1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53" y="4021254"/>
            <a:ext cx="4366666" cy="272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2411760" y="188640"/>
            <a:ext cx="66247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Zintegrowane projekty rewitalizacyjne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w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ramach </a:t>
            </a:r>
            <a:endParaRPr lang="pl-PL" altLang="pl-PL" sz="13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Regionalnego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Programu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Operacyjnego Województwa Pomorskiego na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lata 2014-2020</a:t>
            </a:r>
            <a:endParaRPr lang="pl-PL" sz="1300" dirty="0"/>
          </a:p>
        </p:txBody>
      </p:sp>
    </p:spTree>
    <p:extLst>
      <p:ext uri="{BB962C8B-B14F-4D97-AF65-F5344CB8AC3E}">
        <p14:creationId xmlns:p14="http://schemas.microsoft.com/office/powerpoint/2010/main" val="922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403917" y="1259241"/>
            <a:ext cx="8281987" cy="338554"/>
          </a:xfrm>
          <a:prstGeom prst="rect">
            <a:avLst/>
          </a:prstGeom>
          <a:solidFill>
            <a:srgbClr val="DADAE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l-PL" altLang="pl-PL" sz="1600" b="1" dirty="0">
                <a:latin typeface="Calibri" panose="020F0502020204030204" pitchFamily="34" charset="0"/>
              </a:rPr>
              <a:t>REGIONALNY PROGRAM OPERACYJNY WOJEWÓDZTWA </a:t>
            </a:r>
            <a:r>
              <a:rPr lang="pl-PL" altLang="pl-PL" sz="1600" b="1" dirty="0" smtClean="0">
                <a:latin typeface="Calibri" panose="020F0502020204030204" pitchFamily="34" charset="0"/>
              </a:rPr>
              <a:t>POMORSKIEGO 2007- 2013</a:t>
            </a:r>
            <a:endParaRPr lang="pl-PL" altLang="pl-PL" sz="1600" b="1" dirty="0">
              <a:latin typeface="Calibri" panose="020F0502020204030204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658818"/>
              </p:ext>
            </p:extLst>
          </p:nvPr>
        </p:nvGraphicFramePr>
        <p:xfrm>
          <a:off x="876802" y="1789653"/>
          <a:ext cx="7336213" cy="3747517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7336213"/>
              </a:tblGrid>
              <a:tr h="3985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1100" b="1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  <a:tr h="241069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l-PL" sz="1600" dirty="0" smtClean="0">
                          <a:effectLst/>
                          <a:latin typeface="Calibri" panose="020F0502020204030204" pitchFamily="34" charset="0"/>
                        </a:rPr>
                        <a:t>Rewitalizacja Letnicy w Gdańsku</a:t>
                      </a:r>
                    </a:p>
                  </a:txBody>
                  <a:tcPr marL="44450" marR="44450" marT="0" marB="0" anchor="ctr">
                    <a:noFill/>
                  </a:tcPr>
                </a:tc>
              </a:tr>
              <a:tr h="24803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</a:rPr>
                        <a:t>Rewitalizacja Nowego Portu w Gdańsku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  <a:tr h="235495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</a:rPr>
                        <a:t>Rewitalizacja Dolnego Miasta w Gdańsku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  <a:tr h="243159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</a:rPr>
                        <a:t>Rewitalizacja Dolnego Wrzeszcza w Gdańsku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  <a:tr h="243159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</a:rPr>
                        <a:t>Rewitalizacja Przestrzeni Publicznej Śródmieścia Wejherowa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  <a:tr h="243159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</a:rPr>
                        <a:t>Rewitalizacja Centrum Lęborka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  <a:tr h="243159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</a:rPr>
                        <a:t>Rewitalizacja strefy A obszaru zdegradowanego Starego Miasta w Tczewie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  <a:tr h="267544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</a:rPr>
                        <a:t>Rewitalizacja Traktu Książęcego w Słupsku w obrębie I obszaru problemowego Lokalnego Programu Rewitalizacji Miasta Słupska na lata 2009-2015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  <a:tr h="3009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1100" b="1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12" name="Prostokąt 11"/>
          <p:cNvSpPr/>
          <p:nvPr/>
        </p:nvSpPr>
        <p:spPr>
          <a:xfrm>
            <a:off x="2411760" y="188640"/>
            <a:ext cx="66247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Zintegrowane projekty rewitalizacyjne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w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ramach </a:t>
            </a:r>
            <a:endParaRPr lang="pl-PL" altLang="pl-PL" sz="1300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Regionalnego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Programu </a:t>
            </a:r>
            <a:r>
              <a:rPr lang="pl-PL" altLang="pl-PL" sz="1300" dirty="0" smtClean="0">
                <a:solidFill>
                  <a:schemeClr val="bg1"/>
                </a:solidFill>
                <a:latin typeface="Calibri" pitchFamily="34" charset="0"/>
              </a:rPr>
              <a:t>Operacyjnego Województwa Pomorskiego na </a:t>
            </a:r>
            <a:r>
              <a:rPr lang="pl-PL" altLang="pl-PL" sz="1300" dirty="0">
                <a:solidFill>
                  <a:schemeClr val="bg1"/>
                </a:solidFill>
                <a:latin typeface="Calibri" pitchFamily="34" charset="0"/>
              </a:rPr>
              <a:t>lata 2014-2020</a:t>
            </a:r>
            <a:endParaRPr lang="pl-PL" sz="1300" dirty="0"/>
          </a:p>
        </p:txBody>
      </p:sp>
      <p:sp>
        <p:nvSpPr>
          <p:cNvPr id="2" name="Prostokąt 1"/>
          <p:cNvSpPr/>
          <p:nvPr/>
        </p:nvSpPr>
        <p:spPr>
          <a:xfrm>
            <a:off x="1547664" y="6047980"/>
            <a:ext cx="5572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b="1" dirty="0">
                <a:solidFill>
                  <a:prstClr val="black"/>
                </a:solidFill>
                <a:latin typeface="Calibri" panose="020F0502020204030204" pitchFamily="34" charset="0"/>
              </a:rPr>
              <a:t>CAŁKOWITA WARTOŚĆ </a:t>
            </a:r>
            <a:r>
              <a:rPr lang="pl-PL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PROJEKTÓW: </a:t>
            </a:r>
            <a:r>
              <a:rPr lang="pl-PL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 228</a:t>
            </a:r>
            <a:r>
              <a:rPr lang="pl-PL" b="1" dirty="0">
                <a:solidFill>
                  <a:prstClr val="black"/>
                </a:solidFill>
                <a:latin typeface="Calibri" panose="020F0502020204030204" pitchFamily="34" charset="0"/>
              </a:rPr>
              <a:t> 518 462,09 </a:t>
            </a:r>
            <a:r>
              <a:rPr lang="pl-PL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PLN</a:t>
            </a:r>
            <a:endParaRPr lang="pl-PL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267744" y="5548204"/>
            <a:ext cx="4436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l-PL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DOFINANSOWANIE:  126 315 400,69 PLN  </a:t>
            </a:r>
            <a:endParaRPr lang="pl-PL" b="1" dirty="0">
              <a:solidFill>
                <a:prstClr val="black"/>
              </a:solidFill>
              <a:latin typeface="Calibri" panose="020F0502020204030204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061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7684</TotalTime>
  <Words>1255</Words>
  <Application>Microsoft Office PowerPoint</Application>
  <PresentationFormat>Pokaz na ekranie (4:3)</PresentationFormat>
  <Paragraphs>266</Paragraphs>
  <Slides>22</Slides>
  <Notes>21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Projekt domyślny</vt:lpstr>
      <vt:lpstr>Przestrzeń dla aktywności Zintegrowane projekty rewitalizacyjne  w ramach Regionalnego Programu Operacyjnego Województwa Pomorskiego na lata 2014-2020      Marszałek Województwa Pomorskiego Mieczysław Struk 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Wszystkie dokumenty i informacje dostępne są na stronie: www.rpo.pomorskie.eu/kompleksowa-rewitalizacja               </vt:lpstr>
    </vt:vector>
  </TitlesOfParts>
  <Company>UMWP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72 dpi</dc:title>
  <dc:creator>Stawiński Arkadiusz;K.Mlynarczyk@pomorskie.eu</dc:creator>
  <cp:lastModifiedBy>Kaniewska Magdalena</cp:lastModifiedBy>
  <cp:revision>601</cp:revision>
  <cp:lastPrinted>2015-10-07T12:58:19Z</cp:lastPrinted>
  <dcterms:created xsi:type="dcterms:W3CDTF">2008-01-08T07:52:50Z</dcterms:created>
  <dcterms:modified xsi:type="dcterms:W3CDTF">2015-10-09T10:49:42Z</dcterms:modified>
</cp:coreProperties>
</file>