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1" r:id="rId2"/>
    <p:sldId id="448" r:id="rId3"/>
    <p:sldId id="429" r:id="rId4"/>
    <p:sldId id="423" r:id="rId5"/>
    <p:sldId id="425" r:id="rId6"/>
    <p:sldId id="426" r:id="rId7"/>
    <p:sldId id="427" r:id="rId8"/>
    <p:sldId id="458" r:id="rId9"/>
    <p:sldId id="460" r:id="rId10"/>
    <p:sldId id="462" r:id="rId11"/>
    <p:sldId id="467" r:id="rId12"/>
    <p:sldId id="461" r:id="rId13"/>
    <p:sldId id="464" r:id="rId14"/>
    <p:sldId id="463" r:id="rId15"/>
    <p:sldId id="452" r:id="rId16"/>
    <p:sldId id="465" r:id="rId17"/>
    <p:sldId id="466" r:id="rId18"/>
    <p:sldId id="455" r:id="rId19"/>
    <p:sldId id="456" r:id="rId20"/>
    <p:sldId id="457" r:id="rId21"/>
    <p:sldId id="453" r:id="rId22"/>
    <p:sldId id="440" r:id="rId23"/>
    <p:sldId id="337" r:id="rId24"/>
  </p:sldIdLst>
  <p:sldSz cx="9144000" cy="6858000" type="screen4x3"/>
  <p:notesSz cx="6784975" cy="9906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66"/>
    <a:srgbClr val="FFFFCC"/>
    <a:srgbClr val="FFFF99"/>
    <a:srgbClr val="FFFF66"/>
    <a:srgbClr val="006600"/>
    <a:srgbClr val="003399"/>
    <a:srgbClr val="000099"/>
    <a:srgbClr val="33CC33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01" autoAdjust="0"/>
    <p:restoredTop sz="95187" autoAdjust="0"/>
  </p:normalViewPr>
  <p:slideViewPr>
    <p:cSldViewPr>
      <p:cViewPr varScale="1">
        <p:scale>
          <a:sx n="111" d="100"/>
          <a:sy n="111" d="100"/>
        </p:scale>
        <p:origin x="21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585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585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ED1D2CCE-E67D-4379-88DF-8C0B6B4D923F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40895" cy="49585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2496" y="9408562"/>
            <a:ext cx="2940895" cy="49585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1D45A18C-12AB-42C7-BC8B-4A741A2B542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456" cy="4958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903" y="0"/>
            <a:ext cx="2939456" cy="4958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336" y="4705074"/>
            <a:ext cx="5428303" cy="44579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563"/>
            <a:ext cx="2939456" cy="4958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903" y="9408563"/>
            <a:ext cx="2939456" cy="4958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2098EFF-16FA-4CFD-BD9A-14F35FE73F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0431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Symbol zastępczy notatek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altLang="pl-PL" smtClean="0">
              <a:latin typeface="Arial" pitchFamily="34" charset="0"/>
            </a:endParaRPr>
          </a:p>
        </p:txBody>
      </p:sp>
      <p:sp>
        <p:nvSpPr>
          <p:cNvPr id="27652" name="Symbol zastępczy numeru slajdu 3"/>
          <p:cNvSpPr txBox="1">
            <a:spLocks noGrp="1"/>
          </p:cNvSpPr>
          <p:nvPr/>
        </p:nvSpPr>
        <p:spPr bwMode="auto">
          <a:xfrm>
            <a:off x="3843903" y="9408563"/>
            <a:ext cx="2939456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57" tIns="45629" rIns="91257" bIns="45629" anchor="b"/>
          <a:lstStyle/>
          <a:p>
            <a:pPr algn="r" eaLnBrk="1" hangingPunct="1"/>
            <a:fld id="{AEE5F83F-BD86-4F3E-914D-AC35AA38FE2E}" type="slidenum">
              <a:rPr lang="pl-PL" altLang="pl-PL" sz="1200"/>
              <a:pPr algn="r" eaLnBrk="1" hangingPunct="1"/>
              <a:t>23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1676404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874D-130D-4C35-B431-2145447FE2B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8E843-58AA-4E7D-A73A-B9759DC7E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5CF73-A024-447A-A511-1FE12CDF667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47AB3-EB15-4C37-B358-FBB1809F1B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6A9E4-9192-423D-A5CA-1D728CBB304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122DF-2F62-4644-8EB2-1B9599D0C3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5B01C-175B-47F4-82FD-5F04DF588A0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1EEC5-F380-410E-A21A-448A2B74E19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69A47-A019-49F6-8C27-EF2ECD18203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AE677-9AA6-4AB1-8F6B-691D794EE41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B4770-43DD-488D-AE61-68D94808DA8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66415-6F55-48B2-B917-64B4AC5AA8A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E8DD9-B126-4CE4-B0DA-BD4B406B53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B3E81BEB-B730-426D-BECF-630D2AA31CC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ytuł 1"/>
          <p:cNvSpPr>
            <a:spLocks noGrp="1"/>
          </p:cNvSpPr>
          <p:nvPr>
            <p:ph type="title"/>
          </p:nvPr>
        </p:nvSpPr>
        <p:spPr>
          <a:xfrm>
            <a:off x="379413" y="2492375"/>
            <a:ext cx="8229600" cy="1143000"/>
          </a:xfrm>
        </p:spPr>
        <p:txBody>
          <a:bodyPr/>
          <a:lstStyle/>
          <a:p>
            <a:r>
              <a:rPr lang="pl-PL" altLang="pl-PL" sz="3000" dirty="0" smtClean="0">
                <a:solidFill>
                  <a:schemeClr val="bg1"/>
                </a:solidFill>
                <a:latin typeface="Calibri" pitchFamily="34" charset="0"/>
              </a:rPr>
              <a:t>Projekty w ramach RPO WP 2014-2020 – rola LGD/LGR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619250" y="5895975"/>
            <a:ext cx="59055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1200" b="1" dirty="0">
                <a:solidFill>
                  <a:schemeClr val="bg1"/>
                </a:solidFill>
                <a:latin typeface="Calibri" pitchFamily="34" charset="0"/>
              </a:rPr>
              <a:t>Regionalny Program Operacyjny </a:t>
            </a:r>
            <a:r>
              <a:rPr lang="pl-PL" altLang="pl-PL" sz="1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altLang="pl-PL" sz="1200" b="1" dirty="0">
                <a:solidFill>
                  <a:schemeClr val="bg1"/>
                </a:solidFill>
                <a:latin typeface="Calibri" pitchFamily="34" charset="0"/>
              </a:rPr>
              <a:t>Województwa Pomorskiego na lata 2014-2020</a:t>
            </a:r>
          </a:p>
        </p:txBody>
      </p:sp>
      <p:pic>
        <p:nvPicPr>
          <p:cNvPr id="2054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7504" y="2708920"/>
            <a:ext cx="84126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>
              <a:buNone/>
            </a:pPr>
            <a:r>
              <a:rPr lang="pl-PL" sz="1400" b="1" u="sng" dirty="0">
                <a:latin typeface="Calibri" panose="020F0502020204030204" pitchFamily="34" charset="0"/>
              </a:rPr>
              <a:t>Działanie </a:t>
            </a:r>
            <a:r>
              <a:rPr lang="pl-PL" sz="1400" b="1" u="sng" dirty="0" smtClean="0">
                <a:latin typeface="Calibri" panose="020F0502020204030204" pitchFamily="34" charset="0"/>
              </a:rPr>
              <a:t>8.4. Wsparcie atrakcyjności walorów dziedzictwa przyrodniczego </a:t>
            </a:r>
          </a:p>
          <a:p>
            <a:pPr marL="0" indent="0" algn="just">
              <a:buNone/>
            </a:pPr>
            <a:endParaRPr lang="pl-PL" sz="1400" b="1" u="sng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b="1" u="sng" dirty="0" smtClean="0">
                <a:latin typeface="Calibri" panose="020F0502020204030204" pitchFamily="34" charset="0"/>
              </a:rPr>
              <a:t>Preferowane będą projekty;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identyfikowane i realizowane z wykorzystaniem elementów podejścia oddolnego, integrujące aktywność wielu podmiotów w ujęciu wielosektorowym w oparciu o wspólną strategię działania, zakładającej uspołecznienie wypracowania koncepcji i szczegółowych założeń oraz włączenie lokalnej społeczności zarówno na etapie planowania, jak i </a:t>
            </a:r>
            <a:r>
              <a:rPr lang="pl-PL" sz="1400" dirty="0" smtClean="0">
                <a:latin typeface="Calibri" panose="020F0502020204030204" pitchFamily="34" charset="0"/>
              </a:rPr>
              <a:t>realizacji;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zapewniające całoroczną </a:t>
            </a:r>
            <a:r>
              <a:rPr lang="pl-PL" sz="1400" dirty="0" smtClean="0">
                <a:latin typeface="Calibri" panose="020F0502020204030204" pitchFamily="34" charset="0"/>
              </a:rPr>
              <a:t>ofertę;</a:t>
            </a:r>
          </a:p>
          <a:p>
            <a:pPr algn="just"/>
            <a:r>
              <a:rPr lang="pl-PL" sz="1400" dirty="0" smtClean="0">
                <a:latin typeface="Calibri" panose="020F0502020204030204" pitchFamily="34" charset="0"/>
              </a:rPr>
              <a:t>obejmujące </a:t>
            </a:r>
            <a:r>
              <a:rPr lang="pl-PL" sz="1400" dirty="0">
                <a:latin typeface="Calibri" panose="020F0502020204030204" pitchFamily="34" charset="0"/>
              </a:rPr>
              <a:t>nowe niestandardowe rozwiązania z zakresu użycia nowych technologii lub rozwiązań organizacyjnych, które w sposób istotny wpływają na rozwój gospodarczy regionu</a:t>
            </a:r>
            <a:r>
              <a:rPr lang="pl-PL" sz="1400" dirty="0" smtClean="0">
                <a:latin typeface="Calibri" panose="020F0502020204030204" pitchFamily="34" charset="0"/>
              </a:rPr>
              <a:t>,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u</a:t>
            </a:r>
            <a:r>
              <a:rPr lang="pl-PL" sz="1400" dirty="0" smtClean="0">
                <a:latin typeface="Calibri" panose="020F0502020204030204" pitchFamily="34" charset="0"/>
              </a:rPr>
              <a:t>wzgledniające potrzeby grup </a:t>
            </a:r>
            <a:r>
              <a:rPr lang="pl-PL" sz="1400" dirty="0" err="1" smtClean="0">
                <a:latin typeface="Calibri" panose="020F0502020204030204" pitchFamily="34" charset="0"/>
              </a:rPr>
              <a:t>defaworyzowanych</a:t>
            </a:r>
            <a:r>
              <a:rPr lang="pl-PL" sz="1400" dirty="0" smtClean="0">
                <a:latin typeface="Calibri" panose="020F0502020204030204" pitchFamily="34" charset="0"/>
              </a:rPr>
              <a:t> i wykluczonych – m. in. osób starszych i osób z niepełnosprawnościami;</a:t>
            </a:r>
          </a:p>
          <a:p>
            <a:pPr algn="just"/>
            <a:r>
              <a:rPr lang="pl-PL" sz="1400" b="1" dirty="0">
                <a:latin typeface="Calibri" panose="020F0502020204030204" pitchFamily="34" charset="0"/>
              </a:rPr>
              <a:t>r</a:t>
            </a:r>
            <a:r>
              <a:rPr lang="pl-PL" sz="1400" b="1" dirty="0" smtClean="0">
                <a:latin typeface="Calibri" panose="020F0502020204030204" pitchFamily="34" charset="0"/>
              </a:rPr>
              <a:t>ealizujące przedsięwzięcie strategiczne wskazane w RPS w zakresie atrakcyjności kulturalnej i turystycznej; </a:t>
            </a:r>
          </a:p>
          <a:p>
            <a:pPr algn="just"/>
            <a:r>
              <a:rPr lang="pl-PL" sz="1400" dirty="0" smtClean="0">
                <a:latin typeface="Calibri" panose="020F0502020204030204" pitchFamily="34" charset="0"/>
              </a:rPr>
              <a:t>uzgodnione w ramach ZPT. </a:t>
            </a:r>
          </a:p>
          <a:p>
            <a:pPr algn="just"/>
            <a:endParaRPr lang="pl-PL" sz="1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dirty="0" smtClean="0">
                <a:latin typeface="Calibri" panose="020F0502020204030204" pitchFamily="34" charset="0"/>
              </a:rPr>
              <a:t> </a:t>
            </a:r>
            <a:r>
              <a:rPr lang="pl-PL" sz="1400" b="1" u="sng" dirty="0">
                <a:latin typeface="Calibri" panose="020F0502020204030204" pitchFamily="34" charset="0"/>
              </a:rPr>
              <a:t>U</a:t>
            </a:r>
            <a:r>
              <a:rPr lang="pl-PL" sz="1400" b="1" u="sng" dirty="0" smtClean="0">
                <a:latin typeface="Calibri" panose="020F0502020204030204" pitchFamily="34" charset="0"/>
              </a:rPr>
              <a:t>kierunkowanie terytorialne/Preferowane będą projekty zlokalizowane na</a:t>
            </a:r>
            <a:r>
              <a:rPr lang="pl-PL" sz="1400" dirty="0" smtClean="0">
                <a:latin typeface="Calibri" panose="020F0502020204030204" pitchFamily="34" charset="0"/>
              </a:rPr>
              <a:t>;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o</a:t>
            </a:r>
            <a:r>
              <a:rPr lang="pl-PL" sz="1400" dirty="0" smtClean="0">
                <a:latin typeface="Calibri" panose="020F0502020204030204" pitchFamily="34" charset="0"/>
              </a:rPr>
              <a:t>bszarach objętych ochroną w formie parków krajobrazowych wraz z otulinami, obszarach chronionego krajobrazu oraz obszarach NATURA 2000;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o</a:t>
            </a:r>
            <a:r>
              <a:rPr lang="pl-PL" sz="1400" dirty="0" smtClean="0">
                <a:latin typeface="Calibri" panose="020F0502020204030204" pitchFamily="34" charset="0"/>
              </a:rPr>
              <a:t>bszarach gmin Delty Wisły, Doliny Wisły oraz gmin nadmorskich. </a:t>
            </a:r>
          </a:p>
          <a:p>
            <a:pPr marL="0" indent="0" algn="just">
              <a:buNone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algn="just"/>
            <a:endParaRPr lang="pl-PL" sz="1400" dirty="0" smtClean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95537" y="1124744"/>
            <a:ext cx="864096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Preferencje wyboru projektów w ramach RPO WP 2014-2020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6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7504" y="2708920"/>
            <a:ext cx="84126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>
              <a:buNone/>
            </a:pPr>
            <a:r>
              <a:rPr lang="pl-PL" sz="1600" b="1" u="sng" dirty="0">
                <a:latin typeface="Calibri" panose="020F0502020204030204" pitchFamily="34" charset="0"/>
              </a:rPr>
              <a:t>Działanie </a:t>
            </a:r>
            <a:r>
              <a:rPr lang="pl-PL" sz="1600" b="1" u="sng" dirty="0" smtClean="0">
                <a:latin typeface="Calibri" panose="020F0502020204030204" pitchFamily="34" charset="0"/>
              </a:rPr>
              <a:t>8.4. Wsparcie atrakcyjności walorów dziedzictwa przyrodniczego </a:t>
            </a:r>
          </a:p>
          <a:p>
            <a:pPr marL="0" indent="0" algn="just">
              <a:buNone/>
            </a:pPr>
            <a:endParaRPr lang="pl-PL" sz="1400" b="1" u="sng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Calibri" panose="020F0502020204030204" pitchFamily="34" charset="0"/>
              </a:rPr>
              <a:t>W ramach podniesienia atrakcyjności walorów dziedzictwa naturalnego </a:t>
            </a:r>
            <a:r>
              <a:rPr lang="pl-PL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zrealizowane </a:t>
            </a:r>
            <a:r>
              <a:rPr lang="pl-PL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zostaną przede </a:t>
            </a:r>
            <a:r>
              <a:rPr lang="pl-PL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wszystkim projekty składające się na trzy przedsięwzięcia strategiczne zidentyfikowane </a:t>
            </a:r>
            <a:r>
              <a:rPr lang="pl-PL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 </a:t>
            </a:r>
            <a:r>
              <a:rPr lang="pl-PL" sz="16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RPS </a:t>
            </a:r>
            <a:r>
              <a:rPr lang="pl-PL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w zakresie atrakcyjności kulturalnej i turystycznej </a:t>
            </a:r>
            <a:r>
              <a:rPr lang="pl-PL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pt</a:t>
            </a:r>
            <a:r>
              <a:rPr lang="pl-PL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.:</a:t>
            </a:r>
          </a:p>
          <a:p>
            <a:pPr algn="just"/>
            <a:r>
              <a:rPr lang="pl-PL" sz="1600" dirty="0" smtClean="0">
                <a:latin typeface="Calibri" panose="020F0502020204030204" pitchFamily="34" charset="0"/>
              </a:rPr>
              <a:t> </a:t>
            </a:r>
            <a:r>
              <a:rPr lang="pl-PL" sz="1600" i="1" dirty="0">
                <a:latin typeface="Calibri" panose="020F0502020204030204" pitchFamily="34" charset="0"/>
              </a:rPr>
              <a:t>„Kajakiem przez Pomorze </a:t>
            </a:r>
            <a:r>
              <a:rPr lang="pl-PL" sz="1600" i="1" dirty="0" smtClean="0">
                <a:latin typeface="Calibri" panose="020F0502020204030204" pitchFamily="34" charset="0"/>
              </a:rPr>
              <a:t>– zagospodarowanie </a:t>
            </a:r>
            <a:r>
              <a:rPr lang="pl-PL" sz="1600" i="1" dirty="0">
                <a:latin typeface="Calibri" panose="020F0502020204030204" pitchFamily="34" charset="0"/>
              </a:rPr>
              <a:t>szlaków wodnych w województwie pomorskim dla </a:t>
            </a:r>
            <a:r>
              <a:rPr lang="pl-PL" sz="1600" i="1" dirty="0" smtClean="0">
                <a:latin typeface="Calibri" panose="020F0502020204030204" pitchFamily="34" charset="0"/>
              </a:rPr>
              <a:t>rozwoju turystyki kajakowej”;</a:t>
            </a:r>
          </a:p>
          <a:p>
            <a:pPr algn="just"/>
            <a:r>
              <a:rPr lang="pl-PL" sz="1600" i="1" dirty="0" smtClean="0">
                <a:latin typeface="Calibri" panose="020F0502020204030204" pitchFamily="34" charset="0"/>
              </a:rPr>
              <a:t> </a:t>
            </a:r>
            <a:r>
              <a:rPr lang="pl-PL" sz="1600" i="1" dirty="0">
                <a:latin typeface="Calibri" panose="020F0502020204030204" pitchFamily="34" charset="0"/>
              </a:rPr>
              <a:t>„Rozwój ofert turystyki wodnej w obszarze Pętli Żuławskiej i Zatoki Gdańskiej” </a:t>
            </a:r>
            <a:r>
              <a:rPr lang="pl-PL" sz="1600" i="1" dirty="0" smtClean="0">
                <a:latin typeface="Calibri" panose="020F0502020204030204" pitchFamily="34" charset="0"/>
              </a:rPr>
              <a:t>;</a:t>
            </a:r>
          </a:p>
          <a:p>
            <a:pPr algn="just"/>
            <a:r>
              <a:rPr lang="pl-PL" sz="1600" i="1" dirty="0" smtClean="0">
                <a:latin typeface="Calibri" panose="020F0502020204030204" pitchFamily="34" charset="0"/>
              </a:rPr>
              <a:t>„</a:t>
            </a:r>
            <a:r>
              <a:rPr lang="pl-PL" sz="1600" i="1" dirty="0">
                <a:latin typeface="Calibri" panose="020F0502020204030204" pitchFamily="34" charset="0"/>
              </a:rPr>
              <a:t>Pomorskie trasy rowerowe o znaczeniu międzynarodowym”.</a:t>
            </a: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Calibri" panose="020F0502020204030204" pitchFamily="34" charset="0"/>
              </a:rPr>
              <a:t>Wszystkie </a:t>
            </a:r>
            <a:r>
              <a:rPr lang="pl-PL" sz="1600" dirty="0">
                <a:latin typeface="Calibri" panose="020F0502020204030204" pitchFamily="34" charset="0"/>
              </a:rPr>
              <a:t>projekty w ramach Działania powinny przyczyniać się do poprawy jakości </a:t>
            </a:r>
            <a:r>
              <a:rPr lang="pl-PL" sz="1600" dirty="0" smtClean="0">
                <a:latin typeface="Calibri" panose="020F0502020204030204" pitchFamily="34" charset="0"/>
              </a:rPr>
              <a:t>przestrzeni oraz </a:t>
            </a:r>
            <a:r>
              <a:rPr lang="pl-PL" sz="1600" dirty="0">
                <a:latin typeface="Calibri" panose="020F0502020204030204" pitchFamily="34" charset="0"/>
              </a:rPr>
              <a:t>zapewniać zgodność z ustaleniami Planu zagospodarowania przestrzennego </a:t>
            </a:r>
            <a:r>
              <a:rPr lang="pl-PL" sz="1600" dirty="0" smtClean="0">
                <a:latin typeface="Calibri" panose="020F0502020204030204" pitchFamily="34" charset="0"/>
              </a:rPr>
              <a:t>województwa pomorskiego</a:t>
            </a:r>
            <a:r>
              <a:rPr lang="pl-PL" sz="16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95537" y="1124744"/>
            <a:ext cx="864096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Preferencje wyboru projektów w ramach RPO WP 2014-2020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0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23528" y="1124744"/>
            <a:ext cx="8637588" cy="3667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Zakres informacji w Strategii LGR/LGD w odniesieniu do RPO WP 2014-2020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" name="Symbol zastępczy zawartości 1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5157192"/>
          </a:xfrm>
        </p:spPr>
        <p:txBody>
          <a:bodyPr/>
          <a:lstStyle/>
          <a:p>
            <a:pPr marL="0" indent="0" algn="just">
              <a:buNone/>
            </a:pPr>
            <a:r>
              <a:rPr lang="pl-PL" sz="1400" b="1" u="sng" dirty="0">
                <a:latin typeface="Calibri" panose="020F0502020204030204" pitchFamily="34" charset="0"/>
              </a:rPr>
              <a:t>Dla każdego z przedsięwzięć koniecznym jest określenie</a:t>
            </a:r>
            <a:r>
              <a:rPr lang="pl-PL" sz="1400" b="1" u="sng" dirty="0" smtClean="0">
                <a:latin typeface="Calibri" panose="020F0502020204030204" pitchFamily="34" charset="0"/>
              </a:rPr>
              <a:t>;</a:t>
            </a:r>
            <a:endParaRPr lang="pl-PL" sz="1400" b="1" u="sng" dirty="0">
              <a:latin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400" b="1" u="sng" dirty="0" smtClean="0">
                <a:latin typeface="Calibri" panose="020F0502020204030204" pitchFamily="34" charset="0"/>
              </a:rPr>
              <a:t>Tytułu – </a:t>
            </a:r>
            <a:r>
              <a:rPr lang="pl-PL" sz="1400" dirty="0" smtClean="0">
                <a:latin typeface="Calibri" panose="020F0502020204030204" pitchFamily="34" charset="0"/>
              </a:rPr>
              <a:t>wskazanie tytułu proponowanego przedsięwzięcia;</a:t>
            </a:r>
            <a:endParaRPr lang="pl-PL" sz="1400" b="1" u="sng" dirty="0" smtClean="0">
              <a:latin typeface="Calibri" panose="020F0502020204030204" pitchFamily="34" charset="0"/>
            </a:endParaRPr>
          </a:p>
          <a:p>
            <a:pPr algn="just"/>
            <a:r>
              <a:rPr lang="pl-PL" sz="1400" b="1" u="sng" dirty="0" smtClean="0">
                <a:latin typeface="Calibri" panose="020F0502020204030204" pitchFamily="34" charset="0"/>
              </a:rPr>
              <a:t>Wnioskodawcy – </a:t>
            </a:r>
            <a:r>
              <a:rPr lang="pl-PL" sz="1400" dirty="0" smtClean="0">
                <a:latin typeface="Calibri" panose="020F0502020204030204" pitchFamily="34" charset="0"/>
              </a:rPr>
              <a:t>wskazanie wnioskodawcy/wnioskodawców przedsięwzięcia;</a:t>
            </a:r>
          </a:p>
          <a:p>
            <a:pPr algn="just"/>
            <a:r>
              <a:rPr lang="pl-PL" sz="1400" b="1" u="sng" dirty="0" smtClean="0">
                <a:latin typeface="Calibri" panose="020F0502020204030204" pitchFamily="34" charset="0"/>
              </a:rPr>
              <a:t>Partnerów</a:t>
            </a:r>
            <a:r>
              <a:rPr lang="pl-PL" sz="1400" dirty="0" smtClean="0">
                <a:latin typeface="Calibri" panose="020F0502020204030204" pitchFamily="34" charset="0"/>
              </a:rPr>
              <a:t> - (wskazanych imiennie) lub </a:t>
            </a:r>
            <a:r>
              <a:rPr lang="pl-PL" sz="1400" b="1" dirty="0" smtClean="0">
                <a:latin typeface="Calibri" panose="020F0502020204030204" pitchFamily="34" charset="0"/>
              </a:rPr>
              <a:t>typów beneficjentów </a:t>
            </a:r>
            <a:r>
              <a:rPr lang="pl-PL" sz="1400" dirty="0" smtClean="0">
                <a:latin typeface="Calibri" panose="020F0502020204030204" pitchFamily="34" charset="0"/>
              </a:rPr>
              <a:t>(w przypadku formuły projektu grantowego);</a:t>
            </a:r>
          </a:p>
          <a:p>
            <a:pPr algn="just"/>
            <a:r>
              <a:rPr lang="pl-PL" sz="1400" b="1" u="sng" dirty="0">
                <a:latin typeface="Calibri" panose="020F0502020204030204" pitchFamily="34" charset="0"/>
              </a:rPr>
              <a:t>C</a:t>
            </a:r>
            <a:r>
              <a:rPr lang="pl-PL" sz="1400" b="1" u="sng" dirty="0" smtClean="0">
                <a:latin typeface="Calibri" panose="020F0502020204030204" pitchFamily="34" charset="0"/>
              </a:rPr>
              <a:t>elów </a:t>
            </a:r>
            <a:r>
              <a:rPr lang="pl-PL" sz="1400" dirty="0" smtClean="0">
                <a:latin typeface="Calibri" panose="020F0502020204030204" pitchFamily="34" charset="0"/>
              </a:rPr>
              <a:t>– </a:t>
            </a:r>
            <a:r>
              <a:rPr lang="pl-PL" sz="1400" dirty="0">
                <a:latin typeface="Calibri" panose="020F0502020204030204" pitchFamily="34" charset="0"/>
              </a:rPr>
              <a:t>specyfikacja celów ogólnych, przypisanie celów szczegółowych i przedsięwzięć uzasadnienie ich potrzeby realizacji w odniesieniu do działania, poddziałania w ramach RPO WP 2014-2020;</a:t>
            </a:r>
          </a:p>
          <a:p>
            <a:pPr algn="just"/>
            <a:r>
              <a:rPr lang="pl-PL" sz="1400" b="1" u="sng" dirty="0">
                <a:latin typeface="Calibri" panose="020F0502020204030204" pitchFamily="34" charset="0"/>
              </a:rPr>
              <a:t>Wskaźników </a:t>
            </a:r>
            <a:r>
              <a:rPr lang="pl-PL" sz="1400" b="1" u="sng" dirty="0" smtClean="0">
                <a:latin typeface="Calibri" panose="020F0502020204030204" pitchFamily="34" charset="0"/>
              </a:rPr>
              <a:t> </a:t>
            </a:r>
            <a:r>
              <a:rPr lang="pl-PL" sz="1400" b="1" dirty="0">
                <a:latin typeface="Calibri" panose="020F0502020204030204" pitchFamily="34" charset="0"/>
              </a:rPr>
              <a:t>-  </a:t>
            </a:r>
            <a:r>
              <a:rPr lang="pl-PL" sz="1400" dirty="0">
                <a:latin typeface="Calibri" panose="020F0502020204030204" pitchFamily="34" charset="0"/>
              </a:rPr>
              <a:t>specyfikacja wskaźników przypisanych do przedsięwzięć, celów szczegółowych i ogólnych, wybór konkretnych wskaźników zarówno produktu jak i rezultatu powinien być zgodny z wskaźnikami dla danego działania w ramach RPO WP 2014-2020; </a:t>
            </a:r>
            <a:endParaRPr lang="pl-PL" sz="14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1400" b="1" u="sng" dirty="0" smtClean="0">
                <a:latin typeface="Calibri" panose="020F0502020204030204" pitchFamily="34" charset="0"/>
              </a:rPr>
              <a:t>Przedmiotu przedsięwzięcia </a:t>
            </a:r>
            <a:r>
              <a:rPr lang="pl-PL" sz="1400" b="1" dirty="0" smtClean="0">
                <a:latin typeface="Calibri" panose="020F0502020204030204" pitchFamily="34" charset="0"/>
              </a:rPr>
              <a:t>-  </a:t>
            </a:r>
            <a:r>
              <a:rPr lang="pl-PL" sz="1400" dirty="0" smtClean="0">
                <a:latin typeface="Calibri" panose="020F0502020204030204" pitchFamily="34" charset="0"/>
              </a:rPr>
              <a:t>(zakres rzeczowy)</a:t>
            </a:r>
          </a:p>
          <a:p>
            <a:pPr algn="just"/>
            <a:r>
              <a:rPr lang="pl-PL" sz="1400" b="1" u="sng" dirty="0" smtClean="0">
                <a:latin typeface="Calibri" panose="020F0502020204030204" pitchFamily="34" charset="0"/>
              </a:rPr>
              <a:t>Opisu  realizacji </a:t>
            </a:r>
            <a:r>
              <a:rPr lang="pl-PL" sz="1400" dirty="0" smtClean="0">
                <a:latin typeface="Calibri" panose="020F0502020204030204" pitchFamily="34" charset="0"/>
              </a:rPr>
              <a:t>– w jaki sposób przedsięwzięcie będzie realizowane, w jaki sposób planowane jest osiągnięcie celów i wskaźników;</a:t>
            </a:r>
          </a:p>
          <a:p>
            <a:pPr algn="just"/>
            <a:r>
              <a:rPr lang="pl-PL" sz="1400" b="1" u="sng" dirty="0" smtClean="0">
                <a:latin typeface="Calibri" panose="020F0502020204030204" pitchFamily="34" charset="0"/>
              </a:rPr>
              <a:t>Planu działania </a:t>
            </a:r>
            <a:r>
              <a:rPr lang="pl-PL" sz="1400" dirty="0" smtClean="0">
                <a:latin typeface="Calibri" panose="020F0502020204030204" pitchFamily="34" charset="0"/>
              </a:rPr>
              <a:t>– opis planu działania dla przedsięwzięcia, harmonogram osiągnięcia poszczególnych wskaźników;</a:t>
            </a:r>
          </a:p>
          <a:p>
            <a:pPr algn="just"/>
            <a:r>
              <a:rPr lang="pl-PL" sz="1400" b="1" u="sng" dirty="0" smtClean="0">
                <a:latin typeface="Calibri" panose="020F0502020204030204" pitchFamily="34" charset="0"/>
              </a:rPr>
              <a:t>Budżetu przedsięwzięcia </a:t>
            </a:r>
            <a:r>
              <a:rPr lang="pl-PL" sz="1400" dirty="0" smtClean="0">
                <a:latin typeface="Calibri" panose="020F0502020204030204" pitchFamily="34" charset="0"/>
              </a:rPr>
              <a:t>– ogólna charakterystyka, w tym wskazanie funduszy EFRR oraz EFS stanowiących źródło finansowania dla LSR w latach 2014-2020;</a:t>
            </a:r>
            <a:endParaRPr lang="pl-PL" sz="1400" dirty="0">
              <a:latin typeface="Calibri" panose="020F0502020204030204" pitchFamily="34" charset="0"/>
            </a:endParaRPr>
          </a:p>
          <a:p>
            <a:pPr algn="just"/>
            <a:r>
              <a:rPr lang="pl-PL" sz="1400" b="1" u="sng" dirty="0" smtClean="0">
                <a:latin typeface="Calibri" panose="020F0502020204030204" pitchFamily="34" charset="0"/>
              </a:rPr>
              <a:t>Kryteriów wyboru beneficjentów w ramach przedsięwzięcia (w przypadku projektów grantowych)</a:t>
            </a:r>
          </a:p>
          <a:p>
            <a:pPr algn="just"/>
            <a:r>
              <a:rPr lang="pl-PL" sz="1400" b="1" u="sng" dirty="0" smtClean="0">
                <a:latin typeface="Calibri" panose="020F0502020204030204" pitchFamily="34" charset="0"/>
              </a:rPr>
              <a:t>Wskazanie właściwego działania/poddziałania RPO WP 2014-2020 oraz odniesienie się do </a:t>
            </a:r>
            <a:r>
              <a:rPr lang="pl-PL" sz="1400" b="1" dirty="0" smtClean="0">
                <a:latin typeface="Calibri" panose="020F0502020204030204" pitchFamily="34" charset="0"/>
              </a:rPr>
              <a:t>kryteriów wyboru w ramach właściwego. </a:t>
            </a:r>
            <a:endParaRPr lang="pl-PL" sz="14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23528" y="1167511"/>
            <a:ext cx="8637588" cy="3667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Zakres informacji w Strategii LGR/LGD w odniesieniu do RPO WP 2014-2020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" name="Symbol zastępczy zawartości 1"/>
          <p:cNvSpPr>
            <a:spLocks noGrp="1"/>
          </p:cNvSpPr>
          <p:nvPr>
            <p:ph idx="1"/>
          </p:nvPr>
        </p:nvSpPr>
        <p:spPr>
          <a:xfrm>
            <a:off x="323528" y="1338015"/>
            <a:ext cx="8229600" cy="5069160"/>
          </a:xfrm>
        </p:spPr>
        <p:txBody>
          <a:bodyPr/>
          <a:lstStyle/>
          <a:p>
            <a:pPr marL="0" indent="0" algn="just">
              <a:buNone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b="1" u="sng" dirty="0">
                <a:latin typeface="Calibri" panose="020F0502020204030204" pitchFamily="34" charset="0"/>
              </a:rPr>
              <a:t>Działanie 8.3. Materialne i niematerialne dziedzictwo </a:t>
            </a:r>
            <a:r>
              <a:rPr lang="pl-PL" sz="1400" b="1" u="sng" dirty="0" smtClean="0">
                <a:latin typeface="Calibri" panose="020F0502020204030204" pitchFamily="34" charset="0"/>
              </a:rPr>
              <a:t>kulturowe – odniesienie do kryteriów </a:t>
            </a:r>
            <a:endParaRPr lang="pl-PL" sz="1400" b="1" u="sng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b="1" i="1" u="sng" dirty="0">
                <a:latin typeface="Calibri" panose="020F0502020204030204" pitchFamily="34" charset="0"/>
              </a:rPr>
              <a:t>Z zakresu rozwoju przestrzeni publicznych:</a:t>
            </a:r>
          </a:p>
          <a:p>
            <a:pPr algn="just"/>
            <a:r>
              <a:rPr lang="pl-PL" sz="1400" b="1" u="sng" dirty="0">
                <a:latin typeface="Calibri" panose="020F0502020204030204" pitchFamily="34" charset="0"/>
              </a:rPr>
              <a:t>Podejście oddolne - </a:t>
            </a:r>
            <a:r>
              <a:rPr lang="pl-PL" sz="1400" dirty="0">
                <a:latin typeface="Calibri" panose="020F0502020204030204" pitchFamily="34" charset="0"/>
              </a:rPr>
              <a:t> przeprowadzenie konsultacji społecznych i zebranie </a:t>
            </a:r>
            <a:r>
              <a:rPr lang="pl-PL" sz="1400" dirty="0" smtClean="0">
                <a:latin typeface="Calibri" panose="020F0502020204030204" pitchFamily="34" charset="0"/>
              </a:rPr>
              <a:t>opinii </a:t>
            </a:r>
            <a:r>
              <a:rPr lang="pl-PL" sz="1400" dirty="0">
                <a:latin typeface="Calibri" panose="020F0502020204030204" pitchFamily="34" charset="0"/>
              </a:rPr>
              <a:t>lokalnej społeczności w obszarze objętym przedsięwzięciem, wskazanie na zaangażowanie społeczności lokalnej w proces realizacji przedsięwzięcia na całym etapie przygotowania i realizacji przedsięwzięcia;</a:t>
            </a:r>
            <a:endParaRPr lang="pl-PL" sz="1400" b="1" u="sng" dirty="0">
              <a:latin typeface="Calibri" panose="020F0502020204030204" pitchFamily="34" charset="0"/>
            </a:endParaRPr>
          </a:p>
          <a:p>
            <a:pPr algn="just"/>
            <a:r>
              <a:rPr lang="pl-PL" sz="1400" b="1" u="sng" dirty="0">
                <a:latin typeface="Calibri" panose="020F0502020204030204" pitchFamily="34" charset="0"/>
              </a:rPr>
              <a:t>Lokalizacja projektu </a:t>
            </a:r>
            <a:r>
              <a:rPr lang="pl-PL" sz="1400" dirty="0">
                <a:latin typeface="Calibri" panose="020F0502020204030204" pitchFamily="34" charset="0"/>
              </a:rPr>
              <a:t>- wskazanie lokalizacji o wysokim potencjale </a:t>
            </a:r>
            <a:r>
              <a:rPr lang="pl-PL" sz="1400" dirty="0" err="1">
                <a:latin typeface="Calibri" panose="020F0502020204030204" pitchFamily="34" charset="0"/>
              </a:rPr>
              <a:t>turystyczno</a:t>
            </a:r>
            <a:r>
              <a:rPr lang="pl-PL" sz="1400" dirty="0">
                <a:latin typeface="Calibri" panose="020F0502020204030204" pitchFamily="34" charset="0"/>
              </a:rPr>
              <a:t> – kulturowym, strefach koncentracji charakterystycznych dla regionu, wynikających z planu zagospodarowania przestrzennego województwa pomorskiego;</a:t>
            </a:r>
          </a:p>
          <a:p>
            <a:pPr algn="just"/>
            <a:r>
              <a:rPr lang="pl-PL" sz="1400" b="1" u="sng" dirty="0">
                <a:latin typeface="Calibri" panose="020F0502020204030204" pitchFamily="34" charset="0"/>
              </a:rPr>
              <a:t>Strategia UE dla regionu Morza Bałtyckiego </a:t>
            </a:r>
            <a:r>
              <a:rPr lang="pl-PL" sz="1400" dirty="0">
                <a:latin typeface="Calibri" panose="020F0502020204030204" pitchFamily="34" charset="0"/>
              </a:rPr>
              <a:t>– powiązanie projektu z obszarami priorytetowymi  planu działań </a:t>
            </a:r>
            <a:r>
              <a:rPr lang="pl-PL" sz="1400" dirty="0" smtClean="0">
                <a:latin typeface="Calibri" panose="020F0502020204030204" pitchFamily="34" charset="0"/>
              </a:rPr>
              <a:t>SUERMB</a:t>
            </a: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b="1" i="1" u="sng" dirty="0">
                <a:latin typeface="Calibri" panose="020F0502020204030204" pitchFamily="34" charset="0"/>
              </a:rPr>
              <a:t>Z zakresu dziedzictwa kulturowego:</a:t>
            </a:r>
          </a:p>
          <a:p>
            <a:pPr algn="just"/>
            <a:r>
              <a:rPr lang="pl-PL" sz="1400" b="1" u="sng" dirty="0">
                <a:latin typeface="Calibri" panose="020F0502020204030204" pitchFamily="34" charset="0"/>
              </a:rPr>
              <a:t>Sieciowość - </a:t>
            </a:r>
            <a:r>
              <a:rPr lang="pl-PL" sz="1400" dirty="0">
                <a:latin typeface="Calibri" panose="020F0502020204030204" pitchFamily="34" charset="0"/>
              </a:rPr>
              <a:t> wskazanie na sieciowość projektu tj. czy stanowi element produktu turystycznego o skali ponadlokalnej, element współpracy wielu podmiotów (w tym gospodarczych), wraz z społeczną akceptacją;</a:t>
            </a:r>
          </a:p>
          <a:p>
            <a:pPr algn="just"/>
            <a:r>
              <a:rPr lang="pl-PL" sz="1400" b="1" u="sng" dirty="0">
                <a:latin typeface="Calibri" panose="020F0502020204030204" pitchFamily="34" charset="0"/>
              </a:rPr>
              <a:t>Zgodność z programem opieki nad zabytkami – </a:t>
            </a:r>
            <a:r>
              <a:rPr lang="pl-PL" sz="1400" dirty="0">
                <a:latin typeface="Calibri" panose="020F0502020204030204" pitchFamily="34" charset="0"/>
              </a:rPr>
              <a:t>wskazanie zgodności </a:t>
            </a:r>
            <a:r>
              <a:rPr lang="pl-PL" sz="1400" dirty="0" smtClean="0">
                <a:latin typeface="Calibri" panose="020F0502020204030204" pitchFamily="34" charset="0"/>
              </a:rPr>
              <a:t>przedsięwzięcia </a:t>
            </a:r>
            <a:r>
              <a:rPr lang="pl-PL" sz="1400" dirty="0">
                <a:latin typeface="Calibri" panose="020F0502020204030204" pitchFamily="34" charset="0"/>
              </a:rPr>
              <a:t>z powiatowymi/gminnymi programami opieki nad zabytkami;</a:t>
            </a:r>
          </a:p>
          <a:p>
            <a:pPr algn="just"/>
            <a:r>
              <a:rPr lang="pl-PL" sz="1400" b="1" u="sng" dirty="0">
                <a:latin typeface="Calibri" panose="020F0502020204030204" pitchFamily="34" charset="0"/>
              </a:rPr>
              <a:t>Lokalizacja projektu </a:t>
            </a:r>
            <a:r>
              <a:rPr lang="pl-PL" sz="1400" dirty="0">
                <a:latin typeface="Calibri" panose="020F0502020204030204" pitchFamily="34" charset="0"/>
              </a:rPr>
              <a:t>- wskazanie lokalizacji o wysokim potencjale </a:t>
            </a:r>
            <a:r>
              <a:rPr lang="pl-PL" sz="1400" dirty="0" err="1">
                <a:latin typeface="Calibri" panose="020F0502020204030204" pitchFamily="34" charset="0"/>
              </a:rPr>
              <a:t>turystyczno</a:t>
            </a:r>
            <a:r>
              <a:rPr lang="pl-PL" sz="1400" dirty="0">
                <a:latin typeface="Calibri" panose="020F0502020204030204" pitchFamily="34" charset="0"/>
              </a:rPr>
              <a:t> – kulturowym, strefach koncentracji charakterystycznych dla regionu, wynikających z planu zagospodarowania przestrzennego województwa pomorskiego;</a:t>
            </a:r>
          </a:p>
          <a:p>
            <a:pPr algn="just"/>
            <a:r>
              <a:rPr lang="pl-PL" sz="1400" b="1" u="sng" dirty="0">
                <a:latin typeface="Calibri" panose="020F0502020204030204" pitchFamily="34" charset="0"/>
              </a:rPr>
              <a:t>Strategia UE dla regionu Morza Bałtyckiego </a:t>
            </a:r>
            <a:r>
              <a:rPr lang="pl-PL" sz="1400" dirty="0">
                <a:latin typeface="Calibri" panose="020F0502020204030204" pitchFamily="34" charset="0"/>
              </a:rPr>
              <a:t>– powiązanie projektu z obszarami priorytetowymi  planu działań </a:t>
            </a:r>
            <a:r>
              <a:rPr lang="pl-PL" sz="1400" dirty="0" smtClean="0">
                <a:latin typeface="Calibri" panose="020F0502020204030204" pitchFamily="34" charset="0"/>
              </a:rPr>
              <a:t>SUERMB.</a:t>
            </a:r>
            <a:endParaRPr lang="pl-PL" sz="1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4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70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23528" y="1167511"/>
            <a:ext cx="8637588" cy="3667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Zakres informacji w Strategii LGR/LGD w odniesieniu do RPO WP 2014-2020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069160"/>
          </a:xfrm>
        </p:spPr>
        <p:txBody>
          <a:bodyPr/>
          <a:lstStyle/>
          <a:p>
            <a:pPr marL="0" indent="0" algn="just">
              <a:buNone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b="1" u="sng" dirty="0" smtClean="0">
                <a:latin typeface="Calibri" panose="020F0502020204030204" pitchFamily="34" charset="0"/>
              </a:rPr>
              <a:t>Działanie 8.4. Wsparcie atrakcyjności walorów dziedzictwa przyrodniczego – odniesienie do kryteriów</a:t>
            </a:r>
          </a:p>
          <a:p>
            <a:pPr marL="0" indent="0" algn="just">
              <a:buNone/>
            </a:pPr>
            <a:endParaRPr lang="pl-PL" sz="1400" b="1" u="sng" dirty="0" smtClean="0">
              <a:latin typeface="Calibri" panose="020F0502020204030204" pitchFamily="34" charset="0"/>
            </a:endParaRPr>
          </a:p>
          <a:p>
            <a:pPr algn="just"/>
            <a:r>
              <a:rPr lang="pl-PL" sz="1400" b="1" u="sng" dirty="0">
                <a:latin typeface="Calibri" panose="020F0502020204030204" pitchFamily="34" charset="0"/>
              </a:rPr>
              <a:t>Podejście oddolne - </a:t>
            </a:r>
            <a:r>
              <a:rPr lang="pl-PL" sz="1400" dirty="0">
                <a:latin typeface="Calibri" panose="020F0502020204030204" pitchFamily="34" charset="0"/>
              </a:rPr>
              <a:t> przeprowadzenie konsultacji społecznych i zebranie </a:t>
            </a:r>
            <a:r>
              <a:rPr lang="pl-PL" sz="1400" dirty="0" smtClean="0">
                <a:latin typeface="Calibri" panose="020F0502020204030204" pitchFamily="34" charset="0"/>
              </a:rPr>
              <a:t>opinii </a:t>
            </a:r>
            <a:r>
              <a:rPr lang="pl-PL" sz="1400" dirty="0">
                <a:latin typeface="Calibri" panose="020F0502020204030204" pitchFamily="34" charset="0"/>
              </a:rPr>
              <a:t>lokalnej społeczności w obszarze objętym przedsięwzięciem, wskazanie na zaangażowanie społeczności lokalnej w proces realizacji przedsięwzięcia na całym etapie przygotowania i realizacji przedsięwzięcia</a:t>
            </a:r>
            <a:r>
              <a:rPr lang="pl-PL" sz="1400" dirty="0" smtClean="0">
                <a:latin typeface="Calibri" panose="020F0502020204030204" pitchFamily="34" charset="0"/>
              </a:rPr>
              <a:t>;</a:t>
            </a:r>
            <a:endParaRPr lang="pl-PL" sz="1400" dirty="0">
              <a:latin typeface="Calibri" panose="020F0502020204030204" pitchFamily="34" charset="0"/>
            </a:endParaRP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 </a:t>
            </a:r>
            <a:r>
              <a:rPr lang="pl-PL" sz="1400" b="1" u="sng" dirty="0" smtClean="0">
                <a:latin typeface="Calibri" panose="020F0502020204030204" pitchFamily="34" charset="0"/>
              </a:rPr>
              <a:t>Zaspokojenie potrzeb i oczekiwań turysty – </a:t>
            </a:r>
            <a:r>
              <a:rPr lang="pl-PL" sz="1400" dirty="0" smtClean="0">
                <a:latin typeface="Calibri" panose="020F0502020204030204" pitchFamily="34" charset="0"/>
              </a:rPr>
              <a:t>ukierunkowanie na zaspokojenie potrzeb i oczekiwań turysty;</a:t>
            </a:r>
          </a:p>
          <a:p>
            <a:pPr algn="just"/>
            <a:r>
              <a:rPr lang="pl-PL" sz="1400" b="1" u="sng" dirty="0" smtClean="0">
                <a:latin typeface="Calibri" panose="020F0502020204030204" pitchFamily="34" charset="0"/>
              </a:rPr>
              <a:t>Lokalizacja -  </a:t>
            </a:r>
            <a:r>
              <a:rPr lang="pl-PL" sz="1400" dirty="0" smtClean="0">
                <a:latin typeface="Calibri" panose="020F0502020204030204" pitchFamily="34" charset="0"/>
              </a:rPr>
              <a:t>zgodnie z preferencjami na obszarach objętych ochroną w formie parków krajobrazowych, obszar gmin Delty Wisły, Doliny Dolnej Wisły oraz gmin nadmorskich;</a:t>
            </a:r>
          </a:p>
          <a:p>
            <a:pPr algn="just"/>
            <a:r>
              <a:rPr lang="pl-PL" sz="1400" b="1" u="sng" dirty="0" smtClean="0">
                <a:latin typeface="Calibri" panose="020F0502020204030204" pitchFamily="34" charset="0"/>
              </a:rPr>
              <a:t>Strategia UE dla regionu Morza Bałtyckiego </a:t>
            </a:r>
            <a:r>
              <a:rPr lang="pl-PL" sz="1400" dirty="0" smtClean="0">
                <a:latin typeface="Calibri" panose="020F0502020204030204" pitchFamily="34" charset="0"/>
              </a:rPr>
              <a:t>– powiązanie projektu z obszarami priorytetowymi  planu działań SUERMB.</a:t>
            </a:r>
          </a:p>
          <a:p>
            <a:pPr marL="0" indent="0" algn="just">
              <a:buNone/>
            </a:pPr>
            <a:endParaRPr lang="pl-PL" sz="14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1475656" y="3933056"/>
            <a:ext cx="6481763" cy="93662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1503000" y="4942283"/>
            <a:ext cx="6553771" cy="93503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547664" y="5901049"/>
            <a:ext cx="6481763" cy="93503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pl-PL"/>
          </a:p>
        </p:txBody>
      </p:sp>
      <p:sp>
        <p:nvSpPr>
          <p:cNvPr id="6151" name="pole tekstowe 8"/>
          <p:cNvSpPr txBox="1">
            <a:spLocks noChangeArrowheads="1"/>
          </p:cNvSpPr>
          <p:nvPr/>
        </p:nvSpPr>
        <p:spPr bwMode="auto">
          <a:xfrm>
            <a:off x="1606329" y="4928361"/>
            <a:ext cx="63644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rgbClr val="FFFF00"/>
                </a:solidFill>
                <a:latin typeface="Calibri" pitchFamily="34" charset="0"/>
              </a:rPr>
              <a:t>Poddziałanie 10.2.1. </a:t>
            </a:r>
            <a:endParaRPr lang="pl-PL" altLang="pl-PL" sz="16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schemeClr val="bg1"/>
                </a:solidFill>
                <a:latin typeface="Calibri" pitchFamily="34" charset="0"/>
              </a:rPr>
              <a:t>Efektywność </a:t>
            </a:r>
            <a:r>
              <a:rPr lang="pl-PL" altLang="pl-PL" sz="1600" b="1" dirty="0">
                <a:solidFill>
                  <a:schemeClr val="bg1"/>
                </a:solidFill>
                <a:latin typeface="Calibri" pitchFamily="34" charset="0"/>
              </a:rPr>
              <a:t>energetyczna </a:t>
            </a:r>
            <a:r>
              <a:rPr lang="pl-PL" altLang="pl-PL" sz="1600" b="1" dirty="0" smtClean="0">
                <a:solidFill>
                  <a:schemeClr val="bg1"/>
                </a:solidFill>
                <a:latin typeface="Calibri" pitchFamily="34" charset="0"/>
              </a:rPr>
              <a:t>- </a:t>
            </a:r>
            <a:r>
              <a:rPr lang="pl-PL" altLang="pl-PL" sz="1600" b="1" dirty="0">
                <a:solidFill>
                  <a:schemeClr val="bg1"/>
                </a:solidFill>
                <a:latin typeface="Calibri" pitchFamily="34" charset="0"/>
              </a:rPr>
              <a:t>wsparcie </a:t>
            </a:r>
            <a:r>
              <a:rPr lang="pl-PL" altLang="pl-PL" sz="1600" b="1" dirty="0" smtClean="0">
                <a:solidFill>
                  <a:schemeClr val="bg1"/>
                </a:solidFill>
                <a:latin typeface="Calibri" pitchFamily="34" charset="0"/>
              </a:rPr>
              <a:t>dotacyjne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schemeClr val="bg1"/>
                </a:solidFill>
                <a:latin typeface="Calibri" pitchFamily="34" charset="0"/>
              </a:rPr>
              <a:t>– nabór do 29 stycznia 2016</a:t>
            </a:r>
            <a:endParaRPr lang="pl-PL" altLang="pl-PL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52" name="pole tekstowe 9"/>
          <p:cNvSpPr txBox="1">
            <a:spLocks noChangeArrowheads="1"/>
          </p:cNvSpPr>
          <p:nvPr/>
        </p:nvSpPr>
        <p:spPr bwMode="auto">
          <a:xfrm>
            <a:off x="1592989" y="5917708"/>
            <a:ext cx="63644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rgbClr val="FFFF00"/>
                </a:solidFill>
                <a:latin typeface="Calibri" pitchFamily="34" charset="0"/>
              </a:rPr>
              <a:t>Działanie 11.4. </a:t>
            </a:r>
            <a:endParaRPr lang="pl-PL" altLang="pl-PL" sz="16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schemeClr val="bg1"/>
                </a:solidFill>
                <a:latin typeface="Calibri" pitchFamily="34" charset="0"/>
              </a:rPr>
              <a:t>Ochrona </a:t>
            </a:r>
            <a:r>
              <a:rPr lang="pl-PL" altLang="pl-PL" sz="1600" b="1" dirty="0">
                <a:solidFill>
                  <a:schemeClr val="bg1"/>
                </a:solidFill>
                <a:latin typeface="Calibri" pitchFamily="34" charset="0"/>
              </a:rPr>
              <a:t>różnorodności </a:t>
            </a:r>
            <a:r>
              <a:rPr lang="pl-PL" altLang="pl-PL" sz="1600" b="1" dirty="0" smtClean="0">
                <a:solidFill>
                  <a:schemeClr val="bg1"/>
                </a:solidFill>
                <a:latin typeface="Calibri" pitchFamily="34" charset="0"/>
              </a:rPr>
              <a:t>biologicznej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schemeClr val="bg1"/>
                </a:solidFill>
                <a:latin typeface="Calibri" pitchFamily="34" charset="0"/>
              </a:rPr>
              <a:t>– nabór do 25 września 2015</a:t>
            </a:r>
            <a:endParaRPr lang="pl-PL" altLang="pl-PL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11" name="pole tekstowe 7"/>
          <p:cNvSpPr txBox="1">
            <a:spLocks noChangeArrowheads="1"/>
          </p:cNvSpPr>
          <p:nvPr/>
        </p:nvSpPr>
        <p:spPr bwMode="auto">
          <a:xfrm>
            <a:off x="1503000" y="4045087"/>
            <a:ext cx="63644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rgbClr val="FFFF00"/>
                </a:solidFill>
                <a:latin typeface="Calibri" pitchFamily="34" charset="0"/>
              </a:rPr>
              <a:t>Działanie 8.3. </a:t>
            </a:r>
            <a:endParaRPr lang="pl-PL" altLang="pl-PL" sz="16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schemeClr val="bg1"/>
                </a:solidFill>
                <a:latin typeface="Calibri" pitchFamily="34" charset="0"/>
              </a:rPr>
              <a:t>Materialne </a:t>
            </a:r>
            <a:r>
              <a:rPr lang="pl-PL" altLang="pl-PL" sz="1600" b="1" dirty="0">
                <a:solidFill>
                  <a:schemeClr val="bg1"/>
                </a:solidFill>
                <a:latin typeface="Calibri" pitchFamily="34" charset="0"/>
              </a:rPr>
              <a:t>i niematerialne dziedzictwo </a:t>
            </a:r>
            <a:r>
              <a:rPr lang="pl-PL" altLang="pl-PL" sz="1600" b="1" dirty="0" smtClean="0">
                <a:solidFill>
                  <a:schemeClr val="bg1"/>
                </a:solidFill>
                <a:latin typeface="Calibri" pitchFamily="34" charset="0"/>
              </a:rPr>
              <a:t>kulturowe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solidFill>
                  <a:schemeClr val="bg1"/>
                </a:solidFill>
                <a:latin typeface="Calibri" pitchFamily="34" charset="0"/>
              </a:rPr>
              <a:t>– nabór do 30 grudnia 2015</a:t>
            </a:r>
            <a:endParaRPr lang="pl-PL" altLang="pl-PL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07504" y="1054477"/>
            <a:ext cx="8928992" cy="646331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Harmonogram naboru wniosków o dofinansowanie projektów w trybie konkursowym             w IV Q 2015r. 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1418032" y="1743476"/>
            <a:ext cx="6480720" cy="115212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endParaRPr lang="pl-PL" sz="1600" b="1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pl-PL" sz="1600" b="1" dirty="0" smtClean="0">
                <a:solidFill>
                  <a:srgbClr val="FFFF00"/>
                </a:solidFill>
                <a:latin typeface="Calibri" pitchFamily="34" charset="0"/>
              </a:rPr>
              <a:t>Poddziałanie 6.1.2.</a:t>
            </a:r>
          </a:p>
          <a:p>
            <a:pPr algn="just">
              <a:defRPr/>
            </a:pPr>
            <a:r>
              <a:rPr lang="pl-PL" sz="1600" b="1" dirty="0" smtClean="0">
                <a:latin typeface="Calibri" pitchFamily="34" charset="0"/>
              </a:rPr>
              <a:t>Aktywizacja społeczno zawodowa</a:t>
            </a:r>
          </a:p>
          <a:p>
            <a:pPr algn="just">
              <a:defRPr/>
            </a:pPr>
            <a:r>
              <a:rPr lang="pl-PL" sz="1600" b="1" dirty="0" smtClean="0">
                <a:latin typeface="Calibri" pitchFamily="34" charset="0"/>
              </a:rPr>
              <a:t>-nabór do 28 września (konkurs OPS/PCPR)</a:t>
            </a:r>
          </a:p>
          <a:p>
            <a:pPr algn="just">
              <a:defRPr/>
            </a:pPr>
            <a:r>
              <a:rPr lang="pl-PL" sz="1600" b="1" dirty="0" smtClean="0">
                <a:latin typeface="Calibri" pitchFamily="34" charset="0"/>
              </a:rPr>
              <a:t>-planowany nabór do  4 grudnia (konkurs NGO)</a:t>
            </a:r>
          </a:p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endParaRPr lang="pl-PL" dirty="0"/>
          </a:p>
        </p:txBody>
      </p:sp>
      <p:sp>
        <p:nvSpPr>
          <p:cNvPr id="16" name="Prostokąt zaokrąglony 15"/>
          <p:cNvSpPr/>
          <p:nvPr/>
        </p:nvSpPr>
        <p:spPr>
          <a:xfrm>
            <a:off x="1406369" y="2937107"/>
            <a:ext cx="6481763" cy="936625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endParaRPr lang="pl-PL" sz="1600" b="1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pl-PL" sz="1600" b="1" dirty="0" smtClean="0">
                <a:solidFill>
                  <a:srgbClr val="FFFF00"/>
                </a:solidFill>
                <a:latin typeface="Calibri" pitchFamily="34" charset="0"/>
              </a:rPr>
              <a:t>Poddziałanie 5.2.2.</a:t>
            </a:r>
          </a:p>
          <a:p>
            <a:pPr algn="just">
              <a:defRPr/>
            </a:pPr>
            <a:r>
              <a:rPr lang="pl-PL" sz="1600" b="1" dirty="0" smtClean="0">
                <a:latin typeface="Calibri" pitchFamily="34" charset="0"/>
              </a:rPr>
              <a:t>Aktywizacja zawodowa osób pozostających bez pracy</a:t>
            </a:r>
          </a:p>
          <a:p>
            <a:pPr algn="just">
              <a:defRPr/>
            </a:pPr>
            <a:r>
              <a:rPr lang="pl-PL" sz="1600" b="1" dirty="0" smtClean="0">
                <a:latin typeface="Calibri" pitchFamily="34" charset="0"/>
              </a:rPr>
              <a:t>-planowany nabór  wniosków preselekcyjnych do 20 listopada</a:t>
            </a:r>
          </a:p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368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95536" y="1412776"/>
            <a:ext cx="6624736" cy="115212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endParaRPr lang="pl-PL" sz="1600" b="1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pl-PL" sz="1600" b="1" dirty="0" smtClean="0">
                <a:solidFill>
                  <a:srgbClr val="FFFF00"/>
                </a:solidFill>
                <a:latin typeface="Calibri" pitchFamily="34" charset="0"/>
              </a:rPr>
              <a:t>Poddziałanie 6.1.2.</a:t>
            </a:r>
          </a:p>
          <a:p>
            <a:pPr algn="just">
              <a:defRPr/>
            </a:pPr>
            <a:r>
              <a:rPr lang="pl-PL" sz="1600" b="1" dirty="0" smtClean="0">
                <a:latin typeface="Calibri" pitchFamily="34" charset="0"/>
              </a:rPr>
              <a:t>Aktywizacja społeczno zawodowa</a:t>
            </a:r>
          </a:p>
          <a:p>
            <a:pPr algn="just">
              <a:defRPr/>
            </a:pPr>
            <a:r>
              <a:rPr lang="pl-PL" sz="1600" b="1" dirty="0" smtClean="0">
                <a:latin typeface="Calibri" pitchFamily="34" charset="0"/>
              </a:rPr>
              <a:t>-nabór do 28 września (konkurs OPS/PCPR)</a:t>
            </a:r>
          </a:p>
          <a:p>
            <a:pPr algn="just">
              <a:defRPr/>
            </a:pPr>
            <a:r>
              <a:rPr lang="pl-PL" sz="1600" b="1" dirty="0" smtClean="0">
                <a:latin typeface="Calibri" pitchFamily="34" charset="0"/>
              </a:rPr>
              <a:t>-planowany nabór do  4 grudnia (konkurs NGO)</a:t>
            </a:r>
          </a:p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endParaRPr lang="pl-PL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9248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</a:pPr>
            <a:endParaRPr lang="pl-PL" altLang="pl-PL" sz="2000" b="1" dirty="0" smtClean="0">
              <a:latin typeface="Calibri" pitchFamily="34" charset="0"/>
            </a:endParaRPr>
          </a:p>
          <a:p>
            <a:pPr marL="0" indent="0" algn="ctr">
              <a:buFontTx/>
              <a:buNone/>
            </a:pPr>
            <a:endParaRPr lang="pl-PL" altLang="pl-PL" sz="1000" dirty="0" smtClean="0">
              <a:latin typeface="Calibri" pitchFamily="34" charset="0"/>
              <a:sym typeface="Wingdings" panose="05000000000000000000" pitchFamily="2" charset="2"/>
            </a:endParaRPr>
          </a:p>
          <a:p>
            <a:pPr lvl="0" algn="just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Projekty ukierunkowane są na </a:t>
            </a:r>
            <a:r>
              <a:rPr lang="pl-PL" sz="13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zwiększenie zatrudnienia osób zagrożonych ubóstwem lub wykluczeniem społecznym</a:t>
            </a:r>
            <a:r>
              <a:rPr lang="pl-PL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 tym osób z niepełnosprawnościami, poprzez wdrażanie kompleksowych programów aktywizacji społeczno-zawodowej </a:t>
            </a:r>
            <a:r>
              <a:rPr lang="pl-PL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wykorzystaniem usług aktywnej integracji o charakterze społecznym, zawodowym i edukacyjnym, </a:t>
            </a:r>
          </a:p>
          <a:p>
            <a:pPr lvl="0" algn="just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w postaci usług aktywnej integracji jest adresowane do: </a:t>
            </a:r>
            <a:r>
              <a:rPr lang="pl-PL" sz="13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osób lub rodzin zagrożonych ubóstwem lub wykluczeniem społecznym </a:t>
            </a:r>
            <a:r>
              <a:rPr lang="pl-PL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 </a:t>
            </a:r>
            <a:r>
              <a:rPr lang="pl-PL" sz="13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środowisk zagrożonych ubóstwem lub wykluczeniem społecznym</a:t>
            </a:r>
            <a:r>
              <a:rPr lang="pl-PL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 tym do lokalnych społeczności na obszarach zdegradowanych objętych rewitalizacją, w szczególności poprzez animację lokalną oraz organizowanie społeczności lokalnej. </a:t>
            </a:r>
          </a:p>
          <a:p>
            <a:pPr lvl="0" algn="just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wsparcia odbywa się w oparciu o </a:t>
            </a:r>
            <a:r>
              <a:rPr lang="pl-PL" sz="13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ścieżkę reintegracji</a:t>
            </a:r>
            <a:r>
              <a:rPr lang="pl-PL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stworzoną indywidualnie dla każdego uczestnika projektu.</a:t>
            </a:r>
          </a:p>
          <a:p>
            <a:pPr marL="358775" indent="-358775" algn="just">
              <a:buFontTx/>
              <a:buAutoNum type="arabicPeriod"/>
            </a:pPr>
            <a:r>
              <a:rPr lang="pl-PL" sz="1300" b="1" u="sng" dirty="0" smtClean="0">
                <a:solidFill>
                  <a:srgbClr val="FF0000"/>
                </a:solidFill>
                <a:latin typeface="Calibri" pitchFamily="34" charset="0"/>
              </a:rPr>
              <a:t>Kryterium strategiczne specyficznego ukierunkowania: </a:t>
            </a:r>
            <a:r>
              <a:rPr lang="pl-PL" sz="1300" b="1" dirty="0" smtClean="0">
                <a:latin typeface="Calibri" pitchFamily="34" charset="0"/>
              </a:rPr>
              <a:t>„projekt jest zidentyfikowany w odpowiedniej strategii, przyjętej i realizowanej w oparciu o podejście oddolne i wielosektorowe, zamieszczony w niej opis pozwala na ocenę jego celów, rezultatów i innych kluczowych parametrów, jak również wskazuje, że będzie integrował aktywności wielu podmiotów.” – </a:t>
            </a:r>
            <a:r>
              <a:rPr lang="pl-PL" sz="1300" b="1" dirty="0" err="1" smtClean="0">
                <a:latin typeface="Calibri" pitchFamily="34" charset="0"/>
              </a:rPr>
              <a:t>max</a:t>
            </a:r>
            <a:r>
              <a:rPr lang="pl-PL" sz="1300" b="1" dirty="0" smtClean="0">
                <a:latin typeface="Calibri" pitchFamily="34" charset="0"/>
              </a:rPr>
              <a:t>. 6 </a:t>
            </a:r>
            <a:r>
              <a:rPr lang="pl-PL" sz="1300" b="1" dirty="0" err="1" smtClean="0">
                <a:latin typeface="Calibri" pitchFamily="34" charset="0"/>
              </a:rPr>
              <a:t>pkt</a:t>
            </a:r>
            <a:endParaRPr lang="pl-PL" sz="1300" b="1" dirty="0" smtClean="0"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1300" b="1" dirty="0" smtClean="0"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Projekty muszą spełniać kryterium </a:t>
            </a:r>
            <a:r>
              <a:rPr lang="pl-PL" sz="13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efektywności społeczno-zatrudnieniowej</a:t>
            </a:r>
            <a:r>
              <a:rPr lang="pl-PL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Minimalny wkład własny beneficjenta wynosi 5%, przy czym poziom ten będzie każdorazowo uzależniony od decyzji IZ RPO WP.</a:t>
            </a:r>
          </a:p>
          <a:p>
            <a:pPr lvl="0" algn="just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Minimalna wartość projektu wynosi </a:t>
            </a:r>
            <a:r>
              <a:rPr lang="pl-PL" sz="13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50 000 PLN</a:t>
            </a:r>
            <a:r>
              <a:rPr lang="pl-PL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endParaRPr lang="pl-PL" altLang="pl-PL" sz="1200" dirty="0" smtClean="0">
              <a:latin typeface="Calibri" pitchFamily="34" charset="0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pl-PL" altLang="pl-PL" sz="12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1542" y="1043444"/>
            <a:ext cx="8637588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Nabór wniosków o dofinansowanie projektów w trybie konkursowym w IV Q 2015r. 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0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23528" y="1484784"/>
            <a:ext cx="6481763" cy="936625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endParaRPr lang="pl-PL" sz="1600" b="1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pl-PL" sz="1600" b="1" dirty="0" smtClean="0">
                <a:solidFill>
                  <a:srgbClr val="FFFF00"/>
                </a:solidFill>
                <a:latin typeface="Calibri" pitchFamily="34" charset="0"/>
              </a:rPr>
              <a:t>Poddziałanie 5.2.2.</a:t>
            </a:r>
          </a:p>
          <a:p>
            <a:pPr algn="just">
              <a:defRPr/>
            </a:pPr>
            <a:r>
              <a:rPr lang="pl-PL" sz="1600" b="1" dirty="0" smtClean="0">
                <a:latin typeface="Calibri" pitchFamily="34" charset="0"/>
              </a:rPr>
              <a:t>Aktywizacja zawodowa osób pozostających bez pracy</a:t>
            </a:r>
          </a:p>
          <a:p>
            <a:pPr algn="just">
              <a:defRPr/>
            </a:pPr>
            <a:r>
              <a:rPr lang="pl-PL" sz="1600" b="1" dirty="0" smtClean="0">
                <a:latin typeface="Calibri" pitchFamily="34" charset="0"/>
              </a:rPr>
              <a:t>-planowany nabór  wniosków preselekcyjnych do 20 listopada</a:t>
            </a:r>
          </a:p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endParaRPr lang="pl-PL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060848"/>
            <a:ext cx="8229600" cy="468052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</a:pPr>
            <a:endParaRPr lang="pl-PL" altLang="pl-PL" sz="2000" b="1" dirty="0" smtClean="0">
              <a:latin typeface="Calibri" pitchFamily="34" charset="0"/>
            </a:endParaRPr>
          </a:p>
          <a:p>
            <a:pPr marL="0" indent="0" algn="ctr">
              <a:buFontTx/>
              <a:buNone/>
            </a:pPr>
            <a:endParaRPr lang="pl-PL" altLang="pl-PL" sz="1000" dirty="0" smtClean="0">
              <a:latin typeface="Calibri" pitchFamily="34" charset="0"/>
              <a:sym typeface="Wingdings" panose="05000000000000000000" pitchFamily="2" charset="2"/>
            </a:endParaRPr>
          </a:p>
          <a:p>
            <a:pPr marL="228600" indent="-228600" algn="just">
              <a:buAutoNum type="arabicPeriod"/>
            </a:pPr>
            <a:r>
              <a:rPr lang="pl-PL" sz="1400" b="1" dirty="0" smtClean="0">
                <a:latin typeface="Calibri" panose="020F0502020204030204" pitchFamily="34" charset="0"/>
              </a:rPr>
              <a:t>W ramach Działania 5.2. realizowane będą p</a:t>
            </a: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rojekty ukierunkowane na zwiększenie zatrudnienia osób pozostających bez pracy, znajdujących się w najtrudniejszej sytuacji na rynku pracy (z wyłączeniem osób przed ukończeniem 30 roku życia), realizowane w postaci </a:t>
            </a:r>
            <a:r>
              <a:rPr lang="pl-PL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kompleksowych rozwiązań </a:t>
            </a: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zakresie aktywizacji zawodowej, w </a:t>
            </a:r>
            <a:r>
              <a:rPr lang="pl-PL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oparciu o pogłębioną analizę umiejętności, predyspozycji i problemów zawodowych danego uczestnika projektu</a:t>
            </a: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AutoNum type="arabicPeriod"/>
            </a:pP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Ostatecznymi odbiorcami wsparcia są osoby pozostające bez pracy (z wyłączeniem osób przed ukończeniem 30 roku życia), należące co najmniej do jednej z poniższych grup: osoby w wieku 50 lat i więcej, kobiety, osoby z niepełnosprawnościami, osoby długotrwale bezrobotne, osoby o niskich kwalifikacjach.</a:t>
            </a:r>
          </a:p>
          <a:p>
            <a:pPr marL="228600" indent="-228600" algn="just">
              <a:buAutoNum type="arabicPeriod"/>
            </a:pP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Projekty będą musiały spełniać kryterium efektywności zatrudnieniowej.</a:t>
            </a:r>
          </a:p>
          <a:p>
            <a:pPr marL="228600" indent="-228600" algn="just">
              <a:buAutoNum type="arabicPeriod"/>
            </a:pP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Minimalny wkład własny beneficjenta wynosi 5%, przy czym poziom ten będzie każdorazowo uzależniony od decyzji IZ RPO WP.</a:t>
            </a:r>
          </a:p>
          <a:p>
            <a:pPr marL="228600" indent="-228600" algn="just">
              <a:buAutoNum type="arabicPeriod"/>
            </a:pPr>
            <a:r>
              <a:rPr lang="pl-PL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Minimalna wartość projektu wynosi 100 000 PLN</a:t>
            </a: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FontTx/>
              <a:buAutoNum type="arabicPeriod"/>
            </a:pPr>
            <a:r>
              <a:rPr lang="pl-PL" sz="1400" b="1" u="sng" dirty="0" smtClean="0">
                <a:solidFill>
                  <a:srgbClr val="FF0000"/>
                </a:solidFill>
                <a:latin typeface="Calibri" pitchFamily="34" charset="0"/>
              </a:rPr>
              <a:t>Kryterium strategiczne specyficznego ukierunkowania: </a:t>
            </a:r>
            <a:r>
              <a:rPr lang="pl-PL" sz="1400" b="1" dirty="0" smtClean="0">
                <a:latin typeface="Calibri" pitchFamily="34" charset="0"/>
              </a:rPr>
              <a:t>„projekt jest zidentyfikowany w odpowiedniej strategii, przyjętej i realizowanej w oparciu o podejście oddolne </a:t>
            </a:r>
            <a:br>
              <a:rPr lang="pl-PL" sz="1400" b="1" dirty="0" smtClean="0">
                <a:latin typeface="Calibri" pitchFamily="34" charset="0"/>
              </a:rPr>
            </a:br>
            <a:r>
              <a:rPr lang="pl-PL" sz="1400" b="1" dirty="0" smtClean="0">
                <a:latin typeface="Calibri" pitchFamily="34" charset="0"/>
              </a:rPr>
              <a:t>i wielosektorowe, zamieszczony w niej opis pozwala na ocenę jego celów, rezultatów i innych kluczowych parametrów, jak również wskazuje, że będzie integrował aktywności wielu podmiotów.” – </a:t>
            </a:r>
            <a:r>
              <a:rPr lang="pl-PL" sz="1400" b="1" dirty="0" err="1" smtClean="0">
                <a:latin typeface="Calibri" pitchFamily="34" charset="0"/>
              </a:rPr>
              <a:t>max</a:t>
            </a:r>
            <a:r>
              <a:rPr lang="pl-PL" sz="1400" b="1" dirty="0" smtClean="0">
                <a:latin typeface="Calibri" pitchFamily="34" charset="0"/>
              </a:rPr>
              <a:t>. 6 pkt.</a:t>
            </a:r>
            <a:endParaRPr lang="pl-PL" sz="1400" b="1" dirty="0" smtClean="0">
              <a:latin typeface="Calibri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endParaRPr lang="pl-PL" sz="1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endParaRPr lang="pl-PL" altLang="pl-PL" sz="1200" dirty="0" smtClean="0">
              <a:latin typeface="Calibri" pitchFamily="34" charset="0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pl-PL" altLang="pl-PL" sz="12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79512" y="1052736"/>
            <a:ext cx="8637588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Nabór wniosków o dofinansowanie projektów w trybie konkursowym w IV Q 2015r. 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0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430041" y="1555375"/>
            <a:ext cx="6481763" cy="93662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05897"/>
            <a:ext cx="4231016" cy="666783"/>
          </a:xfrm>
          <a:prstGeom prst="rect">
            <a:avLst/>
          </a:prstGeom>
        </p:spPr>
      </p:pic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9248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</a:pPr>
            <a:endParaRPr lang="pl-PL" altLang="pl-PL" sz="2000" b="1" dirty="0" smtClean="0">
              <a:latin typeface="Calibri" pitchFamily="34" charset="0"/>
            </a:endParaRPr>
          </a:p>
          <a:p>
            <a:pPr marL="0" indent="0" algn="ctr">
              <a:buFontTx/>
              <a:buNone/>
            </a:pPr>
            <a:endParaRPr lang="pl-PL" altLang="pl-PL" sz="1000" dirty="0" smtClean="0">
              <a:latin typeface="Calibri" pitchFamily="34" charset="0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dirty="0" smtClean="0">
                <a:latin typeface="Calibri" pitchFamily="34" charset="0"/>
                <a:sym typeface="Wingdings" panose="05000000000000000000" pitchFamily="2" charset="2"/>
              </a:rPr>
              <a:t>W ramach przedmiotowego działania LGD/LGR mogą być Beneficjentami oraz Partnerami w projekcie;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dirty="0" smtClean="0">
                <a:latin typeface="Calibri" pitchFamily="34" charset="0"/>
                <a:sym typeface="Wingdings" panose="05000000000000000000" pitchFamily="2" charset="2"/>
              </a:rPr>
              <a:t>Maksymalna wartość projektu: 20 000 000,00 PLN;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dirty="0" smtClean="0">
                <a:latin typeface="Calibri" pitchFamily="34" charset="0"/>
                <a:sym typeface="Wingdings" panose="05000000000000000000" pitchFamily="2" charset="2"/>
              </a:rPr>
              <a:t>Minimalna wartość w projektu: 2 000 000,00 PLN;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dirty="0" smtClean="0">
                <a:latin typeface="Calibri" pitchFamily="34" charset="0"/>
                <a:sym typeface="Wingdings" panose="05000000000000000000" pitchFamily="2" charset="2"/>
              </a:rPr>
              <a:t>Maksymalny poziom dofinansowanie ze środków EFRR – 85%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dirty="0" smtClean="0">
                <a:latin typeface="Calibri" pitchFamily="34" charset="0"/>
                <a:sym typeface="Wingdings" panose="05000000000000000000" pitchFamily="2" charset="2"/>
              </a:rPr>
              <a:t>Kryterium Strategiczne I Stopnia – na etapie oceny przyznawane będą punkty za „zidentyfikowanie projektu w odpowiedniej strategii, przyjętej i realizowanej w oparciu o podejście oddolne i wielosektorowe, zamieszczony w niej opis pozwala na ocenę celów, rezultatów i innych kluczowych parametrów, jak również wskazuje, że będzie integrował aktywność wielu podmiotów” – </a:t>
            </a:r>
            <a:r>
              <a:rPr lang="pl-PL" altLang="pl-PL" sz="1700" dirty="0" smtClean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max. 20 pkt.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b="1" dirty="0" smtClean="0">
                <a:latin typeface="Calibri" pitchFamily="34" charset="0"/>
                <a:sym typeface="Wingdings" panose="05000000000000000000" pitchFamily="2" charset="2"/>
              </a:rPr>
              <a:t>Kryterium </a:t>
            </a:r>
            <a:r>
              <a:rPr lang="pl-PL" altLang="pl-PL" sz="1700" b="1" dirty="0">
                <a:latin typeface="Calibri" pitchFamily="34" charset="0"/>
                <a:sym typeface="Wingdings" panose="05000000000000000000" pitchFamily="2" charset="2"/>
              </a:rPr>
              <a:t>– </a:t>
            </a:r>
            <a:r>
              <a:rPr lang="pl-PL" altLang="pl-PL" sz="1700" b="1" dirty="0" smtClean="0">
                <a:latin typeface="Calibri" pitchFamily="34" charset="0"/>
                <a:sym typeface="Wingdings" panose="05000000000000000000" pitchFamily="2" charset="2"/>
              </a:rPr>
              <a:t>„Podejście oddolne i społeczna akceptacja” będzie weryfikowane                                 i punktowane dla działania 8.3.</a:t>
            </a: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endParaRPr lang="pl-PL" altLang="pl-PL" sz="1700" dirty="0" smtClean="0">
              <a:latin typeface="Calibri" pitchFamily="34" charset="0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pl-PL" altLang="pl-PL" sz="13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1542" y="1083279"/>
            <a:ext cx="8637588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Nabór wniosków o dofinansowanie projektów w trybie konkursowym w IV Q 2015r. 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0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95536" y="1700808"/>
            <a:ext cx="6481763" cy="93662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87" y="1849211"/>
            <a:ext cx="3035130" cy="639818"/>
          </a:xfrm>
          <a:prstGeom prst="rect">
            <a:avLst/>
          </a:prstGeom>
        </p:spPr>
      </p:pic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430041" y="2492000"/>
            <a:ext cx="8229600" cy="411725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</a:pPr>
            <a:endParaRPr lang="pl-PL" altLang="pl-PL" sz="2000" b="1" dirty="0" smtClean="0">
              <a:latin typeface="Calibri" pitchFamily="34" charset="0"/>
            </a:endParaRPr>
          </a:p>
          <a:p>
            <a:pPr marL="0" indent="0" algn="ctr">
              <a:buFontTx/>
              <a:buNone/>
            </a:pPr>
            <a:endParaRPr lang="pl-PL" altLang="pl-PL" sz="1000" dirty="0" smtClean="0">
              <a:latin typeface="Calibri" pitchFamily="34" charset="0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dirty="0" smtClean="0">
                <a:latin typeface="Calibri" pitchFamily="34" charset="0"/>
                <a:sym typeface="Wingdings" panose="05000000000000000000" pitchFamily="2" charset="2"/>
              </a:rPr>
              <a:t>W ramach przedmiotowego działania LGD/LGR mogą być Beneficjentami oraz Partnerami w projekcie;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dirty="0" smtClean="0">
                <a:latin typeface="Calibri" pitchFamily="34" charset="0"/>
                <a:sym typeface="Wingdings" panose="05000000000000000000" pitchFamily="2" charset="2"/>
              </a:rPr>
              <a:t>Maksymalna wartość projektu: nie została ustalona;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dirty="0" smtClean="0">
                <a:latin typeface="Calibri" pitchFamily="34" charset="0"/>
                <a:sym typeface="Wingdings" panose="05000000000000000000" pitchFamily="2" charset="2"/>
              </a:rPr>
              <a:t>Minimalna wartość w projektu: 100 000,00 PLN dla typów projektów 1)-6), 50 000,00 PLN – dla typu projektu 7) 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dirty="0" smtClean="0">
                <a:latin typeface="Calibri" pitchFamily="34" charset="0"/>
                <a:sym typeface="Wingdings" panose="05000000000000000000" pitchFamily="2" charset="2"/>
              </a:rPr>
              <a:t>Maksymalny poziom dofinansowania ze środków EFRR – 85%;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b="1" u="sng" dirty="0" smtClean="0">
                <a:latin typeface="Calibri" pitchFamily="34" charset="0"/>
                <a:sym typeface="Wingdings" panose="05000000000000000000" pitchFamily="2" charset="2"/>
              </a:rPr>
              <a:t>Kryterium </a:t>
            </a:r>
            <a:r>
              <a:rPr lang="pl-PL" altLang="pl-PL" sz="1700" b="1" u="sng" dirty="0">
                <a:latin typeface="Calibri" pitchFamily="34" charset="0"/>
                <a:sym typeface="Wingdings" panose="05000000000000000000" pitchFamily="2" charset="2"/>
              </a:rPr>
              <a:t>– „Podejście oddolne i społeczna akceptacja” </a:t>
            </a:r>
            <a:r>
              <a:rPr lang="pl-PL" altLang="pl-PL" sz="1700" b="1" u="sng" dirty="0" smtClean="0">
                <a:latin typeface="Calibri" pitchFamily="34" charset="0"/>
                <a:sym typeface="Wingdings" panose="05000000000000000000" pitchFamily="2" charset="2"/>
              </a:rPr>
              <a:t> - nie występuje w tym Działaniu.</a:t>
            </a: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endParaRPr lang="pl-PL" altLang="pl-PL" sz="1700" dirty="0" smtClean="0">
              <a:latin typeface="Calibri" pitchFamily="34" charset="0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pl-PL" altLang="pl-PL" sz="13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1542" y="1083279"/>
            <a:ext cx="8637588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Nabór wniosków o dofinansowanie projektów w trybie konkursowym w IV Q 2015r. 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1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395536" y="1134159"/>
            <a:ext cx="8637588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Projekty oparte na podejściu oddolnym w ramach RPO WP 2014-2020</a:t>
            </a:r>
            <a:endParaRPr lang="pl-PL" altLang="pl-PL" sz="1600" dirty="0">
              <a:latin typeface="Calibri" pitchFamily="34" charset="0"/>
            </a:endParaRPr>
          </a:p>
        </p:txBody>
      </p:sp>
      <p:sp>
        <p:nvSpPr>
          <p:cNvPr id="6" name="pole tekstowe 3"/>
          <p:cNvSpPr txBox="1">
            <a:spLocks noChangeArrowheads="1"/>
          </p:cNvSpPr>
          <p:nvPr/>
        </p:nvSpPr>
        <p:spPr bwMode="auto">
          <a:xfrm>
            <a:off x="323528" y="1456521"/>
            <a:ext cx="8424863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pl-PL" altLang="pl-PL" sz="1200" b="1" dirty="0" smtClean="0"/>
              <a:t>W ramach Regionalnego Programu Operacyjnego Województwa Pomorskiego na lata 2014 – 2020 (RPO WP </a:t>
            </a:r>
            <a:r>
              <a:rPr lang="pl-PL" altLang="pl-PL" sz="1200" b="1" dirty="0"/>
              <a:t>2014 – </a:t>
            </a:r>
            <a:r>
              <a:rPr lang="pl-PL" altLang="pl-PL" sz="1200" b="1" dirty="0" smtClean="0"/>
              <a:t>2020) </a:t>
            </a:r>
            <a:r>
              <a:rPr lang="pl-PL" altLang="pl-PL" sz="1200" dirty="0" smtClean="0"/>
              <a:t>Lokalne Grupy Działania/Lokalne Grupy Rybackie (LGD/LGR) będą mogły realizować projekty oparte na tzw. podejściu oddolnym. W opisie wybranych działań i poddziałań zostały wskazane preferencje, które prowadzą do premiowania projektów skierowanych do społeczności zamieszkującej obszary wiejskie</a:t>
            </a:r>
            <a:r>
              <a:rPr lang="pl-PL" altLang="pl-PL" sz="1400" dirty="0" smtClean="0"/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pl-PL" altLang="pl-PL" sz="1200" dirty="0" smtClean="0"/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pl-PL" altLang="pl-PL" sz="1200" dirty="0" smtClean="0">
                <a:solidFill>
                  <a:srgbClr val="0D0D0D"/>
                </a:solidFill>
              </a:rPr>
              <a:t>Zgodnie z zapisami definicji w Szczegółowym Opisie Osi Priorytetowych RPO WP 2014</a:t>
            </a:r>
            <a:r>
              <a:rPr lang="pl-PL" altLang="pl-PL" sz="1200" b="1" dirty="0"/>
              <a:t> – </a:t>
            </a:r>
            <a:r>
              <a:rPr lang="pl-PL" altLang="pl-PL" sz="1200" dirty="0" smtClean="0">
                <a:solidFill>
                  <a:srgbClr val="0D0D0D"/>
                </a:solidFill>
              </a:rPr>
              <a:t>2020 (</a:t>
            </a:r>
            <a:r>
              <a:rPr lang="pl-PL" altLang="pl-PL" sz="1200" dirty="0" err="1" smtClean="0">
                <a:solidFill>
                  <a:srgbClr val="0D0D0D"/>
                </a:solidFill>
              </a:rPr>
              <a:t>SzOOP</a:t>
            </a:r>
            <a:r>
              <a:rPr lang="pl-PL" altLang="pl-PL" sz="1200" dirty="0" smtClean="0">
                <a:solidFill>
                  <a:srgbClr val="0D0D0D"/>
                </a:solidFill>
              </a:rPr>
              <a:t> RPO WP 2014</a:t>
            </a:r>
            <a:r>
              <a:rPr lang="pl-PL" altLang="pl-PL" sz="1200" b="1" dirty="0"/>
              <a:t> – </a:t>
            </a:r>
            <a:r>
              <a:rPr lang="pl-PL" altLang="pl-PL" sz="1200" dirty="0" smtClean="0">
                <a:solidFill>
                  <a:srgbClr val="0D0D0D"/>
                </a:solidFill>
              </a:rPr>
              <a:t>2020), projekt identyfikowany i realizowany z wykorzystaniem podejścia oddolnego, to projekt integrujący aktywność wielu podmiotów, wynikający ze wspólnej strategii działania dla danego obszaru, która została przyjęta i jest wdrażana z zaangażowaniem lokalnej społeczności przez podmiot funkcjonujący w ujęciu trójsektorowym, łączącym sektor publiczny, społeczny i gospodarczy.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pl-PL" altLang="pl-PL" sz="1200" dirty="0" smtClean="0">
              <a:solidFill>
                <a:srgbClr val="0D0D0D"/>
              </a:solidFill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pl-PL" altLang="pl-PL" sz="1200" dirty="0" smtClean="0">
                <a:solidFill>
                  <a:srgbClr val="0D0D0D"/>
                </a:solidFill>
              </a:rPr>
              <a:t>Preferencje dla projektów „identyfikowanych i realizowanych z wykorzystaniem elementów podejścia oddolnego integrującej  aktywność wielu podmiotów w ujęciu wielosektorowym w oparciu o wspólną strategię działania” zostały wskazane dla działań finansowanych ze środków Europejskiego Funduszu Społecznego w ramach osi: 3. Edukacja,               5. Zatrudnienie i 6. Integracja, a także finansowanej </a:t>
            </a:r>
            <a:r>
              <a:rPr lang="pl-PL" altLang="pl-PL" sz="1200" b="1" dirty="0" smtClean="0">
                <a:solidFill>
                  <a:srgbClr val="0D0D0D"/>
                </a:solidFill>
              </a:rPr>
              <a:t>ze środków Europejskiego Funduszu Rozwoju Regionalnego               osi 8. Konwersja.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pl-PL" altLang="pl-PL" sz="1200" b="1" dirty="0" smtClean="0">
              <a:solidFill>
                <a:srgbClr val="0D0D0D"/>
              </a:solidFill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pl-PL" altLang="pl-PL" sz="1200" b="1" dirty="0" smtClean="0">
                <a:solidFill>
                  <a:srgbClr val="0D0D0D"/>
                </a:solidFill>
              </a:rPr>
              <a:t>W ramach działania 8.3. i 8.4. preferencja zakłada także „uspołecznienie wypracowania koncepcji szczegółowych założeń oraz włączenie lokalnej społeczności zarówno na etapie planowania jak i realizacji”.</a:t>
            </a:r>
            <a:endParaRPr lang="pl-PL" altLang="pl-PL" sz="1200" b="1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8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95536" y="1700808"/>
            <a:ext cx="6481763" cy="93662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214" y="1835728"/>
            <a:ext cx="4033788" cy="666783"/>
          </a:xfrm>
          <a:prstGeom prst="rect">
            <a:avLst/>
          </a:prstGeom>
        </p:spPr>
      </p:pic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430041" y="2492000"/>
            <a:ext cx="8229600" cy="411725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</a:pPr>
            <a:endParaRPr lang="pl-PL" altLang="pl-PL" sz="2000" b="1" dirty="0" smtClean="0">
              <a:latin typeface="Calibri" pitchFamily="34" charset="0"/>
            </a:endParaRPr>
          </a:p>
          <a:p>
            <a:pPr marL="0" indent="0" algn="ctr">
              <a:buFontTx/>
              <a:buNone/>
            </a:pPr>
            <a:endParaRPr lang="pl-PL" altLang="pl-PL" sz="1000" dirty="0" smtClean="0">
              <a:latin typeface="Calibri" pitchFamily="34" charset="0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dirty="0" smtClean="0">
                <a:latin typeface="Calibri" pitchFamily="34" charset="0"/>
                <a:sym typeface="Wingdings" panose="05000000000000000000" pitchFamily="2" charset="2"/>
              </a:rPr>
              <a:t>W ramach przedmiotowego działania LGD/LGR mogą być Beneficjentami oraz Partnerami w projekcie;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dirty="0" smtClean="0">
                <a:latin typeface="Calibri" pitchFamily="34" charset="0"/>
                <a:sym typeface="Wingdings" panose="05000000000000000000" pitchFamily="2" charset="2"/>
              </a:rPr>
              <a:t>Maksymalna wartość projektu: nie została ustalona;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dirty="0" smtClean="0">
                <a:latin typeface="Calibri" pitchFamily="34" charset="0"/>
                <a:sym typeface="Wingdings" panose="05000000000000000000" pitchFamily="2" charset="2"/>
              </a:rPr>
              <a:t>Minimalna wartość w projektu: 500 000,00 PLN;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700" dirty="0" smtClean="0">
                <a:latin typeface="Calibri" pitchFamily="34" charset="0"/>
                <a:sym typeface="Wingdings" panose="05000000000000000000" pitchFamily="2" charset="2"/>
              </a:rPr>
              <a:t>Maksymalny poziom dofinansowania ze środków EFRR – 85%;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altLang="pl-PL" sz="1800" b="1" u="sng" dirty="0">
                <a:latin typeface="Calibri" pitchFamily="34" charset="0"/>
                <a:sym typeface="Wingdings" panose="05000000000000000000" pitchFamily="2" charset="2"/>
              </a:rPr>
              <a:t>Kryterium – „Podejście oddolne i społeczna akceptacja”  - nie </a:t>
            </a:r>
            <a:r>
              <a:rPr lang="pl-PL" altLang="pl-PL" sz="1800" b="1" u="sng" dirty="0" smtClean="0">
                <a:latin typeface="Calibri" pitchFamily="34" charset="0"/>
                <a:sym typeface="Wingdings" panose="05000000000000000000" pitchFamily="2" charset="2"/>
              </a:rPr>
              <a:t>występuje w tym Działaniu.</a:t>
            </a:r>
            <a:endParaRPr lang="pl-PL" altLang="pl-PL" sz="1800" b="1" u="sng" dirty="0">
              <a:latin typeface="Calibri" pitchFamily="34" charset="0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pl-PL" altLang="pl-PL" sz="13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1542" y="1083279"/>
            <a:ext cx="8637588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Nabór wniosków o dofinansowanie projektów w trybie konkursowym w IV Q 2015r. 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11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zaokrąglony 18"/>
          <p:cNvSpPr/>
          <p:nvPr/>
        </p:nvSpPr>
        <p:spPr>
          <a:xfrm>
            <a:off x="683568" y="2276872"/>
            <a:ext cx="7472219" cy="347586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sz="1400" dirty="0" smtClean="0">
                <a:latin typeface="Calibri" panose="020F0502020204030204" pitchFamily="34" charset="0"/>
              </a:rPr>
              <a:t>Poddziałanie 1.1.1. Ekspansja przez innowacje – wsparcie dotacyjne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sz="1400" dirty="0">
                <a:latin typeface="Calibri" panose="020F0502020204030204" pitchFamily="34" charset="0"/>
              </a:rPr>
              <a:t>Poddziałanie 2.2.1. Inwestycje profilowane – wsparcie </a:t>
            </a:r>
            <a:r>
              <a:rPr lang="pl-PL" sz="1400" dirty="0" smtClean="0">
                <a:latin typeface="Calibri" panose="020F0502020204030204" pitchFamily="34" charset="0"/>
              </a:rPr>
              <a:t>dotacyjne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sz="1400" dirty="0">
                <a:latin typeface="Calibri" panose="020F0502020204030204" pitchFamily="34" charset="0"/>
              </a:rPr>
              <a:t>Działanie 2.3. Aktywność eksportowa</a:t>
            </a:r>
            <a:endParaRPr lang="pl-PL" sz="1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sz="1400" dirty="0">
                <a:latin typeface="Calibri" panose="020F0502020204030204" pitchFamily="34" charset="0"/>
              </a:rPr>
              <a:t>Poddziałanie 2.4.1. Specjalistyczne usługi doradcze</a:t>
            </a:r>
            <a:endParaRPr lang="pl-PL" sz="1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sz="1400" dirty="0">
                <a:latin typeface="Calibri" panose="020F0502020204030204" pitchFamily="34" charset="0"/>
              </a:rPr>
              <a:t>Działanie 2.5. Inwestorzy </a:t>
            </a:r>
            <a:r>
              <a:rPr lang="pl-PL" sz="1400" dirty="0" smtClean="0">
                <a:latin typeface="Calibri" panose="020F0502020204030204" pitchFamily="34" charset="0"/>
              </a:rPr>
              <a:t>zewnętrzni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</a:rPr>
              <a:t>Poddziałanie 3.2.1. Jakość edukacji </a:t>
            </a:r>
            <a:r>
              <a:rPr lang="pl-PL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ogólnej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sz="1400" dirty="0" smtClean="0">
                <a:latin typeface="Calibri" panose="020F0502020204030204" pitchFamily="34" charset="0"/>
              </a:rPr>
              <a:t>Poddziałanie </a:t>
            </a:r>
            <a:r>
              <a:rPr lang="pl-PL" sz="1400" dirty="0">
                <a:latin typeface="Calibri" panose="020F0502020204030204" pitchFamily="34" charset="0"/>
              </a:rPr>
              <a:t>3.3.1. Jakość edukacji zawodowej</a:t>
            </a:r>
            <a:endParaRPr lang="pl-PL" sz="1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sz="1400" dirty="0">
                <a:latin typeface="Calibri" panose="020F0502020204030204" pitchFamily="34" charset="0"/>
              </a:rPr>
              <a:t>Działanie 4.1. Infrastruktura ponadgimnazjalnych szkół zawodowych</a:t>
            </a:r>
            <a:endParaRPr lang="pl-PL" sz="1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sz="1400" dirty="0">
                <a:latin typeface="Calibri" panose="020F0502020204030204" pitchFamily="34" charset="0"/>
              </a:rPr>
              <a:t>Działanie 4.2. Infrastruktura uczelni prowadzących kształcenie o profilu praktycznym</a:t>
            </a:r>
            <a:endParaRPr lang="pl-PL" sz="1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sz="1400" dirty="0">
                <a:latin typeface="Calibri" panose="020F0502020204030204" pitchFamily="34" charset="0"/>
              </a:rPr>
              <a:t>Poddziałanie 5.2.2. Aktywizacja zawodowa osób pozostających bez pracy</a:t>
            </a:r>
            <a:endParaRPr lang="pl-PL" sz="1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pl-PL" sz="1400" dirty="0">
                <a:latin typeface="Calibri" panose="020F0502020204030204" pitchFamily="34" charset="0"/>
              </a:rPr>
              <a:t>Poddziałanie 11.3. Gospodarka </a:t>
            </a:r>
            <a:r>
              <a:rPr lang="pl-PL" sz="1400" dirty="0" err="1">
                <a:latin typeface="Calibri" panose="020F0502020204030204" pitchFamily="34" charset="0"/>
              </a:rPr>
              <a:t>wodno</a:t>
            </a:r>
            <a:r>
              <a:rPr lang="pl-PL" sz="1400" dirty="0">
                <a:latin typeface="Calibri" panose="020F0502020204030204" pitchFamily="34" charset="0"/>
              </a:rPr>
              <a:t> – </a:t>
            </a:r>
            <a:r>
              <a:rPr lang="pl-PL" sz="1400" dirty="0" smtClean="0">
                <a:latin typeface="Calibri" panose="020F0502020204030204" pitchFamily="34" charset="0"/>
              </a:rPr>
              <a:t>ściekowa</a:t>
            </a:r>
            <a:endParaRPr lang="pl-PL" sz="1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07504" y="1124744"/>
            <a:ext cx="8928991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Konkursy planowane do realizacji w pierwszej kolejności – planowane ogłoszenie IV Q 2015r. 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284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360363" y="1300163"/>
            <a:ext cx="831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000066"/>
                </a:solidFill>
                <a:latin typeface="Calibri" pitchFamily="34" charset="0"/>
              </a:rPr>
              <a:t>NIEZBĘDNE DOKUMENTY DOSTĘPNE NA STRONIE RPO WP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95288" y="2132856"/>
            <a:ext cx="8424862" cy="30315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Calibri" panose="020F0502020204030204" pitchFamily="34" charset="0"/>
              </a:rPr>
              <a:t>Szczegółowy Opis Osi Priorytetowych RPO WP 2014-2020</a:t>
            </a:r>
            <a:r>
              <a:rPr lang="pl-PL" sz="1600" dirty="0">
                <a:latin typeface="Calibri" panose="020F0502020204030204" pitchFamily="34" charset="0"/>
              </a:rPr>
              <a:t>, w tym:</a:t>
            </a:r>
          </a:p>
          <a:p>
            <a:pPr marL="622300" lvl="1" indent="-165100">
              <a:spcBef>
                <a:spcPts val="1200"/>
              </a:spcBef>
              <a:spcAft>
                <a:spcPts val="3000"/>
              </a:spcAft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Calibri" panose="020F0502020204030204" pitchFamily="34" charset="0"/>
              </a:rPr>
              <a:t>kryteria wyboru projektów (Załącznik nr </a:t>
            </a:r>
            <a:r>
              <a:rPr lang="pl-PL" sz="1600" dirty="0" smtClean="0">
                <a:latin typeface="Calibri" panose="020F0502020204030204" pitchFamily="34" charset="0"/>
              </a:rPr>
              <a:t>3)</a:t>
            </a:r>
            <a:endParaRPr lang="pl-PL" sz="16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Calibri" panose="020F0502020204030204" pitchFamily="34" charset="0"/>
              </a:rPr>
              <a:t>Zasady wdrażania RPO WP </a:t>
            </a:r>
            <a:r>
              <a:rPr lang="pl-PL" b="1" dirty="0" smtClean="0">
                <a:latin typeface="Calibri" panose="020F0502020204030204" pitchFamily="34" charset="0"/>
              </a:rPr>
              <a:t>2014-2020</a:t>
            </a: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– wytyczne programowe wspólne dla EFRR i EFS.</a:t>
            </a:r>
            <a:endParaRPr lang="pl-PL" sz="1600" dirty="0">
              <a:latin typeface="Calibri" panose="020F0502020204030204" pitchFamily="34" charset="0"/>
            </a:endParaRPr>
          </a:p>
          <a:p>
            <a:pPr lvl="1">
              <a:defRPr/>
            </a:pPr>
            <a:endParaRPr lang="pl-PL" sz="1600" dirty="0">
              <a:latin typeface="Calibri" panose="020F0502020204030204" pitchFamily="34" charset="0"/>
            </a:endParaRPr>
          </a:p>
          <a:p>
            <a:pPr lvl="1">
              <a:defRPr/>
            </a:pPr>
            <a:endParaRPr lang="pl-PL" sz="16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pl-PL" sz="1600" dirty="0">
              <a:latin typeface="Calibri" panose="020F0502020204030204" pitchFamily="34" charset="0"/>
            </a:endParaRPr>
          </a:p>
          <a:p>
            <a:pPr lvl="1">
              <a:defRPr/>
            </a:pPr>
            <a:endParaRPr lang="pl-PL" sz="16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pl-PL" sz="1600" dirty="0">
              <a:latin typeface="Calibri" panose="020F0502020204030204" pitchFamily="34" charset="0"/>
            </a:endParaRPr>
          </a:p>
          <a:p>
            <a:pPr marL="0" lvl="1" algn="ctr">
              <a:defRPr/>
            </a:pPr>
            <a:r>
              <a:rPr lang="pl-PL" sz="2400" b="1" dirty="0">
                <a:solidFill>
                  <a:srgbClr val="000066"/>
                </a:solidFill>
                <a:latin typeface="Calibri" panose="020F0502020204030204" pitchFamily="34" charset="0"/>
              </a:rPr>
              <a:t>www.rpo.pomorskie.eu</a:t>
            </a:r>
          </a:p>
        </p:txBody>
      </p:sp>
    </p:spTree>
    <p:extLst>
      <p:ext uri="{BB962C8B-B14F-4D97-AF65-F5344CB8AC3E}">
        <p14:creationId xmlns:p14="http://schemas.microsoft.com/office/powerpoint/2010/main" val="16460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107950" y="2492375"/>
            <a:ext cx="88026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pl-PL" altLang="pl-PL" sz="2400" b="1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pl-PL" altLang="pl-PL" sz="2400" b="1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pl-PL" altLang="pl-PL" sz="3600" b="1">
                <a:solidFill>
                  <a:schemeClr val="bg1"/>
                </a:solidFill>
                <a:latin typeface="Calibri" pitchFamily="34" charset="0"/>
              </a:rPr>
              <a:t>Dziękuję za uwagę</a:t>
            </a:r>
          </a:p>
          <a:p>
            <a:pPr algn="ctr" eaLnBrk="1" hangingPunct="1"/>
            <a:endParaRPr lang="pl-PL" altLang="pl-PL" sz="2400" b="1" u="sng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5603" name="Obraz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3463" y="5741988"/>
            <a:ext cx="18732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0825" y="1128519"/>
            <a:ext cx="8637588" cy="3667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SYSTEM WYBORU PROJEKTÓW: </a:t>
            </a:r>
            <a:r>
              <a:rPr lang="pl-PL" altLang="pl-PL" sz="1600" dirty="0" smtClean="0">
                <a:latin typeface="Calibri" pitchFamily="34" charset="0"/>
              </a:rPr>
              <a:t>PODSTAWOWE ZASADY</a:t>
            </a:r>
            <a:endParaRPr lang="pl-PL" altLang="pl-PL" sz="1600" dirty="0">
              <a:latin typeface="Calibri" pitchFamily="34" charset="0"/>
            </a:endParaRPr>
          </a:p>
        </p:txBody>
      </p:sp>
      <p:sp>
        <p:nvSpPr>
          <p:cNvPr id="9" name="pole tekstowe 3"/>
          <p:cNvSpPr txBox="1">
            <a:spLocks noChangeArrowheads="1"/>
          </p:cNvSpPr>
          <p:nvPr/>
        </p:nvSpPr>
        <p:spPr bwMode="auto">
          <a:xfrm>
            <a:off x="333375" y="1844824"/>
            <a:ext cx="85598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pl-PL" altLang="pl-PL" sz="1400" dirty="0">
                <a:latin typeface="Calibri" pitchFamily="34" charset="0"/>
              </a:rPr>
              <a:t>Projekty podlegają </a:t>
            </a:r>
            <a:r>
              <a:rPr lang="pl-PL" altLang="pl-PL" sz="1400" b="1" dirty="0">
                <a:solidFill>
                  <a:srgbClr val="000066"/>
                </a:solidFill>
                <a:latin typeface="Calibri" pitchFamily="34" charset="0"/>
              </a:rPr>
              <a:t>ocenie</a:t>
            </a:r>
            <a:r>
              <a:rPr lang="pl-PL" altLang="pl-PL" sz="1400" dirty="0">
                <a:latin typeface="Calibri" pitchFamily="34" charset="0"/>
              </a:rPr>
              <a:t> pod względem spełnienia kryteriów wyboru </a:t>
            </a:r>
            <a:r>
              <a:rPr lang="pl-PL" altLang="pl-PL" sz="1400" dirty="0" smtClean="0">
                <a:latin typeface="Calibri" pitchFamily="34" charset="0"/>
              </a:rPr>
              <a:t>projektów przyjętych przez Komitet Monitorujący RPO WP umieszczonych w Załączniku nr 3 do </a:t>
            </a:r>
            <a:r>
              <a:rPr lang="pl-PL" altLang="pl-PL" sz="1400" dirty="0" err="1" smtClean="0">
                <a:latin typeface="Calibri" pitchFamily="34" charset="0"/>
              </a:rPr>
              <a:t>SzOOP</a:t>
            </a:r>
            <a:r>
              <a:rPr lang="pl-PL" altLang="pl-PL" sz="1400" dirty="0" smtClean="0">
                <a:latin typeface="Calibri" pitchFamily="34" charset="0"/>
              </a:rPr>
              <a:t>.</a:t>
            </a:r>
            <a:endParaRPr lang="pl-PL" altLang="pl-PL" sz="1400" dirty="0">
              <a:latin typeface="Calibri" pitchFamily="34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pl-PL" altLang="pl-PL" sz="1400" dirty="0" smtClean="0">
                <a:latin typeface="Calibri" pitchFamily="34" charset="0"/>
              </a:rPr>
              <a:t>Wybór </a:t>
            </a:r>
            <a:r>
              <a:rPr lang="pl-PL" altLang="pl-PL" sz="1400" dirty="0" smtClean="0">
                <a:solidFill>
                  <a:srgbClr val="FF0000"/>
                </a:solidFill>
                <a:latin typeface="Calibri" pitchFamily="34" charset="0"/>
              </a:rPr>
              <a:t>wyłącznie</a:t>
            </a:r>
            <a:r>
              <a:rPr lang="pl-PL" altLang="pl-PL" sz="1400" dirty="0" smtClean="0">
                <a:latin typeface="Calibri" pitchFamily="34" charset="0"/>
              </a:rPr>
              <a:t> projektów </a:t>
            </a:r>
            <a:r>
              <a:rPr lang="pl-PL" altLang="pl-PL" sz="1400" b="1" dirty="0" smtClean="0">
                <a:solidFill>
                  <a:srgbClr val="000066"/>
                </a:solidFill>
                <a:latin typeface="Calibri" pitchFamily="34" charset="0"/>
              </a:rPr>
              <a:t>spełniających kryteria</a:t>
            </a:r>
            <a:r>
              <a:rPr lang="pl-PL" altLang="pl-PL" sz="1400" b="1" dirty="0" smtClean="0">
                <a:latin typeface="Calibri" pitchFamily="34" charset="0"/>
              </a:rPr>
              <a:t> </a:t>
            </a:r>
            <a:r>
              <a:rPr lang="pl-PL" altLang="pl-PL" sz="1400" dirty="0" smtClean="0">
                <a:solidFill>
                  <a:srgbClr val="0D0D0D"/>
                </a:solidFill>
                <a:latin typeface="Calibri" pitchFamily="34" charset="0"/>
              </a:rPr>
              <a:t>–</a:t>
            </a:r>
            <a:r>
              <a:rPr lang="pl-PL" altLang="pl-PL" sz="1400" dirty="0" smtClean="0">
                <a:latin typeface="Calibri" pitchFamily="34" charset="0"/>
              </a:rPr>
              <a:t> niezależnie od trybu wyboru.</a:t>
            </a:r>
            <a:endParaRPr lang="pl-PL" altLang="pl-PL" sz="1400" dirty="0" smtClean="0">
              <a:solidFill>
                <a:srgbClr val="0D0D0D"/>
              </a:solidFill>
              <a:latin typeface="Calibri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l-PL" altLang="pl-PL" sz="1400" dirty="0">
                <a:solidFill>
                  <a:srgbClr val="0D0D0D"/>
                </a:solidFill>
                <a:latin typeface="Calibri" pitchFamily="34" charset="0"/>
              </a:rPr>
              <a:t>Oceny dokonuje </a:t>
            </a:r>
            <a:r>
              <a:rPr lang="pl-PL" altLang="pl-PL" sz="1400" b="1" dirty="0">
                <a:solidFill>
                  <a:srgbClr val="000066"/>
                </a:solidFill>
                <a:latin typeface="Calibri" pitchFamily="34" charset="0"/>
              </a:rPr>
              <a:t>Komisja Oceny Projektów</a:t>
            </a:r>
            <a:r>
              <a:rPr lang="pl-PL" altLang="pl-PL" sz="1400" dirty="0">
                <a:solidFill>
                  <a:srgbClr val="0D0D0D"/>
                </a:solidFill>
                <a:latin typeface="Calibri" pitchFamily="34" charset="0"/>
              </a:rPr>
              <a:t> składająca się z pracowników </a:t>
            </a:r>
            <a:r>
              <a:rPr lang="pl-PL" altLang="pl-PL" sz="1400" dirty="0" smtClean="0">
                <a:solidFill>
                  <a:srgbClr val="0D0D0D"/>
                </a:solidFill>
                <a:latin typeface="Calibri" pitchFamily="34" charset="0"/>
              </a:rPr>
              <a:t>IZ/IP (IOK) oraz ekspertów wpisanych do </a:t>
            </a:r>
            <a:r>
              <a:rPr lang="pl-PL" altLang="pl-PL" sz="1400" i="1" dirty="0" smtClean="0">
                <a:solidFill>
                  <a:srgbClr val="0D0D0D"/>
                </a:solidFill>
                <a:latin typeface="Calibri" pitchFamily="34" charset="0"/>
              </a:rPr>
              <a:t>Wykazu kandydatów na ekspertów w ramach RPO WP 2014-2020 </a:t>
            </a:r>
            <a:r>
              <a:rPr lang="pl-PL" altLang="pl-PL" sz="1400" dirty="0" smtClean="0">
                <a:solidFill>
                  <a:srgbClr val="0D0D0D"/>
                </a:solidFill>
                <a:latin typeface="Calibri" pitchFamily="34" charset="0"/>
              </a:rPr>
              <a:t>–</a:t>
            </a:r>
            <a:r>
              <a:rPr lang="pl-PL" altLang="pl-PL" sz="1400" dirty="0" smtClean="0">
                <a:latin typeface="Calibri" pitchFamily="34" charset="0"/>
              </a:rPr>
              <a:t> </a:t>
            </a:r>
            <a:r>
              <a:rPr lang="pl-PL" altLang="pl-PL" sz="1400" dirty="0">
                <a:latin typeface="Calibri" pitchFamily="34" charset="0"/>
              </a:rPr>
              <a:t>niezależnie od </a:t>
            </a:r>
            <a:r>
              <a:rPr lang="pl-PL" altLang="pl-PL" sz="1400" dirty="0" smtClean="0">
                <a:latin typeface="Calibri" pitchFamily="34" charset="0"/>
              </a:rPr>
              <a:t>trybu wyboru.</a:t>
            </a:r>
            <a:endParaRPr lang="pl-PL" altLang="pl-PL" sz="1400" dirty="0" smtClean="0">
              <a:solidFill>
                <a:srgbClr val="0D0D0D"/>
              </a:solidFill>
              <a:latin typeface="Calibri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altLang="pl-PL" sz="1400" dirty="0" smtClean="0">
                <a:solidFill>
                  <a:srgbClr val="0D0D0D"/>
                </a:solidFill>
                <a:latin typeface="Calibri" pitchFamily="34" charset="0"/>
              </a:rPr>
              <a:t>Ocena składa się z </a:t>
            </a:r>
            <a:r>
              <a:rPr lang="pl-PL" altLang="pl-PL" sz="1400" b="1" dirty="0" smtClean="0">
                <a:solidFill>
                  <a:srgbClr val="000066"/>
                </a:solidFill>
                <a:latin typeface="Calibri" pitchFamily="34" charset="0"/>
              </a:rPr>
              <a:t>etapów</a:t>
            </a:r>
            <a:r>
              <a:rPr lang="pl-PL" altLang="pl-PL" sz="1400" dirty="0" smtClean="0">
                <a:solidFill>
                  <a:srgbClr val="0D0D0D"/>
                </a:solidFill>
                <a:latin typeface="Calibri" pitchFamily="34" charset="0"/>
              </a:rPr>
              <a:t>: </a:t>
            </a:r>
          </a:p>
          <a:p>
            <a:pPr marL="447675" indent="-250825" algn="just">
              <a:spcBef>
                <a:spcPts val="0"/>
              </a:spcBef>
              <a:spcAft>
                <a:spcPts val="600"/>
              </a:spcAft>
              <a:buClr>
                <a:srgbClr val="000066"/>
              </a:buClr>
              <a:buAutoNum type="alphaLcPeriod"/>
            </a:pPr>
            <a:r>
              <a:rPr lang="pl-PL" altLang="pl-PL" sz="1400" dirty="0" smtClean="0">
                <a:latin typeface="Calibri" pitchFamily="34" charset="0"/>
              </a:rPr>
              <a:t>preselekcja </a:t>
            </a:r>
            <a:r>
              <a:rPr lang="pl-PL" altLang="pl-PL" sz="1200" dirty="0">
                <a:latin typeface="Calibri" pitchFamily="34" charset="0"/>
              </a:rPr>
              <a:t>(</a:t>
            </a:r>
            <a:r>
              <a:rPr lang="pl-PL" altLang="pl-PL" sz="1200" dirty="0" smtClean="0">
                <a:latin typeface="Calibri" pitchFamily="34" charset="0"/>
              </a:rPr>
              <a:t>tryb konkursowy EFS) </a:t>
            </a:r>
          </a:p>
          <a:p>
            <a:pPr marL="447675" indent="-250825" algn="just">
              <a:spcBef>
                <a:spcPts val="0"/>
              </a:spcBef>
              <a:spcAft>
                <a:spcPts val="600"/>
              </a:spcAft>
              <a:buClr>
                <a:srgbClr val="000066"/>
              </a:buClr>
              <a:buAutoNum type="alphaLcPeriod"/>
            </a:pPr>
            <a:r>
              <a:rPr lang="pl-PL" altLang="pl-PL" sz="1400" dirty="0" smtClean="0">
                <a:latin typeface="Calibri" pitchFamily="34" charset="0"/>
              </a:rPr>
              <a:t>ocena formalna</a:t>
            </a:r>
          </a:p>
          <a:p>
            <a:pPr marL="447675" indent="-250825" algn="just">
              <a:spcBef>
                <a:spcPts val="0"/>
              </a:spcBef>
              <a:spcAft>
                <a:spcPts val="600"/>
              </a:spcAft>
              <a:buClr>
                <a:srgbClr val="000066"/>
              </a:buClr>
              <a:buAutoNum type="alphaLcPeriod"/>
            </a:pPr>
            <a:r>
              <a:rPr lang="pl-PL" altLang="pl-PL" sz="1400" dirty="0" smtClean="0">
                <a:latin typeface="Calibri" pitchFamily="34" charset="0"/>
              </a:rPr>
              <a:t>ocena wykonalności</a:t>
            </a:r>
          </a:p>
          <a:p>
            <a:pPr marL="447675" indent="-250825" algn="just">
              <a:spcBef>
                <a:spcPts val="0"/>
              </a:spcBef>
              <a:spcAft>
                <a:spcPts val="600"/>
              </a:spcAft>
              <a:buClr>
                <a:srgbClr val="000066"/>
              </a:buClr>
              <a:buAutoNum type="alphaLcPeriod"/>
            </a:pPr>
            <a:r>
              <a:rPr lang="pl-PL" altLang="pl-PL" sz="1400" dirty="0" smtClean="0">
                <a:latin typeface="Calibri" pitchFamily="34" charset="0"/>
              </a:rPr>
              <a:t>ocena strategiczna</a:t>
            </a:r>
          </a:p>
          <a:p>
            <a:pPr marL="622300" lvl="1" indent="-171450" algn="just">
              <a:spcBef>
                <a:spcPts val="0"/>
              </a:spcBef>
              <a:spcAft>
                <a:spcPts val="600"/>
              </a:spcAft>
              <a:buClr>
                <a:srgbClr val="000066"/>
              </a:buClr>
            </a:pPr>
            <a:r>
              <a:rPr lang="pl-PL" altLang="pl-PL" sz="1200" dirty="0" smtClean="0">
                <a:latin typeface="Calibri" pitchFamily="34" charset="0"/>
              </a:rPr>
              <a:t>I stopnia</a:t>
            </a:r>
          </a:p>
          <a:p>
            <a:pPr marL="622300" lvl="1" indent="-171450" algn="just">
              <a:spcBef>
                <a:spcPts val="0"/>
              </a:spcBef>
              <a:spcAft>
                <a:spcPts val="1200"/>
              </a:spcAft>
              <a:buClr>
                <a:srgbClr val="000066"/>
              </a:buClr>
            </a:pPr>
            <a:r>
              <a:rPr lang="pl-PL" altLang="pl-PL" sz="1200" dirty="0" smtClean="0">
                <a:latin typeface="Calibri" pitchFamily="34" charset="0"/>
              </a:rPr>
              <a:t>II stopnia (tryb konkursowy EFS) </a:t>
            </a:r>
            <a:endParaRPr lang="pl-PL" altLang="pl-PL" sz="1200" dirty="0">
              <a:latin typeface="Calibri" pitchFamily="34" charset="0"/>
            </a:endParaRPr>
          </a:p>
          <a:p>
            <a:pPr marL="174625" lvl="1" indent="-171450" algn="just">
              <a:spcBef>
                <a:spcPts val="0"/>
              </a:spcBef>
              <a:spcAft>
                <a:spcPts val="600"/>
              </a:spcAft>
              <a:buClr>
                <a:srgbClr val="000066"/>
              </a:buClr>
              <a:buSzPct val="111000"/>
              <a:buFont typeface="Arial" panose="020B0604020202020204" pitchFamily="34" charset="0"/>
              <a:buChar char="•"/>
            </a:pPr>
            <a:r>
              <a:rPr lang="pl-PL" altLang="pl-PL" sz="1400" dirty="0">
                <a:solidFill>
                  <a:srgbClr val="0D0D0D"/>
                </a:solidFill>
                <a:latin typeface="Calibri" pitchFamily="34" charset="0"/>
              </a:rPr>
              <a:t>Zasady konkursu określane (każdorazowo</a:t>
            </a:r>
            <a:r>
              <a:rPr lang="pl-PL" altLang="pl-PL" sz="1400" dirty="0" smtClean="0">
                <a:latin typeface="Calibri" pitchFamily="34" charset="0"/>
              </a:rPr>
              <a:t>) w </a:t>
            </a:r>
            <a:r>
              <a:rPr lang="pl-PL" altLang="pl-PL" sz="1400" b="1" dirty="0" smtClean="0">
                <a:solidFill>
                  <a:srgbClr val="000066"/>
                </a:solidFill>
                <a:latin typeface="Calibri" pitchFamily="34" charset="0"/>
              </a:rPr>
              <a:t>Regulaminie konkursu</a:t>
            </a:r>
            <a:r>
              <a:rPr lang="pl-PL" altLang="pl-PL" sz="1400" dirty="0" smtClean="0">
                <a:latin typeface="Calibri" pitchFamily="34" charset="0"/>
              </a:rPr>
              <a:t>. 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3491880" y="3866564"/>
            <a:ext cx="31325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smtClean="0"/>
              <a:t>poprzedzone </a:t>
            </a:r>
            <a:r>
              <a:rPr lang="pl-PL" sz="1100" i="1" dirty="0" smtClean="0"/>
              <a:t>weryfikacją wymogów formalnych</a:t>
            </a:r>
            <a:endParaRPr lang="pl-PL" sz="1100" i="1" dirty="0"/>
          </a:p>
        </p:txBody>
      </p:sp>
      <p:sp>
        <p:nvSpPr>
          <p:cNvPr id="3" name="Nawias klamrowy zamykający 2"/>
          <p:cNvSpPr/>
          <p:nvPr/>
        </p:nvSpPr>
        <p:spPr>
          <a:xfrm>
            <a:off x="3131840" y="3789040"/>
            <a:ext cx="360040" cy="43204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3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50825" y="1119188"/>
            <a:ext cx="8637588" cy="3667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Calibri" pitchFamily="34" charset="0"/>
              </a:rPr>
              <a:t>SYSTEM WYBORU </a:t>
            </a: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PROJEKTÓW: </a:t>
            </a:r>
            <a:r>
              <a:rPr lang="pl-PL" altLang="pl-PL" sz="1600" dirty="0">
                <a:latin typeface="Calibri" pitchFamily="34" charset="0"/>
              </a:rPr>
              <a:t>TRYB </a:t>
            </a:r>
            <a:r>
              <a:rPr lang="pl-PL" altLang="pl-PL" sz="1600" dirty="0" smtClean="0">
                <a:latin typeface="Calibri" pitchFamily="34" charset="0"/>
              </a:rPr>
              <a:t>KONKURSOWY</a:t>
            </a:r>
            <a:endParaRPr lang="pl-PL" altLang="pl-PL" sz="1600" dirty="0">
              <a:latin typeface="Calibri" pitchFamily="34" charset="0"/>
            </a:endParaRPr>
          </a:p>
        </p:txBody>
      </p: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2546350" y="1509713"/>
            <a:ext cx="4419600" cy="4965700"/>
            <a:chOff x="550" y="254"/>
            <a:chExt cx="3610" cy="4070"/>
          </a:xfrm>
        </p:grpSpPr>
        <p:sp>
          <p:nvSpPr>
            <p:cNvPr id="9" name="AutoShape 77"/>
            <p:cNvSpPr>
              <a:spLocks/>
            </p:cNvSpPr>
            <p:nvPr/>
          </p:nvSpPr>
          <p:spPr bwMode="auto">
            <a:xfrm>
              <a:off x="1232" y="271"/>
              <a:ext cx="139" cy="1309"/>
            </a:xfrm>
            <a:prstGeom prst="leftBrace">
              <a:avLst>
                <a:gd name="adj1" fmla="val 7847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pl-PL" altLang="pl-PL"/>
            </a:p>
          </p:txBody>
        </p:sp>
        <p:sp>
          <p:nvSpPr>
            <p:cNvPr id="10" name="AutoShape 78"/>
            <p:cNvSpPr>
              <a:spLocks/>
            </p:cNvSpPr>
            <p:nvPr/>
          </p:nvSpPr>
          <p:spPr bwMode="auto">
            <a:xfrm>
              <a:off x="1232" y="1937"/>
              <a:ext cx="139" cy="2348"/>
            </a:xfrm>
            <a:prstGeom prst="leftBrace">
              <a:avLst>
                <a:gd name="adj1" fmla="val 1407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pl-PL" altLang="pl-PL"/>
            </a:p>
          </p:txBody>
        </p:sp>
        <p:sp>
          <p:nvSpPr>
            <p:cNvPr id="11" name="AutoShape 79"/>
            <p:cNvSpPr>
              <a:spLocks noChangeArrowheads="1"/>
            </p:cNvSpPr>
            <p:nvPr/>
          </p:nvSpPr>
          <p:spPr bwMode="auto">
            <a:xfrm>
              <a:off x="1649" y="3229"/>
              <a:ext cx="1534" cy="758"/>
            </a:xfrm>
            <a:prstGeom prst="downArrowCallout">
              <a:avLst>
                <a:gd name="adj1" fmla="val 50594"/>
                <a:gd name="adj2" fmla="val 50594"/>
                <a:gd name="adj3" fmla="val 16667"/>
                <a:gd name="adj4" fmla="val 66667"/>
              </a:avLst>
            </a:prstGeom>
            <a:solidFill>
              <a:srgbClr val="FFFF99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pl-PL" altLang="pl-PL"/>
            </a:p>
          </p:txBody>
        </p:sp>
        <p:sp>
          <p:nvSpPr>
            <p:cNvPr id="12" name="Text Box 80"/>
            <p:cNvSpPr txBox="1">
              <a:spLocks noChangeArrowheads="1"/>
            </p:cNvSpPr>
            <p:nvPr/>
          </p:nvSpPr>
          <p:spPr bwMode="auto">
            <a:xfrm>
              <a:off x="1648" y="3409"/>
              <a:ext cx="1536" cy="194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pl-PL" altLang="pl-PL" sz="800" b="1"/>
                <a:t>OCENA </a:t>
              </a:r>
              <a:r>
                <a:rPr lang="pl-PL" altLang="pl-PL" b="1"/>
                <a:t>WYKONALNOŚCI</a:t>
              </a:r>
              <a:endParaRPr lang="pl-PL" altLang="pl-PL"/>
            </a:p>
          </p:txBody>
        </p:sp>
        <p:sp>
          <p:nvSpPr>
            <p:cNvPr id="13" name="Text Box 81"/>
            <p:cNvSpPr txBox="1">
              <a:spLocks noChangeArrowheads="1"/>
            </p:cNvSpPr>
            <p:nvPr/>
          </p:nvSpPr>
          <p:spPr bwMode="auto">
            <a:xfrm>
              <a:off x="1645" y="3997"/>
              <a:ext cx="1534" cy="327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ts val="1000"/>
                </a:spcBef>
              </a:pPr>
              <a:r>
                <a:rPr lang="pl-PL" altLang="pl-PL" b="1"/>
                <a:t>ROZSTRZYGNIĘCIE KONKURSU</a:t>
              </a:r>
            </a:p>
            <a:p>
              <a:pPr algn="ctr">
                <a:spcBef>
                  <a:spcPts val="300"/>
                </a:spcBef>
              </a:pPr>
              <a:r>
                <a:rPr lang="pl-PL" altLang="pl-PL" b="1"/>
                <a:t>(ZWP)</a:t>
              </a:r>
              <a:endParaRPr lang="pl-PL" altLang="pl-PL"/>
            </a:p>
          </p:txBody>
        </p:sp>
        <p:sp>
          <p:nvSpPr>
            <p:cNvPr id="14" name="AutoShape 82"/>
            <p:cNvSpPr>
              <a:spLocks noChangeArrowheads="1"/>
            </p:cNvSpPr>
            <p:nvPr/>
          </p:nvSpPr>
          <p:spPr bwMode="auto">
            <a:xfrm>
              <a:off x="1654" y="1810"/>
              <a:ext cx="1534" cy="490"/>
            </a:xfrm>
            <a:prstGeom prst="downArrowCallout">
              <a:avLst>
                <a:gd name="adj1" fmla="val 78265"/>
                <a:gd name="adj2" fmla="val 78265"/>
                <a:gd name="adj3" fmla="val 16667"/>
                <a:gd name="adj4" fmla="val 66667"/>
              </a:avLst>
            </a:prstGeom>
            <a:solidFill>
              <a:srgbClr val="FFFF99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pl-PL" altLang="pl-PL"/>
            </a:p>
          </p:txBody>
        </p:sp>
        <p:sp>
          <p:nvSpPr>
            <p:cNvPr id="15" name="Text Box 83"/>
            <p:cNvSpPr txBox="1">
              <a:spLocks noChangeArrowheads="1"/>
            </p:cNvSpPr>
            <p:nvPr/>
          </p:nvSpPr>
          <p:spPr bwMode="auto">
            <a:xfrm>
              <a:off x="1859" y="1810"/>
              <a:ext cx="111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pl-PL" altLang="pl-PL" b="1"/>
                <a:t>ZŁOŻENIE WNIOSKU</a:t>
              </a:r>
            </a:p>
            <a:p>
              <a:pPr algn="ctr"/>
              <a:r>
                <a:rPr lang="pl-PL" altLang="pl-PL" b="1"/>
                <a:t>O DOFINANSOWANIE</a:t>
              </a:r>
            </a:p>
            <a:p>
              <a:endParaRPr lang="pl-PL" altLang="pl-PL"/>
            </a:p>
          </p:txBody>
        </p:sp>
        <p:sp>
          <p:nvSpPr>
            <p:cNvPr id="16" name="AutoShape 84"/>
            <p:cNvSpPr>
              <a:spLocks noChangeArrowheads="1"/>
            </p:cNvSpPr>
            <p:nvPr/>
          </p:nvSpPr>
          <p:spPr bwMode="auto">
            <a:xfrm>
              <a:off x="1649" y="2322"/>
              <a:ext cx="1534" cy="491"/>
            </a:xfrm>
            <a:prstGeom prst="downArrowCallout">
              <a:avLst>
                <a:gd name="adj1" fmla="val 78106"/>
                <a:gd name="adj2" fmla="val 78106"/>
                <a:gd name="adj3" fmla="val 16667"/>
                <a:gd name="adj4" fmla="val 66667"/>
              </a:avLst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pl-PL" altLang="pl-PL"/>
            </a:p>
          </p:txBody>
        </p:sp>
        <p:sp>
          <p:nvSpPr>
            <p:cNvPr id="17" name="Text Box 85"/>
            <p:cNvSpPr txBox="1">
              <a:spLocks noChangeArrowheads="1"/>
            </p:cNvSpPr>
            <p:nvPr/>
          </p:nvSpPr>
          <p:spPr bwMode="auto">
            <a:xfrm>
              <a:off x="1648" y="2370"/>
              <a:ext cx="153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pl-PL" altLang="pl-PL" b="1">
                  <a:solidFill>
                    <a:srgbClr val="7F7F7F"/>
                  </a:solidFill>
                </a:rPr>
                <a:t>WERYFIKACJA WYMOGÓW FORMALNYCH</a:t>
              </a:r>
              <a:endParaRPr lang="pl-PL" altLang="pl-PL"/>
            </a:p>
          </p:txBody>
        </p:sp>
        <p:sp>
          <p:nvSpPr>
            <p:cNvPr id="18" name="AutoShape 86"/>
            <p:cNvSpPr>
              <a:spLocks noChangeArrowheads="1"/>
            </p:cNvSpPr>
            <p:nvPr/>
          </p:nvSpPr>
          <p:spPr bwMode="auto">
            <a:xfrm>
              <a:off x="1648" y="2826"/>
              <a:ext cx="1535" cy="392"/>
            </a:xfrm>
            <a:prstGeom prst="downArrowCallout">
              <a:avLst>
                <a:gd name="adj1" fmla="val 97895"/>
                <a:gd name="adj2" fmla="val 97895"/>
                <a:gd name="adj3" fmla="val 16667"/>
                <a:gd name="adj4" fmla="val 66667"/>
              </a:avLst>
            </a:prstGeom>
            <a:solidFill>
              <a:srgbClr val="FFFF99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pl-PL" altLang="pl-PL"/>
            </a:p>
          </p:txBody>
        </p:sp>
        <p:sp>
          <p:nvSpPr>
            <p:cNvPr id="19" name="Text Box 87"/>
            <p:cNvSpPr txBox="1">
              <a:spLocks noChangeArrowheads="1"/>
            </p:cNvSpPr>
            <p:nvPr/>
          </p:nvSpPr>
          <p:spPr bwMode="auto">
            <a:xfrm>
              <a:off x="1648" y="2872"/>
              <a:ext cx="153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pl-PL" altLang="pl-PL" b="1"/>
                <a:t>OCENA FORMALNA</a:t>
              </a:r>
              <a:endParaRPr lang="pl-PL" altLang="pl-PL"/>
            </a:p>
          </p:txBody>
        </p:sp>
        <p:sp>
          <p:nvSpPr>
            <p:cNvPr id="20" name="Text Box 88"/>
            <p:cNvSpPr txBox="1">
              <a:spLocks noChangeArrowheads="1"/>
            </p:cNvSpPr>
            <p:nvPr/>
          </p:nvSpPr>
          <p:spPr bwMode="auto">
            <a:xfrm>
              <a:off x="1653" y="3229"/>
              <a:ext cx="1527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pl-PL" altLang="pl-PL" b="1"/>
                <a:t>OCENA MERYTORYCZNA</a:t>
              </a:r>
              <a:endParaRPr lang="pl-PL" altLang="pl-PL"/>
            </a:p>
          </p:txBody>
        </p:sp>
        <p:sp>
          <p:nvSpPr>
            <p:cNvPr id="21" name="AutoShape 89"/>
            <p:cNvSpPr>
              <a:spLocks noChangeArrowheads="1"/>
            </p:cNvSpPr>
            <p:nvPr/>
          </p:nvSpPr>
          <p:spPr bwMode="auto">
            <a:xfrm>
              <a:off x="1649" y="1276"/>
              <a:ext cx="1534" cy="399"/>
            </a:xfrm>
            <a:prstGeom prst="downArrowCallout">
              <a:avLst>
                <a:gd name="adj1" fmla="val 96115"/>
                <a:gd name="adj2" fmla="val 96115"/>
                <a:gd name="adj3" fmla="val 16667"/>
                <a:gd name="adj4" fmla="val 66667"/>
              </a:avLst>
            </a:prstGeom>
            <a:solidFill>
              <a:srgbClr val="C0C0C0">
                <a:alpha val="50195"/>
              </a:srgbClr>
            </a:solidFill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pl-PL" altLang="pl-PL"/>
            </a:p>
          </p:txBody>
        </p:sp>
        <p:sp>
          <p:nvSpPr>
            <p:cNvPr id="22" name="Text Box 90"/>
            <p:cNvSpPr txBox="1">
              <a:spLocks noChangeArrowheads="1"/>
            </p:cNvSpPr>
            <p:nvPr/>
          </p:nvSpPr>
          <p:spPr bwMode="auto">
            <a:xfrm>
              <a:off x="1684" y="1274"/>
              <a:ext cx="1465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ts val="300"/>
                </a:spcBef>
              </a:pPr>
              <a:r>
                <a:rPr lang="pl-PL" altLang="pl-PL" b="1"/>
                <a:t>OCENA PRESELEKCYJNA</a:t>
              </a:r>
            </a:p>
            <a:p>
              <a:pPr algn="ctr"/>
              <a:r>
                <a:rPr lang="pl-PL" altLang="pl-PL" b="1"/>
                <a:t>(EFS)</a:t>
              </a:r>
            </a:p>
            <a:p>
              <a:endParaRPr lang="pl-PL" altLang="pl-PL"/>
            </a:p>
          </p:txBody>
        </p:sp>
        <p:sp>
          <p:nvSpPr>
            <p:cNvPr id="23" name="Text Box 91"/>
            <p:cNvSpPr txBox="1">
              <a:spLocks noChangeArrowheads="1"/>
            </p:cNvSpPr>
            <p:nvPr/>
          </p:nvSpPr>
          <p:spPr bwMode="auto">
            <a:xfrm>
              <a:off x="1648" y="3570"/>
              <a:ext cx="1536" cy="183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pl-PL" altLang="pl-PL" b="1"/>
                <a:t>OCENA STRATEGICZNA </a:t>
              </a:r>
              <a:endParaRPr lang="pl-PL" altLang="pl-PL"/>
            </a:p>
          </p:txBody>
        </p:sp>
        <p:sp>
          <p:nvSpPr>
            <p:cNvPr id="24" name="Line 92"/>
            <p:cNvSpPr>
              <a:spLocks noChangeShapeType="1"/>
            </p:cNvSpPr>
            <p:nvPr/>
          </p:nvSpPr>
          <p:spPr bwMode="auto">
            <a:xfrm>
              <a:off x="603" y="1729"/>
              <a:ext cx="35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" name="AutoShape 93"/>
            <p:cNvSpPr>
              <a:spLocks noChangeArrowheads="1"/>
            </p:cNvSpPr>
            <p:nvPr/>
          </p:nvSpPr>
          <p:spPr bwMode="auto">
            <a:xfrm>
              <a:off x="1650" y="271"/>
              <a:ext cx="1534" cy="491"/>
            </a:xfrm>
            <a:prstGeom prst="downArrowCallout">
              <a:avLst>
                <a:gd name="adj1" fmla="val 78106"/>
                <a:gd name="adj2" fmla="val 78106"/>
                <a:gd name="adj3" fmla="val 16667"/>
                <a:gd name="adj4" fmla="val 66667"/>
              </a:avLst>
            </a:prstGeom>
            <a:solidFill>
              <a:srgbClr val="C0C0C0">
                <a:alpha val="50195"/>
              </a:srgbClr>
            </a:solidFill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pl-PL" altLang="pl-PL"/>
            </a:p>
          </p:txBody>
        </p:sp>
        <p:sp>
          <p:nvSpPr>
            <p:cNvPr id="26" name="Text Box 94"/>
            <p:cNvSpPr txBox="1">
              <a:spLocks noChangeArrowheads="1"/>
            </p:cNvSpPr>
            <p:nvPr/>
          </p:nvSpPr>
          <p:spPr bwMode="auto">
            <a:xfrm>
              <a:off x="1685" y="254"/>
              <a:ext cx="1465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ts val="300"/>
                </a:spcBef>
              </a:pPr>
              <a:r>
                <a:rPr lang="pl-PL" altLang="pl-PL" b="1"/>
                <a:t>ZŁOŻENIE UPROSZCZONEGO </a:t>
              </a:r>
            </a:p>
            <a:p>
              <a:pPr algn="ctr"/>
              <a:r>
                <a:rPr lang="pl-PL" altLang="pl-PL" b="1"/>
                <a:t>WNIOSKU O DOFINANSOWANIE</a:t>
              </a:r>
            </a:p>
            <a:p>
              <a:pPr algn="ctr"/>
              <a:r>
                <a:rPr lang="pl-PL" altLang="pl-PL" b="1"/>
                <a:t>(EFS)</a:t>
              </a:r>
            </a:p>
            <a:p>
              <a:endParaRPr lang="pl-PL" altLang="pl-PL"/>
            </a:p>
          </p:txBody>
        </p:sp>
        <p:sp>
          <p:nvSpPr>
            <p:cNvPr id="27" name="AutoShape 95"/>
            <p:cNvSpPr>
              <a:spLocks noChangeArrowheads="1"/>
            </p:cNvSpPr>
            <p:nvPr/>
          </p:nvSpPr>
          <p:spPr bwMode="auto">
            <a:xfrm>
              <a:off x="1650" y="771"/>
              <a:ext cx="1534" cy="491"/>
            </a:xfrm>
            <a:prstGeom prst="downArrowCallout">
              <a:avLst>
                <a:gd name="adj1" fmla="val 78106"/>
                <a:gd name="adj2" fmla="val 78106"/>
                <a:gd name="adj3" fmla="val 16667"/>
                <a:gd name="adj4" fmla="val 66667"/>
              </a:avLst>
            </a:prstGeom>
            <a:noFill/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pl-PL" altLang="pl-PL"/>
            </a:p>
          </p:txBody>
        </p:sp>
        <p:sp>
          <p:nvSpPr>
            <p:cNvPr id="28" name="Text Box 96"/>
            <p:cNvSpPr txBox="1">
              <a:spLocks noChangeArrowheads="1"/>
            </p:cNvSpPr>
            <p:nvPr/>
          </p:nvSpPr>
          <p:spPr bwMode="auto">
            <a:xfrm>
              <a:off x="1650" y="778"/>
              <a:ext cx="153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pl-PL" altLang="pl-PL" b="1" dirty="0">
                  <a:solidFill>
                    <a:srgbClr val="7F7F7F"/>
                  </a:solidFill>
                </a:rPr>
                <a:t>WERYFIKACJA WYMOGÓW FORMALNYCH</a:t>
              </a:r>
            </a:p>
            <a:p>
              <a:pPr algn="ctr"/>
              <a:r>
                <a:rPr lang="pl-PL" altLang="pl-PL" b="1" dirty="0">
                  <a:solidFill>
                    <a:srgbClr val="7F7F7F"/>
                  </a:solidFill>
                </a:rPr>
                <a:t>(EFS)</a:t>
              </a:r>
              <a:endParaRPr lang="pl-PL" altLang="pl-PL" dirty="0"/>
            </a:p>
          </p:txBody>
        </p:sp>
        <p:sp>
          <p:nvSpPr>
            <p:cNvPr id="29" name="Pole tekstowe 2"/>
            <p:cNvSpPr txBox="1">
              <a:spLocks noChangeArrowheads="1"/>
            </p:cNvSpPr>
            <p:nvPr/>
          </p:nvSpPr>
          <p:spPr bwMode="auto">
            <a:xfrm>
              <a:off x="550" y="688"/>
              <a:ext cx="678" cy="4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pl-PL" altLang="pl-PL" sz="1200"/>
                <a:t>Wyłącznie </a:t>
              </a:r>
            </a:p>
            <a:p>
              <a:r>
                <a:rPr lang="pl-PL" altLang="pl-PL" sz="1200"/>
                <a:t>EFS</a:t>
              </a:r>
            </a:p>
          </p:txBody>
        </p:sp>
        <p:sp>
          <p:nvSpPr>
            <p:cNvPr id="30" name="Pole tekstowe 2"/>
            <p:cNvSpPr txBox="1">
              <a:spLocks noChangeArrowheads="1"/>
            </p:cNvSpPr>
            <p:nvPr/>
          </p:nvSpPr>
          <p:spPr bwMode="auto">
            <a:xfrm>
              <a:off x="570" y="2697"/>
              <a:ext cx="544" cy="8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pl-PL" altLang="pl-PL" sz="1200"/>
                <a:t>EFS</a:t>
              </a:r>
            </a:p>
            <a:p>
              <a:r>
                <a:rPr lang="pl-PL" altLang="pl-PL" sz="1200"/>
                <a:t>i</a:t>
              </a:r>
            </a:p>
            <a:p>
              <a:r>
                <a:rPr lang="pl-PL" altLang="pl-PL" sz="1200"/>
                <a:t>EFRR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2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50825" y="1119188"/>
            <a:ext cx="8637588" cy="3667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Calibri" pitchFamily="34" charset="0"/>
              </a:rPr>
              <a:t>KRYTERIA WYBORU PROJEKTÓW: </a:t>
            </a:r>
            <a:r>
              <a:rPr lang="pl-PL" altLang="pl-PL" sz="1600" dirty="0">
                <a:latin typeface="Calibri" pitchFamily="34" charset="0"/>
              </a:rPr>
              <a:t>CZĘŚĆ OGÓLNA (1) – PRESELEKCJI I FORMALNE</a:t>
            </a:r>
            <a:r>
              <a:rPr lang="pl-PL" altLang="pl-PL" sz="1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46843"/>
              </p:ext>
            </p:extLst>
          </p:nvPr>
        </p:nvGraphicFramePr>
        <p:xfrm>
          <a:off x="457200" y="1889478"/>
          <a:ext cx="8229600" cy="448192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016781"/>
                <a:gridCol w="4212819"/>
              </a:tblGrid>
              <a:tr h="3742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KRYTERIA </a:t>
                      </a:r>
                      <a:r>
                        <a:rPr lang="pl-PL" sz="11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PRESELEKCJI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154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TRYB KONKURSOWY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9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EFS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EFRR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55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A. Preselekcji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A.1. Koncepcja projektu</a:t>
                      </a:r>
                      <a:endParaRPr lang="pl-PL" sz="10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A.2. Profil wnioskodawcy / partnera</a:t>
                      </a:r>
                      <a:endParaRPr lang="pl-PL" sz="10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202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KRYTERIA FORMALNE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154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TRYB KONKURSOWY I POZAKONKURSOWY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59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A. Podstawowe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6493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A.1. Poprawność złożenia wniosku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A.2. Zgodność z celem szczegółowym RPO WP oraz profilem Działania/Poddziałania.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A.3. Kwalifikowalność wnioskodawcy oraz partnerów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A.4. Partnerstwo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A.5. Kwalifikowalność wartości projektu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A.6. Kwalifikowalność okresu realizacji 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A.7. Pomoc publiczna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A.8. Montaż finansowy 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A.9. Cross-</a:t>
                      </a:r>
                      <a:r>
                        <a:rPr lang="pl-PL" sz="900" dirty="0" err="1">
                          <a:effectLst/>
                          <a:latin typeface="Calibri"/>
                          <a:ea typeface="Times New Roman"/>
                          <a:cs typeface="Calibri"/>
                        </a:rPr>
                        <a:t>financing</a:t>
                      </a: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A.10. Zgodność z politykami horyzontalnymi 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A.11. Zgodność z wymaganiami formalno-prawnymi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A.12. Zgodność z przedsięwzięciem strategicznym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A.13. Zgodność z IS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A.14. Zgodność ze Strategią ZIT </a:t>
                      </a: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59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B. Specyficzne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064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Kwalifikowalność specyficzna dla Działania/Poddziałania </a:t>
                      </a:r>
                      <a:endParaRPr lang="pl-PL" sz="10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9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0825" y="1119188"/>
            <a:ext cx="8637588" cy="3667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Calibri" pitchFamily="34" charset="0"/>
              </a:rPr>
              <a:t>KRYTERIA WYBORU PROJEKTÓW: </a:t>
            </a:r>
            <a:r>
              <a:rPr lang="pl-PL" altLang="pl-PL" sz="1600" dirty="0">
                <a:latin typeface="Calibri" pitchFamily="34" charset="0"/>
              </a:rPr>
              <a:t>CZĘŚĆ OGÓLNA (2) – WYKONALNOŚC</a:t>
            </a:r>
            <a:r>
              <a:rPr lang="pl-PL" altLang="pl-PL" sz="1600" b="1" dirty="0">
                <a:solidFill>
                  <a:srgbClr val="000066"/>
                </a:solidFill>
                <a:latin typeface="Calibri" pitchFamily="34" charset="0"/>
              </a:rPr>
              <a:t>I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681116"/>
              </p:ext>
            </p:extLst>
          </p:nvPr>
        </p:nvGraphicFramePr>
        <p:xfrm>
          <a:off x="457200" y="1622684"/>
          <a:ext cx="8431213" cy="502282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115187"/>
                <a:gridCol w="4316026"/>
              </a:tblGrid>
              <a:tr h="2941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KRYTERIA </a:t>
                      </a:r>
                      <a:r>
                        <a:rPr lang="pl-PL" sz="11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WYKONALNOŚCI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17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TRYB KONKURSOWY I POZAKONKURSOWY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2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EFS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EFRR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433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A. Wykonalność rzeczowa projektu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14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A.1. Wykonalność rzeczowa 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A.1. Możliwe warianty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A.2. Zakres rzeczowy 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A.3. Trwałość technologiczna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A.4. Poprawność procedury OOŚ </a:t>
                      </a: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B. Wykonalność finansowa projektu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B. Wykonalność finansowo-ekonomiczna projektu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767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B.1. Poprawność sporządzenia budżetu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B.2. Niezbędność planowanych wydatków na realizację 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B.3. Racjonalność i efektywność planowanych wydatków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B.4. Kwalifikowalność wydatków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B.1. Nakłady na realizację 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B.2. Założenia do analiz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B.3. Analiza finansowa 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B.4. Analiza ekonomiczna 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B.5. Trwałość instytucjonalno-finansowa</a:t>
                      </a: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C. Wykonalność instytucjonalna projektu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800" i="1">
                          <a:effectLst/>
                          <a:latin typeface="Calibri"/>
                          <a:ea typeface="Times New Roman"/>
                          <a:cs typeface="Calibri"/>
                        </a:rPr>
                        <a:t>(nie dotyczy projektów pozakonkursowych PUP)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6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C.1. Potencjał finansowy wnioskodawcy / partnera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C.2. Zasoby techniczne wnioskodawcy / partnera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C.3. Sposób zarządzania projektem</a:t>
                      </a: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701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KRYTERIA STRATEGICZNE I STOPNIA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17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TRYB KONKURSOWY I POZAKONKURSOWY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4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EFS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EFRR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25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A. Wkład projektu w realizację Programu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67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A.1. Profil projektu na tle zapisów Programu (</a:t>
                      </a:r>
                      <a:r>
                        <a:rPr lang="pl-PL" sz="9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wyłącznie tryb konkursowy</a:t>
                      </a: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A.2. Potrzeba realizacji projektu </a:t>
                      </a:r>
                      <a:r>
                        <a:rPr lang="pl-PL" sz="9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(nie dotyczy projektów pozakonkursowych PUP)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A.3. Trwałość rezultatów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A.4. Wpływ projektu na realizację Strategii ZIT </a:t>
                      </a:r>
                      <a:r>
                        <a:rPr lang="pl-PL" sz="9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(wyłącznie tryb pozakonkursowy – mechanizm ZIT)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A.1. Profil projektu na tle zapisów </a:t>
                      </a:r>
                      <a:r>
                        <a:rPr lang="pl-PL" sz="9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Programu – </a:t>
                      </a:r>
                      <a:r>
                        <a:rPr lang="pl-PL" sz="9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max. 5 pkt.</a:t>
                      </a:r>
                      <a:endParaRPr lang="pl-PL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A.2. Potrzeba realizacji </a:t>
                      </a:r>
                      <a:r>
                        <a:rPr lang="pl-PL" sz="9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projektu – </a:t>
                      </a:r>
                      <a:r>
                        <a:rPr lang="pl-PL" sz="9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max. 10 pkt.</a:t>
                      </a:r>
                      <a:endParaRPr lang="pl-PL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A.3. Wkład w zakładane efekty realizacji </a:t>
                      </a:r>
                      <a:r>
                        <a:rPr lang="pl-PL" sz="9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Programu – </a:t>
                      </a:r>
                      <a:r>
                        <a:rPr lang="pl-PL" sz="9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max. 20 pkt.</a:t>
                      </a:r>
                      <a:endParaRPr lang="pl-PL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A.4. Oddziaływanie </a:t>
                      </a:r>
                      <a:r>
                        <a:rPr lang="pl-PL" sz="9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projektu – </a:t>
                      </a:r>
                      <a:r>
                        <a:rPr lang="pl-PL" sz="9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max. 15 pkt.</a:t>
                      </a:r>
                      <a:endParaRPr lang="pl-PL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A.5. Wpływ projektu na realizację Strategii ZIT </a:t>
                      </a:r>
                      <a:r>
                        <a:rPr lang="pl-PL" sz="900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(wyłącznie tryb pozakonkursowy – mechanizm ZIT)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2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50825" y="1119188"/>
            <a:ext cx="8637588" cy="3667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Calibri" pitchFamily="34" charset="0"/>
              </a:rPr>
              <a:t>KRYTERIA WYBORU PROJEKTÓW: </a:t>
            </a:r>
            <a:r>
              <a:rPr lang="pl-PL" altLang="pl-PL" sz="1600" dirty="0">
                <a:latin typeface="Calibri" pitchFamily="34" charset="0"/>
              </a:rPr>
              <a:t>CZĘŚĆ OGÓLNA (3) – STRATEGICZNE I </a:t>
            </a:r>
            <a:r>
              <a:rPr lang="pl-PL" altLang="pl-PL" sz="1600" dirty="0" err="1">
                <a:latin typeface="Calibri" pitchFamily="34" charset="0"/>
              </a:rPr>
              <a:t>i</a:t>
            </a:r>
            <a:r>
              <a:rPr lang="pl-PL" altLang="pl-PL" sz="1600" dirty="0">
                <a:latin typeface="Calibri" pitchFamily="34" charset="0"/>
              </a:rPr>
              <a:t> II STOPNIA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396723"/>
              </p:ext>
            </p:extLst>
          </p:nvPr>
        </p:nvGraphicFramePr>
        <p:xfrm>
          <a:off x="323528" y="2348880"/>
          <a:ext cx="8363272" cy="253341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082025"/>
                <a:gridCol w="4281247"/>
              </a:tblGrid>
              <a:tr h="1980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 Metodyka projektu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23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B.1. Kompleksowość 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B.2. Doświadczenie wnioskodawcy / partnera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B.3. Komplementarność projektu</a:t>
                      </a: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B.1. Kompleksowość </a:t>
                      </a:r>
                      <a:r>
                        <a:rPr lang="pl-PL" sz="9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projektu – </a:t>
                      </a:r>
                      <a:r>
                        <a:rPr lang="pl-PL" sz="9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max. 15 pkt.</a:t>
                      </a:r>
                      <a:endParaRPr lang="pl-PL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B.2. Komplementarność </a:t>
                      </a:r>
                      <a:r>
                        <a:rPr lang="pl-PL" sz="9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projektu – </a:t>
                      </a:r>
                      <a:r>
                        <a:rPr lang="pl-PL" sz="9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max. 5 pkt.</a:t>
                      </a:r>
                      <a:endParaRPr lang="pl-PL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C. Specyficzne ukierunkowanie projektu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445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Preferencje specyficzne dla Działania/Poddziałania</a:t>
                      </a: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962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KRYTERIA STRATEGICZNE II STOPNIA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78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TRYB KONKURSOWY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8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EFS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EFRR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8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A. Wkład projektu w realizację Programu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23" marR="61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85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A.1. Wkład w zakładane efekty realizacji Programu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A.2. Oddziaływanie projektu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A.3. Priorytetowość projektu</a:t>
                      </a:r>
                    </a:p>
                  </a:txBody>
                  <a:tcPr marL="61023" marR="61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284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50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7504" y="2708920"/>
            <a:ext cx="84126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1400" b="1" u="sng" dirty="0" smtClean="0">
                <a:latin typeface="Calibri" panose="020F0502020204030204" pitchFamily="34" charset="0"/>
              </a:rPr>
              <a:t>Działanie 8.3. Materialne i niematerialne dziedzictwo kulturowe</a:t>
            </a:r>
          </a:p>
          <a:p>
            <a:pPr marL="0" indent="0" algn="just">
              <a:buNone/>
            </a:pPr>
            <a:endParaRPr lang="pl-PL" sz="1400" b="1" u="sng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b="1" i="1" dirty="0" smtClean="0">
                <a:latin typeface="Calibri" panose="020F0502020204030204" pitchFamily="34" charset="0"/>
              </a:rPr>
              <a:t>Ukierunkowanie terytorialne</a:t>
            </a:r>
          </a:p>
          <a:p>
            <a:pPr marL="0" indent="0" algn="just">
              <a:buNone/>
            </a:pPr>
            <a:endParaRPr lang="pl-PL" sz="1400" b="1" i="1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b="1" u="sng" dirty="0" smtClean="0">
                <a:latin typeface="Calibri" panose="020F0502020204030204" pitchFamily="34" charset="0"/>
              </a:rPr>
              <a:t>Preferencja lokalizacji</a:t>
            </a:r>
            <a:r>
              <a:rPr lang="pl-PL" sz="1400" u="sng" dirty="0" smtClean="0">
                <a:latin typeface="Calibri" panose="020F0502020204030204" pitchFamily="34" charset="0"/>
              </a:rPr>
              <a:t>: </a:t>
            </a:r>
            <a:r>
              <a:rPr lang="pl-PL" sz="1400" dirty="0" smtClean="0">
                <a:latin typeface="Calibri" panose="020F0502020204030204" pitchFamily="34" charset="0"/>
              </a:rPr>
              <a:t>w ramach działania 8.3. preferowane będą projekty zlokalizowane na obszarze o wysokim potencjale </a:t>
            </a:r>
            <a:r>
              <a:rPr lang="pl-PL" sz="1400" dirty="0" err="1" smtClean="0">
                <a:latin typeface="Calibri" panose="020F0502020204030204" pitchFamily="34" charset="0"/>
              </a:rPr>
              <a:t>turystyczno</a:t>
            </a:r>
            <a:r>
              <a:rPr lang="pl-PL" sz="1400" dirty="0" smtClean="0">
                <a:latin typeface="Calibri" panose="020F0502020204030204" pitchFamily="34" charset="0"/>
              </a:rPr>
              <a:t> – rekreacyjnym środowiska kulturowego, w szczególności w; </a:t>
            </a:r>
          </a:p>
          <a:p>
            <a:pPr algn="just"/>
            <a:r>
              <a:rPr lang="pl-PL" sz="1400" dirty="0" smtClean="0">
                <a:latin typeface="Calibri" panose="020F0502020204030204" pitchFamily="34" charset="0"/>
              </a:rPr>
              <a:t>miastach o najwyższej koncentracji nieruchomych i ruchomych elementów dziedzictwa kulturowego – Gdańsk, Gdynia,  Sopot, Słupsk i Malbork;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s</a:t>
            </a:r>
            <a:r>
              <a:rPr lang="pl-PL" sz="1400" dirty="0" smtClean="0">
                <a:latin typeface="Calibri" panose="020F0502020204030204" pitchFamily="34" charset="0"/>
              </a:rPr>
              <a:t>trefach koncentracji charakterystycznych dla regionu elementów dziedzictwa kulturowego, określonych w Planie zagospodarowania przestrzennego województwa pomorskiego (tj. Żuławy, Powiśle, ziemia pucka, bytowska, oraz obszar kartusko – </a:t>
            </a:r>
            <a:r>
              <a:rPr lang="pl-PL" sz="1400" dirty="0" err="1" smtClean="0">
                <a:latin typeface="Calibri" panose="020F0502020204030204" pitchFamily="34" charset="0"/>
              </a:rPr>
              <a:t>mirachowski</a:t>
            </a:r>
            <a:r>
              <a:rPr lang="pl-PL" sz="1400" dirty="0" smtClean="0">
                <a:latin typeface="Calibri" panose="020F0502020204030204" pitchFamily="34" charset="0"/>
              </a:rPr>
              <a:t>);</a:t>
            </a:r>
          </a:p>
          <a:p>
            <a:pPr algn="just"/>
            <a:endParaRPr lang="pl-PL" sz="1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b="1" u="sng" dirty="0" smtClean="0">
                <a:latin typeface="Calibri" panose="020F0502020204030204" pitchFamily="34" charset="0"/>
              </a:rPr>
              <a:t>Wszystkie projekty powinny: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p</a:t>
            </a:r>
            <a:r>
              <a:rPr lang="pl-PL" sz="1400" dirty="0" smtClean="0">
                <a:latin typeface="Calibri" panose="020F0502020204030204" pitchFamily="34" charset="0"/>
              </a:rPr>
              <a:t>rzyczyniać się do poprawy jakości przestrzeni oraz zapewniać zgodność z ustaleniami Planu zagospodarowania przestrzennego województwa pomorskiego,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b</a:t>
            </a:r>
            <a:r>
              <a:rPr lang="pl-PL" sz="1400" dirty="0" smtClean="0">
                <a:latin typeface="Calibri" panose="020F0502020204030204" pitchFamily="34" charset="0"/>
              </a:rPr>
              <a:t>yć uzasadnione ekonomicznie i popytowo, a także przyczyniać się do  rozwoju przedsiębiorczości oraz tworzenia nowych i utrzymania istniejących miejsc pracy. </a:t>
            </a:r>
          </a:p>
          <a:p>
            <a:pPr marL="0" indent="0" algn="just">
              <a:buNone/>
            </a:pPr>
            <a:endParaRPr lang="pl-PL" sz="1400" b="1" u="sng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400" b="1" u="sng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400" b="1" u="sng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400" b="1" u="sng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b="1" u="sng" dirty="0" smtClean="0">
                <a:latin typeface="Calibri" panose="020F0502020204030204" pitchFamily="34" charset="0"/>
              </a:rPr>
              <a:t>Konsultacje </a:t>
            </a:r>
            <a:r>
              <a:rPr lang="pl-PL" sz="1400" b="1" u="sng" dirty="0">
                <a:latin typeface="Calibri" panose="020F0502020204030204" pitchFamily="34" charset="0"/>
              </a:rPr>
              <a:t>społeczne -  </a:t>
            </a:r>
            <a:r>
              <a:rPr lang="pl-PL" sz="1400" dirty="0">
                <a:latin typeface="Calibri" panose="020F0502020204030204" pitchFamily="34" charset="0"/>
              </a:rPr>
              <a:t>opinie lokalnej społeczności w obszarze objętym przedsięwzięciem, zaangażowanie społeczności lokalnej w proces realizacji przedsięwzięcia;</a:t>
            </a:r>
          </a:p>
          <a:p>
            <a:pPr marL="0" indent="0" algn="just">
              <a:buNone/>
            </a:pPr>
            <a:r>
              <a:rPr lang="pl-PL" sz="1400" dirty="0">
                <a:latin typeface="Calibri" panose="020F0502020204030204" pitchFamily="34" charset="0"/>
              </a:rPr>
              <a:t> </a:t>
            </a:r>
            <a:r>
              <a:rPr lang="pl-PL" sz="1400" b="1" u="sng" dirty="0">
                <a:latin typeface="Calibri" panose="020F0502020204030204" pitchFamily="34" charset="0"/>
              </a:rPr>
              <a:t>Cele projektu </a:t>
            </a:r>
            <a:r>
              <a:rPr lang="pl-PL" sz="1400" dirty="0">
                <a:latin typeface="Calibri" panose="020F0502020204030204" pitchFamily="34" charset="0"/>
              </a:rPr>
              <a:t>– specyfikacja celów ogólnych, przypisanie celów szczegółowych i przedsięwzięć uzasadnienie ich potrzeby realizacji;</a:t>
            </a:r>
          </a:p>
          <a:p>
            <a:pPr marL="0" indent="0" algn="just">
              <a:buNone/>
            </a:pPr>
            <a:endParaRPr lang="pl-PL" sz="1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b="1" u="sng" dirty="0">
                <a:latin typeface="Calibri" panose="020F0502020204030204" pitchFamily="34" charset="0"/>
              </a:rPr>
              <a:t>Wskaźniki projektu </a:t>
            </a:r>
            <a:r>
              <a:rPr lang="pl-PL" sz="1400" b="1" dirty="0">
                <a:latin typeface="Calibri" panose="020F0502020204030204" pitchFamily="34" charset="0"/>
              </a:rPr>
              <a:t>-  </a:t>
            </a:r>
            <a:r>
              <a:rPr lang="pl-PL" sz="1400" dirty="0">
                <a:latin typeface="Calibri" panose="020F0502020204030204" pitchFamily="34" charset="0"/>
              </a:rPr>
              <a:t>specyfikacja wskaźników przypisanych do przedsięwzięć, celów szczegółowych i ogólnych, wybór konkretnych wskaźników zarówno produktu jak i rezultatu powinien być zgodny z wskaźnikami dla danego działania w ramach RPO WP 2014-2020. </a:t>
            </a:r>
          </a:p>
          <a:p>
            <a:pPr marL="0" indent="0" algn="just">
              <a:buNone/>
            </a:pPr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algn="just"/>
            <a:endParaRPr lang="pl-PL" sz="1400" dirty="0" smtClean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50825" y="1119188"/>
            <a:ext cx="8637588" cy="3667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Preferencje wyboru projektów w ramach RPO WP 2014-2020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7504" y="2708920"/>
            <a:ext cx="84126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>
              <a:buNone/>
            </a:pPr>
            <a:r>
              <a:rPr lang="pl-PL" sz="1400" b="1" u="sng" dirty="0">
                <a:latin typeface="Calibri" panose="020F0502020204030204" pitchFamily="34" charset="0"/>
              </a:rPr>
              <a:t>Działanie 8.3. Materialne i niematerialne dziedzictwo </a:t>
            </a:r>
            <a:r>
              <a:rPr lang="pl-PL" sz="1400" b="1" u="sng" dirty="0" smtClean="0">
                <a:latin typeface="Calibri" panose="020F0502020204030204" pitchFamily="34" charset="0"/>
              </a:rPr>
              <a:t>kulturowe</a:t>
            </a:r>
          </a:p>
          <a:p>
            <a:pPr marL="0" indent="0" algn="just">
              <a:buNone/>
            </a:pPr>
            <a:endParaRPr lang="pl-PL" sz="1400" b="1" u="sng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b="1" u="sng" dirty="0" smtClean="0">
                <a:latin typeface="Calibri" panose="020F0502020204030204" pitchFamily="34" charset="0"/>
              </a:rPr>
              <a:t>Preferowane będą projekty </a:t>
            </a:r>
            <a:r>
              <a:rPr lang="pl-PL" sz="1400" b="1" u="sng" dirty="0">
                <a:latin typeface="Calibri" panose="020F0502020204030204" pitchFamily="34" charset="0"/>
              </a:rPr>
              <a:t>w</a:t>
            </a:r>
            <a:r>
              <a:rPr lang="pl-PL" sz="1400" b="1" u="sng" dirty="0" smtClean="0">
                <a:latin typeface="Calibri" panose="020F0502020204030204" pitchFamily="34" charset="0"/>
              </a:rPr>
              <a:t> zakresie dziedzictwa kulturowego;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s</a:t>
            </a:r>
            <a:r>
              <a:rPr lang="pl-PL" sz="1400" dirty="0" smtClean="0">
                <a:latin typeface="Calibri" panose="020F0502020204030204" pitchFamily="34" charset="0"/>
              </a:rPr>
              <a:t>ieciowe, stanowiące element produktu turystycznego o skali ponadlokalnej, będące efektem trwałej współpracy wielu podmiotów (w tym gospodarczych) oraz społecznej akceptacji,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p</a:t>
            </a:r>
            <a:r>
              <a:rPr lang="pl-PL" sz="1400" dirty="0" smtClean="0">
                <a:latin typeface="Calibri" panose="020F0502020204030204" pitchFamily="34" charset="0"/>
              </a:rPr>
              <a:t>rzyczyniające się do wzrostu zatrudnienia;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z</a:t>
            </a:r>
            <a:r>
              <a:rPr lang="pl-PL" sz="1400" dirty="0" smtClean="0">
                <a:latin typeface="Calibri" panose="020F0502020204030204" pitchFamily="34" charset="0"/>
              </a:rPr>
              <a:t>apewniające całoroczną ofertę;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o</a:t>
            </a:r>
            <a:r>
              <a:rPr lang="pl-PL" sz="1400" dirty="0" smtClean="0">
                <a:latin typeface="Calibri" panose="020F0502020204030204" pitchFamily="34" charset="0"/>
              </a:rPr>
              <a:t>bejmujące nowe niestandardowe rozwiązania z zakresu użycia nowych technologii lub rozwiązań organizacyjnych, które w sposób istotny wpływają na rozwój gospodarczy regionu,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o</a:t>
            </a:r>
            <a:r>
              <a:rPr lang="pl-PL" sz="1400" dirty="0" smtClean="0">
                <a:latin typeface="Calibri" panose="020F0502020204030204" pitchFamily="34" charset="0"/>
              </a:rPr>
              <a:t>bejmujące działania wynikające bezpośrednio z zapisów powiatowych/gminnych programów opieki nad zabytkami;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u</a:t>
            </a:r>
            <a:r>
              <a:rPr lang="pl-PL" sz="1400" dirty="0" smtClean="0">
                <a:latin typeface="Calibri" panose="020F0502020204030204" pitchFamily="34" charset="0"/>
              </a:rPr>
              <a:t>zgodnione w ramach ZPT. </a:t>
            </a:r>
          </a:p>
          <a:p>
            <a:pPr algn="just"/>
            <a:endParaRPr lang="pl-PL" sz="1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dirty="0" smtClean="0">
                <a:latin typeface="Calibri" panose="020F0502020204030204" pitchFamily="34" charset="0"/>
              </a:rPr>
              <a:t> </a:t>
            </a:r>
            <a:r>
              <a:rPr lang="pl-PL" sz="1400" b="1" u="sng" dirty="0" smtClean="0">
                <a:latin typeface="Calibri" panose="020F0502020204030204" pitchFamily="34" charset="0"/>
              </a:rPr>
              <a:t>Preferowane będą projekty w </a:t>
            </a:r>
            <a:r>
              <a:rPr lang="pl-PL" sz="1400" b="1" u="sng" dirty="0">
                <a:latin typeface="Calibri" panose="020F0502020204030204" pitchFamily="34" charset="0"/>
              </a:rPr>
              <a:t>zakresie </a:t>
            </a:r>
            <a:r>
              <a:rPr lang="pl-PL" sz="1400" b="1" u="sng" dirty="0" smtClean="0">
                <a:latin typeface="Calibri" panose="020F0502020204030204" pitchFamily="34" charset="0"/>
              </a:rPr>
              <a:t>podnoszenia jakości przestrzeni publicznych</a:t>
            </a:r>
            <a:r>
              <a:rPr lang="pl-PL" sz="1400" dirty="0" smtClean="0">
                <a:latin typeface="Calibri" panose="020F0502020204030204" pitchFamily="34" charset="0"/>
              </a:rPr>
              <a:t>;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r</a:t>
            </a:r>
            <a:r>
              <a:rPr lang="pl-PL" sz="1400" dirty="0" smtClean="0">
                <a:latin typeface="Calibri" panose="020F0502020204030204" pitchFamily="34" charset="0"/>
              </a:rPr>
              <a:t>ealizowane na obszarze ponadprzeciętnego wykluczenia społecznego;</a:t>
            </a:r>
          </a:p>
          <a:p>
            <a:pPr algn="just"/>
            <a:r>
              <a:rPr lang="pl-PL" sz="1400" b="1" dirty="0">
                <a:latin typeface="Calibri" panose="020F0502020204030204" pitchFamily="34" charset="0"/>
              </a:rPr>
              <a:t>i</a:t>
            </a:r>
            <a:r>
              <a:rPr lang="pl-PL" sz="1400" b="1" dirty="0" smtClean="0">
                <a:latin typeface="Calibri" panose="020F0502020204030204" pitchFamily="34" charset="0"/>
              </a:rPr>
              <a:t>dentyfikowane i realizowane z wykorzystaniem elementów podejścia oddolnego, integrujące aktywność wielu podmiotów w ujęciu wielosektorowym w oparciu o wspólną strategię działania, zakładającej uspołecznienie wypracowania koncepcji i szczegółowych założeń oraz włączenie lokalnej społeczności zarówno na etapie planowania, jak i realizacji. </a:t>
            </a: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algn="just"/>
            <a:endParaRPr lang="pl-PL" sz="1400" dirty="0" smtClean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95537" y="1124744"/>
            <a:ext cx="864096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rgbClr val="000066"/>
                </a:solidFill>
                <a:latin typeface="Calibri" pitchFamily="34" charset="0"/>
              </a:rPr>
              <a:t>Preferencje wyboru projektów w ramach RPO WP 2014-2020</a:t>
            </a:r>
            <a:endParaRPr lang="pl-PL" altLang="pl-P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6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7326</TotalTime>
  <Words>3043</Words>
  <Application>Microsoft Office PowerPoint</Application>
  <PresentationFormat>Pokaz na ekranie (4:3)</PresentationFormat>
  <Paragraphs>356</Paragraphs>
  <Slides>23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Times New Roman</vt:lpstr>
      <vt:lpstr>Wingdings</vt:lpstr>
      <vt:lpstr>Projekt domyślny</vt:lpstr>
      <vt:lpstr>Projekty w ramach RPO WP 2014-2020 – rola LGD/LGR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Bryła Sylwia</cp:lastModifiedBy>
  <cp:revision>568</cp:revision>
  <cp:lastPrinted>2015-09-07T07:01:24Z</cp:lastPrinted>
  <dcterms:created xsi:type="dcterms:W3CDTF">2008-01-08T07:52:50Z</dcterms:created>
  <dcterms:modified xsi:type="dcterms:W3CDTF">2015-09-11T07:10:58Z</dcterms:modified>
</cp:coreProperties>
</file>