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1" r:id="rId2"/>
    <p:sldId id="298" r:id="rId3"/>
    <p:sldId id="299" r:id="rId4"/>
    <p:sldId id="301" r:id="rId5"/>
    <p:sldId id="305" r:id="rId6"/>
    <p:sldId id="306" r:id="rId7"/>
    <p:sldId id="307" r:id="rId8"/>
    <p:sldId id="308" r:id="rId9"/>
    <p:sldId id="309" r:id="rId10"/>
    <p:sldId id="310" r:id="rId11"/>
    <p:sldId id="313" r:id="rId12"/>
    <p:sldId id="314" r:id="rId13"/>
    <p:sldId id="312" r:id="rId14"/>
    <p:sldId id="311" r:id="rId15"/>
    <p:sldId id="302" r:id="rId16"/>
    <p:sldId id="303" r:id="rId17"/>
    <p:sldId id="304" r:id="rId18"/>
    <p:sldId id="263" r:id="rId19"/>
  </p:sldIdLst>
  <p:sldSz cx="9144000" cy="6858000" type="screen4x3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B2B2B2"/>
    <a:srgbClr val="FFFF99"/>
    <a:srgbClr val="FFFF66"/>
    <a:srgbClr val="003366"/>
    <a:srgbClr val="003399"/>
    <a:srgbClr val="8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60" autoAdjust="0"/>
    <p:restoredTop sz="94660"/>
  </p:normalViewPr>
  <p:slideViewPr>
    <p:cSldViewPr>
      <p:cViewPr varScale="1">
        <p:scale>
          <a:sx n="104" d="100"/>
          <a:sy n="104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pl-PL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fld id="{186D6639-89E8-470D-AC4B-988A1D471CC6}" type="datetimeFigureOut">
              <a:rPr lang="pl-PL"/>
              <a:pPr/>
              <a:t>2015-05-21</a:t>
            </a:fld>
            <a:endParaRPr lang="pl-PL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pl-PL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/>
            </a:lvl1pPr>
          </a:lstStyle>
          <a:p>
            <a:fld id="{BF1190DC-61E1-42C7-8127-12D43F7E3306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64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BFD754-4DAE-4A19-A28A-B3B699F7B4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9D72D-BC76-41C7-BEAC-E636B6408B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9B10C-EFE2-4729-B3A3-4E03D7E398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4A3C8-BC47-44A5-BFC0-9AEEA028BF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7CE6-D9F6-494E-9CC6-B40E0B936C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26FD-5CB7-41AD-81DF-B3C9DC54F1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82B80-B618-42D3-ABFF-35294E7292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D280-ACBD-4864-A9AC-C8BF75A7CE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4BBA-035E-4304-BBFB-2DE864D14B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4B90-9B37-4B73-8643-B9C4BFBF01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77B87-0CE3-489D-AB6E-5FB8022E86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9A71-7611-40FD-95E6-1A3399013F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E9EF-4F1F-425B-BED7-D718480C6C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0F18D1-7D8E-4A34-AAF5-D7338AF7AF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LSI@pomorskie.eu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3404799" y="5949950"/>
            <a:ext cx="242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1800" dirty="0">
                <a:solidFill>
                  <a:schemeClr val="bg1"/>
                </a:solidFill>
                <a:latin typeface="Calibri" pitchFamily="34" charset="0"/>
              </a:rPr>
              <a:t>G</a:t>
            </a:r>
            <a:r>
              <a:rPr lang="pl-PL" sz="1800" dirty="0" smtClean="0">
                <a:solidFill>
                  <a:schemeClr val="bg1"/>
                </a:solidFill>
                <a:latin typeface="Calibri" pitchFamily="34" charset="0"/>
              </a:rPr>
              <a:t>dańsk, 21 maja 2015 r</a:t>
            </a:r>
            <a:r>
              <a:rPr lang="pl-PL" sz="18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179388" y="5084763"/>
            <a:ext cx="878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1600" b="1">
                <a:solidFill>
                  <a:schemeClr val="bg1"/>
                </a:solidFill>
                <a:latin typeface="Calibri" pitchFamily="34" charset="0"/>
              </a:rPr>
              <a:t>Departament Europejskiego Funduszu Społecznego</a:t>
            </a:r>
          </a:p>
          <a:p>
            <a:pPr algn="ctr"/>
            <a:r>
              <a:rPr lang="pl-PL" sz="1600" b="1">
                <a:solidFill>
                  <a:schemeClr val="bg1"/>
                </a:solidFill>
                <a:latin typeface="Calibri" pitchFamily="34" charset="0"/>
              </a:rPr>
              <a:t>Urząd Marszałkowski Województwa Pomorskiego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3850" y="2420938"/>
            <a:ext cx="83518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Istota i wybrane elementy merytoryczne</a:t>
            </a:r>
            <a:endParaRPr lang="pl-PL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pl-PL" sz="2800" b="1" dirty="0">
                <a:solidFill>
                  <a:schemeClr val="bg1"/>
                </a:solidFill>
                <a:latin typeface="Calibri" pitchFamily="34" charset="0"/>
              </a:rPr>
              <a:t>wniosku o dofinansowanie dla projektów EFS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  <a:latin typeface="Calibri" pitchFamily="34" charset="0"/>
              </a:rPr>
              <a:t> w ramach 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  <a:latin typeface="Calibri" pitchFamily="34" charset="0"/>
              </a:rPr>
              <a:t>RPO Województwa Pomorskiego 2014-2020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107504" y="1051560"/>
          <a:ext cx="8928992" cy="571500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113744">
                <a:tc>
                  <a:txBody>
                    <a:bodyPr/>
                    <a:lstStyle/>
                    <a:p>
                      <a:pPr marL="358775" indent="-358775">
                        <a:buFont typeface="Arial" pitchFamily="34" charset="0"/>
                        <a:buNone/>
                      </a:pPr>
                      <a:endParaRPr lang="pl-PL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Wskaźniki projektowe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uwzględniają specyfikę danego projektu i są samodzielnie określane przez Wnioskodawcę. Wskaźniki te mają charakter monitoringowo-rozliczeniowy na poziomie projektu z uwagi na brak możliwości ich agregowania dla porównania pomiędzy projektami.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ma możliwość określenia własnych wskaźników projektowych. Należy pamiętać, że wskaźniki produktu</a:t>
                      </a: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rezultatu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są jedynie wybranymi wskaźnikami i mogą nie obejmować całości rezultatów w ramach oferowanego wsparcia w projekcie. W związku z tym, Wnioskodawca może określić też własne wskaźniki zgodnie ze specyfiką projektu (wskaźniki projektowe).</a:t>
                      </a: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endParaRPr lang="pl-PL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Sam fakt sformułowania określonej ilości (minimalnej lub maksymalnej) wskaźników projektowych, nie stanowi odrębnego, jakościowego kryterium w kontekście merytorycznej oceny. </a:t>
                      </a:r>
                    </a:p>
                    <a:p>
                      <a:endParaRPr lang="pl-PL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Rezultaty (2</a:t>
            </a:r>
            <a:r>
              <a:rPr lang="pl-PL" sz="20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107504" y="1051560"/>
          <a:ext cx="8928992" cy="557784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257760">
                <a:tc>
                  <a:txBody>
                    <a:bodyPr/>
                    <a:lstStyle/>
                    <a:p>
                      <a:pPr marL="446088" indent="-446088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jaki sposób i jakim stopniu zaplanowany w projekcie zakres wsparcia na rzecz grupy docelowej przyczyni się wymiernie do osiągnięcia wskazanego celu szczegółowego RPO WP i rezultatu długoterminowego (jeśli wystąpi)?</a:t>
                      </a:r>
                    </a:p>
                    <a:p>
                      <a:pPr marL="446088" indent="-446088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 czym konkretnie polega/w czym się przejawia wpływ i wkład projektu w osiągniecie celu/rezultatu długoterminowego, w szczególności poprzez odniesienie do wskazanego we wniosku zakresu/specyfiki wsparcia oraz przyjętych wartości docelowych wskaźników produktu/rezultatu bezpośredniego?</a:t>
                      </a:r>
                      <a:r>
                        <a:rPr lang="pl-PL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Opis w tym zakresie powinien odwoływać się m.in. do kwestii jakości merytorycznej planowanego wsparcia oraz wielkości i kategorii grupy docelowej i ich związku z danym celem/rezultatem długoterminowym. </a:t>
                      </a:r>
                    </a:p>
                    <a:p>
                      <a:pPr marL="446088" indent="-446088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Cele szczegółowe/rezultaty długoterminowe mają co do zasady charakter przekrojowy i szerszy zakres niż skala interwencji przyjęta na poziomie pojedynczego projektu, stąd wymagany opis dotyczy częściowego „wpływu i wkładu”, nie zaś całościowej realizacji przez jeden projekt określonych dla RPO WP 2014 – 2020 celów/wskaźników rezultatu długoterminowego.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Trwałość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107504" y="1051560"/>
          <a:ext cx="8928992" cy="547116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113744">
                <a:tc>
                  <a:txBody>
                    <a:bodyPr/>
                    <a:lstStyle/>
                    <a:p>
                      <a:pPr marL="358775" indent="-358775">
                        <a:buFont typeface="Arial" pitchFamily="34" charset="0"/>
                        <a:buNone/>
                      </a:pPr>
                      <a:endParaRPr lang="pl-PL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6088" indent="-446088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Związek projektu z innymi projektami/przedsięwzięciami (niezależnie od źródła finansowania) poprzez wskazanie i scharakteryzowanie co najmniej jednego przykładu powiązań między projektami/ przedsięwzięciami, zrealizowanymi, będącymi w trakcie realizacji lub które uzyskały decyzję o przyznaniu dofinansowania (niezależnie od źródła finansowania), spełniającego jeden z następujących warunków:</a:t>
                      </a:r>
                    </a:p>
                    <a:p>
                      <a:pPr lvl="0"/>
                      <a:endParaRPr lang="pl-PL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90600" lvl="0" indent="0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-projekty/ przedsięwzięcia wzmacniają się wzajemnie,</a:t>
                      </a:r>
                    </a:p>
                    <a:p>
                      <a:pPr marL="990600" lvl="0" indent="0"/>
                      <a:r>
                        <a:rPr lang="pl-PL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-projekty/ przedsięwzięcia warunkują się wzajemnie (stanowią następujące po sobie etapy szerszego przedsięwzięcia).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446088" indent="-446088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Podając przykład projektu/przedsięwzięcia komplementarnego, czyli wzmacniającego lub warunkującego się wzajemnie z obecnym projektem, należy podać dane (np. tytuł, nr umowy o dofinansowanie w przypadku projektów) pozwalające na jego identyfikację w celu weryfikacji deklarowanego zakresu powiązań między nimi.</a:t>
                      </a:r>
                      <a:endParaRPr lang="pl-PL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Komplementarność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8928992" cy="585216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832648"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Obszar a) Realizacja wsparcia na rzecz grupy docelowej odpowiadającej grupie docelowej projektu:</a:t>
                      </a:r>
                    </a:p>
                    <a:p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Należy wskazać poprzez zaznaczenie odpowiedzi </a:t>
                      </a:r>
                      <a:r>
                        <a:rPr lang="pl-PL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lub </a:t>
                      </a:r>
                      <a:r>
                        <a:rPr lang="pl-PL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 następnie podać uzasadnienie, czy dany zrealizowany projekt/przedsięwzięcie jest zbieżny/-e z zakresem obecnego wniosku o dofinansowanie w kontekście zgodności lub podobieństwa grup docelowych objętych wsparciem w obu tych projektach.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Charakterystyka grupy docelowej musi zawierać takie informacje, które pozwolą zweryfikować i potwierdzić podobieństwo lub zbieżność grupy docelowej zrealizowanego już projektu z grupą docelową określoną w bieżącym wniosku o dofinansowanie.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l-PL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Obszar b) Realizacja zadań odpowiadających zadaniom merytorycznym przewidzianym w projekcie (nie dotyczy zarządzania projektem)/Doświadczenie w zakresie realizacji zadań odpowiadających zadaniom merytorycznym przewidzianym w projekcie (nie dotyczy zarządzania projektem):</a:t>
                      </a:r>
                    </a:p>
                    <a:p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Należy wskazać poprzez zaznaczenie odpowiedzi </a:t>
                      </a:r>
                      <a:r>
                        <a:rPr lang="pl-PL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lub </a:t>
                      </a:r>
                      <a:r>
                        <a:rPr lang="pl-PL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 następnie podać uzasadnienie, czy dany zrealizowany projekt jest zbieżny z zakresem obecnego wniosku o dofinansowanie  w kontekście zgodności lub podobieństwa zadań merytorycznych występujących w obu tych projektach</a:t>
                      </a:r>
                      <a:r>
                        <a:rPr lang="pl-PL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Doświadczenie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107504" y="1051560"/>
          <a:ext cx="8928992" cy="585216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545792">
                <a:tc>
                  <a:txBody>
                    <a:bodyPr/>
                    <a:lstStyle/>
                    <a:p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Obszar c) Realizacja zadań merytorycznych na obszarze geograficznym odpowiadającym obszarowi realizacji projektu/ Doświadczenie w realizacji zadań merytorycznych na obszarze geograficznym odpowiadającym obszarowi realizacji projektu:</a:t>
                      </a:r>
                    </a:p>
                    <a:p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Należy wskazać poprzez zaznaczenie odpowiedzi </a:t>
                      </a:r>
                      <a:r>
                        <a:rPr lang="pl-PL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lub </a:t>
                      </a:r>
                      <a:r>
                        <a:rPr lang="pl-PL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NIE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 następnie podać uzasadnienie, czy obszar geograficzny danego zrealizowanego projektu jest zbieżny z obszarem realizacji obecnego wniosku o dofinansowanie.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Charakterystyka obszaru realizacji musi zawierać takie informacje, które pozwolą zweryfikować i potwierdzić jego zbieżność z obszarem realizacji określonym w bieżącym wniosku o dofinansowanie.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Zbieżność obszarów realizacji będzie występować w przypadku, gdy: lista gmin i/lub powiatów wskazana jako obszar realizacji obecnego wniosku pokrywa się w całości lub mieści się w </a:t>
                      </a:r>
                      <a:r>
                        <a:rPr lang="pl-PL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całościw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szerszej liście gmin i/lub powiatów objętych wsparciem w ramach projektu już zakończonego (tj. obszar realizacji projektu zakończonego może być większy, niż ten określony w obecnym wniosku o dofinansowanie).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przypadku, gdy we wniosku jako obszar realizacji projektu przyjęto całe województwo, projekt wskazany na potrzeby wykazania doświadczenia również musi posiadać identyczny obszar realizacji.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Doświadczenie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539750" y="6453188"/>
            <a:ext cx="216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l-PL" altLang="pl-PL" sz="1000"/>
              <a:t>Departament Europejskiego Funduszu Społecznego</a:t>
            </a:r>
          </a:p>
        </p:txBody>
      </p:sp>
      <p:sp>
        <p:nvSpPr>
          <p:cNvPr id="4099" name="Text Box 19"/>
          <p:cNvSpPr txBox="1">
            <a:spLocks noChangeArrowheads="1"/>
          </p:cNvSpPr>
          <p:nvPr/>
        </p:nvSpPr>
        <p:spPr bwMode="auto">
          <a:xfrm>
            <a:off x="2968625" y="252413"/>
            <a:ext cx="548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000" b="1">
                <a:solidFill>
                  <a:schemeClr val="bg1"/>
                </a:solidFill>
                <a:latin typeface="Arial Black" pitchFamily="34" charset="0"/>
              </a:rPr>
              <a:t>GWA</a:t>
            </a:r>
          </a:p>
        </p:txBody>
      </p:sp>
      <p:sp>
        <p:nvSpPr>
          <p:cNvPr id="4100" name="Text Box 20"/>
          <p:cNvSpPr txBox="1">
            <a:spLocks noChangeArrowheads="1"/>
          </p:cNvSpPr>
          <p:nvPr/>
        </p:nvSpPr>
        <p:spPr bwMode="auto">
          <a:xfrm>
            <a:off x="6661150" y="6453188"/>
            <a:ext cx="12239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fld id="{F01DA18A-B1AF-42D3-BA3C-EFAB17D17068}" type="datetime4">
              <a:rPr lang="pl-PL" altLang="pl-PL" sz="1000"/>
              <a:pPr eaLnBrk="1" hangingPunct="1"/>
              <a:t>21 maja 2015</a:t>
            </a:fld>
            <a:endParaRPr lang="pl-PL" altLang="pl-PL" sz="1000"/>
          </a:p>
        </p:txBody>
      </p:sp>
      <p:sp>
        <p:nvSpPr>
          <p:cNvPr id="4101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pl-PL" altLang="pl-PL" sz="1000"/>
              <a:t>Nr slajdu </a:t>
            </a:r>
            <a:fld id="{86A03BF9-BFA6-46AB-B950-EF82E3E61DA8}" type="slidenum">
              <a:rPr lang="pl-PL" altLang="pl-PL" sz="1000"/>
              <a:pPr eaLnBrk="1" hangingPunct="1"/>
              <a:t>15</a:t>
            </a:fld>
            <a:endParaRPr lang="pl-PL" altLang="pl-PL" sz="1000"/>
          </a:p>
        </p:txBody>
      </p:sp>
      <p:sp>
        <p:nvSpPr>
          <p:cNvPr id="4102" name="Line 28"/>
          <p:cNvSpPr>
            <a:spLocks noChangeShapeType="1"/>
          </p:cNvSpPr>
          <p:nvPr/>
        </p:nvSpPr>
        <p:spPr bwMode="auto">
          <a:xfrm>
            <a:off x="285750" y="6478588"/>
            <a:ext cx="855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85750" y="1333500"/>
            <a:ext cx="8555038" cy="44165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Generator Wniosków Aplikacyjnych Regionalnego Programu Operacyjnego Województwa Pomorskiego 2014-2020 jest aplikacją dostępną przez przeglądarkę internetową.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Będzie dostępny pod adresem 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gwa.pomorskie.eu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Składanie wniosków możliwe będzie jak dotychczas w ramach POKL, z wyjątkiem wersji elektronicznej wniosku, która nie będzie dostarczana.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Generator został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zaprojektowany i wykonany przez pracowników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UMWP.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14908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84225"/>
            <a:ext cx="8662988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117725"/>
            <a:ext cx="38481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463" y="2290763"/>
            <a:ext cx="49815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88840"/>
            <a:ext cx="50038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090612"/>
            <a:ext cx="4711824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9"/>
          <p:cNvSpPr txBox="1">
            <a:spLocks noChangeArrowheads="1"/>
          </p:cNvSpPr>
          <p:nvPr/>
        </p:nvSpPr>
        <p:spPr bwMode="auto">
          <a:xfrm>
            <a:off x="2968625" y="252413"/>
            <a:ext cx="548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000" b="1">
                <a:solidFill>
                  <a:schemeClr val="bg1"/>
                </a:solidFill>
                <a:latin typeface="Arial Black" pitchFamily="34" charset="0"/>
              </a:rPr>
              <a:t>GWA</a:t>
            </a:r>
          </a:p>
        </p:txBody>
      </p:sp>
      <p:sp>
        <p:nvSpPr>
          <p:cNvPr id="5131" name="pole tekstowe 2"/>
          <p:cNvSpPr txBox="1">
            <a:spLocks noChangeArrowheads="1"/>
          </p:cNvSpPr>
          <p:nvPr/>
        </p:nvSpPr>
        <p:spPr bwMode="auto">
          <a:xfrm>
            <a:off x="8936038" y="5976938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altLang="pl-PL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285750" y="933450"/>
            <a:ext cx="340995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pl-PL" altLang="pl-PL" sz="1800" dirty="0" smtClean="0"/>
              <a:t>Samodzielne utworzenie konta </a:t>
            </a:r>
            <a:r>
              <a:rPr lang="pl-PL" altLang="pl-PL" sz="1800" dirty="0"/>
              <a:t>w GWA.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pl-PL" altLang="pl-PL" sz="1800" dirty="0"/>
              <a:t>Aplikowanie rozpoczyna się od wybrania naboru. Formularza będzie dostępny w okresie naboru.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pl-PL" altLang="pl-PL" sz="1800" dirty="0"/>
              <a:t>Po wybraniu </a:t>
            </a:r>
            <a:r>
              <a:rPr lang="pl-PL" altLang="pl-PL" sz="1800" dirty="0" smtClean="0"/>
              <a:t>odpowiedniego naboru otwiera się dostęp </a:t>
            </a:r>
            <a:r>
              <a:rPr lang="pl-PL" altLang="pl-PL" sz="1800" dirty="0"/>
              <a:t>do możliwości wypełnienia wniosku.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pl-PL" altLang="pl-PL" sz="1800" dirty="0"/>
              <a:t>Wypełnianie wniosku można w każdej chwili przerwać, zapisać i wrócić do edycji później.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pl-PL" altLang="pl-PL" sz="1800" dirty="0"/>
              <a:t>Wypełniony wniosek należy zatwierdzić w GWA, wygenerować plik PDF oraz dostarczyć do UMWP DEFS.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980728"/>
            <a:ext cx="183515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9"/>
          <p:cNvSpPr txBox="1">
            <a:spLocks noChangeArrowheads="1"/>
          </p:cNvSpPr>
          <p:nvPr/>
        </p:nvSpPr>
        <p:spPr bwMode="auto">
          <a:xfrm>
            <a:off x="2968625" y="252413"/>
            <a:ext cx="548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2000" b="1">
                <a:solidFill>
                  <a:schemeClr val="bg1"/>
                </a:solidFill>
                <a:latin typeface="Arial Black" pitchFamily="34" charset="0"/>
              </a:rPr>
              <a:t>GWA</a:t>
            </a:r>
          </a:p>
        </p:txBody>
      </p:sp>
      <p:sp>
        <p:nvSpPr>
          <p:cNvPr id="6150" name="Line 28"/>
          <p:cNvSpPr>
            <a:spLocks noChangeShapeType="1"/>
          </p:cNvSpPr>
          <p:nvPr/>
        </p:nvSpPr>
        <p:spPr bwMode="auto">
          <a:xfrm>
            <a:off x="285750" y="6478588"/>
            <a:ext cx="855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85750" y="1295400"/>
            <a:ext cx="85550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Testy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Generatora Wniosków Aplikacyjnych.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Zainteresowanych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mogą zgłaszać się do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fazy testów zewnętrznych,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które planowane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są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czerwcu i lipcu br.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Swój akces do testów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można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zgłaszać na adres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LSI@pomorskie.eu</a:t>
            </a: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testach pozwoli skorzystać z bezcennego doświadczenia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instytucji, które aplikowały 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środki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 KL.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933056"/>
            <a:ext cx="3192462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4"/>
          <p:cNvSpPr txBox="1">
            <a:spLocks noChangeArrowheads="1"/>
          </p:cNvSpPr>
          <p:nvPr/>
        </p:nvSpPr>
        <p:spPr bwMode="auto">
          <a:xfrm>
            <a:off x="611188" y="2154238"/>
            <a:ext cx="795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sz="5400" b="1">
                <a:solidFill>
                  <a:schemeClr val="bg1"/>
                </a:solidFill>
                <a:latin typeface="Calibri" pitchFamily="34" charset="0"/>
              </a:rPr>
              <a:t>Dziękuję za uwagę.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6946801" cy="980728"/>
          </a:xfrm>
        </p:spPr>
        <p:txBody>
          <a:bodyPr/>
          <a:lstStyle/>
          <a:p>
            <a:pPr marL="342900" lvl="0" indent="-342900" fontAlgn="b"/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</a:rPr>
              <a:t>Założenia wyjściowe dla kształtu</a:t>
            </a:r>
            <a:b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</a:rPr>
            </a:b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</a:rPr>
              <a:t> wniosku o</a:t>
            </a:r>
            <a:r>
              <a:rPr kumimoji="0" lang="pl-PL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</a:rPr>
              <a:t>dofinansowanie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</a:rPr>
            </a:br>
            <a:endParaRPr lang="pl-PL" sz="24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1734" name="Group 54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642350" cy="5303520"/>
        </p:xfrm>
        <a:graphic>
          <a:graphicData uri="http://schemas.openxmlformats.org/drawingml/2006/table">
            <a:tbl>
              <a:tblPr/>
              <a:tblGrid>
                <a:gridCol w="8642350"/>
              </a:tblGrid>
              <a:tr h="453650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Uproszczenie, zwiększenie przejrzystości 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 poprawa jakości wniosku o dofinansowanie projektu jako istotnego elementu w zwiększeniu efektywności procesu oceny i wyłaniania projektów do dofinansowania.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Zastosowanie w stosunku do projektów EFS  podejścia ukierunkowanego przede wszystkim na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ocenę logiki i wykonalności 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planowanych działań oraz weryfikację osiągania zakładanych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wskaźników i rezultatów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Eliminacja i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rezygnacja z części zakładających prezentowanie informacji w formie opisowej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obarczonej dowolnością w doborze zakresu, szczegółowości i formy opisu.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 przypadku konieczności i zasadności dokonania samodzielnego opisu  przez wnioskodawcę,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ściśle zdefiniowanie formy i zawartości wymaganej od niego informacji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dodatkowo ograniczonej do jednej kwestii czy problemu. 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Oparcie struktury i zakresu prezentowanych przez wnioskodawcę informacji przede wszystkim na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zamkniętej liście konkretnych, szczegółowych pytań.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Stosowanie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list rozwijanych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zawierających gotowe warianty kwestii dotyczących sposobu realizacji projektu.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Możliwie najczęstsze stosowanie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oceny zero-jedynkowej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dla poszczególnych elementów, części wniosku.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Jasne i wyraźne zdefiniowanie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wag punktowych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oraz warunków decydujących o otrzymaniu konkretnej ilości punktów w danej części wniosku.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696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107504" y="1051560"/>
          <a:ext cx="8928992" cy="525780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112345">
                <a:tc>
                  <a:txBody>
                    <a:bodyPr/>
                    <a:lstStyle/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Odzwierciedlenie we wniosku jasnej,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logicznej ścieżki przyczynowo-skutkowej i realizacyjnej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dla działań projektowych w postaci konstrukcji wniosku bezpośrednio łączącej ze sobą kluczowe elementy projektu.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Unikanie powielania informacji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nakładania się zakresów poszczególnych części wniosku, konieczności „wyszukiwania” niezbędnych informacji w różnych częściach wniosku”.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Rezygnacja z zawierania we wniosku odniesień do kwestii zewnętrznych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otoczenia i uwarunkowań strategicznych, zbędnych w kontekście wąskiej specyfiki i sposobu realizacji konkretnego projektu.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Rozbudowana, ale wyraźnie sprecyzowana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część wniosku poświęcona informacjom dotyczącym potencjału i doświadczenia wnioskodawcy.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Rezygnacja z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istniejącej w ramach dotychczasowego wniosku PO KL –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części poświęconej uzasadnieniu sytuacji problemowej i definiowaniu w oparciu o nią celów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(głównego i strategicznych)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Cele projektu ograniczone do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celu szczegółowego RPO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Grupy docelowe jako punkt wyjścia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dla interwencji i uzasadnienie dla realizacji planowanych działań.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Jasne, zwięzłe i konkretne definiowanie grup docelowych projektu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pozbawione konieczności szerokich uzasadnień w oparciu o szereg dublujących się zakresem pytań.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Założenia wyjściowe dla kształtu</a:t>
            </a:r>
            <a:b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 wniosku o dofinansowanie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9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3750" name="AutoShape 22"/>
          <p:cNvSpPr>
            <a:spLocks noChangeArrowheads="1"/>
          </p:cNvSpPr>
          <p:nvPr/>
        </p:nvSpPr>
        <p:spPr bwMode="auto">
          <a:xfrm>
            <a:off x="179512" y="1844824"/>
            <a:ext cx="2122276" cy="3240360"/>
          </a:xfrm>
          <a:prstGeom prst="rightArrowCallout">
            <a:avLst>
              <a:gd name="adj1" fmla="val 49981"/>
              <a:gd name="adj2" fmla="val 49981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l-PL" sz="1600" b="1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pl-PL" sz="16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l-PL" sz="1600" b="1" u="sng" dirty="0" smtClean="0">
                <a:solidFill>
                  <a:schemeClr val="tx1"/>
                </a:solidFill>
                <a:latin typeface="Calibri" pitchFamily="34" charset="0"/>
              </a:rPr>
              <a:t>Grupa docelowa</a:t>
            </a:r>
            <a:endParaRPr lang="pl-PL" sz="1600" b="1" u="sng" dirty="0">
              <a:solidFill>
                <a:schemeClr val="tx1"/>
              </a:solidFill>
              <a:latin typeface="Calibri" pitchFamily="34" charset="0"/>
            </a:endParaRP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  <a:latin typeface="Calibri" pitchFamily="34" charset="0"/>
              </a:rPr>
              <a:t>Kategorie, cechy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  <a:latin typeface="Calibri" pitchFamily="34" charset="0"/>
              </a:rPr>
              <a:t>Liczebność</a:t>
            </a:r>
            <a:endParaRPr lang="pl-PL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  <a:latin typeface="Calibri" pitchFamily="34" charset="0"/>
              </a:rPr>
              <a:t>Problemy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  <a:t>Źródła wiedzy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  <a:t>i informacji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3751" name="AutoShape 23"/>
          <p:cNvSpPr>
            <a:spLocks noChangeArrowheads="1"/>
          </p:cNvSpPr>
          <p:nvPr/>
        </p:nvSpPr>
        <p:spPr bwMode="auto">
          <a:xfrm>
            <a:off x="2339752" y="1772816"/>
            <a:ext cx="2554324" cy="3312368"/>
          </a:xfrm>
          <a:prstGeom prst="rightArrowCallout">
            <a:avLst>
              <a:gd name="adj1" fmla="val 44689"/>
              <a:gd name="adj2" fmla="val 44689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pl-PL" sz="1600" b="1" u="sng" dirty="0">
              <a:latin typeface="Calibri" pitchFamily="34" charset="0"/>
            </a:endParaRPr>
          </a:p>
          <a:p>
            <a:pPr algn="ctr"/>
            <a:endParaRPr lang="pl-PL" sz="1600" b="1" u="sng" dirty="0">
              <a:latin typeface="Calibri" pitchFamily="34" charset="0"/>
            </a:endParaRPr>
          </a:p>
          <a:p>
            <a:r>
              <a:rPr lang="pl-PL" sz="1600" b="1" u="sng" dirty="0" smtClean="0">
                <a:solidFill>
                  <a:schemeClr val="tx1"/>
                </a:solidFill>
                <a:latin typeface="Calibri" pitchFamily="34" charset="0"/>
              </a:rPr>
              <a:t>Zakres rzeczowy</a:t>
            </a:r>
            <a:endParaRPr lang="pl-PL" sz="1600" b="1" u="sng" dirty="0">
              <a:solidFill>
                <a:schemeClr val="tx1"/>
              </a:solidFill>
              <a:latin typeface="Calibri" pitchFamily="34" charset="0"/>
            </a:endParaRP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  <a:latin typeface="Calibri" pitchFamily="34" charset="0"/>
              </a:rPr>
              <a:t>Zadania/Podzadania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  <a:latin typeface="Calibri" pitchFamily="34" charset="0"/>
              </a:rPr>
              <a:t>Okres realizacji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  <a:t>Podmioty i osoby</a:t>
            </a:r>
          </a:p>
          <a:p>
            <a: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  <a:t>  odpowiedzialne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  <a:t>Ryzyka</a:t>
            </a:r>
            <a:endParaRPr lang="pl-PL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752" name="AutoShape 24"/>
          <p:cNvSpPr>
            <a:spLocks noChangeArrowheads="1"/>
          </p:cNvSpPr>
          <p:nvPr/>
        </p:nvSpPr>
        <p:spPr bwMode="auto">
          <a:xfrm>
            <a:off x="4932040" y="1772817"/>
            <a:ext cx="2129926" cy="3312368"/>
          </a:xfrm>
          <a:prstGeom prst="rightArrowCallout">
            <a:avLst>
              <a:gd name="adj1" fmla="val 57697"/>
              <a:gd name="adj2" fmla="val 57697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pl-PL" sz="1600" b="1" u="sng" dirty="0" smtClean="0">
                <a:solidFill>
                  <a:schemeClr val="tx1"/>
                </a:solidFill>
                <a:latin typeface="Calibri" pitchFamily="34" charset="0"/>
              </a:rPr>
              <a:t>Zakres finansowy</a:t>
            </a:r>
            <a:endParaRPr lang="pl-PL" sz="1600" b="1" u="sng" dirty="0">
              <a:solidFill>
                <a:schemeClr val="tx1"/>
              </a:solidFill>
              <a:latin typeface="Calibri" pitchFamily="34" charset="0"/>
            </a:endParaRP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  <a:latin typeface="Calibri" pitchFamily="34" charset="0"/>
              </a:rPr>
              <a:t>Budżet szczegółowy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tx1"/>
              </a:solidFill>
              <a:latin typeface="Calibri" pitchFamily="34" charset="0"/>
            </a:endParaRPr>
          </a:p>
          <a:p>
            <a:endParaRPr lang="pl-PL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754" name="Oval 26"/>
          <p:cNvSpPr>
            <a:spLocks noChangeArrowheads="1"/>
          </p:cNvSpPr>
          <p:nvPr/>
        </p:nvSpPr>
        <p:spPr bwMode="auto">
          <a:xfrm>
            <a:off x="35273" y="1069232"/>
            <a:ext cx="1871663" cy="1081087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l-PL" sz="1800" b="1" dirty="0">
                <a:latin typeface="Calibri" pitchFamily="34" charset="0"/>
              </a:rPr>
              <a:t>Dla kogo </a:t>
            </a:r>
            <a:endParaRPr lang="pl-PL" sz="1800" b="1" dirty="0" smtClean="0">
              <a:latin typeface="Calibri" pitchFamily="34" charset="0"/>
            </a:endParaRPr>
          </a:p>
          <a:p>
            <a:pPr algn="ctr"/>
            <a:r>
              <a:rPr lang="pl-PL" sz="1800" b="1" dirty="0" smtClean="0">
                <a:latin typeface="Calibri" pitchFamily="34" charset="0"/>
              </a:rPr>
              <a:t>i </a:t>
            </a:r>
            <a:r>
              <a:rPr lang="pl-PL" sz="1800" b="1" dirty="0">
                <a:latin typeface="Calibri" pitchFamily="34" charset="0"/>
              </a:rPr>
              <a:t>dlaczego?</a:t>
            </a:r>
          </a:p>
        </p:txBody>
      </p:sp>
      <p:sp>
        <p:nvSpPr>
          <p:cNvPr id="73755" name="Oval 27"/>
          <p:cNvSpPr>
            <a:spLocks noChangeArrowheads="1"/>
          </p:cNvSpPr>
          <p:nvPr/>
        </p:nvSpPr>
        <p:spPr bwMode="auto">
          <a:xfrm>
            <a:off x="2208913" y="1089713"/>
            <a:ext cx="2016125" cy="100806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l-PL" sz="1800" b="1" dirty="0">
                <a:latin typeface="Calibri" pitchFamily="34" charset="0"/>
              </a:rPr>
              <a:t>Co i jak?</a:t>
            </a:r>
          </a:p>
        </p:txBody>
      </p:sp>
      <p:sp>
        <p:nvSpPr>
          <p:cNvPr id="73756" name="Oval 28"/>
          <p:cNvSpPr>
            <a:spLocks noChangeArrowheads="1"/>
          </p:cNvSpPr>
          <p:nvPr/>
        </p:nvSpPr>
        <p:spPr bwMode="auto">
          <a:xfrm>
            <a:off x="4704701" y="1089713"/>
            <a:ext cx="1873250" cy="100806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l-PL" sz="1800" b="1" dirty="0">
                <a:latin typeface="Calibri" pitchFamily="34" charset="0"/>
              </a:rPr>
              <a:t>Za ile?</a:t>
            </a:r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 flipV="1">
            <a:off x="1259632" y="3284984"/>
            <a:ext cx="1152128" cy="57606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 flipV="1">
            <a:off x="4283969" y="3284984"/>
            <a:ext cx="745298" cy="401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7097471" y="1895128"/>
            <a:ext cx="1789372" cy="31683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pl-PL" sz="1600" u="sng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l-PL" sz="1600" u="sng" dirty="0" smtClean="0">
                <a:solidFill>
                  <a:schemeClr val="tx1"/>
                </a:solidFill>
                <a:latin typeface="Calibri" pitchFamily="34" charset="0"/>
              </a:rPr>
              <a:t>Rezultaty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  <a:t>Wskaźniki produktu </a:t>
            </a:r>
            <a:b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  <a:t>i rezultatu wynikające </a:t>
            </a:r>
            <a:b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  <a:t>z RPO WP </a:t>
            </a:r>
            <a:b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  <a:t>2014-2020 </a:t>
            </a:r>
            <a:endParaRPr lang="pl-PL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757" name="Oval 29"/>
          <p:cNvSpPr>
            <a:spLocks noChangeArrowheads="1"/>
          </p:cNvSpPr>
          <p:nvPr/>
        </p:nvSpPr>
        <p:spPr bwMode="auto">
          <a:xfrm>
            <a:off x="6966632" y="1089713"/>
            <a:ext cx="2051050" cy="100806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l-PL" sz="1800" b="1" dirty="0">
                <a:latin typeface="Calibri" pitchFamily="34" charset="0"/>
              </a:rPr>
              <a:t>Po co?</a:t>
            </a:r>
          </a:p>
        </p:txBody>
      </p:sp>
      <p:sp>
        <p:nvSpPr>
          <p:cNvPr id="17" name="Objaśnienie ze strzałką w górę 16"/>
          <p:cNvSpPr/>
          <p:nvPr/>
        </p:nvSpPr>
        <p:spPr>
          <a:xfrm>
            <a:off x="229981" y="4967725"/>
            <a:ext cx="8677472" cy="72008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 smtClean="0">
                <a:latin typeface="Calibri" panose="020F0502020204030204" pitchFamily="34" charset="0"/>
              </a:rPr>
              <a:t>Kto realizuje?</a:t>
            </a:r>
            <a:endParaRPr lang="pl-PL" sz="1800" dirty="0">
              <a:latin typeface="Calibri" panose="020F0502020204030204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01211" y="5733732"/>
            <a:ext cx="8712968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Potencjał i doświadczenie wnioskodawcy</a:t>
            </a:r>
            <a:endParaRPr lang="pl-PL" sz="16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 flipV="1">
            <a:off x="6830079" y="3204452"/>
            <a:ext cx="334209" cy="805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339752" y="116632"/>
            <a:ext cx="665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" hangingPunct="0"/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</a:rPr>
              <a:t>WEWNĘTRZNA LOGIKA PROJEKTU EFS – zależności i powiązania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107504" y="1051560"/>
          <a:ext cx="8928992" cy="608076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041736">
                <a:tc>
                  <a:txBody>
                    <a:bodyPr/>
                    <a:lstStyle/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Charakterystyka grupy docelowej dokonywana jest w oparciu o stały, zdefiniowany we wniosku o dofinansowanie, </a:t>
                      </a:r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katalog głównych kategorii cech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istotnych z punktu widzenia realizacji projektów finansowanych z Europejskiego Funduszu Społecznego. </a:t>
                      </a: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marR="0" indent="-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przypadku, gdy dana kategoria cech i następnie ich specyfika nie ma decydującego znaczenia w kontekście planowanego do realizacji zakresu wsparcia, nie należy jej uwzględniać przy definiowaniu grupy docelowej. </a:t>
                      </a:r>
                    </a:p>
                    <a:p>
                      <a:pPr marL="358775" marR="0" indent="-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marR="0" indent="-358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Nie ma obowiązku wyboru i opisu grupy docelowej w ramach wszystkich dostępnych i wyszczególnionych w liście rozwijanej we wniosku kategorii cech.  Skorzystanie z możliwości samodzielnego definiowania nowych kategorii cech powinno być indywidualnie rozpatrywane przez Wnioskodawcę i podyktowane niemożnością oddania specyfiki grupy i sformułowania jej problemu na podstawie kategorii cech zawartych w zamkniętej liście rozwijanej w GWA. </a:t>
                      </a: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Charakterystyka grupy docelowej, powinna wskazywać, czy i w jakim stopniu </a:t>
                      </a:r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projekt skierowany jest do osób, które bez udziału w nim mają najmniejszą szansę na rozwiązanie lub zniwelowanie problemów zidentyfikowanych w projekcie. </a:t>
                      </a:r>
                    </a:p>
                    <a:p>
                      <a:endParaRPr kumimoji="0" lang="pl-PL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Grupa docelowa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8964488" cy="5882640"/>
        </p:xfrm>
        <a:graphic>
          <a:graphicData uri="http://schemas.openxmlformats.org/drawingml/2006/table">
            <a:tbl>
              <a:tblPr/>
              <a:tblGrid>
                <a:gridCol w="8964488"/>
              </a:tblGrid>
              <a:tr h="4321656">
                <a:tc>
                  <a:txBody>
                    <a:bodyPr/>
                    <a:lstStyle/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Opis problemu musi koncentrować się </a:t>
                      </a:r>
                      <a:r>
                        <a:rPr lang="pl-PL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wyłącznie</a:t>
                      </a: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 tych kwestiach, których źródło</a:t>
                      </a:r>
                      <a:r>
                        <a:rPr lang="pl-PL" sz="19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stanowią przypisane do niego informacje zawarte w opisie danej kategorii cech. 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Problem/zestaw problemów należy formułować (nazwać i opisać) w sposób jasny, zrozumiały i precyzyjny, który pozwoli następnie zdefiniować zakres zadań. 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Nie należy formułować problemów, które wykraczają swoim zakresem poza możliwość interwencji w ramach danego projektu.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Dla wybranej kategorii cech specyficznych można zdefiniować tylko jeden problem (najważniejszy i kluczowy z punktu widzenia Wnioskodawcy i zakresu projektu). </a:t>
                      </a: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ramach charakterystyki (opisu) problemu należy </a:t>
                      </a:r>
                      <a:r>
                        <a:rPr lang="pl-PL" sz="19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obligatoryjnie</a:t>
                      </a: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zdefiniować bariery, które napotykają uczestnicy projektu, wpływające negatywnie na ich sytuację, do których zniwelowania lub wyeliminowania ma doprowadzić ich udział w projekcie. </a:t>
                      </a:r>
                    </a:p>
                    <a:p>
                      <a:pPr marL="358775" indent="-358775">
                        <a:buFont typeface="Arial" pitchFamily="34" charset="0"/>
                        <a:buChar char="•"/>
                        <a:tabLst/>
                      </a:pPr>
                      <a:r>
                        <a:rPr lang="pl-PL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ramach uszczegółowienia opisu należy wziąć również pod uwagę czynniki, które obecnie zniechęcają lub uniemożliwiają zmianę i poprawę sytuacji osobom wchodzącym w skład grupy docelowej oraz wskazać ich potrzeby i oczekiwania, a tym samym określić jakiego rodzaju i zakresu pomocy wymagają uczestnicy projektu.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Grupa docelowa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107504" y="1051560"/>
          <a:ext cx="8928992" cy="516636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112345">
                <a:tc>
                  <a:txBody>
                    <a:bodyPr/>
                    <a:lstStyle/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Dodanie i określenie każdego zadania zawsze zaczyna się od wyboru problemu, na które stanowi ono odpowiedź.</a:t>
                      </a: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endParaRPr lang="pl-PL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Każdy z problemów może być wybrany/dodany do więcej niż jednego zadania (do dowolnej liczby i rodzaju zadań) z uwzględnieniem faktu, iż każdorazowo jest to uzasadnione jego merytorycznym zakresem oraz specyfiką (problemy, które nie wpływają na kształt danego zadania i nie są w ramach przewidzianych w nim podzadań rozwiązywane/niwelowane, nie powinny być dodawane jako podstawa dla danego zadania).</a:t>
                      </a: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endParaRPr lang="pl-PL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marR="0" lvl="0" indent="-358775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Zadanie należy postrzegać jako większy zbiór, zazwyczaj jednorodnych rodzajowo, działań, które razem służą osiągnięciu określonego rezultatu i mogą zostać podzielone na mniejsze podzadania, w ramach których wykonywane są konkretne czynności realizacyjne. Nazwa zadania powinna wskazywać na jego ogólny lub dominujący zakres merytoryczny. 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Zakres rzeczowy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107504" y="1051560"/>
          <a:ext cx="8928992" cy="577596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112345">
                <a:tc>
                  <a:txBody>
                    <a:bodyPr/>
                    <a:lstStyle/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ramach charakterystyki podzadań należy zawrzeć wyłącznie najważniejsze informacje dotyczące rodzaju i charakteru udzielanego wsparcia (np. szkolenia, doradztwo zawodowe, staże), ze wskazaniem liczby, kategorii osób, jakie otrzymają dane wsparcie w ramach projektu. </a:t>
                      </a:r>
                      <a:b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pl-PL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Ponadto należy odnieść się do: </a:t>
                      </a:r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konkretnego tematycznego i merytorycznego zakresu wsparcia (np. szkolenia z języka angielskiego, obsługi kas fiskalnych),</a:t>
                      </a:r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kwestii jakości i standardów oferowanego wsparcia (np. uzyskiwanie kwalifikacji potwierdzonych dyplomami i certyfikatami, realizacja ustandaryzowanych programów nauczania i kursów, kompetencje i kwalifikacje trenerów i podmiotów odpowiedzialnych za przeprowadzenie szkoleń),</a:t>
                      </a:r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podać istotne dane i parametry dotyczące kwestii przebiegu realizacji wsparcia (np. liczba godzin, etapy, moduły, podział na grupy, czy warunki niezbędne do skorzystania przez uczestników z określonej formy wsparcia). </a:t>
                      </a:r>
                    </a:p>
                    <a:p>
                      <a:pPr lvl="0"/>
                      <a:endParaRPr lang="pl-P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Zakres rzeczowy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66" name="Group 62"/>
          <p:cNvGraphicFramePr>
            <a:graphicFrameLocks noGrp="1"/>
          </p:cNvGraphicFramePr>
          <p:nvPr>
            <p:ph idx="1"/>
          </p:nvPr>
        </p:nvGraphicFramePr>
        <p:xfrm>
          <a:off x="107504" y="1051560"/>
          <a:ext cx="8928992" cy="5532120"/>
        </p:xfrm>
        <a:graphic>
          <a:graphicData uri="http://schemas.openxmlformats.org/drawingml/2006/table">
            <a:tbl>
              <a:tblPr/>
              <a:tblGrid>
                <a:gridCol w="8928992"/>
              </a:tblGrid>
              <a:tr h="5112345">
                <a:tc>
                  <a:txBody>
                    <a:bodyPr/>
                    <a:lstStyle/>
                    <a:p>
                      <a:endParaRPr lang="pl-PL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Wskaźniki rezultatu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dotyczą oczekiwanych efektów wsparcia ze środków EFS. Określają efekt zrealizowanych działań w odniesieniu do osób lub podmiotów, np. w postaci zmiany sytuacji na rynku pracy. Wskaźniki rezultatu bezpośredniego odnoszą się do sytuacji bezpośrednio po zakończeniu wsparcia, tj. w przypadku osób lub podmiotów – po zakończeniu ich udziału w projekcie. </a:t>
                      </a:r>
                    </a:p>
                    <a:p>
                      <a:pPr marL="358775" indent="-358775"/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58775" indent="-358775"/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Dla każdego wybranego wskaźnika rezultatu bezpośredniego należy określić jego wartość bazową, czyli stan wyjściowy przed realizacją projektu oraz wartość docelową</a:t>
                      </a:r>
                      <a:endParaRPr lang="pl-PL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indent="-358775"/>
                      <a:endParaRPr lang="pl-PL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indent="-358775">
                        <a:buFont typeface="Arial" pitchFamily="34" charset="0"/>
                        <a:buChar char="•"/>
                      </a:pPr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Wskaźniki produktu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dotyczą realizowanych działań. Produkt stanowi wszystko, co zostało uzyskane w wyniku działań współfinansowanych z EFS. </a:t>
                      </a:r>
                    </a:p>
                    <a:p>
                      <a:pPr marL="358775" indent="-358775"/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58775" indent="-358775"/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Dla każdego wybranego wskaźnika produktu należy określić jego wartość docelową.</a:t>
                      </a:r>
                    </a:p>
                    <a:p>
                      <a:pPr marL="358775" indent="-358775"/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358775" indent="-358775"/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Wartość docelowa wskaźnika produktu powinna odnosić się do projektu opisywanego we wniosku o dofinansowanie i wskazywać zarówno wytworzone dobra, jak i usługi świadczone na rzecz uczestników podczas realizacji projektu.</a:t>
                      </a:r>
                    </a:p>
                    <a:p>
                      <a:pPr marL="355600" marR="0" lvl="0" indent="-3556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15" name="Text Box 24"/>
          <p:cNvSpPr txBox="1">
            <a:spLocks noChangeArrowheads="1"/>
          </p:cNvSpPr>
          <p:nvPr/>
        </p:nvSpPr>
        <p:spPr bwMode="auto">
          <a:xfrm>
            <a:off x="7843838" y="645318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 sz="1000"/>
          </a:p>
          <a:p>
            <a:pPr algn="ctr"/>
            <a:endParaRPr lang="pl-PL" sz="1000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title"/>
          </p:nvPr>
        </p:nvSpPr>
        <p:spPr>
          <a:xfrm>
            <a:off x="2987675" y="260350"/>
            <a:ext cx="5867400" cy="431800"/>
          </a:xfrm>
          <a:noFill/>
          <a:ln/>
        </p:spPr>
        <p:txBody>
          <a:bodyPr/>
          <a:lstStyle/>
          <a:p>
            <a:pPr algn="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Rezultaty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1650</Words>
  <Application>Microsoft Office PowerPoint</Application>
  <PresentationFormat>Pokaz na ekranie (4:3)</PresentationFormat>
  <Paragraphs>154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Projekt domyślny</vt:lpstr>
      <vt:lpstr>Slajd 1</vt:lpstr>
      <vt:lpstr>Założenia wyjściowe dla kształtu  wniosku o dofinansowanie </vt:lpstr>
      <vt:lpstr>Założenia wyjściowe dla kształtu  wniosku o dofinansowanie (2)</vt:lpstr>
      <vt:lpstr>Slajd 4</vt:lpstr>
      <vt:lpstr>Grupa docelowa</vt:lpstr>
      <vt:lpstr>Grupa docelowa (2)</vt:lpstr>
      <vt:lpstr>Zakres rzeczowy</vt:lpstr>
      <vt:lpstr>Zakres rzeczowy (2)</vt:lpstr>
      <vt:lpstr>Rezultaty</vt:lpstr>
      <vt:lpstr>Rezultaty (2)</vt:lpstr>
      <vt:lpstr>Trwałość </vt:lpstr>
      <vt:lpstr>Komplementarność</vt:lpstr>
      <vt:lpstr>Doświadczenie</vt:lpstr>
      <vt:lpstr>Doświadczenie (2)</vt:lpstr>
      <vt:lpstr>Slajd 15</vt:lpstr>
      <vt:lpstr>Slajd 16</vt:lpstr>
      <vt:lpstr>Slajd 17</vt:lpstr>
      <vt:lpstr>Slajd 18</vt:lpstr>
    </vt:vector>
  </TitlesOfParts>
  <Company>UMWP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 dpi</dc:title>
  <dc:creator>Stawiński Arkadiusz</dc:creator>
  <cp:lastModifiedBy>Mirosław Zucholl</cp:lastModifiedBy>
  <cp:revision>92</cp:revision>
  <dcterms:created xsi:type="dcterms:W3CDTF">2008-01-08T07:52:50Z</dcterms:created>
  <dcterms:modified xsi:type="dcterms:W3CDTF">2015-05-21T07:07:46Z</dcterms:modified>
</cp:coreProperties>
</file>