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3" r:id="rId1"/>
  </p:sldMasterIdLst>
  <p:notesMasterIdLst>
    <p:notesMasterId r:id="rId81"/>
  </p:notesMasterIdLst>
  <p:handoutMasterIdLst>
    <p:handoutMasterId r:id="rId82"/>
  </p:handoutMasterIdLst>
  <p:sldIdLst>
    <p:sldId id="810" r:id="rId2"/>
    <p:sldId id="811" r:id="rId3"/>
    <p:sldId id="1473" r:id="rId4"/>
    <p:sldId id="814" r:id="rId5"/>
    <p:sldId id="813" r:id="rId6"/>
    <p:sldId id="817" r:id="rId7"/>
    <p:sldId id="1474" r:id="rId8"/>
    <p:sldId id="815" r:id="rId9"/>
    <p:sldId id="818" r:id="rId10"/>
    <p:sldId id="819" r:id="rId11"/>
    <p:sldId id="820" r:id="rId12"/>
    <p:sldId id="822" r:id="rId13"/>
    <p:sldId id="821" r:id="rId14"/>
    <p:sldId id="823" r:id="rId15"/>
    <p:sldId id="824" r:id="rId16"/>
    <p:sldId id="828" r:id="rId17"/>
    <p:sldId id="825" r:id="rId18"/>
    <p:sldId id="827" r:id="rId19"/>
    <p:sldId id="826" r:id="rId20"/>
    <p:sldId id="832" r:id="rId21"/>
    <p:sldId id="835" r:id="rId22"/>
    <p:sldId id="829" r:id="rId23"/>
    <p:sldId id="833" r:id="rId24"/>
    <p:sldId id="834" r:id="rId25"/>
    <p:sldId id="831" r:id="rId26"/>
    <p:sldId id="837" r:id="rId27"/>
    <p:sldId id="830" r:id="rId28"/>
    <p:sldId id="840" r:id="rId29"/>
    <p:sldId id="836" r:id="rId30"/>
    <p:sldId id="1475" r:id="rId31"/>
    <p:sldId id="839" r:id="rId32"/>
    <p:sldId id="843" r:id="rId33"/>
    <p:sldId id="1476" r:id="rId34"/>
    <p:sldId id="838" r:id="rId35"/>
    <p:sldId id="841" r:id="rId36"/>
    <p:sldId id="842" r:id="rId37"/>
    <p:sldId id="845" r:id="rId38"/>
    <p:sldId id="844" r:id="rId39"/>
    <p:sldId id="846" r:id="rId40"/>
    <p:sldId id="847" r:id="rId41"/>
    <p:sldId id="851" r:id="rId42"/>
    <p:sldId id="850" r:id="rId43"/>
    <p:sldId id="849" r:id="rId44"/>
    <p:sldId id="854" r:id="rId45"/>
    <p:sldId id="848" r:id="rId46"/>
    <p:sldId id="855" r:id="rId47"/>
    <p:sldId id="857" r:id="rId48"/>
    <p:sldId id="856" r:id="rId49"/>
    <p:sldId id="853" r:id="rId50"/>
    <p:sldId id="1300" r:id="rId51"/>
    <p:sldId id="1352" r:id="rId52"/>
    <p:sldId id="858" r:id="rId53"/>
    <p:sldId id="1353" r:id="rId54"/>
    <p:sldId id="1361" r:id="rId55"/>
    <p:sldId id="1363" r:id="rId56"/>
    <p:sldId id="1365" r:id="rId57"/>
    <p:sldId id="1373" r:id="rId58"/>
    <p:sldId id="1371" r:id="rId59"/>
    <p:sldId id="1347" r:id="rId60"/>
    <p:sldId id="1301" r:id="rId61"/>
    <p:sldId id="1354" r:id="rId62"/>
    <p:sldId id="1464" r:id="rId63"/>
    <p:sldId id="1380" r:id="rId64"/>
    <p:sldId id="860" r:id="rId65"/>
    <p:sldId id="1465" r:id="rId66"/>
    <p:sldId id="1374" r:id="rId67"/>
    <p:sldId id="1375" r:id="rId68"/>
    <p:sldId id="1467" r:id="rId69"/>
    <p:sldId id="1376" r:id="rId70"/>
    <p:sldId id="1468" r:id="rId71"/>
    <p:sldId id="1381" r:id="rId72"/>
    <p:sldId id="1383" r:id="rId73"/>
    <p:sldId id="1384" r:id="rId74"/>
    <p:sldId id="1471" r:id="rId75"/>
    <p:sldId id="1388" r:id="rId76"/>
    <p:sldId id="1387" r:id="rId77"/>
    <p:sldId id="1386" r:id="rId78"/>
    <p:sldId id="1385" r:id="rId79"/>
    <p:sldId id="1472" r:id="rId80"/>
  </p:sldIdLst>
  <p:sldSz cx="9144000" cy="6858000" type="screen4x3"/>
  <p:notesSz cx="6797675" cy="9926638"/>
  <p:defaultTextStyle>
    <a:defPPr>
      <a:defRPr lang="pl-PL"/>
    </a:defPPr>
    <a:lvl1pPr algn="l" rtl="0" eaLnBrk="0" fontAlgn="base" hangingPunct="0">
      <a:spcBef>
        <a:spcPct val="0"/>
      </a:spcBef>
      <a:spcAft>
        <a:spcPct val="0"/>
      </a:spcAft>
      <a:defRPr i="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i="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i="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i="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i="1" kern="1200">
        <a:solidFill>
          <a:schemeClr val="tx1"/>
        </a:solidFill>
        <a:latin typeface="Arial" panose="020B0604020202020204" pitchFamily="34" charset="0"/>
        <a:ea typeface="+mn-ea"/>
        <a:cs typeface="+mn-cs"/>
      </a:defRPr>
    </a:lvl5pPr>
    <a:lvl6pPr marL="2286000" algn="l" defTabSz="914400" rtl="0" eaLnBrk="1" latinLnBrk="0" hangingPunct="1">
      <a:defRPr i="1" kern="1200">
        <a:solidFill>
          <a:schemeClr val="tx1"/>
        </a:solidFill>
        <a:latin typeface="Arial" panose="020B0604020202020204" pitchFamily="34" charset="0"/>
        <a:ea typeface="+mn-ea"/>
        <a:cs typeface="+mn-cs"/>
      </a:defRPr>
    </a:lvl6pPr>
    <a:lvl7pPr marL="2743200" algn="l" defTabSz="914400" rtl="0" eaLnBrk="1" latinLnBrk="0" hangingPunct="1">
      <a:defRPr i="1" kern="1200">
        <a:solidFill>
          <a:schemeClr val="tx1"/>
        </a:solidFill>
        <a:latin typeface="Arial" panose="020B0604020202020204" pitchFamily="34" charset="0"/>
        <a:ea typeface="+mn-ea"/>
        <a:cs typeface="+mn-cs"/>
      </a:defRPr>
    </a:lvl7pPr>
    <a:lvl8pPr marL="3200400" algn="l" defTabSz="914400" rtl="0" eaLnBrk="1" latinLnBrk="0" hangingPunct="1">
      <a:defRPr i="1" kern="1200">
        <a:solidFill>
          <a:schemeClr val="tx1"/>
        </a:solidFill>
        <a:latin typeface="Arial" panose="020B0604020202020204" pitchFamily="34" charset="0"/>
        <a:ea typeface="+mn-ea"/>
        <a:cs typeface="+mn-cs"/>
      </a:defRPr>
    </a:lvl8pPr>
    <a:lvl9pPr marL="3657600" algn="l" defTabSz="914400" rtl="0" eaLnBrk="1" latinLnBrk="0" hangingPunct="1">
      <a:defRPr i="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C0C0C0"/>
    <a:srgbClr val="CC6600"/>
    <a:srgbClr val="0033CC"/>
    <a:srgbClr val="0000FF"/>
    <a:srgbClr val="FF0000"/>
    <a:srgbClr val="FFFF66"/>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2752" autoAdjust="0"/>
  </p:normalViewPr>
  <p:slideViewPr>
    <p:cSldViewPr>
      <p:cViewPr varScale="1">
        <p:scale>
          <a:sx n="64" d="100"/>
          <a:sy n="64" d="100"/>
        </p:scale>
        <p:origin x="28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8" d="100"/>
          <a:sy n="78" d="100"/>
        </p:scale>
        <p:origin x="-2166"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handoutMaster" Target="handoutMasters/handout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i="0">
                <a:latin typeface="Arial" charset="0"/>
              </a:defRPr>
            </a:lvl1pPr>
          </a:lstStyle>
          <a:p>
            <a:pPr>
              <a:defRPr/>
            </a:pPr>
            <a:endParaRPr lang="pl-PL"/>
          </a:p>
        </p:txBody>
      </p:sp>
      <p:sp>
        <p:nvSpPr>
          <p:cNvPr id="10445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i="0">
                <a:latin typeface="Arial" charset="0"/>
              </a:defRPr>
            </a:lvl1pPr>
          </a:lstStyle>
          <a:p>
            <a:pPr>
              <a:defRPr/>
            </a:pPr>
            <a:fld id="{91D993E8-881E-4D9C-9FDA-53323BFE0FF2}" type="datetimeFigureOut">
              <a:rPr lang="pl-PL"/>
              <a:pPr>
                <a:defRPr/>
              </a:pPr>
              <a:t>2021-10-01</a:t>
            </a:fld>
            <a:endParaRPr lang="pl-PL"/>
          </a:p>
        </p:txBody>
      </p:sp>
      <p:sp>
        <p:nvSpPr>
          <p:cNvPr id="10445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i="0">
                <a:latin typeface="Arial" charset="0"/>
              </a:defRPr>
            </a:lvl1pPr>
          </a:lstStyle>
          <a:p>
            <a:pPr>
              <a:defRPr/>
            </a:pPr>
            <a:endParaRPr lang="pl-PL"/>
          </a:p>
        </p:txBody>
      </p:sp>
      <p:sp>
        <p:nvSpPr>
          <p:cNvPr id="10445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i="0"/>
            </a:lvl1pPr>
          </a:lstStyle>
          <a:p>
            <a:pPr>
              <a:defRPr/>
            </a:pPr>
            <a:fld id="{60950366-0CD1-4357-A0B7-0059C9DD8BC2}" type="slidenum">
              <a:rPr lang="pl-PL" altLang="pl-PL"/>
              <a:pPr>
                <a:defRPr/>
              </a:pPr>
              <a:t>‹#›</a:t>
            </a:fld>
            <a:endParaRPr lang="pl-PL" altLang="pl-P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i="0">
                <a:latin typeface="Arial" charset="0"/>
              </a:defRPr>
            </a:lvl1pPr>
          </a:lstStyle>
          <a:p>
            <a:pPr>
              <a:defRPr/>
            </a:pPr>
            <a:endParaRPr lang="pl-PL"/>
          </a:p>
        </p:txBody>
      </p:sp>
      <p:sp>
        <p:nvSpPr>
          <p:cNvPr id="24579"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i="0">
                <a:latin typeface="Arial" charset="0"/>
              </a:defRPr>
            </a:lvl1pPr>
          </a:lstStyle>
          <a:p>
            <a:pPr>
              <a:defRPr/>
            </a:pPr>
            <a:fld id="{D39E3A73-BC23-4AA2-A0EB-59FD7898C166}" type="datetimeFigureOut">
              <a:rPr lang="pl-PL"/>
              <a:pPr>
                <a:defRPr/>
              </a:pPr>
              <a:t>2021-10-01</a:t>
            </a:fld>
            <a:endParaRPr lang="pl-PL"/>
          </a:p>
        </p:txBody>
      </p:sp>
      <p:sp>
        <p:nvSpPr>
          <p:cNvPr id="8196"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1"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l-PL" altLang="pl-PL" noProof="0"/>
              <a:t>Kliknij, aby edytować style wzorca tekstu</a:t>
            </a:r>
          </a:p>
          <a:p>
            <a:pPr lvl="1"/>
            <a:r>
              <a:rPr lang="pl-PL" altLang="pl-PL" noProof="0"/>
              <a:t>Drugi poziom</a:t>
            </a:r>
          </a:p>
          <a:p>
            <a:pPr lvl="2"/>
            <a:r>
              <a:rPr lang="pl-PL" altLang="pl-PL" noProof="0"/>
              <a:t>Trzeci poziom</a:t>
            </a:r>
          </a:p>
          <a:p>
            <a:pPr lvl="3"/>
            <a:r>
              <a:rPr lang="pl-PL" altLang="pl-PL" noProof="0"/>
              <a:t>Czwarty poziom</a:t>
            </a:r>
          </a:p>
          <a:p>
            <a:pPr lvl="4"/>
            <a:r>
              <a:rPr lang="pl-PL" altLang="pl-PL" noProof="0"/>
              <a:t>Piąty poziom</a:t>
            </a:r>
          </a:p>
        </p:txBody>
      </p:sp>
      <p:sp>
        <p:nvSpPr>
          <p:cNvPr id="24582"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i="0">
                <a:latin typeface="Arial" charset="0"/>
              </a:defRPr>
            </a:lvl1pPr>
          </a:lstStyle>
          <a:p>
            <a:pPr>
              <a:defRPr/>
            </a:pPr>
            <a:endParaRPr lang="pl-PL"/>
          </a:p>
        </p:txBody>
      </p:sp>
      <p:sp>
        <p:nvSpPr>
          <p:cNvPr id="24583"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i="0"/>
            </a:lvl1pPr>
          </a:lstStyle>
          <a:p>
            <a:pPr>
              <a:defRPr/>
            </a:pPr>
            <a:fld id="{50E8F8EE-17DA-4537-88DB-5F81EF16C7E5}" type="slidenum">
              <a:rPr lang="pl-PL" altLang="pl-PL"/>
              <a:pPr>
                <a:defRPr/>
              </a:pPr>
              <a:t>‹#›</a:t>
            </a:fld>
            <a:endParaRPr lang="pl-PL" altLang="pl-P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lvl1pPr>
              <a:defRPr/>
            </a:lvl1pPr>
          </a:lstStyle>
          <a:p>
            <a:pPr>
              <a:defRPr/>
            </a:pPr>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24816046-A769-4126-9CF1-C4BB10AFC993}" type="slidenum">
              <a:rPr lang="pl-PL" altLang="pl-PL"/>
              <a:pPr>
                <a:defRPr/>
              </a:pPr>
              <a:t>‹#›</a:t>
            </a:fld>
            <a:endParaRPr lang="pl-PL" altLang="pl-PL"/>
          </a:p>
        </p:txBody>
      </p:sp>
    </p:spTree>
    <p:extLst>
      <p:ext uri="{BB962C8B-B14F-4D97-AF65-F5344CB8AC3E}">
        <p14:creationId xmlns:p14="http://schemas.microsoft.com/office/powerpoint/2010/main" val="107853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pic>
        <p:nvPicPr>
          <p:cNvPr id="4" name="Picture 2" descr="C:\Users\mtwardokus\Desktop\Wizualizacja - wrzesień 2015\WIZUALIZACJA_PIFE_08.12.2015\NOGŁÓWKI DOKUMENTÓW_PIFE\Nagłówek maila_PIFE - kolorowy.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950" y="115888"/>
            <a:ext cx="88741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userDrawn="1"/>
        </p:nvSpPr>
        <p:spPr bwMode="auto">
          <a:xfrm>
            <a:off x="1403350" y="6092825"/>
            <a:ext cx="6264275" cy="461963"/>
          </a:xfrm>
          <a:prstGeom prst="rect">
            <a:avLst/>
          </a:prstGeom>
          <a:solidFill>
            <a:srgbClr val="FFFFFF"/>
          </a:solidFill>
          <a:ln w="3175">
            <a:solidFill>
              <a:schemeClr val="bg1"/>
            </a:solidFill>
            <a:miter lim="800000"/>
            <a:headEnd/>
            <a:tailEnd/>
          </a:ln>
        </p:spPr>
        <p:txBody>
          <a:bodyPr>
            <a:spAutoFit/>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algn="ctr" eaLnBrk="1" hangingPunct="1">
              <a:spcAft>
                <a:spcPts val="1000"/>
              </a:spcAft>
              <a:defRPr/>
            </a:pPr>
            <a:r>
              <a:rPr lang="en-US" altLang="pl-PL" sz="1200" i="0">
                <a:latin typeface="Calibri" panose="020F0502020204030204" pitchFamily="34" charset="0"/>
              </a:rPr>
              <a:t>Projekt</a:t>
            </a:r>
            <a:r>
              <a:rPr lang="pl-PL" altLang="pl-PL" sz="1200" i="0">
                <a:latin typeface="Calibri" panose="020F0502020204030204" pitchFamily="34" charset="0"/>
              </a:rPr>
              <a:t> jest</a:t>
            </a:r>
            <a:r>
              <a:rPr lang="en-US" altLang="pl-PL" sz="1200" i="0">
                <a:latin typeface="Calibri" panose="020F0502020204030204" pitchFamily="34" charset="0"/>
              </a:rPr>
              <a:t> współfinansowany przez Unię Europejską z</a:t>
            </a:r>
            <a:r>
              <a:rPr lang="pl-PL" altLang="pl-PL" sz="1200" i="0">
                <a:latin typeface="Calibri" panose="020F0502020204030204" pitchFamily="34" charset="0"/>
              </a:rPr>
              <a:t> </a:t>
            </a:r>
            <a:r>
              <a:rPr lang="en-US" altLang="pl-PL" sz="1200" i="0">
                <a:latin typeface="Calibri" panose="020F0502020204030204" pitchFamily="34" charset="0"/>
              </a:rPr>
              <a:t>Funduszu Spójności </a:t>
            </a:r>
            <a:br>
              <a:rPr lang="pl-PL" altLang="pl-PL" sz="1200" i="0">
                <a:latin typeface="Calibri" panose="020F0502020204030204" pitchFamily="34" charset="0"/>
              </a:rPr>
            </a:br>
            <a:r>
              <a:rPr lang="en-US" altLang="pl-PL" sz="1200" i="0">
                <a:latin typeface="Calibri" panose="020F0502020204030204" pitchFamily="34" charset="0"/>
              </a:rPr>
              <a:t>w ramach Programu Operacyjnego Pomoc Techniczna 2014-2020</a:t>
            </a:r>
            <a:endParaRPr lang="pl-PL" altLang="pl-PL" sz="1200"/>
          </a:p>
        </p:txBody>
      </p:sp>
      <p:cxnSp>
        <p:nvCxnSpPr>
          <p:cNvPr id="6" name="Łącznik prosty 5"/>
          <p:cNvCxnSpPr/>
          <p:nvPr userDrawn="1"/>
        </p:nvCxnSpPr>
        <p:spPr>
          <a:xfrm>
            <a:off x="179388" y="5949950"/>
            <a:ext cx="8640762" cy="0"/>
          </a:xfrm>
          <a:prstGeom prst="line">
            <a:avLst/>
          </a:prstGeom>
          <a:ln w="0"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3"/>
          <p:cNvSpPr>
            <a:spLocks noGrp="1"/>
          </p:cNvSpPr>
          <p:nvPr>
            <p:ph type="dt" sz="half" idx="10"/>
          </p:nvPr>
        </p:nvSpPr>
        <p:spPr/>
        <p:txBody>
          <a:bodyPr/>
          <a:lstStyle>
            <a:lvl1pPr>
              <a:defRPr/>
            </a:lvl1pPr>
          </a:lstStyle>
          <a:p>
            <a:pPr>
              <a:defRPr/>
            </a:pPr>
            <a:endParaRPr lang="pl-PL"/>
          </a:p>
        </p:txBody>
      </p:sp>
      <p:sp>
        <p:nvSpPr>
          <p:cNvPr id="8" name="Symbol zastępczy stopki 4"/>
          <p:cNvSpPr>
            <a:spLocks noGrp="1"/>
          </p:cNvSpPr>
          <p:nvPr>
            <p:ph type="ftr" sz="quarter" idx="11"/>
          </p:nvPr>
        </p:nvSpPr>
        <p:spPr/>
        <p:txBody>
          <a:bodyPr/>
          <a:lstStyle>
            <a:lvl1pPr>
              <a:defRPr/>
            </a:lvl1pPr>
          </a:lstStyle>
          <a:p>
            <a:pPr>
              <a:defRPr/>
            </a:pPr>
            <a:endParaRPr lang="pl-PL"/>
          </a:p>
        </p:txBody>
      </p:sp>
      <p:sp>
        <p:nvSpPr>
          <p:cNvPr id="9" name="Symbol zastępczy numeru slajdu 5"/>
          <p:cNvSpPr>
            <a:spLocks noGrp="1"/>
          </p:cNvSpPr>
          <p:nvPr>
            <p:ph type="sldNum" sz="quarter" idx="12"/>
          </p:nvPr>
        </p:nvSpPr>
        <p:spPr/>
        <p:txBody>
          <a:bodyPr/>
          <a:lstStyle>
            <a:lvl1pPr>
              <a:defRPr/>
            </a:lvl1pPr>
          </a:lstStyle>
          <a:p>
            <a:pPr>
              <a:defRPr/>
            </a:pPr>
            <a:fld id="{CD79065D-BCA6-4C51-9ABE-BA20B82ED051}" type="slidenum">
              <a:rPr lang="pl-PL" altLang="pl-PL"/>
              <a:pPr>
                <a:defRPr/>
              </a:pPr>
              <a:t>‹#›</a:t>
            </a:fld>
            <a:endParaRPr lang="pl-PL" altLang="pl-PL"/>
          </a:p>
        </p:txBody>
      </p:sp>
    </p:spTree>
    <p:extLst>
      <p:ext uri="{BB962C8B-B14F-4D97-AF65-F5344CB8AC3E}">
        <p14:creationId xmlns:p14="http://schemas.microsoft.com/office/powerpoint/2010/main" val="2644073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pic>
        <p:nvPicPr>
          <p:cNvPr id="4" name="Picture 2" descr="C:\Users\mtwardokus\Desktop\Wizualizacja - wrzesień 2015\WIZUALIZACJA_PIFE_08.12.2015\NOGŁÓWKI DOKUMENTÓW_PIFE\Nagłówek maila_PIFE - kolorowy.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950" y="115888"/>
            <a:ext cx="88741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userDrawn="1"/>
        </p:nvSpPr>
        <p:spPr bwMode="auto">
          <a:xfrm>
            <a:off x="1403350" y="6092825"/>
            <a:ext cx="6264275" cy="461963"/>
          </a:xfrm>
          <a:prstGeom prst="rect">
            <a:avLst/>
          </a:prstGeom>
          <a:solidFill>
            <a:srgbClr val="FFFFFF"/>
          </a:solidFill>
          <a:ln w="3175">
            <a:solidFill>
              <a:schemeClr val="bg1"/>
            </a:solidFill>
            <a:miter lim="800000"/>
            <a:headEnd/>
            <a:tailEnd/>
          </a:ln>
        </p:spPr>
        <p:txBody>
          <a:bodyPr>
            <a:spAutoFit/>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algn="ctr" eaLnBrk="1" hangingPunct="1">
              <a:spcAft>
                <a:spcPts val="1000"/>
              </a:spcAft>
              <a:defRPr/>
            </a:pPr>
            <a:r>
              <a:rPr lang="en-US" altLang="pl-PL" sz="1200" i="0">
                <a:latin typeface="Calibri" panose="020F0502020204030204" pitchFamily="34" charset="0"/>
              </a:rPr>
              <a:t>Projekt</a:t>
            </a:r>
            <a:r>
              <a:rPr lang="pl-PL" altLang="pl-PL" sz="1200" i="0">
                <a:latin typeface="Calibri" panose="020F0502020204030204" pitchFamily="34" charset="0"/>
              </a:rPr>
              <a:t> jest</a:t>
            </a:r>
            <a:r>
              <a:rPr lang="en-US" altLang="pl-PL" sz="1200" i="0">
                <a:latin typeface="Calibri" panose="020F0502020204030204" pitchFamily="34" charset="0"/>
              </a:rPr>
              <a:t> współfinansowany przez Unię Europejską z</a:t>
            </a:r>
            <a:r>
              <a:rPr lang="pl-PL" altLang="pl-PL" sz="1200" i="0">
                <a:latin typeface="Calibri" panose="020F0502020204030204" pitchFamily="34" charset="0"/>
              </a:rPr>
              <a:t> </a:t>
            </a:r>
            <a:r>
              <a:rPr lang="en-US" altLang="pl-PL" sz="1200" i="0">
                <a:latin typeface="Calibri" panose="020F0502020204030204" pitchFamily="34" charset="0"/>
              </a:rPr>
              <a:t>Funduszu Spójności </a:t>
            </a:r>
            <a:br>
              <a:rPr lang="pl-PL" altLang="pl-PL" sz="1200" i="0">
                <a:latin typeface="Calibri" panose="020F0502020204030204" pitchFamily="34" charset="0"/>
              </a:rPr>
            </a:br>
            <a:r>
              <a:rPr lang="en-US" altLang="pl-PL" sz="1200" i="0">
                <a:latin typeface="Calibri" panose="020F0502020204030204" pitchFamily="34" charset="0"/>
              </a:rPr>
              <a:t>w ramach Programu Operacyjnego Pomoc Techniczna 2014-2020</a:t>
            </a:r>
            <a:endParaRPr lang="pl-PL" altLang="pl-PL" sz="1200"/>
          </a:p>
        </p:txBody>
      </p:sp>
      <p:cxnSp>
        <p:nvCxnSpPr>
          <p:cNvPr id="6" name="Łącznik prosty 5"/>
          <p:cNvCxnSpPr/>
          <p:nvPr userDrawn="1"/>
        </p:nvCxnSpPr>
        <p:spPr>
          <a:xfrm>
            <a:off x="179388" y="5949950"/>
            <a:ext cx="8640762" cy="0"/>
          </a:xfrm>
          <a:prstGeom prst="line">
            <a:avLst/>
          </a:prstGeom>
          <a:ln w="0"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3"/>
          <p:cNvSpPr>
            <a:spLocks noGrp="1"/>
          </p:cNvSpPr>
          <p:nvPr>
            <p:ph type="dt" sz="half" idx="10"/>
          </p:nvPr>
        </p:nvSpPr>
        <p:spPr/>
        <p:txBody>
          <a:bodyPr/>
          <a:lstStyle>
            <a:lvl1pPr>
              <a:defRPr/>
            </a:lvl1pPr>
          </a:lstStyle>
          <a:p>
            <a:pPr>
              <a:defRPr/>
            </a:pPr>
            <a:endParaRPr lang="pl-PL"/>
          </a:p>
        </p:txBody>
      </p:sp>
      <p:sp>
        <p:nvSpPr>
          <p:cNvPr id="8" name="Symbol zastępczy stopki 4"/>
          <p:cNvSpPr>
            <a:spLocks noGrp="1"/>
          </p:cNvSpPr>
          <p:nvPr>
            <p:ph type="ftr" sz="quarter" idx="11"/>
          </p:nvPr>
        </p:nvSpPr>
        <p:spPr/>
        <p:txBody>
          <a:bodyPr/>
          <a:lstStyle>
            <a:lvl1pPr>
              <a:defRPr/>
            </a:lvl1pPr>
          </a:lstStyle>
          <a:p>
            <a:pPr>
              <a:defRPr/>
            </a:pPr>
            <a:endParaRPr lang="pl-PL"/>
          </a:p>
        </p:txBody>
      </p:sp>
      <p:sp>
        <p:nvSpPr>
          <p:cNvPr id="9" name="Symbol zastępczy numeru slajdu 5"/>
          <p:cNvSpPr>
            <a:spLocks noGrp="1"/>
          </p:cNvSpPr>
          <p:nvPr>
            <p:ph type="sldNum" sz="quarter" idx="12"/>
          </p:nvPr>
        </p:nvSpPr>
        <p:spPr/>
        <p:txBody>
          <a:bodyPr/>
          <a:lstStyle>
            <a:lvl1pPr>
              <a:defRPr/>
            </a:lvl1pPr>
          </a:lstStyle>
          <a:p>
            <a:pPr>
              <a:defRPr/>
            </a:pPr>
            <a:fld id="{6DEE6FD6-08A5-412A-83B4-C72A19BC0487}" type="slidenum">
              <a:rPr lang="pl-PL" altLang="pl-PL"/>
              <a:pPr>
                <a:defRPr/>
              </a:pPr>
              <a:t>‹#›</a:t>
            </a:fld>
            <a:endParaRPr lang="pl-PL" altLang="pl-PL"/>
          </a:p>
        </p:txBody>
      </p:sp>
    </p:spTree>
    <p:extLst>
      <p:ext uri="{BB962C8B-B14F-4D97-AF65-F5344CB8AC3E}">
        <p14:creationId xmlns:p14="http://schemas.microsoft.com/office/powerpoint/2010/main" val="3367820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lvl1pPr>
              <a:defRPr/>
            </a:lvl1pPr>
          </a:lstStyle>
          <a:p>
            <a:pPr>
              <a:defRPr/>
            </a:pPr>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750F273B-BF66-4EEB-B3A8-BADDD31DD5A7}" type="slidenum">
              <a:rPr lang="pl-PL" altLang="pl-PL"/>
              <a:pPr>
                <a:defRPr/>
              </a:pPr>
              <a:t>‹#›</a:t>
            </a:fld>
            <a:endParaRPr lang="pl-PL" altLang="pl-PL"/>
          </a:p>
        </p:txBody>
      </p:sp>
    </p:spTree>
    <p:extLst>
      <p:ext uri="{BB962C8B-B14F-4D97-AF65-F5344CB8AC3E}">
        <p14:creationId xmlns:p14="http://schemas.microsoft.com/office/powerpoint/2010/main" val="966890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Symbol zastępczy daty 3"/>
          <p:cNvSpPr>
            <a:spLocks noGrp="1"/>
          </p:cNvSpPr>
          <p:nvPr>
            <p:ph type="dt" sz="half" idx="10"/>
          </p:nvPr>
        </p:nvSpPr>
        <p:spPr/>
        <p:txBody>
          <a:bodyPr/>
          <a:lstStyle>
            <a:lvl1pPr>
              <a:defRPr/>
            </a:lvl1pPr>
          </a:lstStyle>
          <a:p>
            <a:pPr>
              <a:defRPr/>
            </a:pPr>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FFAA80EF-62A5-4E50-8381-7D117F5A72D1}" type="slidenum">
              <a:rPr lang="pl-PL" altLang="pl-PL"/>
              <a:pPr>
                <a:defRPr/>
              </a:pPr>
              <a:t>‹#›</a:t>
            </a:fld>
            <a:endParaRPr lang="pl-PL" altLang="pl-PL"/>
          </a:p>
        </p:txBody>
      </p:sp>
    </p:spTree>
    <p:extLst>
      <p:ext uri="{BB962C8B-B14F-4D97-AF65-F5344CB8AC3E}">
        <p14:creationId xmlns:p14="http://schemas.microsoft.com/office/powerpoint/2010/main" val="4256504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3"/>
          <p:cNvSpPr>
            <a:spLocks noGrp="1"/>
          </p:cNvSpPr>
          <p:nvPr>
            <p:ph type="dt" sz="half" idx="10"/>
          </p:nvPr>
        </p:nvSpPr>
        <p:spPr/>
        <p:txBody>
          <a:bodyPr/>
          <a:lstStyle>
            <a:lvl1pPr>
              <a:defRPr/>
            </a:lvl1pPr>
          </a:lstStyle>
          <a:p>
            <a:pPr>
              <a:defRPr/>
            </a:pPr>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42938D60-5FB2-42A0-A173-439F07F306D8}" type="slidenum">
              <a:rPr lang="pl-PL" altLang="pl-PL"/>
              <a:pPr>
                <a:defRPr/>
              </a:pPr>
              <a:t>‹#›</a:t>
            </a:fld>
            <a:endParaRPr lang="pl-PL" altLang="pl-PL"/>
          </a:p>
        </p:txBody>
      </p:sp>
    </p:spTree>
    <p:extLst>
      <p:ext uri="{BB962C8B-B14F-4D97-AF65-F5344CB8AC3E}">
        <p14:creationId xmlns:p14="http://schemas.microsoft.com/office/powerpoint/2010/main" val="482916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3"/>
          <p:cNvSpPr>
            <a:spLocks noGrp="1"/>
          </p:cNvSpPr>
          <p:nvPr>
            <p:ph type="dt" sz="half" idx="10"/>
          </p:nvPr>
        </p:nvSpPr>
        <p:spPr/>
        <p:txBody>
          <a:bodyPr/>
          <a:lstStyle>
            <a:lvl1pPr>
              <a:defRPr/>
            </a:lvl1pPr>
          </a:lstStyle>
          <a:p>
            <a:pPr>
              <a:defRPr/>
            </a:pPr>
            <a:endParaRPr lang="pl-PL"/>
          </a:p>
        </p:txBody>
      </p:sp>
      <p:sp>
        <p:nvSpPr>
          <p:cNvPr id="8" name="Symbol zastępczy stopki 4"/>
          <p:cNvSpPr>
            <a:spLocks noGrp="1"/>
          </p:cNvSpPr>
          <p:nvPr>
            <p:ph type="ftr" sz="quarter" idx="11"/>
          </p:nvPr>
        </p:nvSpPr>
        <p:spPr/>
        <p:txBody>
          <a:bodyPr/>
          <a:lstStyle>
            <a:lvl1pPr>
              <a:defRPr/>
            </a:lvl1pPr>
          </a:lstStyle>
          <a:p>
            <a:pPr>
              <a:defRPr/>
            </a:pPr>
            <a:endParaRPr lang="pl-PL"/>
          </a:p>
        </p:txBody>
      </p:sp>
      <p:sp>
        <p:nvSpPr>
          <p:cNvPr id="9" name="Symbol zastępczy numeru slajdu 5"/>
          <p:cNvSpPr>
            <a:spLocks noGrp="1"/>
          </p:cNvSpPr>
          <p:nvPr>
            <p:ph type="sldNum" sz="quarter" idx="12"/>
          </p:nvPr>
        </p:nvSpPr>
        <p:spPr/>
        <p:txBody>
          <a:bodyPr/>
          <a:lstStyle>
            <a:lvl1pPr>
              <a:defRPr/>
            </a:lvl1pPr>
          </a:lstStyle>
          <a:p>
            <a:pPr>
              <a:defRPr/>
            </a:pPr>
            <a:fld id="{9DAC5C77-EE93-4EB1-9B14-FF562CC4FB90}" type="slidenum">
              <a:rPr lang="pl-PL" altLang="pl-PL"/>
              <a:pPr>
                <a:defRPr/>
              </a:pPr>
              <a:t>‹#›</a:t>
            </a:fld>
            <a:endParaRPr lang="pl-PL" altLang="pl-PL"/>
          </a:p>
        </p:txBody>
      </p:sp>
    </p:spTree>
    <p:extLst>
      <p:ext uri="{BB962C8B-B14F-4D97-AF65-F5344CB8AC3E}">
        <p14:creationId xmlns:p14="http://schemas.microsoft.com/office/powerpoint/2010/main" val="1332420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3" name="Text Box 5"/>
          <p:cNvSpPr txBox="1">
            <a:spLocks noChangeArrowheads="1"/>
          </p:cNvSpPr>
          <p:nvPr userDrawn="1"/>
        </p:nvSpPr>
        <p:spPr bwMode="auto">
          <a:xfrm>
            <a:off x="1403350" y="6092825"/>
            <a:ext cx="6264275" cy="461963"/>
          </a:xfrm>
          <a:prstGeom prst="rect">
            <a:avLst/>
          </a:prstGeom>
          <a:solidFill>
            <a:srgbClr val="FFFFFF"/>
          </a:solidFill>
          <a:ln w="3175">
            <a:solidFill>
              <a:schemeClr val="bg1"/>
            </a:solidFill>
            <a:miter lim="800000"/>
            <a:headEnd/>
            <a:tailEnd/>
          </a:ln>
        </p:spPr>
        <p:txBody>
          <a:bodyPr>
            <a:spAutoFit/>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algn="ctr" eaLnBrk="1" hangingPunct="1">
              <a:spcAft>
                <a:spcPts val="1000"/>
              </a:spcAft>
              <a:defRPr/>
            </a:pPr>
            <a:r>
              <a:rPr lang="en-US" altLang="pl-PL" sz="1200" i="0">
                <a:latin typeface="Calibri" panose="020F0502020204030204" pitchFamily="34" charset="0"/>
              </a:rPr>
              <a:t>Projekt</a:t>
            </a:r>
            <a:r>
              <a:rPr lang="pl-PL" altLang="pl-PL" sz="1200" i="0">
                <a:latin typeface="Calibri" panose="020F0502020204030204" pitchFamily="34" charset="0"/>
              </a:rPr>
              <a:t> jest</a:t>
            </a:r>
            <a:r>
              <a:rPr lang="en-US" altLang="pl-PL" sz="1200" i="0">
                <a:latin typeface="Calibri" panose="020F0502020204030204" pitchFamily="34" charset="0"/>
              </a:rPr>
              <a:t> współfinansowany przez Unię Europejską z</a:t>
            </a:r>
            <a:r>
              <a:rPr lang="pl-PL" altLang="pl-PL" sz="1200" i="0">
                <a:latin typeface="Calibri" panose="020F0502020204030204" pitchFamily="34" charset="0"/>
              </a:rPr>
              <a:t> </a:t>
            </a:r>
            <a:r>
              <a:rPr lang="en-US" altLang="pl-PL" sz="1200" i="0">
                <a:latin typeface="Calibri" panose="020F0502020204030204" pitchFamily="34" charset="0"/>
              </a:rPr>
              <a:t>Funduszu Spójności </a:t>
            </a:r>
            <a:br>
              <a:rPr lang="pl-PL" altLang="pl-PL" sz="1200" i="0">
                <a:latin typeface="Calibri" panose="020F0502020204030204" pitchFamily="34" charset="0"/>
              </a:rPr>
            </a:br>
            <a:r>
              <a:rPr lang="en-US" altLang="pl-PL" sz="1200" i="0">
                <a:latin typeface="Calibri" panose="020F0502020204030204" pitchFamily="34" charset="0"/>
              </a:rPr>
              <a:t>w ramach Programu Operacyjnego Pomoc Techniczna 2014-2020</a:t>
            </a:r>
            <a:endParaRPr lang="pl-PL" altLang="pl-PL" sz="1200"/>
          </a:p>
        </p:txBody>
      </p:sp>
      <p:cxnSp>
        <p:nvCxnSpPr>
          <p:cNvPr id="4" name="Łącznik prosty 3"/>
          <p:cNvCxnSpPr/>
          <p:nvPr userDrawn="1"/>
        </p:nvCxnSpPr>
        <p:spPr>
          <a:xfrm>
            <a:off x="179388" y="5949950"/>
            <a:ext cx="8640762" cy="0"/>
          </a:xfrm>
          <a:prstGeom prst="line">
            <a:avLst/>
          </a:prstGeom>
          <a:ln w="0" cmpd="dbl">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Obraz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188913"/>
            <a:ext cx="871220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ytuł 1"/>
          <p:cNvSpPr>
            <a:spLocks noGrp="1"/>
          </p:cNvSpPr>
          <p:nvPr>
            <p:ph type="title"/>
          </p:nvPr>
        </p:nvSpPr>
        <p:spPr/>
        <p:txBody>
          <a:bodyPr/>
          <a:lstStyle/>
          <a:p>
            <a:r>
              <a:rPr lang="pl-PL"/>
              <a:t>Kliknij, aby edytować styl</a:t>
            </a:r>
          </a:p>
        </p:txBody>
      </p:sp>
      <p:sp>
        <p:nvSpPr>
          <p:cNvPr id="6" name="Symbol zastępczy daty 3"/>
          <p:cNvSpPr>
            <a:spLocks noGrp="1"/>
          </p:cNvSpPr>
          <p:nvPr>
            <p:ph type="dt" sz="half" idx="10"/>
          </p:nvPr>
        </p:nvSpPr>
        <p:spPr/>
        <p:txBody>
          <a:bodyPr/>
          <a:lstStyle>
            <a:lvl1pPr>
              <a:defRPr/>
            </a:lvl1pPr>
          </a:lstStyle>
          <a:p>
            <a:pPr>
              <a:defRPr/>
            </a:pPr>
            <a:endParaRPr lang="pl-PL"/>
          </a:p>
        </p:txBody>
      </p:sp>
      <p:sp>
        <p:nvSpPr>
          <p:cNvPr id="7" name="Symbol zastępczy stopki 4"/>
          <p:cNvSpPr>
            <a:spLocks noGrp="1"/>
          </p:cNvSpPr>
          <p:nvPr>
            <p:ph type="ftr" sz="quarter" idx="11"/>
          </p:nvPr>
        </p:nvSpPr>
        <p:spPr/>
        <p:txBody>
          <a:bodyPr/>
          <a:lstStyle>
            <a:lvl1pPr>
              <a:defRPr/>
            </a:lvl1pPr>
          </a:lstStyle>
          <a:p>
            <a:pPr>
              <a:defRPr/>
            </a:pPr>
            <a:endParaRPr lang="pl-PL"/>
          </a:p>
        </p:txBody>
      </p:sp>
      <p:sp>
        <p:nvSpPr>
          <p:cNvPr id="8" name="Symbol zastępczy numeru slajdu 5"/>
          <p:cNvSpPr>
            <a:spLocks noGrp="1"/>
          </p:cNvSpPr>
          <p:nvPr>
            <p:ph type="sldNum" sz="quarter" idx="12"/>
          </p:nvPr>
        </p:nvSpPr>
        <p:spPr/>
        <p:txBody>
          <a:bodyPr/>
          <a:lstStyle>
            <a:lvl1pPr>
              <a:defRPr/>
            </a:lvl1pPr>
          </a:lstStyle>
          <a:p>
            <a:pPr>
              <a:defRPr/>
            </a:pPr>
            <a:fld id="{B3A1AF51-216E-46A7-9E1C-61DDF456E77E}" type="slidenum">
              <a:rPr lang="pl-PL" altLang="pl-PL"/>
              <a:pPr>
                <a:defRPr/>
              </a:pPr>
              <a:t>‹#›</a:t>
            </a:fld>
            <a:endParaRPr lang="pl-PL" altLang="pl-PL"/>
          </a:p>
        </p:txBody>
      </p:sp>
    </p:spTree>
    <p:extLst>
      <p:ext uri="{BB962C8B-B14F-4D97-AF65-F5344CB8AC3E}">
        <p14:creationId xmlns:p14="http://schemas.microsoft.com/office/powerpoint/2010/main" val="1854072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Text Box 5"/>
          <p:cNvSpPr txBox="1">
            <a:spLocks noChangeArrowheads="1"/>
          </p:cNvSpPr>
          <p:nvPr userDrawn="1"/>
        </p:nvSpPr>
        <p:spPr bwMode="auto">
          <a:xfrm>
            <a:off x="179388" y="6165850"/>
            <a:ext cx="8640762" cy="276225"/>
          </a:xfrm>
          <a:prstGeom prst="rect">
            <a:avLst/>
          </a:prstGeom>
          <a:solidFill>
            <a:srgbClr val="FFFFFF"/>
          </a:solidFill>
          <a:ln w="3175">
            <a:solidFill>
              <a:schemeClr val="bg1"/>
            </a:solidFill>
            <a:miter lim="800000"/>
            <a:headEnd/>
            <a:tailEnd/>
          </a:ln>
        </p:spPr>
        <p:txBody>
          <a:bodyPr>
            <a:spAutoFit/>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algn="ctr" eaLnBrk="1" hangingPunct="1">
              <a:defRPr/>
            </a:pPr>
            <a:r>
              <a:rPr lang="pl-PL" altLang="pl-PL" sz="1200" i="0">
                <a:latin typeface="Calibri" panose="020F0502020204030204" pitchFamily="34" charset="0"/>
              </a:rPr>
              <a:t>Projekt współfinansowany z Funduszu Spójności Unii Europejskiej w ramach Programu Pomoc Techniczna 2014-2020</a:t>
            </a:r>
          </a:p>
        </p:txBody>
      </p:sp>
      <p:cxnSp>
        <p:nvCxnSpPr>
          <p:cNvPr id="3" name="Łącznik prosty 2"/>
          <p:cNvCxnSpPr/>
          <p:nvPr userDrawn="1"/>
        </p:nvCxnSpPr>
        <p:spPr>
          <a:xfrm>
            <a:off x="179388" y="5949950"/>
            <a:ext cx="8640762" cy="0"/>
          </a:xfrm>
          <a:prstGeom prst="line">
            <a:avLst/>
          </a:prstGeom>
          <a:ln w="0" cmpd="dbl">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Obraz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188913"/>
            <a:ext cx="871220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ymbol zastępczy numeru slajdu 3"/>
          <p:cNvSpPr>
            <a:spLocks noGrp="1"/>
          </p:cNvSpPr>
          <p:nvPr>
            <p:ph type="sldNum" sz="quarter" idx="10"/>
          </p:nvPr>
        </p:nvSpPr>
        <p:spPr/>
        <p:txBody>
          <a:bodyPr/>
          <a:lstStyle>
            <a:lvl1pPr>
              <a:defRPr/>
            </a:lvl1pPr>
          </a:lstStyle>
          <a:p>
            <a:pPr>
              <a:defRPr/>
            </a:pPr>
            <a:fld id="{745CA18E-E835-4C4C-85B6-C540DB857B82}" type="slidenum">
              <a:rPr lang="pl-PL" altLang="pl-PL"/>
              <a:pPr>
                <a:defRPr/>
              </a:pPr>
              <a:t>‹#›</a:t>
            </a:fld>
            <a:endParaRPr lang="pl-PL" altLang="pl-PL"/>
          </a:p>
        </p:txBody>
      </p:sp>
    </p:spTree>
    <p:extLst>
      <p:ext uri="{BB962C8B-B14F-4D97-AF65-F5344CB8AC3E}">
        <p14:creationId xmlns:p14="http://schemas.microsoft.com/office/powerpoint/2010/main" val="3267130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5" name="Text Box 5"/>
          <p:cNvSpPr txBox="1">
            <a:spLocks noChangeArrowheads="1"/>
          </p:cNvSpPr>
          <p:nvPr userDrawn="1"/>
        </p:nvSpPr>
        <p:spPr bwMode="auto">
          <a:xfrm>
            <a:off x="1403350" y="6092825"/>
            <a:ext cx="6264275" cy="461963"/>
          </a:xfrm>
          <a:prstGeom prst="rect">
            <a:avLst/>
          </a:prstGeom>
          <a:solidFill>
            <a:srgbClr val="FFFFFF"/>
          </a:solidFill>
          <a:ln w="3175">
            <a:solidFill>
              <a:schemeClr val="bg1"/>
            </a:solidFill>
            <a:miter lim="800000"/>
            <a:headEnd/>
            <a:tailEnd/>
          </a:ln>
        </p:spPr>
        <p:txBody>
          <a:bodyPr>
            <a:spAutoFit/>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algn="ctr" eaLnBrk="1" hangingPunct="1">
              <a:spcAft>
                <a:spcPts val="1000"/>
              </a:spcAft>
              <a:defRPr/>
            </a:pPr>
            <a:r>
              <a:rPr lang="en-US" altLang="pl-PL" sz="1200" i="0">
                <a:latin typeface="Calibri" panose="020F0502020204030204" pitchFamily="34" charset="0"/>
              </a:rPr>
              <a:t>Projekt</a:t>
            </a:r>
            <a:r>
              <a:rPr lang="pl-PL" altLang="pl-PL" sz="1200" i="0">
                <a:latin typeface="Calibri" panose="020F0502020204030204" pitchFamily="34" charset="0"/>
              </a:rPr>
              <a:t> jest</a:t>
            </a:r>
            <a:r>
              <a:rPr lang="en-US" altLang="pl-PL" sz="1200" i="0">
                <a:latin typeface="Calibri" panose="020F0502020204030204" pitchFamily="34" charset="0"/>
              </a:rPr>
              <a:t> współfinansowany przez Unię Europejską z</a:t>
            </a:r>
            <a:r>
              <a:rPr lang="pl-PL" altLang="pl-PL" sz="1200" i="0">
                <a:latin typeface="Calibri" panose="020F0502020204030204" pitchFamily="34" charset="0"/>
              </a:rPr>
              <a:t> </a:t>
            </a:r>
            <a:r>
              <a:rPr lang="en-US" altLang="pl-PL" sz="1200" i="0">
                <a:latin typeface="Calibri" panose="020F0502020204030204" pitchFamily="34" charset="0"/>
              </a:rPr>
              <a:t>Funduszu Spójności </a:t>
            </a:r>
            <a:br>
              <a:rPr lang="pl-PL" altLang="pl-PL" sz="1200" i="0">
                <a:latin typeface="Calibri" panose="020F0502020204030204" pitchFamily="34" charset="0"/>
              </a:rPr>
            </a:br>
            <a:r>
              <a:rPr lang="en-US" altLang="pl-PL" sz="1200" i="0">
                <a:latin typeface="Calibri" panose="020F0502020204030204" pitchFamily="34" charset="0"/>
              </a:rPr>
              <a:t>w ramach Programu Operacyjnego Pomoc Techniczna 2014-2020</a:t>
            </a:r>
            <a:endParaRPr lang="pl-PL" altLang="pl-PL" sz="1200"/>
          </a:p>
        </p:txBody>
      </p:sp>
      <p:cxnSp>
        <p:nvCxnSpPr>
          <p:cNvPr id="6" name="Łącznik prosty 5"/>
          <p:cNvCxnSpPr/>
          <p:nvPr userDrawn="1"/>
        </p:nvCxnSpPr>
        <p:spPr>
          <a:xfrm>
            <a:off x="179388" y="5949950"/>
            <a:ext cx="8640762" cy="0"/>
          </a:xfrm>
          <a:prstGeom prst="line">
            <a:avLst/>
          </a:prstGeom>
          <a:ln w="0" cmpd="dbl">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Obraz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200025"/>
            <a:ext cx="86741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8" name="Symbol zastępczy daty 3"/>
          <p:cNvSpPr>
            <a:spLocks noGrp="1"/>
          </p:cNvSpPr>
          <p:nvPr>
            <p:ph type="dt" sz="half" idx="10"/>
          </p:nvPr>
        </p:nvSpPr>
        <p:spPr/>
        <p:txBody>
          <a:bodyPr/>
          <a:lstStyle>
            <a:lvl1pPr>
              <a:defRPr/>
            </a:lvl1pPr>
          </a:lstStyle>
          <a:p>
            <a:pPr>
              <a:defRPr/>
            </a:pPr>
            <a:endParaRPr lang="pl-PL"/>
          </a:p>
        </p:txBody>
      </p:sp>
      <p:sp>
        <p:nvSpPr>
          <p:cNvPr id="9" name="Symbol zastępczy stopki 4"/>
          <p:cNvSpPr>
            <a:spLocks noGrp="1"/>
          </p:cNvSpPr>
          <p:nvPr>
            <p:ph type="ftr" sz="quarter" idx="11"/>
          </p:nvPr>
        </p:nvSpPr>
        <p:spPr/>
        <p:txBody>
          <a:bodyPr/>
          <a:lstStyle>
            <a:lvl1pPr>
              <a:defRPr/>
            </a:lvl1pPr>
          </a:lstStyle>
          <a:p>
            <a:pPr>
              <a:defRPr/>
            </a:pPr>
            <a:endParaRPr lang="pl-PL"/>
          </a:p>
        </p:txBody>
      </p:sp>
      <p:sp>
        <p:nvSpPr>
          <p:cNvPr id="10" name="Symbol zastępczy numeru slajdu 5"/>
          <p:cNvSpPr>
            <a:spLocks noGrp="1"/>
          </p:cNvSpPr>
          <p:nvPr>
            <p:ph type="sldNum" sz="quarter" idx="12"/>
          </p:nvPr>
        </p:nvSpPr>
        <p:spPr/>
        <p:txBody>
          <a:bodyPr/>
          <a:lstStyle>
            <a:lvl1pPr>
              <a:defRPr/>
            </a:lvl1pPr>
          </a:lstStyle>
          <a:p>
            <a:pPr>
              <a:defRPr/>
            </a:pPr>
            <a:fld id="{E11EDF30-924C-4132-941C-ECFFD0DE66A3}" type="slidenum">
              <a:rPr lang="pl-PL" altLang="pl-PL"/>
              <a:pPr>
                <a:defRPr/>
              </a:pPr>
              <a:t>‹#›</a:t>
            </a:fld>
            <a:endParaRPr lang="pl-PL" altLang="pl-PL"/>
          </a:p>
        </p:txBody>
      </p:sp>
    </p:spTree>
    <p:extLst>
      <p:ext uri="{BB962C8B-B14F-4D97-AF65-F5344CB8AC3E}">
        <p14:creationId xmlns:p14="http://schemas.microsoft.com/office/powerpoint/2010/main" val="2153800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5" name="Picture 2" descr="C:\Users\mtwardokus\Desktop\Wizualizacja - wrzesień 2015\WIZUALIZACJA_PIFE_08.12.2015\NOGŁÓWKI DOKUMENTÓW_PIFE\Nagłówek maila_PIFE - kolorowy.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950" y="115888"/>
            <a:ext cx="88741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userDrawn="1"/>
        </p:nvSpPr>
        <p:spPr bwMode="auto">
          <a:xfrm>
            <a:off x="1403350" y="6092825"/>
            <a:ext cx="6264275" cy="461963"/>
          </a:xfrm>
          <a:prstGeom prst="rect">
            <a:avLst/>
          </a:prstGeom>
          <a:solidFill>
            <a:srgbClr val="FFFFFF"/>
          </a:solidFill>
          <a:ln w="3175">
            <a:solidFill>
              <a:schemeClr val="bg1"/>
            </a:solidFill>
            <a:miter lim="800000"/>
            <a:headEnd/>
            <a:tailEnd/>
          </a:ln>
        </p:spPr>
        <p:txBody>
          <a:bodyPr>
            <a:spAutoFit/>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algn="ctr" eaLnBrk="1" hangingPunct="1">
              <a:spcAft>
                <a:spcPts val="1000"/>
              </a:spcAft>
              <a:defRPr/>
            </a:pPr>
            <a:r>
              <a:rPr lang="en-US" altLang="pl-PL" sz="1200" i="0">
                <a:latin typeface="Calibri" panose="020F0502020204030204" pitchFamily="34" charset="0"/>
              </a:rPr>
              <a:t>Projekt</a:t>
            </a:r>
            <a:r>
              <a:rPr lang="pl-PL" altLang="pl-PL" sz="1200" i="0">
                <a:latin typeface="Calibri" panose="020F0502020204030204" pitchFamily="34" charset="0"/>
              </a:rPr>
              <a:t> jest</a:t>
            </a:r>
            <a:r>
              <a:rPr lang="en-US" altLang="pl-PL" sz="1200" i="0">
                <a:latin typeface="Calibri" panose="020F0502020204030204" pitchFamily="34" charset="0"/>
              </a:rPr>
              <a:t> współfinansowany przez Unię Europejską z</a:t>
            </a:r>
            <a:r>
              <a:rPr lang="pl-PL" altLang="pl-PL" sz="1200" i="0">
                <a:latin typeface="Calibri" panose="020F0502020204030204" pitchFamily="34" charset="0"/>
              </a:rPr>
              <a:t> </a:t>
            </a:r>
            <a:r>
              <a:rPr lang="en-US" altLang="pl-PL" sz="1200" i="0">
                <a:latin typeface="Calibri" panose="020F0502020204030204" pitchFamily="34" charset="0"/>
              </a:rPr>
              <a:t>Funduszu Spójności </a:t>
            </a:r>
            <a:br>
              <a:rPr lang="pl-PL" altLang="pl-PL" sz="1200" i="0">
                <a:latin typeface="Calibri" panose="020F0502020204030204" pitchFamily="34" charset="0"/>
              </a:rPr>
            </a:br>
            <a:r>
              <a:rPr lang="en-US" altLang="pl-PL" sz="1200" i="0">
                <a:latin typeface="Calibri" panose="020F0502020204030204" pitchFamily="34" charset="0"/>
              </a:rPr>
              <a:t>w ramach Programu Operacyjnego Pomoc Techniczna 2014-2020</a:t>
            </a:r>
            <a:endParaRPr lang="pl-PL" altLang="pl-PL" sz="1200"/>
          </a:p>
        </p:txBody>
      </p:sp>
      <p:cxnSp>
        <p:nvCxnSpPr>
          <p:cNvPr id="7" name="Łącznik prosty 6"/>
          <p:cNvCxnSpPr/>
          <p:nvPr userDrawn="1"/>
        </p:nvCxnSpPr>
        <p:spPr>
          <a:xfrm>
            <a:off x="179388" y="5949950"/>
            <a:ext cx="8640762" cy="0"/>
          </a:xfrm>
          <a:prstGeom prst="line">
            <a:avLst/>
          </a:prstGeom>
          <a:ln w="0"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a:t>Kliknij ikonę, aby dodać obraz</a:t>
            </a:r>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8" name="Symbol zastępczy daty 3"/>
          <p:cNvSpPr>
            <a:spLocks noGrp="1"/>
          </p:cNvSpPr>
          <p:nvPr>
            <p:ph type="dt" sz="half" idx="10"/>
          </p:nvPr>
        </p:nvSpPr>
        <p:spPr/>
        <p:txBody>
          <a:bodyPr/>
          <a:lstStyle>
            <a:lvl1pPr>
              <a:defRPr/>
            </a:lvl1pPr>
          </a:lstStyle>
          <a:p>
            <a:pPr>
              <a:defRPr/>
            </a:pPr>
            <a:endParaRPr lang="pl-PL"/>
          </a:p>
        </p:txBody>
      </p:sp>
      <p:sp>
        <p:nvSpPr>
          <p:cNvPr id="9" name="Symbol zastępczy stopki 4"/>
          <p:cNvSpPr>
            <a:spLocks noGrp="1"/>
          </p:cNvSpPr>
          <p:nvPr>
            <p:ph type="ftr" sz="quarter" idx="11"/>
          </p:nvPr>
        </p:nvSpPr>
        <p:spPr/>
        <p:txBody>
          <a:bodyPr/>
          <a:lstStyle>
            <a:lvl1pPr>
              <a:defRPr/>
            </a:lvl1pPr>
          </a:lstStyle>
          <a:p>
            <a:pPr>
              <a:defRPr/>
            </a:pPr>
            <a:endParaRPr lang="pl-PL"/>
          </a:p>
        </p:txBody>
      </p:sp>
      <p:sp>
        <p:nvSpPr>
          <p:cNvPr id="10" name="Symbol zastępczy numeru slajdu 5"/>
          <p:cNvSpPr>
            <a:spLocks noGrp="1"/>
          </p:cNvSpPr>
          <p:nvPr>
            <p:ph type="sldNum" sz="quarter" idx="12"/>
          </p:nvPr>
        </p:nvSpPr>
        <p:spPr/>
        <p:txBody>
          <a:bodyPr/>
          <a:lstStyle>
            <a:lvl1pPr>
              <a:defRPr/>
            </a:lvl1pPr>
          </a:lstStyle>
          <a:p>
            <a:pPr>
              <a:defRPr/>
            </a:pPr>
            <a:fld id="{B3D289FB-F74D-44E4-9A95-484A520E0C0C}" type="slidenum">
              <a:rPr lang="pl-PL" altLang="pl-PL"/>
              <a:pPr>
                <a:defRPr/>
              </a:pPr>
              <a:t>‹#›</a:t>
            </a:fld>
            <a:endParaRPr lang="pl-PL" altLang="pl-PL"/>
          </a:p>
        </p:txBody>
      </p:sp>
    </p:spTree>
    <p:extLst>
      <p:ext uri="{BB962C8B-B14F-4D97-AF65-F5344CB8AC3E}">
        <p14:creationId xmlns:p14="http://schemas.microsoft.com/office/powerpoint/2010/main" val="2698099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Symbol zastępczy tytułu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altLang="pl-PL"/>
              <a:t>Kliknij, aby edytować styl</a:t>
            </a:r>
          </a:p>
        </p:txBody>
      </p:sp>
      <p:sp>
        <p:nvSpPr>
          <p:cNvPr id="1027" name="Symbol zastępczy tekstu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a:defRPr/>
            </a:pPr>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a:defRPr/>
            </a:pPr>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533AE90F-E39B-4F80-A924-E899377C8768}" type="slidenum">
              <a:rPr lang="pl-PL" altLang="pl-PL"/>
              <a:pPr>
                <a:defRPr/>
              </a:pPr>
              <a:t>‹#›</a:t>
            </a:fld>
            <a:endParaRPr lang="pl-PL" altLang="pl-PL"/>
          </a:p>
        </p:txBody>
      </p:sp>
    </p:spTree>
  </p:cSld>
  <p:clrMap bg1="lt1" tx1="dk1" bg2="lt2" tx2="dk2" accent1="accent1" accent2="accent2" accent3="accent3" accent4="accent4" accent5="accent5" accent6="accent6" hlink="hlink" folHlink="folHlink"/>
  <p:sldLayoutIdLst>
    <p:sldLayoutId id="2147484090" r:id="rId1"/>
    <p:sldLayoutId id="2147484091" r:id="rId2"/>
    <p:sldLayoutId id="2147484092" r:id="rId3"/>
    <p:sldLayoutId id="2147484093" r:id="rId4"/>
    <p:sldLayoutId id="2147484094" r:id="rId5"/>
    <p:sldLayoutId id="2147484095" r:id="rId6"/>
    <p:sldLayoutId id="2147484096" r:id="rId7"/>
    <p:sldLayoutId id="2147484097" r:id="rId8"/>
    <p:sldLayoutId id="2147484098" r:id="rId9"/>
    <p:sldLayoutId id="2147484099" r:id="rId10"/>
    <p:sldLayoutId id="2147484100" r:id="rId11"/>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s://lexlege.pl/ustawa-o-partnerstwie-publiczno-prywatnym"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745CA18E-E835-4C4C-85B6-C540DB857B82}" type="slidenum">
              <a:rPr lang="pl-PL" altLang="pl-PL" smtClean="0"/>
              <a:pPr>
                <a:defRPr/>
              </a:pPr>
              <a:t>1</a:t>
            </a:fld>
            <a:endParaRPr lang="pl-PL" altLang="pl-PL"/>
          </a:p>
        </p:txBody>
      </p:sp>
      <p:pic>
        <p:nvPicPr>
          <p:cNvPr id="8" name="Obraz 7">
            <a:extLst>
              <a:ext uri="{FF2B5EF4-FFF2-40B4-BE49-F238E27FC236}">
                <a16:creationId xmlns:a16="http://schemas.microsoft.com/office/drawing/2014/main" id="{06CE068B-3094-4244-81E1-EFE3FE951520}"/>
              </a:ext>
            </a:extLst>
          </p:cNvPr>
          <p:cNvPicPr>
            <a:picLocks noChangeAspect="1"/>
          </p:cNvPicPr>
          <p:nvPr/>
        </p:nvPicPr>
        <p:blipFill>
          <a:blip r:embed="rId2"/>
          <a:stretch>
            <a:fillRect/>
          </a:stretch>
        </p:blipFill>
        <p:spPr>
          <a:xfrm>
            <a:off x="865310" y="1456773"/>
            <a:ext cx="7413379" cy="3944454"/>
          </a:xfrm>
          <a:prstGeom prst="rect">
            <a:avLst/>
          </a:prstGeom>
        </p:spPr>
      </p:pic>
    </p:spTree>
    <p:extLst>
      <p:ext uri="{BB962C8B-B14F-4D97-AF65-F5344CB8AC3E}">
        <p14:creationId xmlns:p14="http://schemas.microsoft.com/office/powerpoint/2010/main" val="2223796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745CA18E-E835-4C4C-85B6-C540DB857B82}" type="slidenum">
              <a:rPr lang="pl-PL" altLang="pl-PL" smtClean="0"/>
              <a:pPr>
                <a:defRPr/>
              </a:pPr>
              <a:t>10</a:t>
            </a:fld>
            <a:endParaRPr lang="pl-PL" altLang="pl-PL"/>
          </a:p>
        </p:txBody>
      </p:sp>
      <p:pic>
        <p:nvPicPr>
          <p:cNvPr id="3" name="Obraz 2">
            <a:extLst>
              <a:ext uri="{FF2B5EF4-FFF2-40B4-BE49-F238E27FC236}">
                <a16:creationId xmlns:a16="http://schemas.microsoft.com/office/drawing/2014/main" id="{3BF7EA3B-A24D-4714-9006-02C562D8F7B0}"/>
              </a:ext>
            </a:extLst>
          </p:cNvPr>
          <p:cNvPicPr>
            <a:picLocks noChangeAspect="1"/>
          </p:cNvPicPr>
          <p:nvPr/>
        </p:nvPicPr>
        <p:blipFill>
          <a:blip r:embed="rId2"/>
          <a:stretch>
            <a:fillRect/>
          </a:stretch>
        </p:blipFill>
        <p:spPr>
          <a:xfrm>
            <a:off x="395536" y="1196752"/>
            <a:ext cx="8496944" cy="4536503"/>
          </a:xfrm>
          <a:prstGeom prst="rect">
            <a:avLst/>
          </a:prstGeom>
        </p:spPr>
      </p:pic>
    </p:spTree>
    <p:extLst>
      <p:ext uri="{BB962C8B-B14F-4D97-AF65-F5344CB8AC3E}">
        <p14:creationId xmlns:p14="http://schemas.microsoft.com/office/powerpoint/2010/main" val="1172163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745CA18E-E835-4C4C-85B6-C540DB857B82}" type="slidenum">
              <a:rPr lang="pl-PL" altLang="pl-PL" smtClean="0"/>
              <a:pPr>
                <a:defRPr/>
              </a:pPr>
              <a:t>11</a:t>
            </a:fld>
            <a:endParaRPr lang="pl-PL" altLang="pl-PL"/>
          </a:p>
        </p:txBody>
      </p:sp>
      <p:sp>
        <p:nvSpPr>
          <p:cNvPr id="5" name="Prostokąt 4">
            <a:extLst>
              <a:ext uri="{FF2B5EF4-FFF2-40B4-BE49-F238E27FC236}">
                <a16:creationId xmlns:a16="http://schemas.microsoft.com/office/drawing/2014/main" id="{A033825A-982E-4B5C-B2C2-8DCAA8900802}"/>
              </a:ext>
            </a:extLst>
          </p:cNvPr>
          <p:cNvSpPr/>
          <p:nvPr/>
        </p:nvSpPr>
        <p:spPr>
          <a:xfrm>
            <a:off x="395536" y="1484783"/>
            <a:ext cx="8291264" cy="4016484"/>
          </a:xfrm>
          <a:prstGeom prst="rect">
            <a:avLst/>
          </a:prstGeom>
        </p:spPr>
        <p:txBody>
          <a:bodyPr wrap="square">
            <a:spAutoFit/>
          </a:bodyPr>
          <a:lstStyle/>
          <a:p>
            <a:pPr lvl="0" algn="just" eaLnBrk="1" fontAlgn="auto" hangingPunct="1">
              <a:lnSpc>
                <a:spcPct val="90000"/>
              </a:lnSpc>
              <a:spcBef>
                <a:spcPts val="1000"/>
              </a:spcBef>
              <a:spcAft>
                <a:spcPts val="0"/>
              </a:spcAft>
            </a:pPr>
            <a:endParaRPr lang="pl-PL" sz="2000" b="1" i="0" dirty="0">
              <a:solidFill>
                <a:prstClr val="black"/>
              </a:solidFill>
              <a:latin typeface="Calibri" panose="020F0502020204030204"/>
            </a:endParaRPr>
          </a:p>
          <a:p>
            <a:pPr lvl="0" algn="just" eaLnBrk="1" fontAlgn="auto" hangingPunct="1">
              <a:lnSpc>
                <a:spcPct val="90000"/>
              </a:lnSpc>
              <a:spcBef>
                <a:spcPts val="1000"/>
              </a:spcBef>
              <a:spcAft>
                <a:spcPts val="0"/>
              </a:spcAft>
            </a:pPr>
            <a:r>
              <a:rPr lang="pl-PL" sz="2000" b="1" i="0" dirty="0">
                <a:solidFill>
                  <a:prstClr val="black"/>
                </a:solidFill>
                <a:latin typeface="Calibri" panose="020F0502020204030204"/>
              </a:rPr>
              <a:t>Zasady zamówień publicznych (unijne i krajowe)</a:t>
            </a:r>
          </a:p>
          <a:p>
            <a:pPr lvl="0" algn="just" eaLnBrk="1" fontAlgn="auto" hangingPunct="1">
              <a:lnSpc>
                <a:spcPct val="90000"/>
              </a:lnSpc>
              <a:spcBef>
                <a:spcPts val="1000"/>
              </a:spcBef>
              <a:spcAft>
                <a:spcPts val="0"/>
              </a:spcAft>
            </a:pPr>
            <a:endParaRPr lang="pl-PL" sz="2000" b="1" i="0" dirty="0">
              <a:solidFill>
                <a:prstClr val="black"/>
              </a:solidFill>
              <a:latin typeface="Calibri" panose="020F0502020204030204"/>
            </a:endParaRPr>
          </a:p>
          <a:p>
            <a:pPr marL="514350" lvl="0" indent="-514350" algn="just" eaLnBrk="1" fontAlgn="auto" hangingPunct="1">
              <a:lnSpc>
                <a:spcPct val="90000"/>
              </a:lnSpc>
              <a:spcBef>
                <a:spcPts val="1000"/>
              </a:spcBef>
              <a:spcAft>
                <a:spcPts val="0"/>
              </a:spcAft>
              <a:buFont typeface="Arial" panose="020B0604020202020204" pitchFamily="34" charset="0"/>
              <a:buAutoNum type="arabicParenR"/>
            </a:pPr>
            <a:r>
              <a:rPr lang="pl-PL" sz="2000" i="0" dirty="0">
                <a:solidFill>
                  <a:prstClr val="black"/>
                </a:solidFill>
                <a:latin typeface="Calibri" panose="020F0502020204030204"/>
              </a:rPr>
              <a:t>zasada równego traktowania,</a:t>
            </a:r>
          </a:p>
          <a:p>
            <a:pPr marL="514350" lvl="0" indent="-514350" algn="just" eaLnBrk="1" fontAlgn="auto" hangingPunct="1">
              <a:lnSpc>
                <a:spcPct val="90000"/>
              </a:lnSpc>
              <a:spcBef>
                <a:spcPts val="1000"/>
              </a:spcBef>
              <a:spcAft>
                <a:spcPts val="0"/>
              </a:spcAft>
              <a:buFont typeface="Arial" panose="020B0604020202020204" pitchFamily="34" charset="0"/>
              <a:buAutoNum type="arabicParenR"/>
            </a:pPr>
            <a:r>
              <a:rPr lang="pl-PL" sz="2000" i="0" dirty="0">
                <a:solidFill>
                  <a:prstClr val="black"/>
                </a:solidFill>
                <a:latin typeface="Calibri" panose="020F0502020204030204"/>
              </a:rPr>
              <a:t>zasada niedyskryminacji,</a:t>
            </a:r>
          </a:p>
          <a:p>
            <a:pPr marL="514350" lvl="0" indent="-514350" algn="just" eaLnBrk="1" fontAlgn="auto" hangingPunct="1">
              <a:lnSpc>
                <a:spcPct val="90000"/>
              </a:lnSpc>
              <a:spcBef>
                <a:spcPts val="1000"/>
              </a:spcBef>
              <a:spcAft>
                <a:spcPts val="0"/>
              </a:spcAft>
              <a:buFont typeface="Arial" panose="020B0604020202020204" pitchFamily="34" charset="0"/>
              <a:buAutoNum type="arabicParenR"/>
            </a:pPr>
            <a:r>
              <a:rPr lang="pl-PL" sz="2000" i="0" dirty="0">
                <a:solidFill>
                  <a:prstClr val="black"/>
                </a:solidFill>
                <a:latin typeface="Calibri" panose="020F0502020204030204"/>
              </a:rPr>
              <a:t>zasada wzajemnego uznawania,</a:t>
            </a:r>
          </a:p>
          <a:p>
            <a:pPr marL="514350" lvl="0" indent="-514350" algn="just" eaLnBrk="1" fontAlgn="auto" hangingPunct="1">
              <a:lnSpc>
                <a:spcPct val="90000"/>
              </a:lnSpc>
              <a:spcBef>
                <a:spcPts val="1000"/>
              </a:spcBef>
              <a:spcAft>
                <a:spcPts val="0"/>
              </a:spcAft>
              <a:buFont typeface="Arial" panose="020B0604020202020204" pitchFamily="34" charset="0"/>
              <a:buAutoNum type="arabicParenR"/>
            </a:pPr>
            <a:r>
              <a:rPr lang="pl-PL" sz="2000" i="0" dirty="0">
                <a:solidFill>
                  <a:prstClr val="black"/>
                </a:solidFill>
                <a:latin typeface="Calibri" panose="020F0502020204030204"/>
              </a:rPr>
              <a:t>Zasada proporcjonalności</a:t>
            </a:r>
          </a:p>
          <a:p>
            <a:pPr marL="514350" lvl="0" indent="-514350" algn="just" eaLnBrk="1" fontAlgn="auto" hangingPunct="1">
              <a:lnSpc>
                <a:spcPct val="90000"/>
              </a:lnSpc>
              <a:spcBef>
                <a:spcPts val="1000"/>
              </a:spcBef>
              <a:spcAft>
                <a:spcPts val="0"/>
              </a:spcAft>
              <a:buFont typeface="Arial" panose="020B0604020202020204" pitchFamily="34" charset="0"/>
              <a:buAutoNum type="arabicParenR"/>
            </a:pPr>
            <a:r>
              <a:rPr lang="pl-PL" sz="2000" i="0" dirty="0">
                <a:solidFill>
                  <a:prstClr val="black"/>
                </a:solidFill>
                <a:latin typeface="Calibri" panose="020F0502020204030204"/>
              </a:rPr>
              <a:t>zasada przejrzystości.</a:t>
            </a:r>
          </a:p>
          <a:p>
            <a:pPr lvl="0" algn="just" eaLnBrk="1" fontAlgn="auto" hangingPunct="1">
              <a:lnSpc>
                <a:spcPct val="90000"/>
              </a:lnSpc>
              <a:spcBef>
                <a:spcPts val="1000"/>
              </a:spcBef>
              <a:spcAft>
                <a:spcPts val="0"/>
              </a:spcAft>
            </a:pPr>
            <a:endParaRPr lang="pl-PL" sz="2000" i="0" dirty="0">
              <a:solidFill>
                <a:prstClr val="black"/>
              </a:solidFill>
              <a:latin typeface="Calibri" panose="020F0502020204030204"/>
            </a:endParaRPr>
          </a:p>
          <a:p>
            <a:pPr lvl="0" algn="just" eaLnBrk="1" fontAlgn="auto" hangingPunct="1">
              <a:lnSpc>
                <a:spcPct val="90000"/>
              </a:lnSpc>
              <a:spcBef>
                <a:spcPts val="1000"/>
              </a:spcBef>
              <a:spcAft>
                <a:spcPts val="0"/>
              </a:spcAft>
            </a:pPr>
            <a:r>
              <a:rPr lang="pl-PL" sz="2000" b="1" i="0" dirty="0">
                <a:solidFill>
                  <a:prstClr val="black"/>
                </a:solidFill>
                <a:latin typeface="Calibri" panose="020F0502020204030204"/>
              </a:rPr>
              <a:t>Wydatki ponoszone w sposób racjonalny, efektywny i przejrzysty</a:t>
            </a:r>
          </a:p>
        </p:txBody>
      </p:sp>
    </p:spTree>
    <p:extLst>
      <p:ext uri="{BB962C8B-B14F-4D97-AF65-F5344CB8AC3E}">
        <p14:creationId xmlns:p14="http://schemas.microsoft.com/office/powerpoint/2010/main" val="30583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745CA18E-E835-4C4C-85B6-C540DB857B82}" type="slidenum">
              <a:rPr lang="pl-PL" altLang="pl-PL" smtClean="0"/>
              <a:pPr>
                <a:defRPr/>
              </a:pPr>
              <a:t>12</a:t>
            </a:fld>
            <a:endParaRPr lang="pl-PL" altLang="pl-PL"/>
          </a:p>
        </p:txBody>
      </p:sp>
      <p:sp>
        <p:nvSpPr>
          <p:cNvPr id="3" name="Prostokąt 2">
            <a:extLst>
              <a:ext uri="{FF2B5EF4-FFF2-40B4-BE49-F238E27FC236}">
                <a16:creationId xmlns:a16="http://schemas.microsoft.com/office/drawing/2014/main" id="{12566AB0-371A-4B0E-8703-6141C83C32F8}"/>
              </a:ext>
            </a:extLst>
          </p:cNvPr>
          <p:cNvSpPr/>
          <p:nvPr/>
        </p:nvSpPr>
        <p:spPr>
          <a:xfrm>
            <a:off x="467544" y="2413338"/>
            <a:ext cx="8352928" cy="3077766"/>
          </a:xfrm>
          <a:prstGeom prst="rect">
            <a:avLst/>
          </a:prstGeom>
        </p:spPr>
        <p:txBody>
          <a:bodyPr wrap="square">
            <a:spAutoFit/>
          </a:bodyPr>
          <a:lstStyle/>
          <a:p>
            <a:pPr lvl="0" algn="ctr" eaLnBrk="1" fontAlgn="auto" hangingPunct="1">
              <a:lnSpc>
                <a:spcPct val="90000"/>
              </a:lnSpc>
              <a:spcBef>
                <a:spcPts val="1000"/>
              </a:spcBef>
              <a:spcAft>
                <a:spcPts val="0"/>
              </a:spcAft>
            </a:pPr>
            <a:endParaRPr lang="pl-PL" sz="2000" b="1" i="0" dirty="0">
              <a:solidFill>
                <a:prstClr val="black"/>
              </a:solidFill>
              <a:latin typeface="Calibri" panose="020F0502020204030204"/>
            </a:endParaRPr>
          </a:p>
          <a:p>
            <a:pPr lvl="0" algn="ctr" eaLnBrk="1" fontAlgn="auto" hangingPunct="1">
              <a:lnSpc>
                <a:spcPct val="90000"/>
              </a:lnSpc>
              <a:spcBef>
                <a:spcPts val="1000"/>
              </a:spcBef>
              <a:spcAft>
                <a:spcPts val="0"/>
              </a:spcAft>
            </a:pPr>
            <a:r>
              <a:rPr lang="pl-PL" sz="2000" b="1" i="0" dirty="0">
                <a:solidFill>
                  <a:prstClr val="black"/>
                </a:solidFill>
                <a:latin typeface="Calibri" panose="020F0502020204030204"/>
              </a:rPr>
              <a:t>Na co zwrócić uwagę, prowadząc postępowanie o udzielenie zamówienia w ramach zasady konkurencyjności</a:t>
            </a:r>
          </a:p>
          <a:p>
            <a:pPr lvl="0" algn="ctr" eaLnBrk="1" fontAlgn="auto" hangingPunct="1">
              <a:lnSpc>
                <a:spcPct val="90000"/>
              </a:lnSpc>
              <a:spcBef>
                <a:spcPts val="1000"/>
              </a:spcBef>
              <a:spcAft>
                <a:spcPts val="0"/>
              </a:spcAft>
            </a:pPr>
            <a:endParaRPr lang="pl-PL" sz="2000" b="1" i="0" dirty="0">
              <a:solidFill>
                <a:prstClr val="black"/>
              </a:solidFill>
              <a:latin typeface="Calibri" panose="020F0502020204030204"/>
            </a:endParaRPr>
          </a:p>
          <a:p>
            <a:pPr lvl="0" algn="ctr" eaLnBrk="1" fontAlgn="auto" hangingPunct="1">
              <a:lnSpc>
                <a:spcPct val="90000"/>
              </a:lnSpc>
              <a:spcBef>
                <a:spcPts val="1000"/>
              </a:spcBef>
              <a:spcAft>
                <a:spcPts val="0"/>
              </a:spcAft>
            </a:pPr>
            <a:endParaRPr lang="pl-PL" sz="2000" b="1" i="0" dirty="0">
              <a:solidFill>
                <a:prstClr val="black"/>
              </a:solidFill>
              <a:latin typeface="Calibri" panose="020F0502020204030204"/>
            </a:endParaRPr>
          </a:p>
          <a:p>
            <a:pPr lvl="0" algn="ctr" eaLnBrk="1" fontAlgn="auto" hangingPunct="1">
              <a:lnSpc>
                <a:spcPct val="90000"/>
              </a:lnSpc>
              <a:spcBef>
                <a:spcPts val="1000"/>
              </a:spcBef>
              <a:spcAft>
                <a:spcPts val="0"/>
              </a:spcAft>
            </a:pPr>
            <a:endParaRPr lang="pl-PL" sz="2000" b="1" i="0" dirty="0">
              <a:solidFill>
                <a:prstClr val="black"/>
              </a:solidFill>
              <a:latin typeface="Calibri" panose="020F0502020204030204"/>
            </a:endParaRPr>
          </a:p>
          <a:p>
            <a:pPr lvl="0" algn="ctr" eaLnBrk="1" fontAlgn="auto" hangingPunct="1">
              <a:lnSpc>
                <a:spcPct val="90000"/>
              </a:lnSpc>
              <a:spcBef>
                <a:spcPts val="1000"/>
              </a:spcBef>
              <a:spcAft>
                <a:spcPts val="0"/>
              </a:spcAft>
            </a:pPr>
            <a:endParaRPr lang="pl-PL" sz="2000" b="1" i="0" dirty="0">
              <a:solidFill>
                <a:prstClr val="black"/>
              </a:solidFill>
              <a:latin typeface="Calibri" panose="020F0502020204030204"/>
            </a:endParaRPr>
          </a:p>
          <a:p>
            <a:pPr lvl="0" algn="ctr" eaLnBrk="1" fontAlgn="auto" hangingPunct="1">
              <a:lnSpc>
                <a:spcPct val="90000"/>
              </a:lnSpc>
              <a:spcBef>
                <a:spcPts val="1000"/>
              </a:spcBef>
              <a:spcAft>
                <a:spcPts val="0"/>
              </a:spcAft>
            </a:pPr>
            <a:endParaRPr lang="pl-PL" sz="2000" i="0" dirty="0">
              <a:solidFill>
                <a:prstClr val="black"/>
              </a:solidFill>
              <a:latin typeface="Calibri" panose="020F0502020204030204"/>
            </a:endParaRPr>
          </a:p>
        </p:txBody>
      </p:sp>
    </p:spTree>
    <p:extLst>
      <p:ext uri="{BB962C8B-B14F-4D97-AF65-F5344CB8AC3E}">
        <p14:creationId xmlns:p14="http://schemas.microsoft.com/office/powerpoint/2010/main" val="2472737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745CA18E-E835-4C4C-85B6-C540DB857B82}" type="slidenum">
              <a:rPr lang="pl-PL" altLang="pl-PL" smtClean="0"/>
              <a:pPr>
                <a:defRPr/>
              </a:pPr>
              <a:t>13</a:t>
            </a:fld>
            <a:endParaRPr lang="pl-PL" altLang="pl-PL"/>
          </a:p>
        </p:txBody>
      </p:sp>
      <p:pic>
        <p:nvPicPr>
          <p:cNvPr id="3" name="Obraz 2">
            <a:extLst>
              <a:ext uri="{FF2B5EF4-FFF2-40B4-BE49-F238E27FC236}">
                <a16:creationId xmlns:a16="http://schemas.microsoft.com/office/drawing/2014/main" id="{454E38CF-FCCB-4641-8A03-53DD0136A722}"/>
              </a:ext>
            </a:extLst>
          </p:cNvPr>
          <p:cNvPicPr>
            <a:picLocks noChangeAspect="1"/>
          </p:cNvPicPr>
          <p:nvPr/>
        </p:nvPicPr>
        <p:blipFill>
          <a:blip r:embed="rId2"/>
          <a:stretch>
            <a:fillRect/>
          </a:stretch>
        </p:blipFill>
        <p:spPr>
          <a:xfrm>
            <a:off x="1523736" y="1714351"/>
            <a:ext cx="6096528" cy="3429297"/>
          </a:xfrm>
          <a:prstGeom prst="rect">
            <a:avLst/>
          </a:prstGeom>
        </p:spPr>
      </p:pic>
    </p:spTree>
    <p:extLst>
      <p:ext uri="{BB962C8B-B14F-4D97-AF65-F5344CB8AC3E}">
        <p14:creationId xmlns:p14="http://schemas.microsoft.com/office/powerpoint/2010/main" val="1313476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745CA18E-E835-4C4C-85B6-C540DB857B82}" type="slidenum">
              <a:rPr lang="pl-PL" altLang="pl-PL" smtClean="0"/>
              <a:pPr>
                <a:defRPr/>
              </a:pPr>
              <a:t>14</a:t>
            </a:fld>
            <a:endParaRPr lang="pl-PL" altLang="pl-PL"/>
          </a:p>
        </p:txBody>
      </p:sp>
      <p:sp>
        <p:nvSpPr>
          <p:cNvPr id="3" name="Prostokąt 2">
            <a:extLst>
              <a:ext uri="{FF2B5EF4-FFF2-40B4-BE49-F238E27FC236}">
                <a16:creationId xmlns:a16="http://schemas.microsoft.com/office/drawing/2014/main" id="{97BC57F6-3012-4896-917B-1033CE393826}"/>
              </a:ext>
            </a:extLst>
          </p:cNvPr>
          <p:cNvSpPr/>
          <p:nvPr/>
        </p:nvSpPr>
        <p:spPr>
          <a:xfrm>
            <a:off x="323528" y="1268759"/>
            <a:ext cx="8363272" cy="3836948"/>
          </a:xfrm>
          <a:prstGeom prst="rect">
            <a:avLst/>
          </a:prstGeom>
        </p:spPr>
        <p:txBody>
          <a:bodyPr wrap="square">
            <a:spAutoFit/>
          </a:bodyPr>
          <a:lstStyle/>
          <a:p>
            <a:pPr algn="just">
              <a:spcBef>
                <a:spcPts val="1199"/>
              </a:spcBef>
              <a:spcAft>
                <a:spcPts val="201"/>
              </a:spcAft>
              <a:tabLst>
                <a:tab pos="0" algn="l"/>
              </a:tabLst>
            </a:pPr>
            <a:endParaRPr lang="pl-PL" sz="2000" b="1" spc="-1" dirty="0">
              <a:solidFill>
                <a:srgbClr val="404040"/>
              </a:solidFill>
              <a:latin typeface="+mn-lt"/>
              <a:ea typeface="Tahoma"/>
            </a:endParaRPr>
          </a:p>
          <a:p>
            <a:pPr algn="just">
              <a:spcBef>
                <a:spcPts val="1199"/>
              </a:spcBef>
              <a:spcAft>
                <a:spcPts val="201"/>
              </a:spcAft>
              <a:tabLst>
                <a:tab pos="0" algn="l"/>
              </a:tabLst>
            </a:pPr>
            <a:r>
              <a:rPr lang="pl-PL" sz="2000" b="1" spc="-1" dirty="0">
                <a:solidFill>
                  <a:srgbClr val="404040"/>
                </a:solidFill>
                <a:latin typeface="+mn-lt"/>
                <a:ea typeface="Tahoma"/>
              </a:rPr>
              <a:t>Rozporządzenie Parlamentu Europejskiego i Rady (UE) nr 1303/2013 </a:t>
            </a:r>
            <a:r>
              <a:rPr lang="pl-PL" sz="2000" spc="-1" dirty="0">
                <a:solidFill>
                  <a:srgbClr val="404040"/>
                </a:solidFill>
                <a:latin typeface="+mn-lt"/>
                <a:ea typeface="Tahoma"/>
              </a:rPr>
              <a:t>z dnia 17 grudnia 2013 r. ustanawiającego wspólne przepisy dotyczące Europejskiego Funduszu Rozwoju Regionalnego, Europejskiego Funduszu Społecznego, Funduszu Spójności, Europejskiego Funduszu Rolnego na rzecz Rozwoju Obszarów Wiejskich oraz Europejskiego Funduszu Morskiego i Rybackiego oraz ustanawiającego przepisy ogólne dotyczące Europejskiego Funduszu Rozwoju Regionalnego, Europejskiego Funduszu Społecznego, Funduszu Spójności i Europejskiego Funduszu Morskiego i Rybackiego oraz uchylającego rozporządzenie Rady (WE) nr 1083/2006 </a:t>
            </a:r>
            <a:endParaRPr lang="pl-PL" sz="2000" spc="-1" dirty="0">
              <a:latin typeface="+mn-lt"/>
            </a:endParaRPr>
          </a:p>
          <a:p>
            <a:pPr algn="just">
              <a:spcBef>
                <a:spcPts val="1199"/>
              </a:spcBef>
              <a:spcAft>
                <a:spcPts val="201"/>
              </a:spcAft>
              <a:tabLst>
                <a:tab pos="0" algn="l"/>
              </a:tabLst>
            </a:pPr>
            <a:r>
              <a:rPr lang="pl-PL" sz="2000" b="1" spc="-1" dirty="0">
                <a:solidFill>
                  <a:srgbClr val="FF0000"/>
                </a:solidFill>
                <a:latin typeface="+mn-lt"/>
                <a:ea typeface="Tahoma"/>
              </a:rPr>
              <a:t>Rozdział III Kwalifikowalność wydatków i trwałość</a:t>
            </a:r>
            <a:endParaRPr lang="pl-PL" sz="2000" dirty="0">
              <a:latin typeface="+mn-lt"/>
            </a:endParaRPr>
          </a:p>
        </p:txBody>
      </p:sp>
    </p:spTree>
    <p:extLst>
      <p:ext uri="{BB962C8B-B14F-4D97-AF65-F5344CB8AC3E}">
        <p14:creationId xmlns:p14="http://schemas.microsoft.com/office/powerpoint/2010/main" val="1883583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745CA18E-E835-4C4C-85B6-C540DB857B82}" type="slidenum">
              <a:rPr lang="pl-PL" altLang="pl-PL" smtClean="0"/>
              <a:pPr>
                <a:defRPr/>
              </a:pPr>
              <a:t>15</a:t>
            </a:fld>
            <a:endParaRPr lang="pl-PL" altLang="pl-PL"/>
          </a:p>
        </p:txBody>
      </p:sp>
      <p:sp>
        <p:nvSpPr>
          <p:cNvPr id="3" name="Prostokąt 2">
            <a:extLst>
              <a:ext uri="{FF2B5EF4-FFF2-40B4-BE49-F238E27FC236}">
                <a16:creationId xmlns:a16="http://schemas.microsoft.com/office/drawing/2014/main" id="{464EC129-6BA7-4E8F-A353-13809D648D79}"/>
              </a:ext>
            </a:extLst>
          </p:cNvPr>
          <p:cNvSpPr/>
          <p:nvPr/>
        </p:nvSpPr>
        <p:spPr>
          <a:xfrm>
            <a:off x="251520" y="1166843"/>
            <a:ext cx="8640960" cy="4616648"/>
          </a:xfrm>
          <a:prstGeom prst="rect">
            <a:avLst/>
          </a:prstGeom>
        </p:spPr>
        <p:txBody>
          <a:bodyPr wrap="square">
            <a:spAutoFit/>
          </a:bodyPr>
          <a:lstStyle/>
          <a:p>
            <a:pPr marL="0" indent="0" algn="just">
              <a:buNone/>
            </a:pPr>
            <a:endParaRPr lang="pl-PL" b="1" dirty="0"/>
          </a:p>
          <a:p>
            <a:pPr marL="0" indent="0" algn="just">
              <a:buNone/>
            </a:pPr>
            <a:r>
              <a:rPr lang="pl-PL" sz="2000" b="1" dirty="0">
                <a:latin typeface="+mn-lt"/>
              </a:rPr>
              <a:t>Kwalifikowalność wydatku – ocena</a:t>
            </a:r>
          </a:p>
          <a:p>
            <a:pPr marL="0" indent="0" algn="just">
              <a:buNone/>
            </a:pPr>
            <a:endParaRPr lang="pl-PL" sz="2000" dirty="0">
              <a:latin typeface="+mn-lt"/>
            </a:endParaRPr>
          </a:p>
          <a:p>
            <a:pPr marL="0" indent="0" algn="just">
              <a:buNone/>
            </a:pPr>
            <a:r>
              <a:rPr lang="pl-PL" sz="2000" dirty="0">
                <a:latin typeface="+mn-lt"/>
              </a:rPr>
              <a:t>Zgodnie z zapisami rozdziału 6.2.3 lit g. wytycznych horyzontalnych kwalifikowalność wydatku zależy przede wszystkim od tego, czy jest on dokonany w sposób:</a:t>
            </a:r>
          </a:p>
          <a:p>
            <a:pPr marL="342900" indent="-342900" algn="just">
              <a:buFont typeface="Arial" panose="020B0604020202020204" pitchFamily="34" charset="0"/>
              <a:buChar char="•"/>
            </a:pPr>
            <a:r>
              <a:rPr lang="pl-PL" sz="2000" dirty="0">
                <a:latin typeface="+mn-lt"/>
              </a:rPr>
              <a:t> przejrzysty,</a:t>
            </a:r>
          </a:p>
          <a:p>
            <a:pPr marL="342900" indent="-342900" algn="just">
              <a:buFont typeface="Arial" panose="020B0604020202020204" pitchFamily="34" charset="0"/>
              <a:buChar char="•"/>
            </a:pPr>
            <a:r>
              <a:rPr lang="pl-PL" sz="2000" dirty="0">
                <a:latin typeface="+mn-lt"/>
              </a:rPr>
              <a:t>racjonalny (celowy),</a:t>
            </a:r>
          </a:p>
          <a:p>
            <a:pPr marL="342900" indent="-342900" algn="just">
              <a:buFont typeface="Arial" panose="020B0604020202020204" pitchFamily="34" charset="0"/>
              <a:buChar char="•"/>
            </a:pPr>
            <a:r>
              <a:rPr lang="pl-PL" sz="2000" dirty="0">
                <a:latin typeface="+mn-lt"/>
              </a:rPr>
              <a:t>oszczędny i efektywny (z zachowaniem zasady uzyskiwania najlepszych efektów z danych nakładów)</a:t>
            </a:r>
          </a:p>
          <a:p>
            <a:pPr algn="just"/>
            <a:endParaRPr lang="pl-PL" sz="2000" dirty="0">
              <a:latin typeface="+mn-lt"/>
            </a:endParaRPr>
          </a:p>
          <a:p>
            <a:pPr marL="0" indent="0" algn="just">
              <a:buNone/>
            </a:pPr>
            <a:r>
              <a:rPr lang="pl-PL" sz="2000" dirty="0">
                <a:latin typeface="+mn-lt"/>
              </a:rPr>
              <a:t>warunki dotyczą każdego wydatku ponoszonego w ramach realizacji projektu współfinansowanego ze środków budżetu UE, niezależnie od jego wysokości</a:t>
            </a:r>
            <a:r>
              <a:rPr lang="pl-PL" dirty="0"/>
              <a:t>. </a:t>
            </a:r>
          </a:p>
          <a:p>
            <a:pPr marL="0" indent="0" algn="just">
              <a:buNone/>
            </a:pPr>
            <a:endParaRPr lang="pl-PL" dirty="0"/>
          </a:p>
          <a:p>
            <a:pPr marL="0" indent="0" algn="just">
              <a:buNone/>
            </a:pPr>
            <a:r>
              <a:rPr lang="pl-PL" b="1" dirty="0"/>
              <a:t>Zapewnienie właściwej ścieżki audytu</a:t>
            </a:r>
            <a:endParaRPr lang="pl-PL" dirty="0"/>
          </a:p>
        </p:txBody>
      </p:sp>
    </p:spTree>
    <p:extLst>
      <p:ext uri="{BB962C8B-B14F-4D97-AF65-F5344CB8AC3E}">
        <p14:creationId xmlns:p14="http://schemas.microsoft.com/office/powerpoint/2010/main" val="1128823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745CA18E-E835-4C4C-85B6-C540DB857B82}" type="slidenum">
              <a:rPr lang="pl-PL" altLang="pl-PL" smtClean="0"/>
              <a:pPr>
                <a:defRPr/>
              </a:pPr>
              <a:t>16</a:t>
            </a:fld>
            <a:endParaRPr lang="pl-PL" altLang="pl-PL"/>
          </a:p>
        </p:txBody>
      </p:sp>
      <p:sp>
        <p:nvSpPr>
          <p:cNvPr id="4" name="Prostokąt 3">
            <a:extLst>
              <a:ext uri="{FF2B5EF4-FFF2-40B4-BE49-F238E27FC236}">
                <a16:creationId xmlns:a16="http://schemas.microsoft.com/office/drawing/2014/main" id="{07E4F0D6-B121-4867-951C-63B6514F2EB5}"/>
              </a:ext>
            </a:extLst>
          </p:cNvPr>
          <p:cNvSpPr/>
          <p:nvPr/>
        </p:nvSpPr>
        <p:spPr>
          <a:xfrm>
            <a:off x="323528" y="1381260"/>
            <a:ext cx="8496944" cy="3316805"/>
          </a:xfrm>
          <a:prstGeom prst="rect">
            <a:avLst/>
          </a:prstGeom>
        </p:spPr>
        <p:txBody>
          <a:bodyPr wrap="square">
            <a:spAutoFit/>
          </a:bodyPr>
          <a:lstStyle/>
          <a:p>
            <a:pPr lvl="0" algn="just" eaLnBrk="1" fontAlgn="auto" hangingPunct="1">
              <a:lnSpc>
                <a:spcPct val="90000"/>
              </a:lnSpc>
              <a:spcBef>
                <a:spcPts val="1000"/>
              </a:spcBef>
              <a:spcAft>
                <a:spcPts val="0"/>
              </a:spcAft>
            </a:pPr>
            <a:endParaRPr lang="pl-PL" sz="2800" b="1" i="0" dirty="0">
              <a:solidFill>
                <a:prstClr val="black"/>
              </a:solidFill>
              <a:latin typeface="Calibri" panose="020F0502020204030204"/>
            </a:endParaRPr>
          </a:p>
          <a:p>
            <a:pPr lvl="0" algn="just" eaLnBrk="1" fontAlgn="auto" hangingPunct="1">
              <a:lnSpc>
                <a:spcPct val="90000"/>
              </a:lnSpc>
              <a:spcBef>
                <a:spcPts val="1000"/>
              </a:spcBef>
              <a:spcAft>
                <a:spcPts val="0"/>
              </a:spcAft>
            </a:pPr>
            <a:endParaRPr lang="pl-PL" sz="2000" b="1" i="0" dirty="0">
              <a:solidFill>
                <a:prstClr val="black"/>
              </a:solidFill>
              <a:latin typeface="Calibri" panose="020F0502020204030204"/>
            </a:endParaRPr>
          </a:p>
          <a:p>
            <a:pPr lvl="0" algn="just" eaLnBrk="1" fontAlgn="auto" hangingPunct="1">
              <a:lnSpc>
                <a:spcPct val="90000"/>
              </a:lnSpc>
              <a:spcBef>
                <a:spcPts val="1000"/>
              </a:spcBef>
              <a:spcAft>
                <a:spcPts val="0"/>
              </a:spcAft>
            </a:pPr>
            <a:r>
              <a:rPr lang="pl-PL" sz="2000" b="1" i="0" dirty="0">
                <a:solidFill>
                  <a:prstClr val="black"/>
                </a:solidFill>
                <a:latin typeface="Calibri" panose="020F0502020204030204"/>
              </a:rPr>
              <a:t>Co to jest zasada konkurencyjności?</a:t>
            </a:r>
          </a:p>
          <a:p>
            <a:pPr lvl="0" algn="just" eaLnBrk="1" fontAlgn="auto" hangingPunct="1">
              <a:lnSpc>
                <a:spcPct val="90000"/>
              </a:lnSpc>
              <a:spcBef>
                <a:spcPts val="1000"/>
              </a:spcBef>
              <a:spcAft>
                <a:spcPts val="0"/>
              </a:spcAft>
            </a:pPr>
            <a:endParaRPr lang="pl-PL" sz="2000" b="1" i="0" dirty="0">
              <a:solidFill>
                <a:prstClr val="black"/>
              </a:solidFill>
              <a:latin typeface="Calibri" panose="020F0502020204030204"/>
            </a:endParaRPr>
          </a:p>
          <a:p>
            <a:pPr lvl="0" algn="just" eaLnBrk="1" fontAlgn="auto" hangingPunct="1">
              <a:lnSpc>
                <a:spcPct val="90000"/>
              </a:lnSpc>
              <a:spcBef>
                <a:spcPts val="1000"/>
              </a:spcBef>
              <a:spcAft>
                <a:spcPts val="0"/>
              </a:spcAft>
            </a:pPr>
            <a:r>
              <a:rPr lang="pl-PL" sz="2000" b="1" i="0" dirty="0">
                <a:solidFill>
                  <a:prstClr val="black"/>
                </a:solidFill>
                <a:latin typeface="Calibri" panose="020F0502020204030204"/>
              </a:rPr>
              <a:t>Kto jest potencjalnym wykonawcą? (personel projektu)</a:t>
            </a:r>
          </a:p>
          <a:p>
            <a:pPr lvl="0" algn="just" eaLnBrk="1" fontAlgn="auto" hangingPunct="1">
              <a:lnSpc>
                <a:spcPct val="90000"/>
              </a:lnSpc>
              <a:spcBef>
                <a:spcPts val="1000"/>
              </a:spcBef>
              <a:spcAft>
                <a:spcPts val="0"/>
              </a:spcAft>
            </a:pPr>
            <a:endParaRPr lang="pl-PL" sz="2000" b="1" i="0" dirty="0">
              <a:solidFill>
                <a:prstClr val="black"/>
              </a:solidFill>
              <a:latin typeface="Calibri" panose="020F0502020204030204"/>
            </a:endParaRPr>
          </a:p>
          <a:p>
            <a:pPr lvl="0" algn="just" eaLnBrk="1" fontAlgn="auto" hangingPunct="1">
              <a:lnSpc>
                <a:spcPct val="90000"/>
              </a:lnSpc>
              <a:spcBef>
                <a:spcPts val="1000"/>
              </a:spcBef>
              <a:spcAft>
                <a:spcPts val="0"/>
              </a:spcAft>
            </a:pPr>
            <a:r>
              <a:rPr lang="pl-PL" sz="2000" b="1" i="0" dirty="0">
                <a:solidFill>
                  <a:prstClr val="black"/>
                </a:solidFill>
                <a:latin typeface="Calibri" panose="020F0502020204030204"/>
              </a:rPr>
              <a:t>Kogo obowiązuje zasada konkurencyjności?</a:t>
            </a:r>
          </a:p>
          <a:p>
            <a:pPr lvl="0" algn="just" eaLnBrk="1" fontAlgn="auto" hangingPunct="1">
              <a:lnSpc>
                <a:spcPct val="90000"/>
              </a:lnSpc>
              <a:spcBef>
                <a:spcPts val="1000"/>
              </a:spcBef>
              <a:spcAft>
                <a:spcPts val="0"/>
              </a:spcAft>
            </a:pPr>
            <a:endParaRPr lang="pl-PL" sz="2000" b="1" i="0" dirty="0">
              <a:solidFill>
                <a:prstClr val="black"/>
              </a:solidFill>
              <a:latin typeface="Calibri" panose="020F0502020204030204"/>
            </a:endParaRPr>
          </a:p>
        </p:txBody>
      </p:sp>
    </p:spTree>
    <p:extLst>
      <p:ext uri="{BB962C8B-B14F-4D97-AF65-F5344CB8AC3E}">
        <p14:creationId xmlns:p14="http://schemas.microsoft.com/office/powerpoint/2010/main" val="2565053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745CA18E-E835-4C4C-85B6-C540DB857B82}" type="slidenum">
              <a:rPr lang="pl-PL" altLang="pl-PL" smtClean="0"/>
              <a:pPr>
                <a:defRPr/>
              </a:pPr>
              <a:t>17</a:t>
            </a:fld>
            <a:endParaRPr lang="pl-PL" altLang="pl-PL"/>
          </a:p>
        </p:txBody>
      </p:sp>
      <p:sp>
        <p:nvSpPr>
          <p:cNvPr id="4" name="Prostokąt 3">
            <a:extLst>
              <a:ext uri="{FF2B5EF4-FFF2-40B4-BE49-F238E27FC236}">
                <a16:creationId xmlns:a16="http://schemas.microsoft.com/office/drawing/2014/main" id="{FA8C5223-5DB8-49F8-B7A8-C8724BE6AC3F}"/>
              </a:ext>
            </a:extLst>
          </p:cNvPr>
          <p:cNvSpPr/>
          <p:nvPr/>
        </p:nvSpPr>
        <p:spPr>
          <a:xfrm>
            <a:off x="323528" y="1196752"/>
            <a:ext cx="8363272" cy="400110"/>
          </a:xfrm>
          <a:prstGeom prst="rect">
            <a:avLst/>
          </a:prstGeom>
        </p:spPr>
        <p:txBody>
          <a:bodyPr wrap="square">
            <a:spAutoFit/>
          </a:bodyPr>
          <a:lstStyle/>
          <a:p>
            <a:pPr algn="just"/>
            <a:r>
              <a:rPr lang="pl-PL" sz="2000" b="1" dirty="0">
                <a:latin typeface="+mn-lt"/>
              </a:rPr>
              <a:t>Kogo obowiązuje zasada konkurencyjności</a:t>
            </a:r>
            <a:endParaRPr lang="pl-PL" sz="2000" dirty="0">
              <a:latin typeface="+mn-lt"/>
            </a:endParaRPr>
          </a:p>
        </p:txBody>
      </p:sp>
      <p:pic>
        <p:nvPicPr>
          <p:cNvPr id="5" name="Obraz 4">
            <a:extLst>
              <a:ext uri="{FF2B5EF4-FFF2-40B4-BE49-F238E27FC236}">
                <a16:creationId xmlns:a16="http://schemas.microsoft.com/office/drawing/2014/main" id="{699C2282-FC51-40E4-88CC-2542B27F9B87}"/>
              </a:ext>
            </a:extLst>
          </p:cNvPr>
          <p:cNvPicPr>
            <a:picLocks noChangeAspect="1"/>
          </p:cNvPicPr>
          <p:nvPr/>
        </p:nvPicPr>
        <p:blipFill>
          <a:blip r:embed="rId2"/>
          <a:stretch>
            <a:fillRect/>
          </a:stretch>
        </p:blipFill>
        <p:spPr>
          <a:xfrm>
            <a:off x="323528" y="1975230"/>
            <a:ext cx="8496944" cy="2907539"/>
          </a:xfrm>
          <a:prstGeom prst="rect">
            <a:avLst/>
          </a:prstGeom>
        </p:spPr>
      </p:pic>
    </p:spTree>
    <p:extLst>
      <p:ext uri="{BB962C8B-B14F-4D97-AF65-F5344CB8AC3E}">
        <p14:creationId xmlns:p14="http://schemas.microsoft.com/office/powerpoint/2010/main" val="39098660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745CA18E-E835-4C4C-85B6-C540DB857B82}" type="slidenum">
              <a:rPr lang="pl-PL" altLang="pl-PL" smtClean="0"/>
              <a:pPr>
                <a:defRPr/>
              </a:pPr>
              <a:t>18</a:t>
            </a:fld>
            <a:endParaRPr lang="pl-PL" altLang="pl-PL"/>
          </a:p>
        </p:txBody>
      </p:sp>
      <p:sp>
        <p:nvSpPr>
          <p:cNvPr id="3" name="Prostokąt 2">
            <a:extLst>
              <a:ext uri="{FF2B5EF4-FFF2-40B4-BE49-F238E27FC236}">
                <a16:creationId xmlns:a16="http://schemas.microsoft.com/office/drawing/2014/main" id="{02272D3D-66D4-4850-8511-12A683918832}"/>
              </a:ext>
            </a:extLst>
          </p:cNvPr>
          <p:cNvSpPr/>
          <p:nvPr/>
        </p:nvSpPr>
        <p:spPr>
          <a:xfrm>
            <a:off x="323528" y="1196752"/>
            <a:ext cx="8496944" cy="646331"/>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pl-PL" b="1" i="0" u="none" strike="noStrike" kern="0" cap="none" spc="0" normalizeH="0" baseline="0" noProof="0" dirty="0">
                <a:ln>
                  <a:noFill/>
                </a:ln>
                <a:solidFill>
                  <a:srgbClr val="FF0000"/>
                </a:solidFill>
                <a:effectLst/>
                <a:uLnTx/>
                <a:uFillTx/>
                <a:latin typeface="Calibri Light" panose="020F0302020204030204"/>
                <a:ea typeface="+mj-ea"/>
                <a:cs typeface="+mj-cs"/>
              </a:rPr>
              <a:t>Jeśli jesteś zamawiającym </a:t>
            </a:r>
            <a:r>
              <a:rPr kumimoji="0" lang="pl-PL" b="1" i="0" u="none" strike="noStrike" kern="0" cap="none" spc="0" normalizeH="0" baseline="0" noProof="0" dirty="0">
                <a:ln>
                  <a:noFill/>
                </a:ln>
                <a:solidFill>
                  <a:prstClr val="black"/>
                </a:solidFill>
                <a:effectLst/>
                <a:uLnTx/>
                <a:uFillTx/>
                <a:latin typeface="Calibri Light" panose="020F0302020204030204"/>
                <a:ea typeface="+mj-ea"/>
                <a:cs typeface="+mj-cs"/>
              </a:rPr>
              <a:t>w rozumieniu </a:t>
            </a:r>
            <a:r>
              <a:rPr kumimoji="0" lang="pl-PL" b="1" i="0" u="none" strike="noStrike" kern="0" cap="none" spc="0" normalizeH="0" baseline="0" noProof="0" dirty="0" err="1">
                <a:ln>
                  <a:noFill/>
                </a:ln>
                <a:solidFill>
                  <a:prstClr val="black"/>
                </a:solidFill>
                <a:effectLst/>
                <a:uLnTx/>
                <a:uFillTx/>
                <a:latin typeface="Calibri Light" panose="020F0302020204030204"/>
                <a:ea typeface="+mj-ea"/>
                <a:cs typeface="+mj-cs"/>
              </a:rPr>
              <a:t>Pzp</a:t>
            </a:r>
            <a:r>
              <a:rPr kumimoji="0" lang="pl-PL" b="1" i="0" u="none" strike="noStrike" kern="0" cap="none" spc="0" normalizeH="0" baseline="0" noProof="0" dirty="0">
                <a:ln>
                  <a:noFill/>
                </a:ln>
                <a:solidFill>
                  <a:prstClr val="black"/>
                </a:solidFill>
                <a:effectLst/>
                <a:uLnTx/>
                <a:uFillTx/>
                <a:latin typeface="Calibri Light" panose="020F0302020204030204"/>
                <a:ea typeface="+mj-ea"/>
                <a:cs typeface="+mj-cs"/>
              </a:rPr>
              <a:t>, a zamówienie nie zostało wyłączone </a:t>
            </a:r>
            <a:br>
              <a:rPr kumimoji="0" lang="pl-PL" b="1" i="0" u="none" strike="noStrike" kern="0" cap="none" spc="0" normalizeH="0" baseline="0" noProof="0" dirty="0">
                <a:ln>
                  <a:noFill/>
                </a:ln>
                <a:solidFill>
                  <a:prstClr val="black"/>
                </a:solidFill>
                <a:effectLst/>
                <a:uLnTx/>
                <a:uFillTx/>
                <a:latin typeface="Calibri Light" panose="020F0302020204030204"/>
                <a:ea typeface="+mj-ea"/>
                <a:cs typeface="+mj-cs"/>
              </a:rPr>
            </a:br>
            <a:r>
              <a:rPr kumimoji="0" lang="pl-PL" b="1" i="0" u="none" strike="noStrike" kern="0" cap="none" spc="0" normalizeH="0" baseline="0" noProof="0" dirty="0">
                <a:ln>
                  <a:noFill/>
                </a:ln>
                <a:solidFill>
                  <a:prstClr val="black"/>
                </a:solidFill>
                <a:effectLst/>
                <a:uLnTx/>
                <a:uFillTx/>
                <a:latin typeface="Calibri Light" panose="020F0302020204030204"/>
                <a:ea typeface="+mj-ea"/>
                <a:cs typeface="+mj-cs"/>
              </a:rPr>
              <a:t>ze stosowania procedur, to stosujesz w zależności od wartości zamówienia</a:t>
            </a:r>
            <a:endParaRPr kumimoji="0" lang="pl-PL" b="0" i="0" u="none" strike="noStrike" kern="0" cap="none" spc="0" normalizeH="0" baseline="0" noProof="0" dirty="0">
              <a:ln>
                <a:noFill/>
              </a:ln>
              <a:solidFill>
                <a:sysClr val="windowText" lastClr="000000"/>
              </a:solidFill>
              <a:effectLst/>
              <a:uLnTx/>
              <a:uFillTx/>
            </a:endParaRPr>
          </a:p>
        </p:txBody>
      </p:sp>
      <p:graphicFrame>
        <p:nvGraphicFramePr>
          <p:cNvPr id="4" name="Tabela 6">
            <a:extLst>
              <a:ext uri="{FF2B5EF4-FFF2-40B4-BE49-F238E27FC236}">
                <a16:creationId xmlns:a16="http://schemas.microsoft.com/office/drawing/2014/main" id="{2D0DCFD5-AADD-45E1-9FF4-68946F793539}"/>
              </a:ext>
            </a:extLst>
          </p:cNvPr>
          <p:cNvGraphicFramePr>
            <a:graphicFrameLocks noGrp="1"/>
          </p:cNvGraphicFramePr>
          <p:nvPr>
            <p:extLst>
              <p:ext uri="{D42A27DB-BD31-4B8C-83A1-F6EECF244321}">
                <p14:modId xmlns:p14="http://schemas.microsoft.com/office/powerpoint/2010/main" val="3766302955"/>
              </p:ext>
            </p:extLst>
          </p:nvPr>
        </p:nvGraphicFramePr>
        <p:xfrm>
          <a:off x="539552" y="2132856"/>
          <a:ext cx="7704861" cy="3528392"/>
        </p:xfrm>
        <a:graphic>
          <a:graphicData uri="http://schemas.openxmlformats.org/drawingml/2006/table">
            <a:tbl>
              <a:tblPr firstRow="1" bandRow="1"/>
              <a:tblGrid>
                <a:gridCol w="2568287">
                  <a:extLst>
                    <a:ext uri="{9D8B030D-6E8A-4147-A177-3AD203B41FA5}">
                      <a16:colId xmlns:a16="http://schemas.microsoft.com/office/drawing/2014/main" val="2199616599"/>
                    </a:ext>
                  </a:extLst>
                </a:gridCol>
                <a:gridCol w="2568287">
                  <a:extLst>
                    <a:ext uri="{9D8B030D-6E8A-4147-A177-3AD203B41FA5}">
                      <a16:colId xmlns:a16="http://schemas.microsoft.com/office/drawing/2014/main" val="2514985174"/>
                    </a:ext>
                  </a:extLst>
                </a:gridCol>
                <a:gridCol w="2568287">
                  <a:extLst>
                    <a:ext uri="{9D8B030D-6E8A-4147-A177-3AD203B41FA5}">
                      <a16:colId xmlns:a16="http://schemas.microsoft.com/office/drawing/2014/main" val="2475195092"/>
                    </a:ext>
                  </a:extLst>
                </a:gridCol>
              </a:tblGrid>
              <a:tr h="1207081">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pl-PL" sz="1800" b="1" kern="1200" dirty="0">
                        <a:solidFill>
                          <a:schemeClr val="lt1"/>
                        </a:solidFill>
                        <a:effectLst/>
                        <a:latin typeface="+mn-lt"/>
                        <a:ea typeface="+mn-ea"/>
                        <a:cs typeface="+mn-cs"/>
                      </a:endParaRPr>
                    </a:p>
                    <a:p>
                      <a:endParaRPr lang="pl-PL" sz="1800" b="1" kern="1200" dirty="0">
                        <a:solidFill>
                          <a:schemeClr val="lt1"/>
                        </a:solidFill>
                        <a:effectLst/>
                        <a:latin typeface="+mn-lt"/>
                        <a:ea typeface="+mn-ea"/>
                        <a:cs typeface="+mn-cs"/>
                      </a:endParaRPr>
                    </a:p>
                    <a:p>
                      <a:pPr algn="l"/>
                      <a:r>
                        <a:rPr lang="pl-PL" sz="1800" b="1" kern="1200" dirty="0">
                          <a:solidFill>
                            <a:schemeClr val="lt1"/>
                          </a:solidFill>
                          <a:effectLst/>
                          <a:latin typeface="+mn-lt"/>
                          <a:ea typeface="+mn-ea"/>
                          <a:cs typeface="+mn-cs"/>
                        </a:rPr>
                        <a:t>                     PZP </a:t>
                      </a:r>
                      <a:endParaRPr lang="pl-PL" sz="18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pl-PL" sz="1800" dirty="0">
                        <a:latin typeface="+mn-lt"/>
                      </a:endParaRPr>
                    </a:p>
                    <a:p>
                      <a:endParaRPr lang="pl-PL" sz="1800" dirty="0">
                        <a:latin typeface="+mn-lt"/>
                      </a:endParaRPr>
                    </a:p>
                    <a:p>
                      <a:r>
                        <a:rPr lang="pl-PL" sz="1800" dirty="0">
                          <a:latin typeface="+mn-lt"/>
                        </a:rPr>
                        <a:t>  </a:t>
                      </a:r>
                      <a:r>
                        <a:rPr lang="pl-PL" sz="1800" b="1" kern="1200" dirty="0">
                          <a:solidFill>
                            <a:schemeClr val="lt1"/>
                          </a:solidFill>
                          <a:effectLst/>
                          <a:latin typeface="+mn-lt"/>
                          <a:ea typeface="+mn-ea"/>
                          <a:cs typeface="+mn-cs"/>
                        </a:rPr>
                        <a:t>Zasadę konkurencyjności </a:t>
                      </a:r>
                      <a:endParaRPr lang="pl-PL" sz="18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pl-PL" sz="1800" dirty="0">
                          <a:latin typeface="+mn-lt"/>
                        </a:rPr>
                        <a:t>  </a:t>
                      </a:r>
                    </a:p>
                    <a:p>
                      <a:endParaRPr lang="pl-PL" sz="1800" dirty="0">
                        <a:latin typeface="+mn-lt"/>
                      </a:endParaRPr>
                    </a:p>
                    <a:p>
                      <a:r>
                        <a:rPr lang="pl-PL" sz="1800" dirty="0">
                          <a:latin typeface="+mn-lt"/>
                        </a:rPr>
                        <a:t> </a:t>
                      </a:r>
                      <a:r>
                        <a:rPr lang="pl-PL" sz="1800" b="1" kern="1200" dirty="0">
                          <a:solidFill>
                            <a:schemeClr val="lt1"/>
                          </a:solidFill>
                          <a:effectLst/>
                          <a:latin typeface="+mn-lt"/>
                          <a:ea typeface="+mn-ea"/>
                          <a:cs typeface="+mn-cs"/>
                        </a:rPr>
                        <a:t>Rozeznanie rynku </a:t>
                      </a:r>
                      <a:endParaRPr lang="pl-PL" sz="18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3657216533"/>
                  </a:ext>
                </a:extLst>
              </a:tr>
              <a:tr h="232131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pl-PL" sz="1800" b="0" kern="1200" dirty="0">
                          <a:solidFill>
                            <a:schemeClr val="dk1"/>
                          </a:solidFill>
                          <a:effectLst/>
                          <a:latin typeface="Calibri" panose="020F0502020204030204"/>
                          <a:ea typeface="+mn-ea"/>
                          <a:cs typeface="+mn-cs"/>
                        </a:rPr>
                        <a:t>dla zamówień o wartości </a:t>
                      </a:r>
                      <a:br>
                        <a:rPr lang="pl-PL" sz="1800" b="0" dirty="0"/>
                      </a:br>
                      <a:r>
                        <a:rPr lang="pl-PL" sz="1800" b="0" kern="1200" dirty="0">
                          <a:solidFill>
                            <a:schemeClr val="dk1"/>
                          </a:solidFill>
                          <a:effectLst/>
                          <a:latin typeface="Calibri" panose="020F0502020204030204"/>
                          <a:ea typeface="+mn-ea"/>
                          <a:cs typeface="+mn-cs"/>
                        </a:rPr>
                        <a:t>szacunkowej równej lub </a:t>
                      </a:r>
                      <a:br>
                        <a:rPr lang="pl-PL" sz="1800" b="0" dirty="0"/>
                      </a:br>
                      <a:r>
                        <a:rPr lang="pl-PL" sz="1800" b="0" kern="1200" dirty="0">
                          <a:solidFill>
                            <a:schemeClr val="dk1"/>
                          </a:solidFill>
                          <a:effectLst/>
                          <a:latin typeface="Calibri" panose="020F0502020204030204"/>
                          <a:ea typeface="+mn-ea"/>
                          <a:cs typeface="+mn-cs"/>
                        </a:rPr>
                        <a:t>wyższej niż kwoty, o </a:t>
                      </a:r>
                      <a:br>
                        <a:rPr lang="pl-PL" sz="1800" b="0" dirty="0"/>
                      </a:br>
                      <a:r>
                        <a:rPr lang="pl-PL" sz="1800" b="0" kern="1200" dirty="0">
                          <a:solidFill>
                            <a:schemeClr val="dk1"/>
                          </a:solidFill>
                          <a:effectLst/>
                          <a:latin typeface="Calibri" panose="020F0502020204030204"/>
                          <a:ea typeface="+mn-ea"/>
                          <a:cs typeface="+mn-cs"/>
                        </a:rPr>
                        <a:t>których mowa w art. 2  </a:t>
                      </a:r>
                      <a:r>
                        <a:rPr lang="pl-PL" sz="1800" b="0" kern="1200" dirty="0" err="1">
                          <a:solidFill>
                            <a:schemeClr val="dk1"/>
                          </a:solidFill>
                          <a:effectLst/>
                          <a:latin typeface="Calibri" panose="020F0502020204030204"/>
                          <a:ea typeface="+mn-ea"/>
                          <a:cs typeface="+mn-cs"/>
                        </a:rPr>
                        <a:t>Pzp</a:t>
                      </a:r>
                      <a:r>
                        <a:rPr lang="pl-PL" sz="1800" b="0" kern="1200" dirty="0">
                          <a:solidFill>
                            <a:schemeClr val="dk1"/>
                          </a:solidFill>
                          <a:effectLst/>
                          <a:latin typeface="Calibri" panose="020F0502020204030204"/>
                          <a:ea typeface="+mn-ea"/>
                          <a:cs typeface="+mn-cs"/>
                        </a:rPr>
                        <a:t> </a:t>
                      </a:r>
                      <a:endParaRPr lang="pl-PL" sz="1800" b="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pl-PL" sz="1800" b="0" dirty="0">
                          <a:latin typeface="+mn-lt"/>
                        </a:rPr>
                        <a:t> </a:t>
                      </a:r>
                      <a:r>
                        <a:rPr lang="pl-PL" sz="1800" b="0" kern="1200" dirty="0">
                          <a:solidFill>
                            <a:schemeClr val="dk1"/>
                          </a:solidFill>
                          <a:effectLst/>
                          <a:latin typeface="+mn-lt"/>
                          <a:ea typeface="+mn-ea"/>
                          <a:cs typeface="+mn-cs"/>
                        </a:rPr>
                        <a:t>dla zamówień o wartości szacunkowej wyższej niż 50 tyś zł netto </a:t>
                      </a:r>
                    </a:p>
                    <a:p>
                      <a:endParaRPr lang="pl-PL" sz="1800" b="0" kern="1200" dirty="0">
                        <a:solidFill>
                          <a:schemeClr val="dk1"/>
                        </a:solidFill>
                        <a:effectLst/>
                        <a:latin typeface="+mn-lt"/>
                        <a:ea typeface="+mn-ea"/>
                        <a:cs typeface="+mn-cs"/>
                      </a:endParaRPr>
                    </a:p>
                    <a:p>
                      <a:r>
                        <a:rPr lang="pl-PL" sz="1800" b="0" kern="1200" dirty="0">
                          <a:solidFill>
                            <a:schemeClr val="dk1"/>
                          </a:solidFill>
                          <a:effectLst/>
                          <a:latin typeface="+mn-lt"/>
                          <a:ea typeface="+mn-ea"/>
                          <a:cs typeface="+mn-cs"/>
                        </a:rPr>
                        <a:t>Lub PZP (nieobligatoryjnie)</a:t>
                      </a:r>
                      <a:endParaRPr lang="pl-PL" sz="1800" b="0" dirty="0">
                        <a:latin typeface="+mn-lt"/>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pl-PL" sz="1800" b="0" kern="1200" dirty="0">
                          <a:solidFill>
                            <a:schemeClr val="dk1"/>
                          </a:solidFill>
                          <a:effectLst/>
                          <a:latin typeface="+mn-lt"/>
                          <a:ea typeface="+mn-ea"/>
                          <a:cs typeface="+mn-cs"/>
                        </a:rPr>
                        <a:t>dla zamówień o wartości szacunkowej </a:t>
                      </a:r>
                      <a:br>
                        <a:rPr lang="pl-PL" sz="1800" b="0" dirty="0">
                          <a:latin typeface="+mn-lt"/>
                        </a:rPr>
                      </a:br>
                      <a:r>
                        <a:rPr lang="pl-PL" sz="1800" b="0" kern="1200" dirty="0">
                          <a:solidFill>
                            <a:schemeClr val="dk1"/>
                          </a:solidFill>
                          <a:effectLst/>
                          <a:latin typeface="+mn-lt"/>
                          <a:ea typeface="+mn-ea"/>
                          <a:cs typeface="+mn-cs"/>
                        </a:rPr>
                        <a:t>od 20 tys. zł netto do 50 </a:t>
                      </a:r>
                      <a:br>
                        <a:rPr lang="pl-PL" sz="1800" b="0" dirty="0">
                          <a:latin typeface="+mn-lt"/>
                        </a:rPr>
                      </a:br>
                      <a:r>
                        <a:rPr lang="pl-PL" sz="1800" b="0" kern="1200" dirty="0">
                          <a:solidFill>
                            <a:schemeClr val="dk1"/>
                          </a:solidFill>
                          <a:effectLst/>
                          <a:latin typeface="+mn-lt"/>
                          <a:ea typeface="+mn-ea"/>
                          <a:cs typeface="+mn-cs"/>
                        </a:rPr>
                        <a:t>tys. zł netto włącznie </a:t>
                      </a:r>
                    </a:p>
                    <a:p>
                      <a:pPr algn="ctr"/>
                      <a:endParaRPr lang="pl-PL" sz="1800" b="0" kern="1200" dirty="0">
                        <a:solidFill>
                          <a:schemeClr val="dk1"/>
                        </a:solidFill>
                        <a:effectLst/>
                        <a:latin typeface="+mn-lt"/>
                        <a:ea typeface="+mn-ea"/>
                        <a:cs typeface="+mn-cs"/>
                      </a:endParaRPr>
                    </a:p>
                    <a:p>
                      <a:pPr algn="ctr"/>
                      <a:r>
                        <a:rPr lang="pl-PL" sz="1800" b="0" kern="1200" dirty="0">
                          <a:solidFill>
                            <a:schemeClr val="dk1"/>
                          </a:solidFill>
                          <a:effectLst/>
                          <a:latin typeface="+mn-lt"/>
                          <a:ea typeface="+mn-ea"/>
                          <a:cs typeface="+mn-cs"/>
                        </a:rPr>
                        <a:t>lub </a:t>
                      </a:r>
                      <a:r>
                        <a:rPr lang="pl-PL" sz="1800" b="0" kern="1200" dirty="0" err="1">
                          <a:solidFill>
                            <a:schemeClr val="dk1"/>
                          </a:solidFill>
                          <a:effectLst/>
                          <a:latin typeface="+mn-lt"/>
                          <a:ea typeface="+mn-ea"/>
                          <a:cs typeface="+mn-cs"/>
                        </a:rPr>
                        <a:t>Pzp</a:t>
                      </a:r>
                      <a:r>
                        <a:rPr lang="pl-PL" sz="1800" b="0" kern="1200" dirty="0">
                          <a:solidFill>
                            <a:schemeClr val="dk1"/>
                          </a:solidFill>
                          <a:effectLst/>
                          <a:latin typeface="+mn-lt"/>
                          <a:ea typeface="+mn-ea"/>
                          <a:cs typeface="+mn-cs"/>
                        </a:rPr>
                        <a:t> lub zasada konkurencyjności - nieobligatoryjnie</a:t>
                      </a:r>
                      <a:endParaRPr lang="pl-PL" sz="1800" b="0" dirty="0">
                        <a:latin typeface="+mn-lt"/>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3533655609"/>
                  </a:ext>
                </a:extLst>
              </a:tr>
            </a:tbl>
          </a:graphicData>
        </a:graphic>
      </p:graphicFrame>
    </p:spTree>
    <p:extLst>
      <p:ext uri="{BB962C8B-B14F-4D97-AF65-F5344CB8AC3E}">
        <p14:creationId xmlns:p14="http://schemas.microsoft.com/office/powerpoint/2010/main" val="4096953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745CA18E-E835-4C4C-85B6-C540DB857B82}" type="slidenum">
              <a:rPr lang="pl-PL" altLang="pl-PL" smtClean="0"/>
              <a:pPr>
                <a:defRPr/>
              </a:pPr>
              <a:t>19</a:t>
            </a:fld>
            <a:endParaRPr lang="pl-PL" altLang="pl-PL"/>
          </a:p>
        </p:txBody>
      </p:sp>
      <p:sp>
        <p:nvSpPr>
          <p:cNvPr id="3" name="Prostokąt 2">
            <a:extLst>
              <a:ext uri="{FF2B5EF4-FFF2-40B4-BE49-F238E27FC236}">
                <a16:creationId xmlns:a16="http://schemas.microsoft.com/office/drawing/2014/main" id="{48240590-3600-46A9-897C-6307FF6AB906}"/>
              </a:ext>
            </a:extLst>
          </p:cNvPr>
          <p:cNvSpPr/>
          <p:nvPr/>
        </p:nvSpPr>
        <p:spPr>
          <a:xfrm>
            <a:off x="467544" y="1166843"/>
            <a:ext cx="8219256" cy="2246769"/>
          </a:xfrm>
          <a:prstGeom prst="rect">
            <a:avLst/>
          </a:prstGeom>
        </p:spPr>
        <p:txBody>
          <a:bodyPr wrap="square">
            <a:spAutoFit/>
          </a:bodyPr>
          <a:lstStyle/>
          <a:p>
            <a:pPr algn="just"/>
            <a:endParaRPr lang="pl-PL" sz="2000" dirty="0">
              <a:latin typeface="+mn-lt"/>
            </a:endParaRPr>
          </a:p>
          <a:p>
            <a:pPr algn="just"/>
            <a:endParaRPr lang="pl-PL" sz="2000" dirty="0">
              <a:latin typeface="+mn-lt"/>
            </a:endParaRPr>
          </a:p>
          <a:p>
            <a:pPr algn="just"/>
            <a:endParaRPr lang="pl-PL" sz="2000" b="1" dirty="0">
              <a:latin typeface="+mn-lt"/>
            </a:endParaRPr>
          </a:p>
          <a:p>
            <a:pPr algn="just"/>
            <a:r>
              <a:rPr lang="pl-PL" sz="2000" dirty="0">
                <a:latin typeface="+mn-lt"/>
              </a:rPr>
              <a:t> zgodnie z pkt 4 sekcji 6.5.2 </a:t>
            </a:r>
            <a:r>
              <a:rPr lang="pl-PL" sz="2000" b="1" dirty="0">
                <a:latin typeface="+mn-lt"/>
              </a:rPr>
              <a:t>ww. Wytycznych, w przypadku beneficjenta będącego zamawiającym w rozumieniu </a:t>
            </a:r>
            <a:r>
              <a:rPr lang="pl-PL" sz="2000" b="1" dirty="0" err="1">
                <a:latin typeface="+mn-lt"/>
              </a:rPr>
              <a:t>Pzp</a:t>
            </a:r>
            <a:r>
              <a:rPr lang="pl-PL" sz="2000" b="1" dirty="0">
                <a:latin typeface="+mn-lt"/>
              </a:rPr>
              <a:t>, zasadę konkurencyjności uznaje się za spełnioną</a:t>
            </a:r>
            <a:r>
              <a:rPr lang="pl-PL" sz="2000" dirty="0">
                <a:latin typeface="+mn-lt"/>
              </a:rPr>
              <a:t>, jeżeli postępowanie o udzielenie zamówienia przeprowadzone jest na zasadach i w trybach określonych w </a:t>
            </a:r>
            <a:r>
              <a:rPr lang="pl-PL" sz="2000" dirty="0" err="1">
                <a:latin typeface="+mn-lt"/>
              </a:rPr>
              <a:t>Pzp</a:t>
            </a:r>
            <a:r>
              <a:rPr lang="pl-PL" dirty="0"/>
              <a:t>.</a:t>
            </a:r>
          </a:p>
        </p:txBody>
      </p:sp>
    </p:spTree>
    <p:extLst>
      <p:ext uri="{BB962C8B-B14F-4D97-AF65-F5344CB8AC3E}">
        <p14:creationId xmlns:p14="http://schemas.microsoft.com/office/powerpoint/2010/main" val="3915433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745CA18E-E835-4C4C-85B6-C540DB857B82}" type="slidenum">
              <a:rPr lang="pl-PL" altLang="pl-PL" smtClean="0"/>
              <a:pPr>
                <a:defRPr/>
              </a:pPr>
              <a:t>2</a:t>
            </a:fld>
            <a:endParaRPr lang="pl-PL" altLang="pl-PL"/>
          </a:p>
        </p:txBody>
      </p:sp>
      <p:sp>
        <p:nvSpPr>
          <p:cNvPr id="5" name="Prostokąt 4">
            <a:extLst>
              <a:ext uri="{FF2B5EF4-FFF2-40B4-BE49-F238E27FC236}">
                <a16:creationId xmlns:a16="http://schemas.microsoft.com/office/drawing/2014/main" id="{C6796EF7-9803-461E-893D-0A4E4B8A2C32}"/>
              </a:ext>
            </a:extLst>
          </p:cNvPr>
          <p:cNvSpPr/>
          <p:nvPr/>
        </p:nvSpPr>
        <p:spPr>
          <a:xfrm>
            <a:off x="467544" y="2060848"/>
            <a:ext cx="8219256" cy="1862048"/>
          </a:xfrm>
          <a:prstGeom prst="rect">
            <a:avLst/>
          </a:prstGeom>
        </p:spPr>
        <p:txBody>
          <a:bodyPr wrap="square">
            <a:spAutoFit/>
          </a:bodyPr>
          <a:lstStyle/>
          <a:p>
            <a:pPr marL="228600" lvl="0" indent="-228600" eaLnBrk="1" fontAlgn="auto" hangingPunct="1">
              <a:lnSpc>
                <a:spcPct val="90000"/>
              </a:lnSpc>
              <a:spcBef>
                <a:spcPts val="1000"/>
              </a:spcBef>
              <a:spcAft>
                <a:spcPts val="0"/>
              </a:spcAft>
            </a:pPr>
            <a:endParaRPr lang="pl-PL" altLang="pl-PL" sz="2000" b="1" i="0" dirty="0">
              <a:solidFill>
                <a:prstClr val="black"/>
              </a:solidFill>
              <a:latin typeface="Calibri" panose="020F0502020204030204"/>
            </a:endParaRPr>
          </a:p>
          <a:p>
            <a:pPr marL="228600" lvl="0" indent="-228600" eaLnBrk="1" fontAlgn="auto" hangingPunct="1">
              <a:lnSpc>
                <a:spcPct val="90000"/>
              </a:lnSpc>
              <a:spcBef>
                <a:spcPts val="1000"/>
              </a:spcBef>
              <a:spcAft>
                <a:spcPts val="0"/>
              </a:spcAft>
            </a:pPr>
            <a:r>
              <a:rPr lang="pl-PL" altLang="pl-PL" sz="2000" b="1" dirty="0"/>
              <a:t> </a:t>
            </a:r>
            <a:endParaRPr lang="pl-PL" sz="2000" b="1" dirty="0"/>
          </a:p>
          <a:p>
            <a:pPr marL="228600" lvl="0" indent="-228600" eaLnBrk="1" fontAlgn="auto" hangingPunct="1">
              <a:lnSpc>
                <a:spcPct val="90000"/>
              </a:lnSpc>
              <a:spcBef>
                <a:spcPts val="1000"/>
              </a:spcBef>
              <a:spcAft>
                <a:spcPts val="0"/>
              </a:spcAft>
            </a:pPr>
            <a:endParaRPr lang="pl-PL" sz="2000" b="1" dirty="0"/>
          </a:p>
          <a:p>
            <a:pPr marL="228600" lvl="0" indent="-228600" eaLnBrk="1" fontAlgn="auto" hangingPunct="1">
              <a:lnSpc>
                <a:spcPct val="90000"/>
              </a:lnSpc>
              <a:spcBef>
                <a:spcPts val="1000"/>
              </a:spcBef>
              <a:spcAft>
                <a:spcPts val="0"/>
              </a:spcAft>
            </a:pPr>
            <a:r>
              <a:rPr lang="pl-PL" sz="2000" b="1" dirty="0"/>
              <a:t>Główne zobowiązania Beneficjenta w kontekście zamówień publicznych i rozliczania projektu</a:t>
            </a:r>
            <a:endParaRPr lang="pl-PL" sz="2800" i="0" dirty="0">
              <a:solidFill>
                <a:prstClr val="black"/>
              </a:solidFill>
              <a:latin typeface="Calibri" panose="020F0502020204030204"/>
            </a:endParaRPr>
          </a:p>
        </p:txBody>
      </p:sp>
    </p:spTree>
    <p:extLst>
      <p:ext uri="{BB962C8B-B14F-4D97-AF65-F5344CB8AC3E}">
        <p14:creationId xmlns:p14="http://schemas.microsoft.com/office/powerpoint/2010/main" val="8262216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745CA18E-E835-4C4C-85B6-C540DB857B82}" type="slidenum">
              <a:rPr lang="pl-PL" altLang="pl-PL" smtClean="0"/>
              <a:pPr>
                <a:defRPr/>
              </a:pPr>
              <a:t>20</a:t>
            </a:fld>
            <a:endParaRPr lang="pl-PL" altLang="pl-PL"/>
          </a:p>
        </p:txBody>
      </p:sp>
      <p:sp>
        <p:nvSpPr>
          <p:cNvPr id="3" name="Prostokąt 2">
            <a:extLst>
              <a:ext uri="{FF2B5EF4-FFF2-40B4-BE49-F238E27FC236}">
                <a16:creationId xmlns:a16="http://schemas.microsoft.com/office/drawing/2014/main" id="{B346E799-1B6E-4CD0-98A4-8C87A7330B92}"/>
              </a:ext>
            </a:extLst>
          </p:cNvPr>
          <p:cNvSpPr/>
          <p:nvPr/>
        </p:nvSpPr>
        <p:spPr>
          <a:xfrm>
            <a:off x="323528" y="1124744"/>
            <a:ext cx="8496944" cy="646331"/>
          </a:xfrm>
          <a:prstGeom prst="rect">
            <a:avLst/>
          </a:prstGeom>
        </p:spPr>
        <p:txBody>
          <a:bodyPr wrap="square">
            <a:spAutoFit/>
          </a:bodyPr>
          <a:lstStyle/>
          <a:p>
            <a:pPr algn="just"/>
            <a:r>
              <a:rPr lang="pl-PL" b="1" dirty="0">
                <a:solidFill>
                  <a:srgbClr val="FF0000"/>
                </a:solidFill>
                <a:latin typeface="+mn-lt"/>
              </a:rPr>
              <a:t>Jeśli nie jesteś zamawiającym </a:t>
            </a:r>
            <a:r>
              <a:rPr lang="pl-PL" b="1" dirty="0">
                <a:latin typeface="+mn-lt"/>
              </a:rPr>
              <a:t>w rozumieniu </a:t>
            </a:r>
            <a:r>
              <a:rPr lang="pl-PL" b="1" dirty="0" err="1">
                <a:latin typeface="+mn-lt"/>
              </a:rPr>
              <a:t>Pzp</a:t>
            </a:r>
            <a:r>
              <a:rPr lang="pl-PL" b="1" dirty="0">
                <a:latin typeface="+mn-lt"/>
              </a:rPr>
              <a:t>, a zamówienie nie zostało wyłączone ze stosowania procedur, stosujesz w zależności od wartości zamówienia:</a:t>
            </a:r>
            <a:endParaRPr lang="pl-PL" dirty="0">
              <a:latin typeface="+mn-lt"/>
            </a:endParaRPr>
          </a:p>
        </p:txBody>
      </p:sp>
      <p:pic>
        <p:nvPicPr>
          <p:cNvPr id="4" name="Obraz 3">
            <a:extLst>
              <a:ext uri="{FF2B5EF4-FFF2-40B4-BE49-F238E27FC236}">
                <a16:creationId xmlns:a16="http://schemas.microsoft.com/office/drawing/2014/main" id="{CE8CDC95-C8A5-4CA3-ADCF-90DDA3EB28F8}"/>
              </a:ext>
            </a:extLst>
          </p:cNvPr>
          <p:cNvPicPr>
            <a:picLocks noChangeAspect="1"/>
          </p:cNvPicPr>
          <p:nvPr/>
        </p:nvPicPr>
        <p:blipFill>
          <a:blip r:embed="rId2"/>
          <a:stretch>
            <a:fillRect/>
          </a:stretch>
        </p:blipFill>
        <p:spPr>
          <a:xfrm>
            <a:off x="539553" y="2752725"/>
            <a:ext cx="8147248" cy="1900411"/>
          </a:xfrm>
          <a:prstGeom prst="rect">
            <a:avLst/>
          </a:prstGeom>
        </p:spPr>
      </p:pic>
    </p:spTree>
    <p:extLst>
      <p:ext uri="{BB962C8B-B14F-4D97-AF65-F5344CB8AC3E}">
        <p14:creationId xmlns:p14="http://schemas.microsoft.com/office/powerpoint/2010/main" val="40838425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745CA18E-E835-4C4C-85B6-C540DB857B82}" type="slidenum">
              <a:rPr lang="pl-PL" altLang="pl-PL" smtClean="0"/>
              <a:pPr>
                <a:defRPr/>
              </a:pPr>
              <a:t>21</a:t>
            </a:fld>
            <a:endParaRPr lang="pl-PL" altLang="pl-PL"/>
          </a:p>
        </p:txBody>
      </p:sp>
      <p:pic>
        <p:nvPicPr>
          <p:cNvPr id="3" name="Obraz 2">
            <a:extLst>
              <a:ext uri="{FF2B5EF4-FFF2-40B4-BE49-F238E27FC236}">
                <a16:creationId xmlns:a16="http://schemas.microsoft.com/office/drawing/2014/main" id="{46006A08-E453-4C41-9B85-7DF8F81B16B1}"/>
              </a:ext>
            </a:extLst>
          </p:cNvPr>
          <p:cNvPicPr>
            <a:picLocks noChangeAspect="1"/>
          </p:cNvPicPr>
          <p:nvPr/>
        </p:nvPicPr>
        <p:blipFill>
          <a:blip r:embed="rId2"/>
          <a:stretch>
            <a:fillRect/>
          </a:stretch>
        </p:blipFill>
        <p:spPr>
          <a:xfrm>
            <a:off x="1523736" y="1714351"/>
            <a:ext cx="6096528" cy="3429297"/>
          </a:xfrm>
          <a:prstGeom prst="rect">
            <a:avLst/>
          </a:prstGeom>
        </p:spPr>
      </p:pic>
    </p:spTree>
    <p:extLst>
      <p:ext uri="{BB962C8B-B14F-4D97-AF65-F5344CB8AC3E}">
        <p14:creationId xmlns:p14="http://schemas.microsoft.com/office/powerpoint/2010/main" val="13816650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745CA18E-E835-4C4C-85B6-C540DB857B82}" type="slidenum">
              <a:rPr lang="pl-PL" altLang="pl-PL" smtClean="0"/>
              <a:pPr>
                <a:defRPr/>
              </a:pPr>
              <a:t>22</a:t>
            </a:fld>
            <a:endParaRPr lang="pl-PL" altLang="pl-PL"/>
          </a:p>
        </p:txBody>
      </p:sp>
      <p:sp>
        <p:nvSpPr>
          <p:cNvPr id="4" name="Prostokąt 3">
            <a:extLst>
              <a:ext uri="{FF2B5EF4-FFF2-40B4-BE49-F238E27FC236}">
                <a16:creationId xmlns:a16="http://schemas.microsoft.com/office/drawing/2014/main" id="{2E179780-F0CE-4ABA-AC6D-3AE5B8AB5ED5}"/>
              </a:ext>
            </a:extLst>
          </p:cNvPr>
          <p:cNvSpPr/>
          <p:nvPr/>
        </p:nvSpPr>
        <p:spPr>
          <a:xfrm>
            <a:off x="611560" y="1997839"/>
            <a:ext cx="8280920" cy="3477875"/>
          </a:xfrm>
          <a:prstGeom prst="rect">
            <a:avLst/>
          </a:prstGeom>
        </p:spPr>
        <p:txBody>
          <a:bodyPr wrap="square">
            <a:spAutoFit/>
          </a:bodyPr>
          <a:lstStyle/>
          <a:p>
            <a:endParaRPr lang="pl-PL" sz="2000" i="0" dirty="0">
              <a:latin typeface="+mn-lt"/>
            </a:endParaRPr>
          </a:p>
          <a:p>
            <a:r>
              <a:rPr lang="pl-PL" sz="2000" i="0" dirty="0">
                <a:latin typeface="+mn-lt"/>
              </a:rPr>
              <a:t>zamówień określonych w art. 9-14 </a:t>
            </a:r>
            <a:r>
              <a:rPr lang="pl-PL" sz="2000" i="0" dirty="0" err="1">
                <a:latin typeface="+mn-lt"/>
              </a:rPr>
              <a:t>Pzp</a:t>
            </a:r>
            <a:r>
              <a:rPr lang="pl-PL" sz="2000" i="0" dirty="0">
                <a:latin typeface="+mn-lt"/>
              </a:rPr>
              <a:t>, przy czym udzielenie zamówienia, </a:t>
            </a:r>
            <a:br>
              <a:rPr lang="pl-PL" sz="2000" i="0" dirty="0">
                <a:latin typeface="+mn-lt"/>
              </a:rPr>
            </a:br>
            <a:r>
              <a:rPr lang="pl-PL" sz="2000" i="0" dirty="0">
                <a:latin typeface="+mn-lt"/>
              </a:rPr>
              <a:t>którego przedmiotem jest nabycie własności lub innych praw do istniejących </a:t>
            </a:r>
            <a:br>
              <a:rPr lang="pl-PL" sz="2000" i="0" dirty="0">
                <a:latin typeface="+mn-lt"/>
              </a:rPr>
            </a:br>
            <a:r>
              <a:rPr lang="pl-PL" sz="2000" i="0" dirty="0">
                <a:latin typeface="+mn-lt"/>
              </a:rPr>
              <a:t>budynków lub nieruchomości przez </a:t>
            </a:r>
            <a:r>
              <a:rPr lang="pl-PL" sz="2000" b="1" i="0" dirty="0">
                <a:latin typeface="+mn-lt"/>
              </a:rPr>
              <a:t>podmiot niebędący zamawiającym </a:t>
            </a:r>
            <a:r>
              <a:rPr lang="pl-PL" sz="2000" i="0" dirty="0">
                <a:latin typeface="+mn-lt"/>
              </a:rPr>
              <a:t>w </a:t>
            </a:r>
            <a:br>
              <a:rPr lang="pl-PL" sz="2000" i="0" dirty="0">
                <a:latin typeface="+mn-lt"/>
              </a:rPr>
            </a:br>
            <a:r>
              <a:rPr lang="pl-PL" sz="2000" i="0" dirty="0">
                <a:latin typeface="+mn-lt"/>
              </a:rPr>
              <a:t>rozumieniu </a:t>
            </a:r>
            <a:r>
              <a:rPr lang="pl-PL" sz="2000" i="0" dirty="0" err="1">
                <a:latin typeface="+mn-lt"/>
              </a:rPr>
              <a:t>Pzp</a:t>
            </a:r>
            <a:r>
              <a:rPr lang="pl-PL" sz="2000" i="0" dirty="0">
                <a:latin typeface="+mn-lt"/>
              </a:rPr>
              <a:t> z </a:t>
            </a:r>
            <a:r>
              <a:rPr lang="pl-PL" sz="2000" b="1" i="0" dirty="0">
                <a:latin typeface="+mn-lt"/>
              </a:rPr>
              <a:t>pominięciem zasady konkurencyjności jest możliwe jedynie w przypadku braku powiązań osobowych i kapitałowych</a:t>
            </a:r>
            <a:r>
              <a:rPr lang="pl-PL" sz="2000" i="0" dirty="0">
                <a:latin typeface="+mn-lt"/>
              </a:rPr>
              <a:t>,</a:t>
            </a:r>
          </a:p>
          <a:p>
            <a:endParaRPr lang="pl-PL" sz="2000" i="0" dirty="0">
              <a:latin typeface="+mn-lt"/>
            </a:endParaRPr>
          </a:p>
          <a:p>
            <a:endParaRPr lang="pl-PL" sz="2000" i="0" dirty="0">
              <a:latin typeface="+mn-lt"/>
            </a:endParaRPr>
          </a:p>
          <a:p>
            <a:endParaRPr lang="pl-PL" sz="2000" i="0" dirty="0">
              <a:latin typeface="+mn-lt"/>
            </a:endParaRPr>
          </a:p>
          <a:p>
            <a:endParaRPr lang="pl-PL" sz="2000" i="0" dirty="0">
              <a:latin typeface="+mn-lt"/>
            </a:endParaRPr>
          </a:p>
          <a:p>
            <a:endParaRPr lang="pl-PL" sz="2000" i="0" dirty="0">
              <a:latin typeface="+mn-lt"/>
            </a:endParaRPr>
          </a:p>
        </p:txBody>
      </p:sp>
    </p:spTree>
    <p:extLst>
      <p:ext uri="{BB962C8B-B14F-4D97-AF65-F5344CB8AC3E}">
        <p14:creationId xmlns:p14="http://schemas.microsoft.com/office/powerpoint/2010/main" val="1155621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745CA18E-E835-4C4C-85B6-C540DB857B82}" type="slidenum">
              <a:rPr lang="pl-PL" altLang="pl-PL" smtClean="0"/>
              <a:pPr>
                <a:defRPr/>
              </a:pPr>
              <a:t>23</a:t>
            </a:fld>
            <a:endParaRPr lang="pl-PL" altLang="pl-PL"/>
          </a:p>
        </p:txBody>
      </p:sp>
      <p:sp>
        <p:nvSpPr>
          <p:cNvPr id="3" name="Prostokąt 2">
            <a:extLst>
              <a:ext uri="{FF2B5EF4-FFF2-40B4-BE49-F238E27FC236}">
                <a16:creationId xmlns:a16="http://schemas.microsoft.com/office/drawing/2014/main" id="{742D527F-35B1-49AB-A09E-BF4DB64F2208}"/>
              </a:ext>
            </a:extLst>
          </p:cNvPr>
          <p:cNvSpPr/>
          <p:nvPr/>
        </p:nvSpPr>
        <p:spPr>
          <a:xfrm>
            <a:off x="395536" y="2060848"/>
            <a:ext cx="8424936" cy="1938992"/>
          </a:xfrm>
          <a:prstGeom prst="rect">
            <a:avLst/>
          </a:prstGeom>
        </p:spPr>
        <p:txBody>
          <a:bodyPr wrap="square">
            <a:spAutoFit/>
          </a:bodyPr>
          <a:lstStyle/>
          <a:p>
            <a:pPr lvl="0" algn="just" eaLnBrk="1" fontAlgn="auto" hangingPunct="1">
              <a:spcBef>
                <a:spcPts val="0"/>
              </a:spcBef>
              <a:spcAft>
                <a:spcPts val="0"/>
              </a:spcAft>
            </a:pPr>
            <a:r>
              <a:rPr lang="pl-PL" sz="2000" i="0" dirty="0">
                <a:solidFill>
                  <a:prstClr val="black"/>
                </a:solidFill>
                <a:latin typeface="Calibri" panose="020F0502020204030204"/>
              </a:rPr>
              <a:t>zasady konkurencyjności nie stosuje się </a:t>
            </a:r>
            <a:r>
              <a:rPr lang="pl-PL" sz="2000" b="1" i="0" dirty="0">
                <a:solidFill>
                  <a:prstClr val="black"/>
                </a:solidFill>
                <a:latin typeface="Calibri" panose="020F0502020204030204"/>
              </a:rPr>
              <a:t>do wydatków rozliczanych metodami uproszczonymi,</a:t>
            </a:r>
            <a:r>
              <a:rPr lang="pl-PL" sz="2000" i="0" dirty="0">
                <a:solidFill>
                  <a:prstClr val="black"/>
                </a:solidFill>
                <a:latin typeface="Calibri" panose="020F0502020204030204"/>
              </a:rPr>
              <a:t> tj. stawek ryczałtowych kosztów pośrednich, stawek jednostkowych i kwot ryczałtowych (</a:t>
            </a:r>
            <a:r>
              <a:rPr lang="pl-PL" sz="2000" i="0" u="sng" dirty="0">
                <a:solidFill>
                  <a:prstClr val="black"/>
                </a:solidFill>
                <a:latin typeface="Calibri" panose="020F0502020204030204"/>
              </a:rPr>
              <a:t>w projektach EFS</a:t>
            </a:r>
            <a:r>
              <a:rPr lang="pl-PL" sz="2000" b="1" i="0" dirty="0">
                <a:solidFill>
                  <a:prstClr val="black"/>
                </a:solidFill>
                <a:latin typeface="Calibri" panose="020F0502020204030204"/>
              </a:rPr>
              <a:t>)</a:t>
            </a:r>
          </a:p>
          <a:p>
            <a:pPr lvl="0" algn="just" eaLnBrk="1" fontAlgn="auto" hangingPunct="1">
              <a:spcBef>
                <a:spcPts val="0"/>
              </a:spcBef>
              <a:spcAft>
                <a:spcPts val="0"/>
              </a:spcAft>
            </a:pPr>
            <a:endParaRPr lang="pl-PL" sz="2000" b="1" i="0" dirty="0">
              <a:solidFill>
                <a:prstClr val="black"/>
              </a:solidFill>
              <a:latin typeface="Calibri" panose="020F0502020204030204"/>
            </a:endParaRPr>
          </a:p>
          <a:p>
            <a:pPr lvl="0" algn="just" eaLnBrk="1" fontAlgn="auto" hangingPunct="1">
              <a:spcBef>
                <a:spcPts val="0"/>
              </a:spcBef>
              <a:spcAft>
                <a:spcPts val="0"/>
              </a:spcAft>
            </a:pPr>
            <a:endParaRPr lang="pl-PL" sz="2000" b="1" i="0" dirty="0">
              <a:solidFill>
                <a:prstClr val="black"/>
              </a:solidFill>
              <a:latin typeface="Calibri" panose="020F0502020204030204"/>
            </a:endParaRPr>
          </a:p>
          <a:p>
            <a:pPr lvl="0" algn="just" eaLnBrk="1" fontAlgn="auto" hangingPunct="1">
              <a:spcBef>
                <a:spcPts val="0"/>
              </a:spcBef>
              <a:spcAft>
                <a:spcPts val="0"/>
              </a:spcAft>
            </a:pPr>
            <a:r>
              <a:rPr lang="pl-PL" sz="2000" b="1" i="0" dirty="0">
                <a:solidFill>
                  <a:prstClr val="black"/>
                </a:solidFill>
                <a:latin typeface="Calibri" panose="020F0502020204030204"/>
              </a:rPr>
              <a:t>Ale………….</a:t>
            </a:r>
          </a:p>
        </p:txBody>
      </p:sp>
    </p:spTree>
    <p:extLst>
      <p:ext uri="{BB962C8B-B14F-4D97-AF65-F5344CB8AC3E}">
        <p14:creationId xmlns:p14="http://schemas.microsoft.com/office/powerpoint/2010/main" val="14202617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745CA18E-E835-4C4C-85B6-C540DB857B82}" type="slidenum">
              <a:rPr lang="pl-PL" altLang="pl-PL" smtClean="0"/>
              <a:pPr>
                <a:defRPr/>
              </a:pPr>
              <a:t>24</a:t>
            </a:fld>
            <a:endParaRPr lang="pl-PL" altLang="pl-PL"/>
          </a:p>
        </p:txBody>
      </p:sp>
      <p:sp>
        <p:nvSpPr>
          <p:cNvPr id="3" name="Prostokąt 2">
            <a:extLst>
              <a:ext uri="{FF2B5EF4-FFF2-40B4-BE49-F238E27FC236}">
                <a16:creationId xmlns:a16="http://schemas.microsoft.com/office/drawing/2014/main" id="{FF3FBB12-D4EA-40C7-BDAB-BF1BA01BEB69}"/>
              </a:ext>
            </a:extLst>
          </p:cNvPr>
          <p:cNvSpPr/>
          <p:nvPr/>
        </p:nvSpPr>
        <p:spPr>
          <a:xfrm>
            <a:off x="251520" y="2060847"/>
            <a:ext cx="8712968" cy="2270365"/>
          </a:xfrm>
          <a:prstGeom prst="rect">
            <a:avLst/>
          </a:prstGeom>
        </p:spPr>
        <p:txBody>
          <a:bodyPr wrap="square">
            <a:spAutoFit/>
          </a:bodyPr>
          <a:lstStyle/>
          <a:p>
            <a:pPr lvl="0" algn="just" eaLnBrk="1" fontAlgn="auto" hangingPunct="1">
              <a:lnSpc>
                <a:spcPct val="90000"/>
              </a:lnSpc>
              <a:spcBef>
                <a:spcPts val="1000"/>
              </a:spcBef>
              <a:spcAft>
                <a:spcPts val="0"/>
              </a:spcAft>
            </a:pPr>
            <a:r>
              <a:rPr lang="pl-PL" sz="2000" b="1" i="0" dirty="0">
                <a:solidFill>
                  <a:prstClr val="black"/>
                </a:solidFill>
                <a:latin typeface="Calibri" panose="020F0502020204030204"/>
              </a:rPr>
              <a:t>Zasada konkurencyjności nie ma zastosowania </a:t>
            </a:r>
            <a:r>
              <a:rPr lang="pl-PL" sz="2000" i="0" dirty="0">
                <a:solidFill>
                  <a:prstClr val="black"/>
                </a:solidFill>
                <a:latin typeface="Calibri" panose="020F0502020204030204"/>
              </a:rPr>
              <a:t>do zamówień udzielanych przez beneficjentów wybranych w trybie określonym w ustawie z dnia 19 grudnia 2008 r. (</a:t>
            </a:r>
            <a:r>
              <a:rPr lang="pl-PL" sz="2000" b="1" i="0" dirty="0">
                <a:solidFill>
                  <a:prstClr val="black"/>
                </a:solidFill>
                <a:latin typeface="Calibri" panose="020F0502020204030204"/>
                <a:hlinkClick r:id="rId2">
                  <a:extLst>
                    <a:ext uri="{A12FA001-AC4F-418D-AE19-62706E023703}">
                      <ahyp:hlinkClr xmlns:ahyp="http://schemas.microsoft.com/office/drawing/2018/hyperlinkcolor" val="tx"/>
                    </a:ext>
                  </a:extLst>
                </a:hlinkClick>
              </a:rPr>
              <a:t>Ustawa o partnerstwie publiczno-prywatnym</a:t>
            </a:r>
            <a:r>
              <a:rPr lang="pl-PL" sz="2000" b="1" i="0" dirty="0">
                <a:solidFill>
                  <a:prstClr val="black"/>
                </a:solidFill>
                <a:latin typeface="Calibri" panose="020F0502020204030204"/>
              </a:rPr>
              <a:t> </a:t>
            </a:r>
            <a:r>
              <a:rPr lang="pl-PL" sz="2000" i="0" dirty="0">
                <a:solidFill>
                  <a:prstClr val="black"/>
                </a:solidFill>
                <a:latin typeface="Calibri" panose="020F0502020204030204"/>
              </a:rPr>
              <a:t>Dz.U.2020.0.711 </a:t>
            </a:r>
            <a:r>
              <a:rPr lang="pl-PL" sz="2000" i="0" dirty="0" err="1">
                <a:solidFill>
                  <a:prstClr val="black"/>
                </a:solidFill>
                <a:latin typeface="Calibri" panose="020F0502020204030204"/>
              </a:rPr>
              <a:t>t.j</a:t>
            </a:r>
            <a:r>
              <a:rPr lang="pl-PL" sz="2000" i="0" dirty="0">
                <a:solidFill>
                  <a:prstClr val="black"/>
                </a:solidFill>
                <a:latin typeface="Calibri" panose="020F0502020204030204"/>
              </a:rPr>
              <a:t>  lub w ustawie z 21 października 2016 r. </a:t>
            </a:r>
            <a:r>
              <a:rPr lang="pl-PL" sz="2000" b="1" dirty="0">
                <a:solidFill>
                  <a:srgbClr val="0070C0"/>
                </a:solidFill>
                <a:latin typeface="Calibri" panose="020F0502020204030204"/>
              </a:rPr>
              <a:t>o umowie koncesji na roboty budowlane lub usługi</a:t>
            </a:r>
            <a:r>
              <a:rPr lang="pl-PL" sz="2000" i="0" dirty="0">
                <a:solidFill>
                  <a:prstClr val="black"/>
                </a:solidFill>
                <a:latin typeface="Calibri" panose="020F0502020204030204"/>
              </a:rPr>
              <a:t> (Dz.U.2021.541 </a:t>
            </a:r>
            <a:r>
              <a:rPr lang="pl-PL" sz="2000" i="0" dirty="0" err="1">
                <a:solidFill>
                  <a:prstClr val="black"/>
                </a:solidFill>
                <a:latin typeface="Calibri" panose="020F0502020204030204"/>
              </a:rPr>
              <a:t>t.j</a:t>
            </a:r>
            <a:r>
              <a:rPr lang="pl-PL" sz="2000" i="0" dirty="0">
                <a:solidFill>
                  <a:prstClr val="black"/>
                </a:solidFill>
                <a:latin typeface="Calibri" panose="020F0502020204030204"/>
              </a:rPr>
              <a:t>. ) do realizacji projektu w formule partnerstwa publiczno-prywatnego (projekt hybrydowy).</a:t>
            </a:r>
          </a:p>
          <a:p>
            <a:pPr lvl="0" algn="just" eaLnBrk="1" fontAlgn="auto" hangingPunct="1">
              <a:lnSpc>
                <a:spcPct val="90000"/>
              </a:lnSpc>
              <a:spcBef>
                <a:spcPts val="1000"/>
              </a:spcBef>
              <a:spcAft>
                <a:spcPts val="0"/>
              </a:spcAft>
            </a:pPr>
            <a:endParaRPr lang="pl-PL" sz="2800" i="0" dirty="0">
              <a:solidFill>
                <a:prstClr val="black"/>
              </a:solidFill>
              <a:latin typeface="Calibri" panose="020F0502020204030204"/>
            </a:endParaRPr>
          </a:p>
        </p:txBody>
      </p:sp>
    </p:spTree>
    <p:extLst>
      <p:ext uri="{BB962C8B-B14F-4D97-AF65-F5344CB8AC3E}">
        <p14:creationId xmlns:p14="http://schemas.microsoft.com/office/powerpoint/2010/main" val="6765605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745CA18E-E835-4C4C-85B6-C540DB857B82}" type="slidenum">
              <a:rPr lang="pl-PL" altLang="pl-PL" smtClean="0"/>
              <a:pPr>
                <a:defRPr/>
              </a:pPr>
              <a:t>25</a:t>
            </a:fld>
            <a:endParaRPr lang="pl-PL" altLang="pl-PL"/>
          </a:p>
        </p:txBody>
      </p:sp>
      <p:sp>
        <p:nvSpPr>
          <p:cNvPr id="3" name="Prostokąt 2">
            <a:extLst>
              <a:ext uri="{FF2B5EF4-FFF2-40B4-BE49-F238E27FC236}">
                <a16:creationId xmlns:a16="http://schemas.microsoft.com/office/drawing/2014/main" id="{9275452D-40E4-4A34-9427-0AC995FE0D14}"/>
              </a:ext>
            </a:extLst>
          </p:cNvPr>
          <p:cNvSpPr/>
          <p:nvPr/>
        </p:nvSpPr>
        <p:spPr>
          <a:xfrm>
            <a:off x="467544" y="1859340"/>
            <a:ext cx="8219256" cy="2246769"/>
          </a:xfrm>
          <a:prstGeom prst="rect">
            <a:avLst/>
          </a:prstGeom>
        </p:spPr>
        <p:txBody>
          <a:bodyPr wrap="square">
            <a:spAutoFit/>
          </a:bodyPr>
          <a:lstStyle/>
          <a:p>
            <a:pPr algn="just"/>
            <a:r>
              <a:rPr lang="pl-PL" sz="2000" b="1" dirty="0">
                <a:solidFill>
                  <a:prstClr val="black"/>
                </a:solidFill>
                <a:cs typeface="Arial" panose="020B0604020202020204" pitchFamily="34" charset="0"/>
              </a:rPr>
              <a:t>Wyłączenia Cele badawcze i naukowe- wytyczne</a:t>
            </a:r>
            <a:endParaRPr lang="pl-PL" sz="2000" i="0" dirty="0">
              <a:latin typeface="+mn-lt"/>
            </a:endParaRPr>
          </a:p>
          <a:p>
            <a:pPr algn="just"/>
            <a:endParaRPr lang="pl-PL" sz="2000" i="0" dirty="0">
              <a:latin typeface="+mn-lt"/>
            </a:endParaRPr>
          </a:p>
          <a:p>
            <a:pPr algn="just"/>
            <a:r>
              <a:rPr lang="pl-PL" sz="2000" i="0" dirty="0">
                <a:latin typeface="+mn-lt"/>
              </a:rPr>
              <a:t>zamówień, których przedmiotem są usługi świadczone w zakresie prac </a:t>
            </a:r>
            <a:br>
              <a:rPr lang="pl-PL" sz="2000" i="0" dirty="0">
                <a:latin typeface="+mn-lt"/>
              </a:rPr>
            </a:br>
            <a:r>
              <a:rPr lang="pl-PL" sz="2000" i="0" dirty="0">
                <a:latin typeface="+mn-lt"/>
              </a:rPr>
              <a:t>badawczo-rozwojowych prowadzonych w projekcie </a:t>
            </a:r>
            <a:r>
              <a:rPr lang="pl-PL" sz="2000" b="1" i="0" dirty="0">
                <a:latin typeface="+mn-lt"/>
              </a:rPr>
              <a:t>przez osoby wskazane </a:t>
            </a:r>
            <a:br>
              <a:rPr lang="pl-PL" sz="2000" b="1" i="0" dirty="0">
                <a:latin typeface="+mn-lt"/>
              </a:rPr>
            </a:br>
            <a:r>
              <a:rPr lang="pl-PL" sz="2000" b="1" i="0" dirty="0">
                <a:latin typeface="+mn-lt"/>
              </a:rPr>
              <a:t>w zatwierdzonym wniosku o dofinansowanie </a:t>
            </a:r>
            <a:r>
              <a:rPr lang="pl-PL" sz="2000" i="0" dirty="0">
                <a:latin typeface="+mn-lt"/>
              </a:rPr>
              <a:t>projektu, posiadające wymagane kwalifikacje, pozwalające na przeprowadzenie prac badawczo-rozwojowych zgodnie z tym wnioskiem, </a:t>
            </a:r>
          </a:p>
        </p:txBody>
      </p:sp>
    </p:spTree>
    <p:extLst>
      <p:ext uri="{BB962C8B-B14F-4D97-AF65-F5344CB8AC3E}">
        <p14:creationId xmlns:p14="http://schemas.microsoft.com/office/powerpoint/2010/main" val="20870566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745CA18E-E835-4C4C-85B6-C540DB857B82}" type="slidenum">
              <a:rPr lang="pl-PL" altLang="pl-PL" smtClean="0"/>
              <a:pPr>
                <a:defRPr/>
              </a:pPr>
              <a:t>26</a:t>
            </a:fld>
            <a:endParaRPr lang="pl-PL" altLang="pl-PL"/>
          </a:p>
        </p:txBody>
      </p:sp>
      <p:sp>
        <p:nvSpPr>
          <p:cNvPr id="3" name="Prostokąt 2">
            <a:extLst>
              <a:ext uri="{FF2B5EF4-FFF2-40B4-BE49-F238E27FC236}">
                <a16:creationId xmlns:a16="http://schemas.microsoft.com/office/drawing/2014/main" id="{156BED0D-F01A-4A93-B634-22EA71B178D1}"/>
              </a:ext>
            </a:extLst>
          </p:cNvPr>
          <p:cNvSpPr/>
          <p:nvPr/>
        </p:nvSpPr>
        <p:spPr>
          <a:xfrm>
            <a:off x="467544" y="1268760"/>
            <a:ext cx="8219256" cy="3780522"/>
          </a:xfrm>
          <a:prstGeom prst="rect">
            <a:avLst/>
          </a:prstGeom>
        </p:spPr>
        <p:txBody>
          <a:bodyPr wrap="square">
            <a:spAutoFit/>
          </a:bodyPr>
          <a:lstStyle/>
          <a:p>
            <a:pPr lvl="0" algn="just" eaLnBrk="1" fontAlgn="auto" hangingPunct="1">
              <a:lnSpc>
                <a:spcPct val="90000"/>
              </a:lnSpc>
              <a:spcBef>
                <a:spcPts val="1000"/>
              </a:spcBef>
              <a:spcAft>
                <a:spcPts val="0"/>
              </a:spcAft>
            </a:pPr>
            <a:endParaRPr lang="pl-PL" sz="2000" b="1" i="0" dirty="0">
              <a:solidFill>
                <a:prstClr val="black"/>
              </a:solidFill>
              <a:latin typeface="Calibri" panose="020F0502020204030204"/>
            </a:endParaRPr>
          </a:p>
          <a:p>
            <a:pPr lvl="0" algn="just" eaLnBrk="1" fontAlgn="auto" hangingPunct="1">
              <a:lnSpc>
                <a:spcPct val="90000"/>
              </a:lnSpc>
              <a:spcBef>
                <a:spcPts val="1000"/>
              </a:spcBef>
              <a:spcAft>
                <a:spcPts val="0"/>
              </a:spcAft>
            </a:pPr>
            <a:r>
              <a:rPr lang="pl-PL" sz="2000" b="1" i="0" dirty="0">
                <a:solidFill>
                  <a:prstClr val="black"/>
                </a:solidFill>
                <a:latin typeface="Calibri" panose="020F0502020204030204"/>
              </a:rPr>
              <a:t>Zasada konkurencyjności nie ma zastosowania </a:t>
            </a:r>
            <a:r>
              <a:rPr lang="pl-PL" sz="2000" i="0" dirty="0">
                <a:solidFill>
                  <a:prstClr val="black"/>
                </a:solidFill>
                <a:latin typeface="Calibri" panose="020F0502020204030204"/>
              </a:rPr>
              <a:t>jeśli przedmiotem zamówienia są: </a:t>
            </a:r>
          </a:p>
          <a:p>
            <a:pPr marL="228600" lvl="0" indent="-228600" algn="just" eaLnBrk="1" fontAlgn="auto" hangingPunct="1">
              <a:lnSpc>
                <a:spcPct val="90000"/>
              </a:lnSpc>
              <a:spcBef>
                <a:spcPts val="1000"/>
              </a:spcBef>
              <a:spcAft>
                <a:spcPts val="0"/>
              </a:spcAft>
              <a:buFont typeface="Arial" panose="020B0604020202020204" pitchFamily="34" charset="0"/>
              <a:buChar char="•"/>
            </a:pPr>
            <a:r>
              <a:rPr lang="pl-PL" sz="2000" i="0" dirty="0">
                <a:solidFill>
                  <a:prstClr val="black"/>
                </a:solidFill>
                <a:latin typeface="Calibri" panose="020F0502020204030204"/>
              </a:rPr>
              <a:t>usługi wsparcia rodziny i systemu pieczy zastępczej (oprócz usług świadczonych w placówkach wsparcia dziennego i placówkach opiekuńczo-wychowawcze typu socjalizacyjnego, interwencyjnego lub specjalistyczno-terapeutyczne), </a:t>
            </a:r>
          </a:p>
          <a:p>
            <a:pPr marL="228600" lvl="0" indent="-228600" algn="just" eaLnBrk="1" fontAlgn="auto" hangingPunct="1">
              <a:lnSpc>
                <a:spcPct val="90000"/>
              </a:lnSpc>
              <a:spcBef>
                <a:spcPts val="1000"/>
              </a:spcBef>
              <a:spcAft>
                <a:spcPts val="0"/>
              </a:spcAft>
              <a:buFont typeface="Arial" panose="020B0604020202020204" pitchFamily="34" charset="0"/>
              <a:buChar char="•"/>
            </a:pPr>
            <a:r>
              <a:rPr lang="pl-PL" sz="2000" i="0" dirty="0">
                <a:solidFill>
                  <a:prstClr val="black"/>
                </a:solidFill>
                <a:latin typeface="Calibri" panose="020F0502020204030204"/>
              </a:rPr>
              <a:t>sąsiedzkie usługi opiekuńcze, </a:t>
            </a:r>
          </a:p>
          <a:p>
            <a:pPr marL="228600" lvl="0" indent="-228600" algn="just" eaLnBrk="1" fontAlgn="auto" hangingPunct="1">
              <a:lnSpc>
                <a:spcPct val="90000"/>
              </a:lnSpc>
              <a:spcBef>
                <a:spcPts val="1000"/>
              </a:spcBef>
              <a:spcAft>
                <a:spcPts val="0"/>
              </a:spcAft>
              <a:buFont typeface="Arial" panose="020B0604020202020204" pitchFamily="34" charset="0"/>
              <a:buChar char="•"/>
            </a:pPr>
            <a:r>
              <a:rPr lang="pl-PL" sz="2000" i="0" dirty="0">
                <a:solidFill>
                  <a:prstClr val="black"/>
                </a:solidFill>
                <a:latin typeface="Calibri" panose="020F0502020204030204"/>
              </a:rPr>
              <a:t>usługi opiekuńcze w miejscu zamieszkania i specjalistyczne usługi opiekuńcze w miejscu zamieszkania, </a:t>
            </a:r>
          </a:p>
          <a:p>
            <a:pPr marL="228600" lvl="0" indent="-228600" algn="just" eaLnBrk="1" fontAlgn="auto" hangingPunct="1">
              <a:lnSpc>
                <a:spcPct val="90000"/>
              </a:lnSpc>
              <a:spcBef>
                <a:spcPts val="1000"/>
              </a:spcBef>
              <a:spcAft>
                <a:spcPts val="0"/>
              </a:spcAft>
              <a:buFont typeface="Arial" panose="020B0604020202020204" pitchFamily="34" charset="0"/>
              <a:buChar char="•"/>
            </a:pPr>
            <a:r>
              <a:rPr lang="pl-PL" sz="2000" i="0" dirty="0">
                <a:solidFill>
                  <a:prstClr val="black"/>
                </a:solidFill>
                <a:latin typeface="Calibri" panose="020F0502020204030204"/>
              </a:rPr>
              <a:t>usługi asystenckie </a:t>
            </a:r>
          </a:p>
        </p:txBody>
      </p:sp>
    </p:spTree>
    <p:extLst>
      <p:ext uri="{BB962C8B-B14F-4D97-AF65-F5344CB8AC3E}">
        <p14:creationId xmlns:p14="http://schemas.microsoft.com/office/powerpoint/2010/main" val="17258191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745CA18E-E835-4C4C-85B6-C540DB857B82}" type="slidenum">
              <a:rPr lang="pl-PL" altLang="pl-PL" smtClean="0"/>
              <a:pPr>
                <a:defRPr/>
              </a:pPr>
              <a:t>27</a:t>
            </a:fld>
            <a:endParaRPr lang="pl-PL" altLang="pl-PL"/>
          </a:p>
        </p:txBody>
      </p:sp>
      <p:pic>
        <p:nvPicPr>
          <p:cNvPr id="3" name="Obraz 2">
            <a:extLst>
              <a:ext uri="{FF2B5EF4-FFF2-40B4-BE49-F238E27FC236}">
                <a16:creationId xmlns:a16="http://schemas.microsoft.com/office/drawing/2014/main" id="{DBAADD89-2901-4542-880A-C85CA2BFFF67}"/>
              </a:ext>
            </a:extLst>
          </p:cNvPr>
          <p:cNvPicPr>
            <a:picLocks noChangeAspect="1"/>
          </p:cNvPicPr>
          <p:nvPr/>
        </p:nvPicPr>
        <p:blipFill>
          <a:blip r:embed="rId2"/>
          <a:stretch>
            <a:fillRect/>
          </a:stretch>
        </p:blipFill>
        <p:spPr>
          <a:xfrm>
            <a:off x="1523736" y="1714351"/>
            <a:ext cx="6096528" cy="3429297"/>
          </a:xfrm>
          <a:prstGeom prst="rect">
            <a:avLst/>
          </a:prstGeom>
        </p:spPr>
      </p:pic>
    </p:spTree>
    <p:extLst>
      <p:ext uri="{BB962C8B-B14F-4D97-AF65-F5344CB8AC3E}">
        <p14:creationId xmlns:p14="http://schemas.microsoft.com/office/powerpoint/2010/main" val="15571317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745CA18E-E835-4C4C-85B6-C540DB857B82}" type="slidenum">
              <a:rPr lang="pl-PL" altLang="pl-PL" smtClean="0"/>
              <a:pPr>
                <a:defRPr/>
              </a:pPr>
              <a:t>28</a:t>
            </a:fld>
            <a:endParaRPr lang="pl-PL" altLang="pl-PL"/>
          </a:p>
        </p:txBody>
      </p:sp>
      <p:sp>
        <p:nvSpPr>
          <p:cNvPr id="3" name="Prostokąt 2">
            <a:extLst>
              <a:ext uri="{FF2B5EF4-FFF2-40B4-BE49-F238E27FC236}">
                <a16:creationId xmlns:a16="http://schemas.microsoft.com/office/drawing/2014/main" id="{07E37C27-AE41-4718-A150-47EE2EE8202A}"/>
              </a:ext>
            </a:extLst>
          </p:cNvPr>
          <p:cNvSpPr/>
          <p:nvPr/>
        </p:nvSpPr>
        <p:spPr>
          <a:xfrm>
            <a:off x="323528" y="1268760"/>
            <a:ext cx="8568952" cy="3611245"/>
          </a:xfrm>
          <a:prstGeom prst="rect">
            <a:avLst/>
          </a:prstGeom>
        </p:spPr>
        <p:txBody>
          <a:bodyPr wrap="square">
            <a:spAutoFit/>
          </a:bodyPr>
          <a:lstStyle/>
          <a:p>
            <a:pPr lvl="0" algn="just" eaLnBrk="1" fontAlgn="auto" hangingPunct="1">
              <a:lnSpc>
                <a:spcPct val="90000"/>
              </a:lnSpc>
              <a:spcBef>
                <a:spcPts val="1000"/>
              </a:spcBef>
              <a:spcAft>
                <a:spcPts val="0"/>
              </a:spcAft>
            </a:pPr>
            <a:endParaRPr lang="pl-PL" sz="2000" i="0" dirty="0">
              <a:solidFill>
                <a:prstClr val="black"/>
              </a:solidFill>
              <a:latin typeface="Calibri" panose="020F0502020204030204"/>
            </a:endParaRPr>
          </a:p>
          <a:p>
            <a:pPr lvl="0" algn="just" eaLnBrk="1" fontAlgn="auto" hangingPunct="1">
              <a:lnSpc>
                <a:spcPct val="90000"/>
              </a:lnSpc>
              <a:spcBef>
                <a:spcPts val="1000"/>
              </a:spcBef>
              <a:spcAft>
                <a:spcPts val="0"/>
              </a:spcAft>
            </a:pPr>
            <a:r>
              <a:rPr lang="pl-PL" sz="2000" i="0" dirty="0">
                <a:solidFill>
                  <a:prstClr val="black"/>
                </a:solidFill>
                <a:latin typeface="Calibri" panose="020F0502020204030204"/>
              </a:rPr>
              <a:t>Wyłączenia fakultatywne</a:t>
            </a:r>
          </a:p>
          <a:p>
            <a:pPr lvl="0" algn="just" eaLnBrk="1" fontAlgn="auto" hangingPunct="1">
              <a:lnSpc>
                <a:spcPct val="90000"/>
              </a:lnSpc>
              <a:spcBef>
                <a:spcPts val="1000"/>
              </a:spcBef>
              <a:spcAft>
                <a:spcPts val="0"/>
              </a:spcAft>
            </a:pPr>
            <a:endParaRPr lang="pl-PL" sz="2000" i="0" dirty="0">
              <a:solidFill>
                <a:prstClr val="black"/>
              </a:solidFill>
              <a:latin typeface="Calibri" panose="020F0502020204030204"/>
            </a:endParaRPr>
          </a:p>
          <a:p>
            <a:pPr lvl="0" algn="just" eaLnBrk="1" fontAlgn="auto" hangingPunct="1">
              <a:lnSpc>
                <a:spcPct val="90000"/>
              </a:lnSpc>
              <a:spcBef>
                <a:spcPts val="1000"/>
              </a:spcBef>
              <a:spcAft>
                <a:spcPts val="0"/>
              </a:spcAft>
            </a:pPr>
            <a:r>
              <a:rPr lang="pl-PL" sz="2000" i="0" dirty="0">
                <a:solidFill>
                  <a:prstClr val="black"/>
                </a:solidFill>
                <a:latin typeface="Calibri" panose="020F0502020204030204"/>
              </a:rPr>
              <a:t>zamówienie zrealizowane tylko przez jednego wykonawcę ze względu na:</a:t>
            </a:r>
          </a:p>
          <a:p>
            <a:pPr lvl="0" algn="just" eaLnBrk="1" fontAlgn="auto" hangingPunct="1">
              <a:lnSpc>
                <a:spcPct val="90000"/>
              </a:lnSpc>
              <a:spcBef>
                <a:spcPts val="1000"/>
              </a:spcBef>
              <a:spcAft>
                <a:spcPts val="0"/>
              </a:spcAft>
            </a:pPr>
            <a:r>
              <a:rPr lang="pl-PL" sz="2000" i="0" dirty="0">
                <a:solidFill>
                  <a:prstClr val="black"/>
                </a:solidFill>
                <a:latin typeface="Calibri" panose="020F0502020204030204"/>
              </a:rPr>
              <a:t> - brak konkurencji ze względów technicznych</a:t>
            </a:r>
          </a:p>
          <a:p>
            <a:pPr marL="228600" lvl="0" indent="-228600" algn="just" eaLnBrk="1" fontAlgn="auto" hangingPunct="1">
              <a:lnSpc>
                <a:spcPct val="90000"/>
              </a:lnSpc>
              <a:spcBef>
                <a:spcPts val="1000"/>
              </a:spcBef>
              <a:spcAft>
                <a:spcPts val="0"/>
              </a:spcAft>
              <a:buFont typeface="Arial" panose="020B0604020202020204" pitchFamily="34" charset="0"/>
              <a:buChar char="•"/>
            </a:pPr>
            <a:r>
              <a:rPr lang="pl-PL" sz="2000" i="0" dirty="0">
                <a:solidFill>
                  <a:prstClr val="black"/>
                </a:solidFill>
                <a:latin typeface="Calibri" panose="020F0502020204030204"/>
              </a:rPr>
              <a:t> zamówienia jest objęty ochroną praw wyłącznych,</a:t>
            </a:r>
          </a:p>
          <a:p>
            <a:pPr marL="228600" lvl="0" indent="-228600" algn="just" eaLnBrk="1" fontAlgn="auto" hangingPunct="1">
              <a:lnSpc>
                <a:spcPct val="90000"/>
              </a:lnSpc>
              <a:spcBef>
                <a:spcPts val="1000"/>
              </a:spcBef>
              <a:spcAft>
                <a:spcPts val="0"/>
              </a:spcAft>
              <a:buFont typeface="Arial" panose="020B0604020202020204" pitchFamily="34" charset="0"/>
              <a:buChar char="•"/>
            </a:pPr>
            <a:r>
              <a:rPr lang="pl-PL" sz="2000" i="0" dirty="0">
                <a:solidFill>
                  <a:prstClr val="black"/>
                </a:solidFill>
                <a:latin typeface="Calibri" panose="020F0502020204030204"/>
              </a:rPr>
              <a:t>zamówienia w zakresie działalności twórczej lub artystycznej</a:t>
            </a:r>
          </a:p>
          <a:p>
            <a:pPr marL="228600" lvl="0" indent="-228600" algn="just" eaLnBrk="1" fontAlgn="auto" hangingPunct="1">
              <a:lnSpc>
                <a:spcPct val="90000"/>
              </a:lnSpc>
              <a:spcBef>
                <a:spcPts val="1000"/>
              </a:spcBef>
              <a:spcAft>
                <a:spcPts val="0"/>
              </a:spcAft>
              <a:buFont typeface="Arial" panose="020B0604020202020204" pitchFamily="34" charset="0"/>
              <a:buChar char="•"/>
            </a:pPr>
            <a:endParaRPr lang="pl-PL" sz="2000" i="0" dirty="0">
              <a:solidFill>
                <a:prstClr val="black"/>
              </a:solidFill>
              <a:latin typeface="Calibri" panose="020F0502020204030204"/>
            </a:endParaRPr>
          </a:p>
          <a:p>
            <a:pPr lvl="0" algn="just" eaLnBrk="1" fontAlgn="auto" hangingPunct="1">
              <a:lnSpc>
                <a:spcPct val="90000"/>
              </a:lnSpc>
              <a:spcBef>
                <a:spcPts val="1000"/>
              </a:spcBef>
              <a:spcAft>
                <a:spcPts val="0"/>
              </a:spcAft>
            </a:pPr>
            <a:r>
              <a:rPr lang="pl-PL" sz="2000" i="0" u="sng" dirty="0">
                <a:solidFill>
                  <a:srgbClr val="C00000"/>
                </a:solidFill>
                <a:latin typeface="Calibri" panose="020F0502020204030204"/>
              </a:rPr>
              <a:t>o ile nie istnieje rozwiązanie alternatywne lub zastępcze</a:t>
            </a:r>
          </a:p>
        </p:txBody>
      </p:sp>
    </p:spTree>
    <p:extLst>
      <p:ext uri="{BB962C8B-B14F-4D97-AF65-F5344CB8AC3E}">
        <p14:creationId xmlns:p14="http://schemas.microsoft.com/office/powerpoint/2010/main" val="38641980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745CA18E-E835-4C4C-85B6-C540DB857B82}" type="slidenum">
              <a:rPr lang="pl-PL" altLang="pl-PL" smtClean="0"/>
              <a:pPr>
                <a:defRPr/>
              </a:pPr>
              <a:t>29</a:t>
            </a:fld>
            <a:endParaRPr lang="pl-PL" altLang="pl-PL"/>
          </a:p>
        </p:txBody>
      </p:sp>
      <p:sp>
        <p:nvSpPr>
          <p:cNvPr id="3" name="Prostokąt 2">
            <a:extLst>
              <a:ext uri="{FF2B5EF4-FFF2-40B4-BE49-F238E27FC236}">
                <a16:creationId xmlns:a16="http://schemas.microsoft.com/office/drawing/2014/main" id="{864F2731-FF09-418A-A935-854BA322727A}"/>
              </a:ext>
            </a:extLst>
          </p:cNvPr>
          <p:cNvSpPr/>
          <p:nvPr/>
        </p:nvSpPr>
        <p:spPr>
          <a:xfrm>
            <a:off x="251520" y="1196752"/>
            <a:ext cx="8435280" cy="3760004"/>
          </a:xfrm>
          <a:prstGeom prst="rect">
            <a:avLst/>
          </a:prstGeom>
        </p:spPr>
        <p:txBody>
          <a:bodyPr wrap="square">
            <a:spAutoFit/>
          </a:bodyPr>
          <a:lstStyle/>
          <a:p>
            <a:pPr lvl="0" algn="just" eaLnBrk="1" fontAlgn="auto" hangingPunct="1">
              <a:lnSpc>
                <a:spcPct val="90000"/>
              </a:lnSpc>
              <a:spcBef>
                <a:spcPts val="1000"/>
              </a:spcBef>
              <a:spcAft>
                <a:spcPts val="0"/>
              </a:spcAft>
            </a:pPr>
            <a:endParaRPr lang="pl-PL" sz="2000" b="1" i="0" dirty="0">
              <a:solidFill>
                <a:prstClr val="black"/>
              </a:solidFill>
              <a:latin typeface="Calibri" panose="020F0502020204030204"/>
            </a:endParaRPr>
          </a:p>
          <a:p>
            <a:pPr lvl="0" algn="just" eaLnBrk="1" fontAlgn="auto" hangingPunct="1">
              <a:lnSpc>
                <a:spcPct val="90000"/>
              </a:lnSpc>
              <a:spcBef>
                <a:spcPts val="1000"/>
              </a:spcBef>
              <a:spcAft>
                <a:spcPts val="0"/>
              </a:spcAft>
            </a:pPr>
            <a:r>
              <a:rPr lang="pl-PL" sz="2000" b="1" i="0" dirty="0">
                <a:solidFill>
                  <a:prstClr val="black"/>
                </a:solidFill>
                <a:latin typeface="Calibri" panose="020F0502020204030204"/>
              </a:rPr>
              <a:t>Wyłączenia z zasady konkurencyjności  w przypadkach:</a:t>
            </a:r>
          </a:p>
          <a:p>
            <a:pPr marL="514350" lvl="0" indent="-514350" algn="just" eaLnBrk="1" fontAlgn="auto" hangingPunct="1">
              <a:lnSpc>
                <a:spcPct val="90000"/>
              </a:lnSpc>
              <a:spcBef>
                <a:spcPts val="1000"/>
              </a:spcBef>
              <a:spcAft>
                <a:spcPts val="0"/>
              </a:spcAft>
              <a:buFont typeface="+mj-lt"/>
              <a:buAutoNum type="arabicPeriod"/>
            </a:pPr>
            <a:r>
              <a:rPr lang="pl-PL" sz="2000" i="0" dirty="0">
                <a:solidFill>
                  <a:prstClr val="black"/>
                </a:solidFill>
                <a:latin typeface="Calibri" panose="020F0502020204030204"/>
              </a:rPr>
              <a:t>w wyniku prawidłowego zastosowania zasady konkurencyjności nie wpłynęła żadna oferta,</a:t>
            </a:r>
          </a:p>
          <a:p>
            <a:pPr marL="514350" lvl="0" indent="-514350" algn="just" eaLnBrk="1" fontAlgn="auto" hangingPunct="1">
              <a:lnSpc>
                <a:spcPct val="90000"/>
              </a:lnSpc>
              <a:spcBef>
                <a:spcPts val="1000"/>
              </a:spcBef>
              <a:spcAft>
                <a:spcPts val="0"/>
              </a:spcAft>
              <a:buFont typeface="+mj-lt"/>
              <a:buAutoNum type="arabicPeriod"/>
            </a:pPr>
            <a:r>
              <a:rPr lang="pl-PL" sz="2000" i="0" dirty="0">
                <a:solidFill>
                  <a:prstClr val="black"/>
                </a:solidFill>
                <a:latin typeface="Calibri" panose="020F0502020204030204"/>
              </a:rPr>
              <a:t>ze względu na pilną potrzebę (konieczność) udzielenia zamówienia </a:t>
            </a:r>
          </a:p>
          <a:p>
            <a:pPr marL="514350" lvl="0" indent="-514350" algn="just" eaLnBrk="1" fontAlgn="auto" hangingPunct="1">
              <a:lnSpc>
                <a:spcPct val="90000"/>
              </a:lnSpc>
              <a:spcBef>
                <a:spcPts val="1000"/>
              </a:spcBef>
              <a:spcAft>
                <a:spcPts val="0"/>
              </a:spcAft>
              <a:buFont typeface="+mj-lt"/>
              <a:buAutoNum type="arabicPeriod"/>
            </a:pPr>
            <a:r>
              <a:rPr lang="pl-PL" sz="2000" i="0" dirty="0">
                <a:solidFill>
                  <a:prstClr val="black"/>
                </a:solidFill>
                <a:latin typeface="Calibri" panose="020F0502020204030204"/>
              </a:rPr>
              <a:t>w związku z likwidacją działalności innego podmiotu, </a:t>
            </a:r>
          </a:p>
          <a:p>
            <a:pPr marL="514350" lvl="0" indent="-514350" algn="just" eaLnBrk="1" fontAlgn="auto" hangingPunct="1">
              <a:lnSpc>
                <a:spcPct val="90000"/>
              </a:lnSpc>
              <a:spcBef>
                <a:spcPts val="1000"/>
              </a:spcBef>
              <a:spcAft>
                <a:spcPts val="0"/>
              </a:spcAft>
              <a:buFont typeface="+mj-lt"/>
              <a:buAutoNum type="arabicPeriod"/>
            </a:pPr>
            <a:r>
              <a:rPr lang="pl-PL" sz="2000" i="0" dirty="0">
                <a:solidFill>
                  <a:prstClr val="black"/>
                </a:solidFill>
                <a:latin typeface="Calibri" panose="020F0502020204030204"/>
              </a:rPr>
              <a:t>zamawiający udziela wykonawcy wybranemu zgodnie z zasadą konkurencyjności  zamówień </a:t>
            </a:r>
          </a:p>
          <a:p>
            <a:pPr lvl="0" algn="just" eaLnBrk="1" fontAlgn="auto" hangingPunct="1">
              <a:lnSpc>
                <a:spcPct val="90000"/>
              </a:lnSpc>
              <a:spcBef>
                <a:spcPts val="1000"/>
              </a:spcBef>
              <a:spcAft>
                <a:spcPts val="0"/>
              </a:spcAft>
            </a:pPr>
            <a:r>
              <a:rPr lang="pl-PL" sz="2000" i="0" dirty="0">
                <a:solidFill>
                  <a:prstClr val="black"/>
                </a:solidFill>
                <a:latin typeface="Calibri" panose="020F0502020204030204"/>
              </a:rPr>
              <a:t>      -  dodatkowych i uzupełniających</a:t>
            </a:r>
          </a:p>
          <a:p>
            <a:pPr lvl="0" algn="just" eaLnBrk="1" fontAlgn="auto" hangingPunct="1">
              <a:lnSpc>
                <a:spcPct val="90000"/>
              </a:lnSpc>
              <a:spcBef>
                <a:spcPts val="1000"/>
              </a:spcBef>
              <a:spcAft>
                <a:spcPts val="0"/>
              </a:spcAft>
            </a:pPr>
            <a:r>
              <a:rPr lang="pl-PL" sz="2000" i="0" dirty="0">
                <a:solidFill>
                  <a:prstClr val="black"/>
                </a:solidFill>
                <a:latin typeface="Calibri" panose="020F0502020204030204"/>
              </a:rPr>
              <a:t>       </a:t>
            </a:r>
          </a:p>
        </p:txBody>
      </p:sp>
    </p:spTree>
    <p:extLst>
      <p:ext uri="{BB962C8B-B14F-4D97-AF65-F5344CB8AC3E}">
        <p14:creationId xmlns:p14="http://schemas.microsoft.com/office/powerpoint/2010/main" val="1062006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745CA18E-E835-4C4C-85B6-C540DB857B82}" type="slidenum">
              <a:rPr lang="pl-PL" altLang="pl-PL" smtClean="0"/>
              <a:pPr>
                <a:defRPr/>
              </a:pPr>
              <a:t>3</a:t>
            </a:fld>
            <a:endParaRPr lang="pl-PL" altLang="pl-PL"/>
          </a:p>
        </p:txBody>
      </p:sp>
      <p:sp>
        <p:nvSpPr>
          <p:cNvPr id="5" name="Prostokąt 4">
            <a:extLst>
              <a:ext uri="{FF2B5EF4-FFF2-40B4-BE49-F238E27FC236}">
                <a16:creationId xmlns:a16="http://schemas.microsoft.com/office/drawing/2014/main" id="{C6796EF7-9803-461E-893D-0A4E4B8A2C32}"/>
              </a:ext>
            </a:extLst>
          </p:cNvPr>
          <p:cNvSpPr/>
          <p:nvPr/>
        </p:nvSpPr>
        <p:spPr>
          <a:xfrm>
            <a:off x="323528" y="1196753"/>
            <a:ext cx="8363272" cy="3550203"/>
          </a:xfrm>
          <a:prstGeom prst="rect">
            <a:avLst/>
          </a:prstGeom>
        </p:spPr>
        <p:txBody>
          <a:bodyPr wrap="square">
            <a:spAutoFit/>
          </a:bodyPr>
          <a:lstStyle/>
          <a:p>
            <a:pPr marL="228600" lvl="0" indent="-228600" eaLnBrk="1" fontAlgn="auto" hangingPunct="1">
              <a:lnSpc>
                <a:spcPct val="90000"/>
              </a:lnSpc>
              <a:spcBef>
                <a:spcPts val="1000"/>
              </a:spcBef>
              <a:spcAft>
                <a:spcPts val="0"/>
              </a:spcAft>
            </a:pPr>
            <a:endParaRPr lang="pl-PL" altLang="pl-PL" sz="2000" b="1" i="0" dirty="0">
              <a:solidFill>
                <a:prstClr val="black"/>
              </a:solidFill>
              <a:latin typeface="Calibri" panose="020F0502020204030204"/>
            </a:endParaRPr>
          </a:p>
          <a:p>
            <a:pPr marL="228600" lvl="0" indent="-228600" eaLnBrk="1" fontAlgn="auto" hangingPunct="1">
              <a:lnSpc>
                <a:spcPct val="90000"/>
              </a:lnSpc>
              <a:spcBef>
                <a:spcPts val="1000"/>
              </a:spcBef>
              <a:spcAft>
                <a:spcPts val="0"/>
              </a:spcAft>
            </a:pPr>
            <a:r>
              <a:rPr lang="pl-PL" altLang="pl-PL" sz="2000" b="1" i="0" dirty="0">
                <a:solidFill>
                  <a:prstClr val="black"/>
                </a:solidFill>
                <a:latin typeface="Calibri" panose="020F0502020204030204"/>
              </a:rPr>
              <a:t>OBOWIĄZKI BENEFICJENTA  - </a:t>
            </a:r>
            <a:r>
              <a:rPr lang="pl-PL" sz="2000" b="1" i="0" dirty="0">
                <a:solidFill>
                  <a:prstClr val="black"/>
                </a:solidFill>
                <a:latin typeface="Calibri" panose="020F0502020204030204"/>
              </a:rPr>
              <a:t>Umowa o Dofinansowanie </a:t>
            </a:r>
            <a:endParaRPr lang="pl-PL" sz="2000" i="0" dirty="0">
              <a:solidFill>
                <a:prstClr val="black"/>
              </a:solidFill>
              <a:latin typeface="Calibri" panose="020F0502020204030204"/>
            </a:endParaRPr>
          </a:p>
          <a:p>
            <a:pPr marL="228600" lvl="0" indent="-228600" eaLnBrk="1" fontAlgn="auto" hangingPunct="1">
              <a:lnSpc>
                <a:spcPct val="90000"/>
              </a:lnSpc>
              <a:spcBef>
                <a:spcPts val="1000"/>
              </a:spcBef>
              <a:spcAft>
                <a:spcPts val="0"/>
              </a:spcAft>
            </a:pPr>
            <a:endParaRPr lang="pl-PL" sz="2000" i="0" dirty="0">
              <a:solidFill>
                <a:prstClr val="black"/>
              </a:solidFill>
              <a:latin typeface="Calibri" panose="020F0502020204030204"/>
            </a:endParaRPr>
          </a:p>
          <a:p>
            <a:pPr marL="685800" lvl="1" indent="-228600" algn="just" eaLnBrk="1" fontAlgn="auto" hangingPunct="1">
              <a:lnSpc>
                <a:spcPct val="90000"/>
              </a:lnSpc>
              <a:spcBef>
                <a:spcPts val="500"/>
              </a:spcBef>
              <a:spcAft>
                <a:spcPts val="0"/>
              </a:spcAft>
              <a:buClr>
                <a:prstClr val="black"/>
              </a:buClr>
              <a:buFont typeface="Arial" panose="020B0604020202020204" pitchFamily="34" charset="0"/>
              <a:buChar char="•"/>
            </a:pPr>
            <a:r>
              <a:rPr lang="pl-PL" sz="2000" i="0" dirty="0">
                <a:solidFill>
                  <a:prstClr val="black"/>
                </a:solidFill>
                <a:latin typeface="Calibri" panose="020F0502020204030204"/>
              </a:rPr>
              <a:t>do </a:t>
            </a:r>
            <a:r>
              <a:rPr lang="pl-PL" sz="2000" b="1" i="0" dirty="0">
                <a:solidFill>
                  <a:prstClr val="black"/>
                </a:solidFill>
                <a:latin typeface="Calibri" panose="020F0502020204030204"/>
              </a:rPr>
              <a:t>realizacji projektu w zakresie określonym we wniosku,</a:t>
            </a:r>
            <a:r>
              <a:rPr lang="pl-PL" sz="2000" i="0" dirty="0">
                <a:solidFill>
                  <a:prstClr val="black"/>
                </a:solidFill>
                <a:latin typeface="Calibri" panose="020F0502020204030204"/>
              </a:rPr>
              <a:t> </a:t>
            </a:r>
          </a:p>
          <a:p>
            <a:pPr marL="685800" lvl="1" indent="-228600" algn="just" eaLnBrk="1" fontAlgn="auto" hangingPunct="1">
              <a:lnSpc>
                <a:spcPct val="90000"/>
              </a:lnSpc>
              <a:spcBef>
                <a:spcPts val="500"/>
              </a:spcBef>
              <a:spcAft>
                <a:spcPts val="0"/>
              </a:spcAft>
              <a:buClr>
                <a:prstClr val="black"/>
              </a:buClr>
              <a:buFont typeface="Arial" panose="020B0604020202020204" pitchFamily="34" charset="0"/>
              <a:buChar char="•"/>
            </a:pPr>
            <a:r>
              <a:rPr lang="pl-PL" sz="2000" i="0" dirty="0">
                <a:solidFill>
                  <a:prstClr val="black"/>
                </a:solidFill>
                <a:latin typeface="Calibri" panose="020F0502020204030204"/>
              </a:rPr>
              <a:t>Beneficjent oświadcza, że zapoznał się z treścią Wytycznych, o których mowa w umowie  oraz zapisami </a:t>
            </a:r>
            <a:r>
              <a:rPr lang="pl-PL" sz="2000" i="0" dirty="0" err="1">
                <a:solidFill>
                  <a:prstClr val="black"/>
                </a:solidFill>
                <a:latin typeface="Calibri" panose="020F0502020204030204"/>
              </a:rPr>
              <a:t>SzOOP</a:t>
            </a:r>
            <a:r>
              <a:rPr lang="pl-PL" sz="2000" i="0" dirty="0">
                <a:solidFill>
                  <a:prstClr val="black"/>
                </a:solidFill>
                <a:latin typeface="Calibri" panose="020F0502020204030204"/>
              </a:rPr>
              <a:t> i </a:t>
            </a:r>
            <a:r>
              <a:rPr lang="pl-PL" sz="2000" b="1" i="0" dirty="0">
                <a:solidFill>
                  <a:prstClr val="black"/>
                </a:solidFill>
                <a:latin typeface="Calibri" panose="020F0502020204030204"/>
              </a:rPr>
              <a:t>zobowiązuje się do realizacji projektu zgodnie z ich zapisami</a:t>
            </a:r>
          </a:p>
          <a:p>
            <a:pPr marL="685800" lvl="1" indent="-228600" algn="just" eaLnBrk="1" fontAlgn="auto" hangingPunct="1">
              <a:lnSpc>
                <a:spcPct val="90000"/>
              </a:lnSpc>
              <a:spcBef>
                <a:spcPts val="500"/>
              </a:spcBef>
              <a:spcAft>
                <a:spcPts val="0"/>
              </a:spcAft>
              <a:buClr>
                <a:prstClr val="black"/>
              </a:buClr>
              <a:buFont typeface="Arial" panose="020B0604020202020204" pitchFamily="34" charset="0"/>
              <a:buChar char="•"/>
            </a:pPr>
            <a:r>
              <a:rPr lang="pl-PL" sz="2000" i="0" dirty="0">
                <a:solidFill>
                  <a:prstClr val="black"/>
                </a:solidFill>
                <a:latin typeface="Calibri" panose="020F0502020204030204"/>
              </a:rPr>
              <a:t>do realizacji projektu z </a:t>
            </a:r>
            <a:r>
              <a:rPr lang="pl-PL" sz="2000" b="1" i="0" dirty="0">
                <a:solidFill>
                  <a:prstClr val="black"/>
                </a:solidFill>
                <a:latin typeface="Calibri" panose="020F0502020204030204"/>
              </a:rPr>
              <a:t>należytą starannością</a:t>
            </a:r>
            <a:r>
              <a:rPr lang="pl-PL" sz="2000" i="0" dirty="0">
                <a:solidFill>
                  <a:prstClr val="black"/>
                </a:solidFill>
                <a:latin typeface="Calibri" panose="020F0502020204030204"/>
              </a:rPr>
              <a:t>, </a:t>
            </a:r>
          </a:p>
          <a:p>
            <a:pPr marL="685800" lvl="1" indent="-228600" algn="just" eaLnBrk="1" fontAlgn="auto" hangingPunct="1">
              <a:lnSpc>
                <a:spcPct val="90000"/>
              </a:lnSpc>
              <a:spcBef>
                <a:spcPts val="500"/>
              </a:spcBef>
              <a:spcAft>
                <a:spcPts val="0"/>
              </a:spcAft>
              <a:buClr>
                <a:prstClr val="black"/>
              </a:buClr>
              <a:buFont typeface="Arial" panose="020B0604020202020204" pitchFamily="34" charset="0"/>
              <a:buChar char="•"/>
            </a:pPr>
            <a:r>
              <a:rPr lang="pl-PL" sz="2000" i="0" dirty="0">
                <a:solidFill>
                  <a:prstClr val="black"/>
                </a:solidFill>
                <a:latin typeface="Calibri" panose="020F0502020204030204"/>
              </a:rPr>
              <a:t>Do stosowania wytycznych horyzontalnych,</a:t>
            </a:r>
          </a:p>
          <a:p>
            <a:pPr marL="685800" lvl="1" indent="-228600" algn="just" eaLnBrk="1" fontAlgn="auto" hangingPunct="1">
              <a:lnSpc>
                <a:spcPct val="90000"/>
              </a:lnSpc>
              <a:spcBef>
                <a:spcPts val="500"/>
              </a:spcBef>
              <a:spcAft>
                <a:spcPts val="0"/>
              </a:spcAft>
              <a:buClr>
                <a:prstClr val="black"/>
              </a:buClr>
              <a:buFont typeface="Arial" panose="020B0604020202020204" pitchFamily="34" charset="0"/>
              <a:buChar char="•"/>
            </a:pPr>
            <a:r>
              <a:rPr lang="pl-PL" sz="2000" i="0" dirty="0">
                <a:solidFill>
                  <a:prstClr val="black"/>
                </a:solidFill>
                <a:latin typeface="Calibri" panose="020F0502020204030204"/>
              </a:rPr>
              <a:t>Do przestrzegania prawa unijnego i krajowego</a:t>
            </a:r>
            <a:r>
              <a:rPr lang="pl-PL" sz="2800" i="0" dirty="0">
                <a:solidFill>
                  <a:prstClr val="black"/>
                </a:solidFill>
                <a:latin typeface="Calibri" panose="020F0502020204030204"/>
              </a:rPr>
              <a:t>,</a:t>
            </a:r>
          </a:p>
        </p:txBody>
      </p:sp>
    </p:spTree>
    <p:extLst>
      <p:ext uri="{BB962C8B-B14F-4D97-AF65-F5344CB8AC3E}">
        <p14:creationId xmlns:p14="http://schemas.microsoft.com/office/powerpoint/2010/main" val="11865990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745CA18E-E835-4C4C-85B6-C540DB857B82}" type="slidenum">
              <a:rPr lang="pl-PL" altLang="pl-PL" smtClean="0"/>
              <a:pPr>
                <a:defRPr/>
              </a:pPr>
              <a:t>30</a:t>
            </a:fld>
            <a:endParaRPr lang="pl-PL" altLang="pl-PL"/>
          </a:p>
        </p:txBody>
      </p:sp>
      <p:sp>
        <p:nvSpPr>
          <p:cNvPr id="4" name="Prostokąt 3">
            <a:extLst>
              <a:ext uri="{FF2B5EF4-FFF2-40B4-BE49-F238E27FC236}">
                <a16:creationId xmlns:a16="http://schemas.microsoft.com/office/drawing/2014/main" id="{0B0C1020-C261-4B54-AD5E-D8265E8AD803}"/>
              </a:ext>
            </a:extLst>
          </p:cNvPr>
          <p:cNvSpPr/>
          <p:nvPr/>
        </p:nvSpPr>
        <p:spPr>
          <a:xfrm>
            <a:off x="899592" y="1556793"/>
            <a:ext cx="7416824" cy="369332"/>
          </a:xfrm>
          <a:prstGeom prst="rect">
            <a:avLst/>
          </a:prstGeom>
        </p:spPr>
        <p:txBody>
          <a:bodyPr wrap="square">
            <a:spAutoFit/>
          </a:bodyPr>
          <a:lstStyle/>
          <a:p>
            <a:r>
              <a:rPr lang="pl-PL" dirty="0"/>
              <a:t>Nie jesteś pewien, nie wiesz,….dopytaj opiekuna projektu </a:t>
            </a:r>
          </a:p>
        </p:txBody>
      </p:sp>
      <p:pic>
        <p:nvPicPr>
          <p:cNvPr id="5" name="Picture 2" descr="Uważaj! Twoja komórka jest na podsłuchu | Echo Dnia Podkarpackie">
            <a:extLst>
              <a:ext uri="{FF2B5EF4-FFF2-40B4-BE49-F238E27FC236}">
                <a16:creationId xmlns:a16="http://schemas.microsoft.com/office/drawing/2014/main" id="{F1E7200F-25F5-4ED2-884C-27C6E8B106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2950952"/>
            <a:ext cx="3227518" cy="1808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86864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745CA18E-E835-4C4C-85B6-C540DB857B82}" type="slidenum">
              <a:rPr lang="pl-PL" altLang="pl-PL" smtClean="0"/>
              <a:pPr>
                <a:defRPr/>
              </a:pPr>
              <a:t>31</a:t>
            </a:fld>
            <a:endParaRPr lang="pl-PL" altLang="pl-PL"/>
          </a:p>
        </p:txBody>
      </p:sp>
      <p:sp>
        <p:nvSpPr>
          <p:cNvPr id="3" name="Prostokąt 2">
            <a:extLst>
              <a:ext uri="{FF2B5EF4-FFF2-40B4-BE49-F238E27FC236}">
                <a16:creationId xmlns:a16="http://schemas.microsoft.com/office/drawing/2014/main" id="{0667FAC1-E396-4D39-ACEB-2905DEF32119}"/>
              </a:ext>
            </a:extLst>
          </p:cNvPr>
          <p:cNvSpPr/>
          <p:nvPr/>
        </p:nvSpPr>
        <p:spPr>
          <a:xfrm>
            <a:off x="323528" y="1124744"/>
            <a:ext cx="8568952" cy="3631763"/>
          </a:xfrm>
          <a:prstGeom prst="rect">
            <a:avLst/>
          </a:prstGeom>
        </p:spPr>
        <p:txBody>
          <a:bodyPr wrap="square">
            <a:spAutoFit/>
          </a:bodyPr>
          <a:lstStyle/>
          <a:p>
            <a:pPr lvl="0" eaLnBrk="1" fontAlgn="auto" hangingPunct="1">
              <a:lnSpc>
                <a:spcPct val="90000"/>
              </a:lnSpc>
              <a:spcBef>
                <a:spcPts val="1000"/>
              </a:spcBef>
              <a:spcAft>
                <a:spcPts val="0"/>
              </a:spcAft>
            </a:pPr>
            <a:endParaRPr lang="pl-PL" sz="2000" i="0" dirty="0">
              <a:solidFill>
                <a:prstClr val="black"/>
              </a:solidFill>
              <a:latin typeface="Calibri" panose="020F0502020204030204"/>
            </a:endParaRPr>
          </a:p>
          <a:p>
            <a:pPr lvl="0" eaLnBrk="1" fontAlgn="auto" hangingPunct="1">
              <a:lnSpc>
                <a:spcPct val="90000"/>
              </a:lnSpc>
              <a:spcBef>
                <a:spcPts val="1000"/>
              </a:spcBef>
              <a:spcAft>
                <a:spcPts val="0"/>
              </a:spcAft>
            </a:pPr>
            <a:endParaRPr lang="pl-PL" sz="2000" i="0" dirty="0">
              <a:solidFill>
                <a:prstClr val="black"/>
              </a:solidFill>
              <a:latin typeface="Calibri" panose="020F0502020204030204"/>
            </a:endParaRPr>
          </a:p>
          <a:p>
            <a:pPr lvl="0" eaLnBrk="1" fontAlgn="auto" hangingPunct="1">
              <a:lnSpc>
                <a:spcPct val="90000"/>
              </a:lnSpc>
              <a:spcBef>
                <a:spcPts val="1000"/>
              </a:spcBef>
              <a:spcAft>
                <a:spcPts val="0"/>
              </a:spcAft>
            </a:pPr>
            <a:endParaRPr lang="pl-PL" sz="2000" i="0" dirty="0">
              <a:solidFill>
                <a:prstClr val="black"/>
              </a:solidFill>
              <a:latin typeface="Calibri" panose="020F0502020204030204"/>
            </a:endParaRPr>
          </a:p>
          <a:p>
            <a:pPr marL="228600" lvl="0" indent="-228600" eaLnBrk="1" fontAlgn="auto" hangingPunct="1">
              <a:lnSpc>
                <a:spcPct val="90000"/>
              </a:lnSpc>
              <a:spcBef>
                <a:spcPts val="1000"/>
              </a:spcBef>
              <a:spcAft>
                <a:spcPts val="0"/>
              </a:spcAft>
              <a:buFont typeface="Wingdings" panose="05000000000000000000" pitchFamily="2" charset="2"/>
              <a:buChar char="§"/>
            </a:pPr>
            <a:r>
              <a:rPr lang="pl-PL" sz="2000" b="1" i="0" dirty="0">
                <a:solidFill>
                  <a:prstClr val="black"/>
                </a:solidFill>
                <a:latin typeface="Calibri" panose="020F0502020204030204"/>
              </a:rPr>
              <a:t>Czy zasada konkurencyjności może być utożsamiana z postępowaniami PZP?</a:t>
            </a:r>
            <a:br>
              <a:rPr lang="pl-PL" sz="2000" b="1" i="0" dirty="0">
                <a:solidFill>
                  <a:prstClr val="black"/>
                </a:solidFill>
                <a:latin typeface="Calibri" panose="020F0502020204030204"/>
              </a:rPr>
            </a:br>
            <a:endParaRPr lang="pl-PL" sz="2000" b="1" i="0" dirty="0">
              <a:solidFill>
                <a:prstClr val="black"/>
              </a:solidFill>
              <a:latin typeface="Calibri" panose="020F0502020204030204"/>
            </a:endParaRPr>
          </a:p>
          <a:p>
            <a:pPr marL="228600" lvl="0" indent="-228600" eaLnBrk="1" fontAlgn="auto" hangingPunct="1">
              <a:lnSpc>
                <a:spcPct val="90000"/>
              </a:lnSpc>
              <a:spcBef>
                <a:spcPts val="1000"/>
              </a:spcBef>
              <a:spcAft>
                <a:spcPts val="0"/>
              </a:spcAft>
              <a:buFont typeface="Arial" panose="020B0604020202020204" pitchFamily="34" charset="0"/>
              <a:buChar char="•"/>
            </a:pPr>
            <a:r>
              <a:rPr lang="pl-PL" sz="2000" b="1" i="0" dirty="0">
                <a:solidFill>
                  <a:prstClr val="black"/>
                </a:solidFill>
                <a:latin typeface="Calibri" panose="020F0502020204030204"/>
              </a:rPr>
              <a:t>Czy można stosować zasadę konkurencyjności poniżej obowiązujących progów?</a:t>
            </a:r>
          </a:p>
          <a:p>
            <a:pPr marL="228600" lvl="0" indent="-228600" eaLnBrk="1" fontAlgn="auto" hangingPunct="1">
              <a:lnSpc>
                <a:spcPct val="90000"/>
              </a:lnSpc>
              <a:spcBef>
                <a:spcPts val="1000"/>
              </a:spcBef>
              <a:spcAft>
                <a:spcPts val="0"/>
              </a:spcAft>
              <a:buFont typeface="Arial" panose="020B0604020202020204" pitchFamily="34" charset="0"/>
              <a:buChar char="•"/>
            </a:pPr>
            <a:endParaRPr lang="pl-PL" sz="2000" b="1" i="0" dirty="0">
              <a:solidFill>
                <a:prstClr val="black"/>
              </a:solidFill>
              <a:latin typeface="Calibri" panose="020F0502020204030204"/>
            </a:endParaRPr>
          </a:p>
          <a:p>
            <a:pPr marL="228600" lvl="0" indent="-228600" eaLnBrk="1" fontAlgn="auto" hangingPunct="1">
              <a:lnSpc>
                <a:spcPct val="90000"/>
              </a:lnSpc>
              <a:spcBef>
                <a:spcPts val="1000"/>
              </a:spcBef>
              <a:spcAft>
                <a:spcPts val="0"/>
              </a:spcAft>
              <a:buFont typeface="Arial" panose="020B0604020202020204" pitchFamily="34" charset="0"/>
              <a:buChar char="•"/>
            </a:pPr>
            <a:r>
              <a:rPr lang="pl-PL" sz="2000" b="1" i="0" dirty="0">
                <a:solidFill>
                  <a:prstClr val="black"/>
                </a:solidFill>
                <a:latin typeface="Calibri" panose="020F0502020204030204"/>
              </a:rPr>
              <a:t>Czy należy stosować zasadę konkurencyjności przy wyborze personelu projektu?</a:t>
            </a:r>
          </a:p>
        </p:txBody>
      </p:sp>
    </p:spTree>
    <p:extLst>
      <p:ext uri="{BB962C8B-B14F-4D97-AF65-F5344CB8AC3E}">
        <p14:creationId xmlns:p14="http://schemas.microsoft.com/office/powerpoint/2010/main" val="19604983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745CA18E-E835-4C4C-85B6-C540DB857B82}" type="slidenum">
              <a:rPr lang="pl-PL" altLang="pl-PL" smtClean="0"/>
              <a:pPr>
                <a:defRPr/>
              </a:pPr>
              <a:t>32</a:t>
            </a:fld>
            <a:endParaRPr lang="pl-PL" altLang="pl-PL"/>
          </a:p>
        </p:txBody>
      </p:sp>
      <p:sp>
        <p:nvSpPr>
          <p:cNvPr id="3" name="Prostokąt 2">
            <a:extLst>
              <a:ext uri="{FF2B5EF4-FFF2-40B4-BE49-F238E27FC236}">
                <a16:creationId xmlns:a16="http://schemas.microsoft.com/office/drawing/2014/main" id="{FA40F3E3-35C3-4A66-BCC4-CF859C2525FE}"/>
              </a:ext>
            </a:extLst>
          </p:cNvPr>
          <p:cNvSpPr/>
          <p:nvPr/>
        </p:nvSpPr>
        <p:spPr>
          <a:xfrm>
            <a:off x="395536" y="1556792"/>
            <a:ext cx="8291264" cy="2677656"/>
          </a:xfrm>
          <a:prstGeom prst="rect">
            <a:avLst/>
          </a:prstGeom>
        </p:spPr>
        <p:txBody>
          <a:bodyPr wrap="square">
            <a:spAutoFit/>
          </a:bodyPr>
          <a:lstStyle/>
          <a:p>
            <a:pPr lvl="0" algn="ctr" eaLnBrk="1" fontAlgn="auto" hangingPunct="1">
              <a:spcBef>
                <a:spcPts val="400"/>
              </a:spcBef>
              <a:spcAft>
                <a:spcPts val="0"/>
              </a:spcAft>
              <a:tabLst>
                <a:tab pos="0" algn="l"/>
              </a:tabLst>
            </a:pPr>
            <a:endParaRPr lang="pl-PL" sz="2000" b="1" i="0" spc="-1" dirty="0">
              <a:solidFill>
                <a:srgbClr val="000000"/>
              </a:solidFill>
              <a:latin typeface="+mn-lt"/>
              <a:ea typeface="DejaVu Sans"/>
            </a:endParaRPr>
          </a:p>
          <a:p>
            <a:pPr lvl="0" algn="ctr" eaLnBrk="1" fontAlgn="auto" hangingPunct="1">
              <a:spcBef>
                <a:spcPts val="400"/>
              </a:spcBef>
              <a:spcAft>
                <a:spcPts val="0"/>
              </a:spcAft>
              <a:tabLst>
                <a:tab pos="0" algn="l"/>
              </a:tabLst>
            </a:pPr>
            <a:endParaRPr lang="pl-PL" sz="2000" b="1" i="0" spc="-1" dirty="0">
              <a:solidFill>
                <a:srgbClr val="000000"/>
              </a:solidFill>
              <a:latin typeface="+mn-lt"/>
              <a:ea typeface="DejaVu Sans"/>
            </a:endParaRPr>
          </a:p>
          <a:p>
            <a:pPr lvl="0" algn="ctr" eaLnBrk="1" fontAlgn="auto" hangingPunct="1">
              <a:spcBef>
                <a:spcPts val="400"/>
              </a:spcBef>
              <a:spcAft>
                <a:spcPts val="0"/>
              </a:spcAft>
              <a:tabLst>
                <a:tab pos="0" algn="l"/>
              </a:tabLst>
            </a:pPr>
            <a:endParaRPr lang="pl-PL" sz="2000" b="1" i="0" spc="-1" dirty="0">
              <a:solidFill>
                <a:srgbClr val="000000"/>
              </a:solidFill>
              <a:latin typeface="+mn-lt"/>
              <a:ea typeface="DejaVu Sans"/>
            </a:endParaRPr>
          </a:p>
          <a:p>
            <a:pPr lvl="0" algn="ctr" eaLnBrk="1" fontAlgn="auto" hangingPunct="1">
              <a:spcBef>
                <a:spcPts val="400"/>
              </a:spcBef>
              <a:spcAft>
                <a:spcPts val="0"/>
              </a:spcAft>
              <a:tabLst>
                <a:tab pos="0" algn="l"/>
              </a:tabLst>
            </a:pPr>
            <a:endParaRPr lang="pl-PL" sz="2000" b="1" i="0" spc="-1" dirty="0">
              <a:solidFill>
                <a:srgbClr val="000000"/>
              </a:solidFill>
              <a:latin typeface="+mn-lt"/>
              <a:ea typeface="DejaVu Sans"/>
            </a:endParaRPr>
          </a:p>
          <a:p>
            <a:pPr lvl="0" algn="ctr" eaLnBrk="1" fontAlgn="auto" hangingPunct="1">
              <a:spcBef>
                <a:spcPts val="400"/>
              </a:spcBef>
              <a:spcAft>
                <a:spcPts val="0"/>
              </a:spcAft>
              <a:tabLst>
                <a:tab pos="0" algn="l"/>
              </a:tabLst>
            </a:pPr>
            <a:endParaRPr lang="pl-PL" sz="2000" b="1" i="0" spc="-1" dirty="0">
              <a:solidFill>
                <a:srgbClr val="000000"/>
              </a:solidFill>
              <a:latin typeface="+mn-lt"/>
              <a:ea typeface="DejaVu Sans"/>
            </a:endParaRPr>
          </a:p>
          <a:p>
            <a:pPr lvl="0" algn="ctr" eaLnBrk="1" fontAlgn="auto" hangingPunct="1">
              <a:spcBef>
                <a:spcPts val="400"/>
              </a:spcBef>
              <a:spcAft>
                <a:spcPts val="0"/>
              </a:spcAft>
              <a:tabLst>
                <a:tab pos="0" algn="l"/>
              </a:tabLst>
            </a:pPr>
            <a:r>
              <a:rPr lang="pl-PL" sz="2800" b="1" i="0" spc="-1" dirty="0">
                <a:solidFill>
                  <a:srgbClr val="000000"/>
                </a:solidFill>
                <a:latin typeface="+mn-lt"/>
                <a:ea typeface="DejaVu Sans"/>
              </a:rPr>
              <a:t>Szacowanie wartości zamówienia</a:t>
            </a:r>
            <a:endParaRPr lang="pl-PL" sz="2800" i="0" spc="-1" dirty="0">
              <a:solidFill>
                <a:prstClr val="black"/>
              </a:solidFill>
              <a:latin typeface="+mn-lt"/>
            </a:endParaRPr>
          </a:p>
          <a:p>
            <a:pPr lvl="0" algn="just" eaLnBrk="1" fontAlgn="auto" hangingPunct="1">
              <a:spcBef>
                <a:spcPts val="400"/>
              </a:spcBef>
              <a:spcAft>
                <a:spcPts val="0"/>
              </a:spcAft>
              <a:tabLst>
                <a:tab pos="0" algn="l"/>
              </a:tabLst>
            </a:pPr>
            <a:endParaRPr lang="pl-PL" sz="2000" i="0" spc="-1" dirty="0">
              <a:solidFill>
                <a:prstClr val="black"/>
              </a:solidFill>
              <a:latin typeface="+mn-lt"/>
            </a:endParaRPr>
          </a:p>
        </p:txBody>
      </p:sp>
    </p:spTree>
    <p:extLst>
      <p:ext uri="{BB962C8B-B14F-4D97-AF65-F5344CB8AC3E}">
        <p14:creationId xmlns:p14="http://schemas.microsoft.com/office/powerpoint/2010/main" val="36178441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745CA18E-E835-4C4C-85B6-C540DB857B82}" type="slidenum">
              <a:rPr lang="pl-PL" altLang="pl-PL" smtClean="0"/>
              <a:pPr>
                <a:defRPr/>
              </a:pPr>
              <a:t>33</a:t>
            </a:fld>
            <a:endParaRPr lang="pl-PL" altLang="pl-PL"/>
          </a:p>
        </p:txBody>
      </p:sp>
      <p:sp>
        <p:nvSpPr>
          <p:cNvPr id="3" name="Prostokąt 2">
            <a:extLst>
              <a:ext uri="{FF2B5EF4-FFF2-40B4-BE49-F238E27FC236}">
                <a16:creationId xmlns:a16="http://schemas.microsoft.com/office/drawing/2014/main" id="{FA40F3E3-35C3-4A66-BCC4-CF859C2525FE}"/>
              </a:ext>
            </a:extLst>
          </p:cNvPr>
          <p:cNvSpPr/>
          <p:nvPr/>
        </p:nvSpPr>
        <p:spPr>
          <a:xfrm>
            <a:off x="395536" y="1556792"/>
            <a:ext cx="8291264" cy="3978012"/>
          </a:xfrm>
          <a:prstGeom prst="rect">
            <a:avLst/>
          </a:prstGeom>
        </p:spPr>
        <p:txBody>
          <a:bodyPr wrap="square">
            <a:spAutoFit/>
          </a:bodyPr>
          <a:lstStyle/>
          <a:p>
            <a:pPr lvl="0" algn="ctr" eaLnBrk="1" fontAlgn="auto" hangingPunct="1">
              <a:spcBef>
                <a:spcPts val="400"/>
              </a:spcBef>
              <a:spcAft>
                <a:spcPts val="0"/>
              </a:spcAft>
              <a:tabLst>
                <a:tab pos="0" algn="l"/>
              </a:tabLst>
            </a:pPr>
            <a:r>
              <a:rPr lang="pl-PL" sz="2000" b="1" i="0" spc="-1" dirty="0">
                <a:solidFill>
                  <a:srgbClr val="000000"/>
                </a:solidFill>
                <a:latin typeface="+mn-lt"/>
                <a:ea typeface="DejaVu Sans"/>
              </a:rPr>
              <a:t>Szacowanie wartości zamówienia</a:t>
            </a:r>
            <a:endParaRPr lang="pl-PL" sz="2000" i="0" spc="-1" dirty="0">
              <a:solidFill>
                <a:prstClr val="black"/>
              </a:solidFill>
              <a:latin typeface="+mn-lt"/>
            </a:endParaRPr>
          </a:p>
          <a:p>
            <a:pPr lvl="0" algn="just" eaLnBrk="1" fontAlgn="auto" hangingPunct="1">
              <a:spcBef>
                <a:spcPts val="400"/>
              </a:spcBef>
              <a:spcAft>
                <a:spcPts val="0"/>
              </a:spcAft>
              <a:tabLst>
                <a:tab pos="0" algn="l"/>
              </a:tabLst>
            </a:pPr>
            <a:endParaRPr lang="pl-PL" sz="2000" i="0" spc="-1" dirty="0">
              <a:solidFill>
                <a:prstClr val="black"/>
              </a:solidFill>
              <a:latin typeface="+mn-lt"/>
            </a:endParaRPr>
          </a:p>
          <a:p>
            <a:pPr lvl="0" algn="just" eaLnBrk="1" fontAlgn="auto" hangingPunct="1">
              <a:spcBef>
                <a:spcPts val="479"/>
              </a:spcBef>
              <a:spcAft>
                <a:spcPts val="0"/>
              </a:spcAft>
              <a:tabLst>
                <a:tab pos="0" algn="l"/>
              </a:tabLst>
            </a:pPr>
            <a:r>
              <a:rPr lang="pl-PL" sz="2000" i="0" dirty="0">
                <a:solidFill>
                  <a:prstClr val="black"/>
                </a:solidFill>
                <a:latin typeface="+mn-lt"/>
              </a:rPr>
              <a:t>Cele szacowania wartości zamówienia:</a:t>
            </a:r>
          </a:p>
          <a:p>
            <a:pPr lvl="0" algn="just" eaLnBrk="1" fontAlgn="auto" hangingPunct="1">
              <a:spcBef>
                <a:spcPts val="479"/>
              </a:spcBef>
              <a:spcAft>
                <a:spcPts val="0"/>
              </a:spcAft>
              <a:tabLst>
                <a:tab pos="0" algn="l"/>
              </a:tabLst>
            </a:pPr>
            <a:endParaRPr lang="pl-PL" sz="2000" i="0" dirty="0">
              <a:solidFill>
                <a:prstClr val="black"/>
              </a:solidFill>
              <a:latin typeface="+mn-lt"/>
            </a:endParaRPr>
          </a:p>
          <a:p>
            <a:pPr marL="457200" lvl="0" indent="-457200" algn="just" eaLnBrk="1" fontAlgn="auto" hangingPunct="1">
              <a:spcBef>
                <a:spcPts val="479"/>
              </a:spcBef>
              <a:spcAft>
                <a:spcPts val="0"/>
              </a:spcAft>
              <a:buFont typeface="Wingdings" panose="05000000000000000000" pitchFamily="2" charset="2"/>
              <a:buChar char="Ø"/>
              <a:tabLst>
                <a:tab pos="0" algn="l"/>
              </a:tabLst>
            </a:pPr>
            <a:r>
              <a:rPr lang="pl-PL" sz="2000" i="0" dirty="0">
                <a:solidFill>
                  <a:prstClr val="black"/>
                </a:solidFill>
                <a:latin typeface="+mn-lt"/>
              </a:rPr>
              <a:t>wybór właściwego trybu udzielenia zamówienia; (</a:t>
            </a:r>
            <a:r>
              <a:rPr lang="pl-PL" sz="2000" i="0" dirty="0" err="1">
                <a:solidFill>
                  <a:prstClr val="black"/>
                </a:solidFill>
                <a:latin typeface="+mn-lt"/>
              </a:rPr>
              <a:t>Pzp</a:t>
            </a:r>
            <a:r>
              <a:rPr lang="pl-PL" sz="2000" i="0" dirty="0">
                <a:solidFill>
                  <a:prstClr val="black"/>
                </a:solidFill>
                <a:latin typeface="+mn-lt"/>
              </a:rPr>
              <a:t> / zasada konkurencyjności / rozeznanie rynku)</a:t>
            </a:r>
          </a:p>
          <a:p>
            <a:pPr lvl="0" algn="just" eaLnBrk="1" fontAlgn="auto" hangingPunct="1">
              <a:spcBef>
                <a:spcPts val="479"/>
              </a:spcBef>
              <a:spcAft>
                <a:spcPts val="0"/>
              </a:spcAft>
              <a:tabLst>
                <a:tab pos="0" algn="l"/>
              </a:tabLst>
            </a:pPr>
            <a:endParaRPr lang="pl-PL" sz="2000" i="0" dirty="0">
              <a:solidFill>
                <a:prstClr val="black"/>
              </a:solidFill>
              <a:latin typeface="+mn-lt"/>
            </a:endParaRPr>
          </a:p>
          <a:p>
            <a:pPr marL="457200" lvl="0" indent="-457200" algn="just" eaLnBrk="1" fontAlgn="auto" hangingPunct="1">
              <a:spcBef>
                <a:spcPts val="479"/>
              </a:spcBef>
              <a:spcAft>
                <a:spcPts val="0"/>
              </a:spcAft>
              <a:buFont typeface="Wingdings" panose="05000000000000000000" pitchFamily="2" charset="2"/>
              <a:buChar char="Ø"/>
              <a:tabLst>
                <a:tab pos="0" algn="l"/>
              </a:tabLst>
            </a:pPr>
            <a:r>
              <a:rPr lang="pl-PL" sz="2000" i="0" dirty="0">
                <a:solidFill>
                  <a:prstClr val="black"/>
                </a:solidFill>
                <a:latin typeface="+mn-lt"/>
              </a:rPr>
              <a:t>zaplanowanie budżetu na sfinansowanie zamówienia;</a:t>
            </a:r>
          </a:p>
          <a:p>
            <a:pPr lvl="0" algn="just" eaLnBrk="1" fontAlgn="auto" hangingPunct="1">
              <a:spcBef>
                <a:spcPts val="479"/>
              </a:spcBef>
              <a:spcAft>
                <a:spcPts val="0"/>
              </a:spcAft>
              <a:tabLst>
                <a:tab pos="0" algn="l"/>
              </a:tabLst>
            </a:pPr>
            <a:endParaRPr lang="pl-PL" sz="2000" i="0" dirty="0">
              <a:solidFill>
                <a:prstClr val="black"/>
              </a:solidFill>
              <a:latin typeface="+mn-lt"/>
            </a:endParaRPr>
          </a:p>
          <a:p>
            <a:pPr marL="457200" lvl="0" indent="-457200" algn="just" eaLnBrk="1" fontAlgn="auto" hangingPunct="1">
              <a:spcBef>
                <a:spcPts val="479"/>
              </a:spcBef>
              <a:spcAft>
                <a:spcPts val="0"/>
              </a:spcAft>
              <a:buFont typeface="Wingdings" panose="05000000000000000000" pitchFamily="2" charset="2"/>
              <a:buChar char="Ø"/>
              <a:tabLst>
                <a:tab pos="0" algn="l"/>
              </a:tabLst>
            </a:pPr>
            <a:r>
              <a:rPr lang="pl-PL" sz="2000" i="0" dirty="0">
                <a:solidFill>
                  <a:prstClr val="black"/>
                </a:solidFill>
                <a:latin typeface="+mn-lt"/>
              </a:rPr>
              <a:t>uniknięcie obejścia prawa poprzez „sztuczny” podział zamówień lub zaniżenie ich wartości. – co może skutkować korektą finansową</a:t>
            </a:r>
            <a:endParaRPr lang="pl-PL" sz="2000" i="0" spc="-1" dirty="0">
              <a:solidFill>
                <a:prstClr val="black"/>
              </a:solidFill>
              <a:latin typeface="+mn-lt"/>
            </a:endParaRPr>
          </a:p>
        </p:txBody>
      </p:sp>
    </p:spTree>
    <p:extLst>
      <p:ext uri="{BB962C8B-B14F-4D97-AF65-F5344CB8AC3E}">
        <p14:creationId xmlns:p14="http://schemas.microsoft.com/office/powerpoint/2010/main" val="36429113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745CA18E-E835-4C4C-85B6-C540DB857B82}" type="slidenum">
              <a:rPr lang="pl-PL" altLang="pl-PL" smtClean="0"/>
              <a:pPr>
                <a:defRPr/>
              </a:pPr>
              <a:t>34</a:t>
            </a:fld>
            <a:endParaRPr lang="pl-PL" altLang="pl-PL"/>
          </a:p>
        </p:txBody>
      </p:sp>
      <p:sp>
        <p:nvSpPr>
          <p:cNvPr id="3" name="Prostokąt 2">
            <a:extLst>
              <a:ext uri="{FF2B5EF4-FFF2-40B4-BE49-F238E27FC236}">
                <a16:creationId xmlns:a16="http://schemas.microsoft.com/office/drawing/2014/main" id="{F6181464-8519-4ABD-AD16-6D76DDC1673C}"/>
              </a:ext>
            </a:extLst>
          </p:cNvPr>
          <p:cNvSpPr/>
          <p:nvPr/>
        </p:nvSpPr>
        <p:spPr>
          <a:xfrm>
            <a:off x="179512" y="2276871"/>
            <a:ext cx="8784976" cy="2811026"/>
          </a:xfrm>
          <a:prstGeom prst="rect">
            <a:avLst/>
          </a:prstGeom>
        </p:spPr>
        <p:txBody>
          <a:bodyPr wrap="square">
            <a:spAutoFit/>
          </a:bodyPr>
          <a:lstStyle/>
          <a:p>
            <a:pPr lvl="0" algn="just" eaLnBrk="1" fontAlgn="auto" hangingPunct="1">
              <a:spcBef>
                <a:spcPts val="479"/>
              </a:spcBef>
              <a:spcAft>
                <a:spcPts val="0"/>
              </a:spcAft>
              <a:tabLst>
                <a:tab pos="0" algn="l"/>
              </a:tabLst>
            </a:pPr>
            <a:endParaRPr lang="pl-PL" sz="2000" i="0" dirty="0">
              <a:solidFill>
                <a:prstClr val="black"/>
              </a:solidFill>
              <a:latin typeface="Calibri" panose="020F0502020204030204"/>
            </a:endParaRPr>
          </a:p>
          <a:p>
            <a:pPr lvl="0" algn="just" eaLnBrk="1" fontAlgn="auto" hangingPunct="1">
              <a:spcBef>
                <a:spcPts val="479"/>
              </a:spcBef>
              <a:spcAft>
                <a:spcPts val="0"/>
              </a:spcAft>
              <a:tabLst>
                <a:tab pos="0" algn="l"/>
              </a:tabLst>
            </a:pPr>
            <a:r>
              <a:rPr lang="pl-PL" sz="2000" i="0" dirty="0">
                <a:solidFill>
                  <a:prstClr val="black"/>
                </a:solidFill>
                <a:latin typeface="Calibri" panose="020F0502020204030204"/>
              </a:rPr>
              <a:t>Podstawą ustalenia wartości zamówienia w ramach projektu jest </a:t>
            </a:r>
            <a:r>
              <a:rPr lang="pl-PL" sz="2000" b="1" i="0" dirty="0">
                <a:solidFill>
                  <a:prstClr val="black"/>
                </a:solidFill>
                <a:latin typeface="Calibri" panose="020F0502020204030204"/>
              </a:rPr>
              <a:t>całkowite szacunkowe wynagrodzenie wykonawcy netto</a:t>
            </a:r>
            <a:r>
              <a:rPr lang="pl-PL" sz="2000" i="0" dirty="0">
                <a:solidFill>
                  <a:prstClr val="black"/>
                </a:solidFill>
                <a:latin typeface="Calibri" panose="020F0502020204030204"/>
              </a:rPr>
              <a:t>, tj. bez podatku od towarów i usług (VAT), z uwzględnieniem ewentualnych zamówień dodatkowych ustalone </a:t>
            </a:r>
            <a:r>
              <a:rPr lang="pl-PL" sz="2000" i="0" dirty="0">
                <a:solidFill>
                  <a:srgbClr val="C00000"/>
                </a:solidFill>
                <a:latin typeface="Calibri" panose="020F0502020204030204"/>
              </a:rPr>
              <a:t>z należytą starannością</a:t>
            </a:r>
            <a:r>
              <a:rPr lang="pl-PL" sz="2000" i="0" dirty="0">
                <a:solidFill>
                  <a:prstClr val="black"/>
                </a:solidFill>
                <a:latin typeface="Calibri" panose="020F0502020204030204"/>
              </a:rPr>
              <a:t>, </a:t>
            </a:r>
          </a:p>
          <a:p>
            <a:pPr lvl="0" algn="just" eaLnBrk="1" fontAlgn="auto" hangingPunct="1">
              <a:spcBef>
                <a:spcPts val="479"/>
              </a:spcBef>
              <a:spcAft>
                <a:spcPts val="0"/>
              </a:spcAft>
              <a:tabLst>
                <a:tab pos="0" algn="l"/>
              </a:tabLst>
            </a:pPr>
            <a:endParaRPr lang="pl-PL" sz="2000" i="0" dirty="0">
              <a:solidFill>
                <a:prstClr val="black"/>
              </a:solidFill>
              <a:latin typeface="Calibri" panose="020F0502020204030204"/>
            </a:endParaRPr>
          </a:p>
          <a:p>
            <a:pPr lvl="0" algn="just" eaLnBrk="1" fontAlgn="auto" hangingPunct="1">
              <a:spcBef>
                <a:spcPts val="479"/>
              </a:spcBef>
              <a:spcAft>
                <a:spcPts val="0"/>
              </a:spcAft>
              <a:tabLst>
                <a:tab pos="0" algn="l"/>
              </a:tabLst>
            </a:pPr>
            <a:r>
              <a:rPr lang="pl-PL" sz="2000" i="0" dirty="0">
                <a:solidFill>
                  <a:prstClr val="black"/>
                </a:solidFill>
                <a:latin typeface="Calibri" panose="020F0502020204030204"/>
              </a:rPr>
              <a:t>Szacowanie jest </a:t>
            </a:r>
            <a:r>
              <a:rPr lang="pl-PL" sz="2000" i="0" dirty="0">
                <a:solidFill>
                  <a:srgbClr val="C00000"/>
                </a:solidFill>
                <a:latin typeface="Calibri" panose="020F0502020204030204"/>
              </a:rPr>
              <a:t>dokumentowane</a:t>
            </a:r>
            <a:r>
              <a:rPr lang="pl-PL" sz="2000" i="0" dirty="0">
                <a:solidFill>
                  <a:prstClr val="black"/>
                </a:solidFill>
                <a:latin typeface="Calibri" panose="020F0502020204030204"/>
              </a:rPr>
              <a:t> w sposób zapewniający właściwą ścieżkę audytu </a:t>
            </a:r>
          </a:p>
          <a:p>
            <a:pPr lvl="0" algn="just" eaLnBrk="1" fontAlgn="auto" hangingPunct="1">
              <a:spcBef>
                <a:spcPts val="479"/>
              </a:spcBef>
              <a:spcAft>
                <a:spcPts val="0"/>
              </a:spcAft>
              <a:tabLst>
                <a:tab pos="0" algn="l"/>
              </a:tabLst>
            </a:pPr>
            <a:endParaRPr lang="pl-PL" sz="2000" i="0" spc="-1" dirty="0">
              <a:solidFill>
                <a:prstClr val="black"/>
              </a:solidFill>
              <a:latin typeface="Calibri" panose="020F0502020204030204"/>
            </a:endParaRPr>
          </a:p>
        </p:txBody>
      </p:sp>
    </p:spTree>
    <p:extLst>
      <p:ext uri="{BB962C8B-B14F-4D97-AF65-F5344CB8AC3E}">
        <p14:creationId xmlns:p14="http://schemas.microsoft.com/office/powerpoint/2010/main" val="31834465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745CA18E-E835-4C4C-85B6-C540DB857B82}" type="slidenum">
              <a:rPr lang="pl-PL" altLang="pl-PL" smtClean="0"/>
              <a:pPr>
                <a:defRPr/>
              </a:pPr>
              <a:t>35</a:t>
            </a:fld>
            <a:endParaRPr lang="pl-PL" altLang="pl-PL"/>
          </a:p>
        </p:txBody>
      </p:sp>
      <p:pic>
        <p:nvPicPr>
          <p:cNvPr id="3" name="Obraz 2">
            <a:extLst>
              <a:ext uri="{FF2B5EF4-FFF2-40B4-BE49-F238E27FC236}">
                <a16:creationId xmlns:a16="http://schemas.microsoft.com/office/drawing/2014/main" id="{AC41CF78-EA53-47FD-AD19-1EF2FA9EF155}"/>
              </a:ext>
            </a:extLst>
          </p:cNvPr>
          <p:cNvPicPr>
            <a:picLocks noChangeAspect="1"/>
          </p:cNvPicPr>
          <p:nvPr/>
        </p:nvPicPr>
        <p:blipFill>
          <a:blip r:embed="rId2"/>
          <a:stretch>
            <a:fillRect/>
          </a:stretch>
        </p:blipFill>
        <p:spPr>
          <a:xfrm>
            <a:off x="683568" y="1241757"/>
            <a:ext cx="7632848" cy="4293478"/>
          </a:xfrm>
          <a:prstGeom prst="rect">
            <a:avLst/>
          </a:prstGeom>
        </p:spPr>
      </p:pic>
    </p:spTree>
    <p:extLst>
      <p:ext uri="{BB962C8B-B14F-4D97-AF65-F5344CB8AC3E}">
        <p14:creationId xmlns:p14="http://schemas.microsoft.com/office/powerpoint/2010/main" val="24804107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745CA18E-E835-4C4C-85B6-C540DB857B82}" type="slidenum">
              <a:rPr lang="pl-PL" altLang="pl-PL" smtClean="0"/>
              <a:pPr>
                <a:defRPr/>
              </a:pPr>
              <a:t>36</a:t>
            </a:fld>
            <a:endParaRPr lang="pl-PL" altLang="pl-PL"/>
          </a:p>
        </p:txBody>
      </p:sp>
      <p:pic>
        <p:nvPicPr>
          <p:cNvPr id="3" name="Obraz 2">
            <a:extLst>
              <a:ext uri="{FF2B5EF4-FFF2-40B4-BE49-F238E27FC236}">
                <a16:creationId xmlns:a16="http://schemas.microsoft.com/office/drawing/2014/main" id="{8705E988-97AE-46B5-8987-82C4AB97D0DE}"/>
              </a:ext>
            </a:extLst>
          </p:cNvPr>
          <p:cNvPicPr>
            <a:picLocks noChangeAspect="1"/>
          </p:cNvPicPr>
          <p:nvPr/>
        </p:nvPicPr>
        <p:blipFill>
          <a:blip r:embed="rId2"/>
          <a:stretch>
            <a:fillRect/>
          </a:stretch>
        </p:blipFill>
        <p:spPr>
          <a:xfrm>
            <a:off x="683568" y="1268760"/>
            <a:ext cx="7560840" cy="4176463"/>
          </a:xfrm>
          <a:prstGeom prst="rect">
            <a:avLst/>
          </a:prstGeom>
        </p:spPr>
      </p:pic>
    </p:spTree>
    <p:extLst>
      <p:ext uri="{BB962C8B-B14F-4D97-AF65-F5344CB8AC3E}">
        <p14:creationId xmlns:p14="http://schemas.microsoft.com/office/powerpoint/2010/main" val="20864840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745CA18E-E835-4C4C-85B6-C540DB857B82}" type="slidenum">
              <a:rPr lang="pl-PL" altLang="pl-PL" smtClean="0"/>
              <a:pPr>
                <a:defRPr/>
              </a:pPr>
              <a:t>37</a:t>
            </a:fld>
            <a:endParaRPr lang="pl-PL" altLang="pl-PL"/>
          </a:p>
        </p:txBody>
      </p:sp>
      <p:pic>
        <p:nvPicPr>
          <p:cNvPr id="3" name="Obraz 2">
            <a:extLst>
              <a:ext uri="{FF2B5EF4-FFF2-40B4-BE49-F238E27FC236}">
                <a16:creationId xmlns:a16="http://schemas.microsoft.com/office/drawing/2014/main" id="{46A2E2FF-D6E0-40AD-95D3-A44428C2C2A0}"/>
              </a:ext>
            </a:extLst>
          </p:cNvPr>
          <p:cNvPicPr>
            <a:picLocks noChangeAspect="1"/>
          </p:cNvPicPr>
          <p:nvPr/>
        </p:nvPicPr>
        <p:blipFill>
          <a:blip r:embed="rId2"/>
          <a:stretch>
            <a:fillRect/>
          </a:stretch>
        </p:blipFill>
        <p:spPr>
          <a:xfrm>
            <a:off x="1523736" y="1714351"/>
            <a:ext cx="6096528" cy="3429297"/>
          </a:xfrm>
          <a:prstGeom prst="rect">
            <a:avLst/>
          </a:prstGeom>
        </p:spPr>
      </p:pic>
    </p:spTree>
    <p:extLst>
      <p:ext uri="{BB962C8B-B14F-4D97-AF65-F5344CB8AC3E}">
        <p14:creationId xmlns:p14="http://schemas.microsoft.com/office/powerpoint/2010/main" val="22848909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745CA18E-E835-4C4C-85B6-C540DB857B82}" type="slidenum">
              <a:rPr lang="pl-PL" altLang="pl-PL" smtClean="0"/>
              <a:pPr>
                <a:defRPr/>
              </a:pPr>
              <a:t>38</a:t>
            </a:fld>
            <a:endParaRPr lang="pl-PL" altLang="pl-PL"/>
          </a:p>
        </p:txBody>
      </p:sp>
      <p:sp>
        <p:nvSpPr>
          <p:cNvPr id="3" name="Prostokąt 2">
            <a:extLst>
              <a:ext uri="{FF2B5EF4-FFF2-40B4-BE49-F238E27FC236}">
                <a16:creationId xmlns:a16="http://schemas.microsoft.com/office/drawing/2014/main" id="{478AA96D-E95D-4239-A835-236F124A9966}"/>
              </a:ext>
            </a:extLst>
          </p:cNvPr>
          <p:cNvSpPr/>
          <p:nvPr/>
        </p:nvSpPr>
        <p:spPr>
          <a:xfrm>
            <a:off x="467544" y="1124744"/>
            <a:ext cx="8219256" cy="707886"/>
          </a:xfrm>
          <a:prstGeom prst="rect">
            <a:avLst/>
          </a:prstGeom>
        </p:spPr>
        <p:txBody>
          <a:bodyPr wrap="square">
            <a:spAutoFit/>
          </a:bodyPr>
          <a:lstStyle/>
          <a:p>
            <a:r>
              <a:rPr lang="pl-PL" sz="2000" dirty="0">
                <a:latin typeface="+mn-lt"/>
              </a:rPr>
              <a:t>Dz.U.2021.0.289 </a:t>
            </a:r>
            <a:r>
              <a:rPr lang="pl-PL" sz="2000" dirty="0" err="1">
                <a:latin typeface="+mn-lt"/>
              </a:rPr>
              <a:t>t.j</a:t>
            </a:r>
            <a:r>
              <a:rPr lang="pl-PL" sz="2000" dirty="0">
                <a:latin typeface="+mn-lt"/>
              </a:rPr>
              <a:t>. - Ustawa z dnia 17 grudnia 2004 r. o odpowiedzialności za naruszenie dyscypliny finansów publicznych</a:t>
            </a:r>
          </a:p>
        </p:txBody>
      </p:sp>
      <p:pic>
        <p:nvPicPr>
          <p:cNvPr id="5" name="Symbol zastępczy zawartości 3">
            <a:extLst>
              <a:ext uri="{FF2B5EF4-FFF2-40B4-BE49-F238E27FC236}">
                <a16:creationId xmlns:a16="http://schemas.microsoft.com/office/drawing/2014/main" id="{8EE4E7CC-7190-499E-9B2E-979D0390AAA1}"/>
              </a:ext>
            </a:extLst>
          </p:cNvPr>
          <p:cNvPicPr>
            <a:picLocks noChangeAspect="1"/>
          </p:cNvPicPr>
          <p:nvPr/>
        </p:nvPicPr>
        <p:blipFill>
          <a:blip r:embed="rId2"/>
          <a:stretch>
            <a:fillRect/>
          </a:stretch>
        </p:blipFill>
        <p:spPr>
          <a:xfrm>
            <a:off x="827584" y="2198727"/>
            <a:ext cx="8075240" cy="3528391"/>
          </a:xfrm>
          <a:prstGeom prst="rect">
            <a:avLst/>
          </a:prstGeom>
        </p:spPr>
      </p:pic>
    </p:spTree>
    <p:extLst>
      <p:ext uri="{BB962C8B-B14F-4D97-AF65-F5344CB8AC3E}">
        <p14:creationId xmlns:p14="http://schemas.microsoft.com/office/powerpoint/2010/main" val="36855165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745CA18E-E835-4C4C-85B6-C540DB857B82}" type="slidenum">
              <a:rPr lang="pl-PL" altLang="pl-PL" smtClean="0"/>
              <a:pPr>
                <a:defRPr/>
              </a:pPr>
              <a:t>39</a:t>
            </a:fld>
            <a:endParaRPr lang="pl-PL" altLang="pl-PL"/>
          </a:p>
        </p:txBody>
      </p:sp>
      <p:pic>
        <p:nvPicPr>
          <p:cNvPr id="3" name="Obraz 2">
            <a:extLst>
              <a:ext uri="{FF2B5EF4-FFF2-40B4-BE49-F238E27FC236}">
                <a16:creationId xmlns:a16="http://schemas.microsoft.com/office/drawing/2014/main" id="{39573488-F9DE-4762-A663-A7F6DF8DF5F0}"/>
              </a:ext>
            </a:extLst>
          </p:cNvPr>
          <p:cNvPicPr>
            <a:picLocks noChangeAspect="1"/>
          </p:cNvPicPr>
          <p:nvPr/>
        </p:nvPicPr>
        <p:blipFill>
          <a:blip r:embed="rId2"/>
          <a:stretch>
            <a:fillRect/>
          </a:stretch>
        </p:blipFill>
        <p:spPr>
          <a:xfrm>
            <a:off x="1523736" y="1714351"/>
            <a:ext cx="6096528" cy="3429297"/>
          </a:xfrm>
          <a:prstGeom prst="rect">
            <a:avLst/>
          </a:prstGeom>
        </p:spPr>
      </p:pic>
    </p:spTree>
    <p:extLst>
      <p:ext uri="{BB962C8B-B14F-4D97-AF65-F5344CB8AC3E}">
        <p14:creationId xmlns:p14="http://schemas.microsoft.com/office/powerpoint/2010/main" val="3723234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745CA18E-E835-4C4C-85B6-C540DB857B82}" type="slidenum">
              <a:rPr lang="pl-PL" altLang="pl-PL" smtClean="0"/>
              <a:pPr>
                <a:defRPr/>
              </a:pPr>
              <a:t>4</a:t>
            </a:fld>
            <a:endParaRPr lang="pl-PL" altLang="pl-PL"/>
          </a:p>
        </p:txBody>
      </p:sp>
      <p:sp>
        <p:nvSpPr>
          <p:cNvPr id="4" name="Prostokąt 3">
            <a:extLst>
              <a:ext uri="{FF2B5EF4-FFF2-40B4-BE49-F238E27FC236}">
                <a16:creationId xmlns:a16="http://schemas.microsoft.com/office/drawing/2014/main" id="{97003394-02C1-4172-BF0D-7872476BB6DC}"/>
              </a:ext>
            </a:extLst>
          </p:cNvPr>
          <p:cNvSpPr/>
          <p:nvPr/>
        </p:nvSpPr>
        <p:spPr>
          <a:xfrm>
            <a:off x="251520" y="1124745"/>
            <a:ext cx="8435280" cy="4078039"/>
          </a:xfrm>
          <a:prstGeom prst="rect">
            <a:avLst/>
          </a:prstGeom>
        </p:spPr>
        <p:txBody>
          <a:bodyPr wrap="square">
            <a:spAutoFit/>
          </a:bodyPr>
          <a:lstStyle/>
          <a:p>
            <a:pPr lvl="0" algn="just" eaLnBrk="1" fontAlgn="auto" hangingPunct="1">
              <a:lnSpc>
                <a:spcPct val="90000"/>
              </a:lnSpc>
              <a:spcBef>
                <a:spcPts val="1000"/>
              </a:spcBef>
              <a:spcAft>
                <a:spcPts val="0"/>
              </a:spcAft>
            </a:pPr>
            <a:r>
              <a:rPr lang="pl-PL" sz="2000" b="1" i="0" dirty="0">
                <a:solidFill>
                  <a:prstClr val="black"/>
                </a:solidFill>
                <a:latin typeface="Calibri" panose="020F0502020204030204"/>
              </a:rPr>
              <a:t>Źródła prawa UE</a:t>
            </a:r>
          </a:p>
          <a:p>
            <a:pPr lvl="0" algn="just" eaLnBrk="1" fontAlgn="auto" hangingPunct="1">
              <a:lnSpc>
                <a:spcPct val="90000"/>
              </a:lnSpc>
              <a:spcBef>
                <a:spcPts val="1000"/>
              </a:spcBef>
              <a:spcAft>
                <a:spcPts val="0"/>
              </a:spcAft>
            </a:pPr>
            <a:br>
              <a:rPr lang="pl-PL" sz="2000" i="0" dirty="0">
                <a:solidFill>
                  <a:prstClr val="black"/>
                </a:solidFill>
                <a:latin typeface="Calibri" panose="020F0502020204030204"/>
              </a:rPr>
            </a:br>
            <a:r>
              <a:rPr lang="pl-PL" sz="2000" i="0" dirty="0">
                <a:solidFill>
                  <a:prstClr val="black"/>
                </a:solidFill>
                <a:latin typeface="Calibri" panose="020F0502020204030204"/>
              </a:rPr>
              <a:t> Dyrektywa 2014/24/UE Parlamentu Europejskiego i Rady z dnia 26 lutego 2014 roku w sprawie zamówień publicznych, uchylająca dyrektywę 2004/18/WE –tzw. „nowa dyrektywa klasyczna”;</a:t>
            </a:r>
          </a:p>
          <a:p>
            <a:pPr lvl="0" algn="just" eaLnBrk="1" fontAlgn="auto" hangingPunct="1">
              <a:lnSpc>
                <a:spcPct val="90000"/>
              </a:lnSpc>
              <a:spcBef>
                <a:spcPts val="1000"/>
              </a:spcBef>
              <a:spcAft>
                <a:spcPts val="0"/>
              </a:spcAft>
            </a:pPr>
            <a:r>
              <a:rPr lang="pl-PL" sz="2000" i="0" dirty="0">
                <a:solidFill>
                  <a:prstClr val="black"/>
                </a:solidFill>
                <a:latin typeface="Calibri" panose="020F0502020204030204"/>
              </a:rPr>
              <a:t>Dyrektywa 2014/25/UE Parlamentu Europejskiego i Rady z dnia </a:t>
            </a:r>
            <a:br>
              <a:rPr lang="pl-PL" sz="2000" i="0" dirty="0">
                <a:solidFill>
                  <a:prstClr val="black"/>
                </a:solidFill>
                <a:latin typeface="Calibri" panose="020F0502020204030204"/>
              </a:rPr>
            </a:br>
            <a:r>
              <a:rPr lang="pl-PL" sz="2000" i="0" dirty="0">
                <a:solidFill>
                  <a:prstClr val="black"/>
                </a:solidFill>
                <a:latin typeface="Calibri" panose="020F0502020204030204"/>
              </a:rPr>
              <a:t>26 lutego 2014 roku w sprawie udzielania zamówień przez podmioty działające w sektorach gospodarki wodnej, energetyki, transportu i usług pocztowych dyrektywa sektorowa”;</a:t>
            </a:r>
          </a:p>
          <a:p>
            <a:pPr lvl="0" algn="just" eaLnBrk="1" fontAlgn="auto" hangingPunct="1">
              <a:lnSpc>
                <a:spcPct val="90000"/>
              </a:lnSpc>
              <a:spcBef>
                <a:spcPts val="1000"/>
              </a:spcBef>
              <a:spcAft>
                <a:spcPts val="0"/>
              </a:spcAft>
            </a:pPr>
            <a:r>
              <a:rPr lang="pl-PL" sz="2000" i="0" dirty="0">
                <a:solidFill>
                  <a:prstClr val="black"/>
                </a:solidFill>
                <a:latin typeface="Calibri" panose="020F0502020204030204"/>
              </a:rPr>
              <a:t> Komunikat wyjaśniający Komisji Europejskiej dotyczący prawa wspólnotowego obowiązującego w dziedzinie udzielania zamówień, które nie są lub są jedynie częściowo objęte dyrektywami w sprawie zamówień publicznych (Dz. Urz. UE C 179 z 1 sierpnia 2006)</a:t>
            </a:r>
          </a:p>
        </p:txBody>
      </p:sp>
    </p:spTree>
    <p:extLst>
      <p:ext uri="{BB962C8B-B14F-4D97-AF65-F5344CB8AC3E}">
        <p14:creationId xmlns:p14="http://schemas.microsoft.com/office/powerpoint/2010/main" val="40709085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745CA18E-E835-4C4C-85B6-C540DB857B82}" type="slidenum">
              <a:rPr lang="pl-PL" altLang="pl-PL" smtClean="0"/>
              <a:pPr>
                <a:defRPr/>
              </a:pPr>
              <a:t>40</a:t>
            </a:fld>
            <a:endParaRPr lang="pl-PL" altLang="pl-PL"/>
          </a:p>
        </p:txBody>
      </p:sp>
      <p:pic>
        <p:nvPicPr>
          <p:cNvPr id="4" name="Obraz 3">
            <a:extLst>
              <a:ext uri="{FF2B5EF4-FFF2-40B4-BE49-F238E27FC236}">
                <a16:creationId xmlns:a16="http://schemas.microsoft.com/office/drawing/2014/main" id="{DA9109DC-D443-4570-9E25-3A01F070B68D}"/>
              </a:ext>
            </a:extLst>
          </p:cNvPr>
          <p:cNvPicPr>
            <a:picLocks noChangeAspect="1"/>
          </p:cNvPicPr>
          <p:nvPr/>
        </p:nvPicPr>
        <p:blipFill>
          <a:blip r:embed="rId2"/>
          <a:stretch>
            <a:fillRect/>
          </a:stretch>
        </p:blipFill>
        <p:spPr>
          <a:xfrm>
            <a:off x="1523736" y="1714351"/>
            <a:ext cx="6096528" cy="3429297"/>
          </a:xfrm>
          <a:prstGeom prst="rect">
            <a:avLst/>
          </a:prstGeom>
        </p:spPr>
      </p:pic>
    </p:spTree>
    <p:extLst>
      <p:ext uri="{BB962C8B-B14F-4D97-AF65-F5344CB8AC3E}">
        <p14:creationId xmlns:p14="http://schemas.microsoft.com/office/powerpoint/2010/main" val="29887058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745CA18E-E835-4C4C-85B6-C540DB857B82}" type="slidenum">
              <a:rPr lang="pl-PL" altLang="pl-PL" smtClean="0"/>
              <a:pPr>
                <a:defRPr/>
              </a:pPr>
              <a:t>41</a:t>
            </a:fld>
            <a:endParaRPr lang="pl-PL" altLang="pl-PL"/>
          </a:p>
        </p:txBody>
      </p:sp>
      <p:sp>
        <p:nvSpPr>
          <p:cNvPr id="3" name="Prostokąt 2">
            <a:extLst>
              <a:ext uri="{FF2B5EF4-FFF2-40B4-BE49-F238E27FC236}">
                <a16:creationId xmlns:a16="http://schemas.microsoft.com/office/drawing/2014/main" id="{3317BED9-0BA1-4E2C-8A14-94F2CD1048E1}"/>
              </a:ext>
            </a:extLst>
          </p:cNvPr>
          <p:cNvSpPr/>
          <p:nvPr/>
        </p:nvSpPr>
        <p:spPr>
          <a:xfrm>
            <a:off x="323528" y="1268760"/>
            <a:ext cx="8568952" cy="3631763"/>
          </a:xfrm>
          <a:prstGeom prst="rect">
            <a:avLst/>
          </a:prstGeom>
        </p:spPr>
        <p:txBody>
          <a:bodyPr wrap="square">
            <a:spAutoFit/>
          </a:bodyPr>
          <a:lstStyle/>
          <a:p>
            <a:pPr lvl="0" algn="just" eaLnBrk="1" fontAlgn="auto" hangingPunct="1">
              <a:lnSpc>
                <a:spcPct val="90000"/>
              </a:lnSpc>
              <a:spcBef>
                <a:spcPts val="1000"/>
              </a:spcBef>
              <a:spcAft>
                <a:spcPts val="0"/>
              </a:spcAft>
            </a:pPr>
            <a:endParaRPr lang="pl-PL" sz="2000" b="1" i="0" dirty="0">
              <a:solidFill>
                <a:prstClr val="black"/>
              </a:solidFill>
              <a:latin typeface="Calibri" panose="020F0502020204030204"/>
            </a:endParaRPr>
          </a:p>
          <a:p>
            <a:pPr lvl="0" algn="just" eaLnBrk="1" fontAlgn="auto" hangingPunct="1">
              <a:lnSpc>
                <a:spcPct val="90000"/>
              </a:lnSpc>
              <a:spcBef>
                <a:spcPts val="1000"/>
              </a:spcBef>
              <a:spcAft>
                <a:spcPts val="0"/>
              </a:spcAft>
            </a:pPr>
            <a:r>
              <a:rPr lang="pl-PL" sz="2000" b="1" i="0" dirty="0">
                <a:solidFill>
                  <a:prstClr val="black"/>
                </a:solidFill>
                <a:latin typeface="Calibri" panose="020F0502020204030204"/>
              </a:rPr>
              <a:t>Tożsamość zamówień</a:t>
            </a:r>
            <a:endParaRPr lang="pl-PL" sz="2000" i="0" dirty="0">
              <a:solidFill>
                <a:prstClr val="black"/>
              </a:solidFill>
              <a:latin typeface="Calibri" panose="020F0502020204030204"/>
            </a:endParaRPr>
          </a:p>
          <a:p>
            <a:pPr lvl="0" algn="just" eaLnBrk="1" fontAlgn="auto" hangingPunct="1">
              <a:lnSpc>
                <a:spcPct val="90000"/>
              </a:lnSpc>
              <a:spcBef>
                <a:spcPts val="1000"/>
              </a:spcBef>
              <a:spcAft>
                <a:spcPts val="0"/>
              </a:spcAft>
            </a:pPr>
            <a:r>
              <a:rPr lang="pl-PL" sz="2000" i="0" dirty="0">
                <a:solidFill>
                  <a:prstClr val="black"/>
                </a:solidFill>
                <a:latin typeface="Calibri" panose="020F0502020204030204"/>
              </a:rPr>
              <a:t>Podrozdział 6.5. pkt 11) Wytycznych:</a:t>
            </a:r>
          </a:p>
          <a:p>
            <a:pPr lvl="0" algn="just" eaLnBrk="1" fontAlgn="auto" hangingPunct="1">
              <a:lnSpc>
                <a:spcPct val="90000"/>
              </a:lnSpc>
              <a:spcBef>
                <a:spcPts val="1000"/>
              </a:spcBef>
              <a:spcAft>
                <a:spcPts val="0"/>
              </a:spcAft>
            </a:pPr>
            <a:r>
              <a:rPr lang="pl-PL" sz="2000" i="0" dirty="0">
                <a:solidFill>
                  <a:prstClr val="black"/>
                </a:solidFill>
                <a:latin typeface="Calibri" panose="020F0502020204030204"/>
              </a:rPr>
              <a:t>ustalając wartość zamówienia należy wziąć pod uwagę konieczność</a:t>
            </a:r>
            <a:br>
              <a:rPr lang="pl-PL" sz="2000" i="0" dirty="0">
                <a:solidFill>
                  <a:prstClr val="black"/>
                </a:solidFill>
                <a:latin typeface="Calibri" panose="020F0502020204030204"/>
              </a:rPr>
            </a:br>
            <a:r>
              <a:rPr lang="pl-PL" sz="2000" i="0" dirty="0">
                <a:solidFill>
                  <a:prstClr val="black"/>
                </a:solidFill>
                <a:latin typeface="Calibri" panose="020F0502020204030204"/>
              </a:rPr>
              <a:t>łącznego spełnienia następujących przesłanek:</a:t>
            </a:r>
          </a:p>
          <a:p>
            <a:pPr marL="514350" lvl="0" indent="-514350" algn="just" eaLnBrk="1" fontAlgn="auto" hangingPunct="1">
              <a:lnSpc>
                <a:spcPct val="90000"/>
              </a:lnSpc>
              <a:spcBef>
                <a:spcPts val="1000"/>
              </a:spcBef>
              <a:spcAft>
                <a:spcPts val="0"/>
              </a:spcAft>
              <a:buFont typeface="Arial" panose="020B0604020202020204" pitchFamily="34" charset="0"/>
              <a:buAutoNum type="alphaLcParenR"/>
            </a:pPr>
            <a:r>
              <a:rPr lang="pl-PL" sz="2000" i="0" dirty="0">
                <a:solidFill>
                  <a:prstClr val="black"/>
                </a:solidFill>
                <a:latin typeface="Calibri" panose="020F0502020204030204"/>
              </a:rPr>
              <a:t>usługi, dostawy oraz roboty budowlane są tożsame rodzajowo lub funkcjonalnie,</a:t>
            </a:r>
          </a:p>
          <a:p>
            <a:pPr marL="514350" lvl="0" indent="-514350" algn="just" eaLnBrk="1" fontAlgn="auto" hangingPunct="1">
              <a:lnSpc>
                <a:spcPct val="90000"/>
              </a:lnSpc>
              <a:spcBef>
                <a:spcPts val="1000"/>
              </a:spcBef>
              <a:spcAft>
                <a:spcPts val="0"/>
              </a:spcAft>
              <a:buFont typeface="Arial" panose="020B0604020202020204" pitchFamily="34" charset="0"/>
              <a:buAutoNum type="alphaLcParenR"/>
            </a:pPr>
            <a:r>
              <a:rPr lang="pl-PL" sz="2000" i="0" dirty="0">
                <a:solidFill>
                  <a:prstClr val="black"/>
                </a:solidFill>
                <a:latin typeface="Calibri" panose="020F0502020204030204"/>
              </a:rPr>
              <a:t>możliwe jest udzielenie zamówienia w tym samym czasie,</a:t>
            </a:r>
          </a:p>
          <a:p>
            <a:pPr marL="514350" lvl="0" indent="-514350" algn="just" eaLnBrk="1" fontAlgn="auto" hangingPunct="1">
              <a:lnSpc>
                <a:spcPct val="90000"/>
              </a:lnSpc>
              <a:spcBef>
                <a:spcPts val="1000"/>
              </a:spcBef>
              <a:spcAft>
                <a:spcPts val="0"/>
              </a:spcAft>
              <a:buFont typeface="Arial" panose="020B0604020202020204" pitchFamily="34" charset="0"/>
              <a:buAutoNum type="alphaLcParenR"/>
            </a:pPr>
            <a:r>
              <a:rPr lang="pl-PL" sz="2000" i="0" dirty="0">
                <a:solidFill>
                  <a:prstClr val="black"/>
                </a:solidFill>
                <a:latin typeface="Calibri" panose="020F0502020204030204"/>
              </a:rPr>
              <a:t>możliwe jest wykonanie zamówienia przez jednego wykonawcę.</a:t>
            </a:r>
            <a:br>
              <a:rPr lang="pl-PL" sz="2000" i="0" dirty="0">
                <a:solidFill>
                  <a:prstClr val="black"/>
                </a:solidFill>
                <a:latin typeface="Calibri" panose="020F0502020204030204"/>
              </a:rPr>
            </a:br>
            <a:endParaRPr lang="pl-PL" sz="2000" i="0" dirty="0">
              <a:solidFill>
                <a:prstClr val="black"/>
              </a:solidFill>
              <a:latin typeface="Calibri" panose="020F0502020204030204"/>
            </a:endParaRPr>
          </a:p>
        </p:txBody>
      </p:sp>
    </p:spTree>
    <p:extLst>
      <p:ext uri="{BB962C8B-B14F-4D97-AF65-F5344CB8AC3E}">
        <p14:creationId xmlns:p14="http://schemas.microsoft.com/office/powerpoint/2010/main" val="39491982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745CA18E-E835-4C4C-85B6-C540DB857B82}" type="slidenum">
              <a:rPr lang="pl-PL" altLang="pl-PL" smtClean="0"/>
              <a:pPr>
                <a:defRPr/>
              </a:pPr>
              <a:t>42</a:t>
            </a:fld>
            <a:endParaRPr lang="pl-PL" altLang="pl-PL"/>
          </a:p>
        </p:txBody>
      </p:sp>
      <p:pic>
        <p:nvPicPr>
          <p:cNvPr id="3" name="Obraz 2">
            <a:extLst>
              <a:ext uri="{FF2B5EF4-FFF2-40B4-BE49-F238E27FC236}">
                <a16:creationId xmlns:a16="http://schemas.microsoft.com/office/drawing/2014/main" id="{4341A343-551A-44C0-A5FB-F6823ADA84AC}"/>
              </a:ext>
            </a:extLst>
          </p:cNvPr>
          <p:cNvPicPr>
            <a:picLocks noChangeAspect="1"/>
          </p:cNvPicPr>
          <p:nvPr/>
        </p:nvPicPr>
        <p:blipFill>
          <a:blip r:embed="rId2"/>
          <a:stretch>
            <a:fillRect/>
          </a:stretch>
        </p:blipFill>
        <p:spPr>
          <a:xfrm>
            <a:off x="323527" y="1039234"/>
            <a:ext cx="8580629" cy="4766029"/>
          </a:xfrm>
          <a:prstGeom prst="rect">
            <a:avLst/>
          </a:prstGeom>
        </p:spPr>
      </p:pic>
    </p:spTree>
    <p:extLst>
      <p:ext uri="{BB962C8B-B14F-4D97-AF65-F5344CB8AC3E}">
        <p14:creationId xmlns:p14="http://schemas.microsoft.com/office/powerpoint/2010/main" val="10388793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745CA18E-E835-4C4C-85B6-C540DB857B82}" type="slidenum">
              <a:rPr lang="pl-PL" altLang="pl-PL" smtClean="0"/>
              <a:pPr>
                <a:defRPr/>
              </a:pPr>
              <a:t>43</a:t>
            </a:fld>
            <a:endParaRPr lang="pl-PL" altLang="pl-PL"/>
          </a:p>
        </p:txBody>
      </p:sp>
      <p:sp>
        <p:nvSpPr>
          <p:cNvPr id="3" name="Prostokąt 2">
            <a:extLst>
              <a:ext uri="{FF2B5EF4-FFF2-40B4-BE49-F238E27FC236}">
                <a16:creationId xmlns:a16="http://schemas.microsoft.com/office/drawing/2014/main" id="{3C4125EE-A35A-4168-93AB-455610436696}"/>
              </a:ext>
            </a:extLst>
          </p:cNvPr>
          <p:cNvSpPr/>
          <p:nvPr/>
        </p:nvSpPr>
        <p:spPr>
          <a:xfrm>
            <a:off x="251520" y="1964087"/>
            <a:ext cx="8712968" cy="2693045"/>
          </a:xfrm>
          <a:prstGeom prst="rect">
            <a:avLst/>
          </a:prstGeom>
        </p:spPr>
        <p:txBody>
          <a:bodyPr wrap="square">
            <a:spAutoFit/>
          </a:bodyPr>
          <a:lstStyle/>
          <a:p>
            <a:pPr lvl="0" algn="just" eaLnBrk="1" fontAlgn="auto" hangingPunct="1">
              <a:lnSpc>
                <a:spcPct val="90000"/>
              </a:lnSpc>
              <a:spcBef>
                <a:spcPts val="1000"/>
              </a:spcBef>
              <a:spcAft>
                <a:spcPts val="0"/>
              </a:spcAft>
            </a:pPr>
            <a:r>
              <a:rPr lang="pl-PL" sz="2000" b="1" i="0" dirty="0">
                <a:solidFill>
                  <a:prstClr val="black"/>
                </a:solidFill>
                <a:latin typeface="Calibri" panose="020F0502020204030204"/>
              </a:rPr>
              <a:t>składanie ofert częściowych </a:t>
            </a:r>
          </a:p>
          <a:p>
            <a:pPr lvl="0" algn="just" eaLnBrk="1" fontAlgn="auto" hangingPunct="1">
              <a:lnSpc>
                <a:spcPct val="90000"/>
              </a:lnSpc>
              <a:spcBef>
                <a:spcPts val="1000"/>
              </a:spcBef>
              <a:spcAft>
                <a:spcPts val="0"/>
              </a:spcAft>
            </a:pPr>
            <a:endParaRPr lang="pl-PL" sz="2000" i="0" dirty="0">
              <a:solidFill>
                <a:prstClr val="black"/>
              </a:solidFill>
              <a:latin typeface="Calibri" panose="020F0502020204030204"/>
            </a:endParaRPr>
          </a:p>
          <a:p>
            <a:pPr lvl="0" algn="just" eaLnBrk="1" fontAlgn="auto" hangingPunct="1">
              <a:lnSpc>
                <a:spcPct val="90000"/>
              </a:lnSpc>
              <a:spcBef>
                <a:spcPts val="1000"/>
              </a:spcBef>
              <a:spcAft>
                <a:spcPts val="0"/>
              </a:spcAft>
            </a:pPr>
            <a:r>
              <a:rPr lang="pl-PL" sz="2000" i="0" dirty="0">
                <a:solidFill>
                  <a:prstClr val="black"/>
                </a:solidFill>
                <a:latin typeface="Calibri" panose="020F0502020204030204"/>
              </a:rPr>
              <a:t>Dyrektywa Parlamentu Europejskiego i Rady nr 2014/24/UE z dnia 26 lutego </a:t>
            </a:r>
            <a:br>
              <a:rPr lang="pl-PL" sz="2000" i="0" dirty="0">
                <a:solidFill>
                  <a:prstClr val="black"/>
                </a:solidFill>
                <a:latin typeface="Calibri" panose="020F0502020204030204"/>
              </a:rPr>
            </a:br>
            <a:r>
              <a:rPr lang="pl-PL" sz="2000" i="0" dirty="0">
                <a:solidFill>
                  <a:prstClr val="black"/>
                </a:solidFill>
                <a:latin typeface="Calibri" panose="020F0502020204030204"/>
              </a:rPr>
              <a:t>2014 r. w sprawie zamówień publicznych promuje podział zamówień na </a:t>
            </a:r>
            <a:br>
              <a:rPr lang="pl-PL" sz="2000" i="0" dirty="0">
                <a:solidFill>
                  <a:prstClr val="black"/>
                </a:solidFill>
                <a:latin typeface="Calibri" panose="020F0502020204030204"/>
              </a:rPr>
            </a:br>
            <a:r>
              <a:rPr lang="pl-PL" sz="2000" i="0" dirty="0">
                <a:solidFill>
                  <a:prstClr val="black"/>
                </a:solidFill>
                <a:latin typeface="Calibri" panose="020F0502020204030204"/>
              </a:rPr>
              <a:t>części w celu dostosowania ich do potrzeb małych i średnich </a:t>
            </a:r>
            <a:br>
              <a:rPr lang="pl-PL" sz="2000" i="0" dirty="0">
                <a:solidFill>
                  <a:prstClr val="black"/>
                </a:solidFill>
                <a:latin typeface="Calibri" panose="020F0502020204030204"/>
              </a:rPr>
            </a:br>
            <a:r>
              <a:rPr lang="pl-PL" sz="2000" i="0" dirty="0">
                <a:solidFill>
                  <a:prstClr val="black"/>
                </a:solidFill>
                <a:latin typeface="Calibri" panose="020F0502020204030204"/>
              </a:rPr>
              <a:t>przedsiębiorstw. </a:t>
            </a:r>
          </a:p>
          <a:p>
            <a:pPr lvl="0" algn="just" eaLnBrk="1" fontAlgn="auto" hangingPunct="1">
              <a:lnSpc>
                <a:spcPct val="90000"/>
              </a:lnSpc>
              <a:spcBef>
                <a:spcPts val="1000"/>
              </a:spcBef>
              <a:spcAft>
                <a:spcPts val="0"/>
              </a:spcAft>
            </a:pPr>
            <a:r>
              <a:rPr lang="pl-PL" sz="2000" i="0" dirty="0">
                <a:solidFill>
                  <a:prstClr val="black"/>
                </a:solidFill>
                <a:latin typeface="Calibri" panose="020F0502020204030204"/>
              </a:rPr>
              <a:t>Dzielenie większych zamówień na części ma zwiększyć </a:t>
            </a:r>
            <a:br>
              <a:rPr lang="pl-PL" sz="2000" i="0" dirty="0">
                <a:solidFill>
                  <a:prstClr val="black"/>
                </a:solidFill>
                <a:latin typeface="Calibri" panose="020F0502020204030204"/>
              </a:rPr>
            </a:br>
            <a:r>
              <a:rPr lang="pl-PL" sz="2000" i="0" dirty="0">
                <a:solidFill>
                  <a:prstClr val="black"/>
                </a:solidFill>
                <a:latin typeface="Calibri" panose="020F0502020204030204"/>
              </a:rPr>
              <a:t>konkurencję i lepiej odpowiadać możliwościom tego rodzaju przedsiębiorców. </a:t>
            </a:r>
          </a:p>
        </p:txBody>
      </p:sp>
    </p:spTree>
    <p:extLst>
      <p:ext uri="{BB962C8B-B14F-4D97-AF65-F5344CB8AC3E}">
        <p14:creationId xmlns:p14="http://schemas.microsoft.com/office/powerpoint/2010/main" val="12927897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745CA18E-E835-4C4C-85B6-C540DB857B82}" type="slidenum">
              <a:rPr lang="pl-PL" altLang="pl-PL" smtClean="0"/>
              <a:pPr>
                <a:defRPr/>
              </a:pPr>
              <a:t>44</a:t>
            </a:fld>
            <a:endParaRPr lang="pl-PL" altLang="pl-PL"/>
          </a:p>
        </p:txBody>
      </p:sp>
      <p:sp>
        <p:nvSpPr>
          <p:cNvPr id="4" name="Prostokąt 3">
            <a:extLst>
              <a:ext uri="{FF2B5EF4-FFF2-40B4-BE49-F238E27FC236}">
                <a16:creationId xmlns:a16="http://schemas.microsoft.com/office/drawing/2014/main" id="{7D9097D3-8013-4B88-A71E-CF0198CECC29}"/>
              </a:ext>
            </a:extLst>
          </p:cNvPr>
          <p:cNvSpPr/>
          <p:nvPr/>
        </p:nvSpPr>
        <p:spPr>
          <a:xfrm>
            <a:off x="251520" y="1166843"/>
            <a:ext cx="8568952" cy="4401205"/>
          </a:xfrm>
          <a:prstGeom prst="rect">
            <a:avLst/>
          </a:prstGeom>
        </p:spPr>
        <p:txBody>
          <a:bodyPr wrap="square">
            <a:spAutoFit/>
          </a:bodyPr>
          <a:lstStyle/>
          <a:p>
            <a:pPr marL="0" lvl="0" indent="0" algn="just">
              <a:buNone/>
            </a:pPr>
            <a:endParaRPr lang="pl-PL" sz="2000" b="1" i="0" dirty="0">
              <a:latin typeface="+mn-lt"/>
              <a:cs typeface="Arial" panose="020B0604020202020204" pitchFamily="34" charset="0"/>
            </a:endParaRPr>
          </a:p>
          <a:p>
            <a:pPr marL="0" lvl="0" indent="0" algn="just">
              <a:buNone/>
            </a:pPr>
            <a:r>
              <a:rPr lang="pl-PL" sz="2000" b="1" i="0" dirty="0">
                <a:latin typeface="+mn-lt"/>
                <a:cs typeface="Arial" panose="020B0604020202020204" pitchFamily="34" charset="0"/>
              </a:rPr>
              <a:t>Zapytanie ofertowe i jego składowe</a:t>
            </a:r>
          </a:p>
          <a:p>
            <a:pPr marL="0" lvl="0" indent="0" algn="just">
              <a:buNone/>
            </a:pPr>
            <a:endParaRPr lang="pl-PL" sz="2000" b="1" i="0" dirty="0">
              <a:latin typeface="+mn-lt"/>
              <a:cs typeface="Arial" panose="020B0604020202020204" pitchFamily="34" charset="0"/>
            </a:endParaRPr>
          </a:p>
          <a:p>
            <a:pPr marL="285750" lvl="0" indent="-285750" algn="just">
              <a:buFont typeface="Arial" panose="020B0604020202020204" pitchFamily="34" charset="0"/>
              <a:buChar char="•"/>
            </a:pPr>
            <a:r>
              <a:rPr lang="pl-PL" sz="2000" i="0" dirty="0">
                <a:latin typeface="+mn-lt"/>
                <a:cs typeface="Arial" panose="020B0604020202020204" pitchFamily="34" charset="0"/>
              </a:rPr>
              <a:t>opis przedmiotu zamówienia,</a:t>
            </a:r>
          </a:p>
          <a:p>
            <a:pPr marL="285750" lvl="0" indent="-285750" algn="just">
              <a:buFont typeface="Arial" panose="020B0604020202020204" pitchFamily="34" charset="0"/>
              <a:buChar char="•"/>
            </a:pPr>
            <a:r>
              <a:rPr lang="pl-PL" sz="2000" i="0" dirty="0">
                <a:latin typeface="+mn-lt"/>
                <a:cs typeface="Arial" panose="020B0604020202020204" pitchFamily="34" charset="0"/>
              </a:rPr>
              <a:t>warunki udziału w postępowaniu, a także opis sposobu dokonywania oceny ich spełnienia (przy czym stawianie warunków udziału nie jest obowiązkowe),</a:t>
            </a:r>
          </a:p>
          <a:p>
            <a:pPr marL="285750" lvl="0" indent="-285750" algn="just">
              <a:buFont typeface="Arial" panose="020B0604020202020204" pitchFamily="34" charset="0"/>
              <a:buChar char="•"/>
            </a:pPr>
            <a:r>
              <a:rPr lang="pl-PL" sz="2000" i="0" dirty="0">
                <a:latin typeface="+mn-lt"/>
                <a:cs typeface="Arial" panose="020B0604020202020204" pitchFamily="34" charset="0"/>
              </a:rPr>
              <a:t>kryteria oceny oferty,</a:t>
            </a:r>
          </a:p>
          <a:p>
            <a:pPr marL="285750" lvl="0" indent="-285750" algn="just">
              <a:buFont typeface="Arial" panose="020B0604020202020204" pitchFamily="34" charset="0"/>
              <a:buChar char="•"/>
            </a:pPr>
            <a:r>
              <a:rPr lang="pl-PL" sz="2000" i="0" dirty="0">
                <a:latin typeface="+mn-lt"/>
                <a:cs typeface="Arial" panose="020B0604020202020204" pitchFamily="34" charset="0"/>
              </a:rPr>
              <a:t>informację o wagach punktowych lub procentowych przypisanych do poszczególnych kryteriów oceny oferty,</a:t>
            </a:r>
          </a:p>
          <a:p>
            <a:pPr marL="285750" lvl="0" indent="-285750" algn="just">
              <a:buFont typeface="Arial" panose="020B0604020202020204" pitchFamily="34" charset="0"/>
              <a:buChar char="•"/>
            </a:pPr>
            <a:r>
              <a:rPr lang="pl-PL" sz="2000" i="0" dirty="0">
                <a:latin typeface="+mn-lt"/>
                <a:cs typeface="Arial" panose="020B0604020202020204" pitchFamily="34" charset="0"/>
              </a:rPr>
              <a:t>opis sposobu przyznawania punktacji za spełnienie danego kryterium oceny oferty,</a:t>
            </a:r>
          </a:p>
          <a:p>
            <a:pPr marL="285750" lvl="0" indent="-285750" algn="just">
              <a:buFont typeface="Arial" panose="020B0604020202020204" pitchFamily="34" charset="0"/>
              <a:buChar char="•"/>
            </a:pPr>
            <a:r>
              <a:rPr lang="pl-PL" sz="2000" i="0" dirty="0">
                <a:latin typeface="+mn-lt"/>
                <a:cs typeface="Arial" panose="020B0604020202020204" pitchFamily="34" charset="0"/>
              </a:rPr>
              <a:t>termin składania ofert,</a:t>
            </a:r>
          </a:p>
          <a:p>
            <a:pPr marL="285750" lvl="0" indent="-285750" algn="just">
              <a:buFont typeface="Arial" panose="020B0604020202020204" pitchFamily="34" charset="0"/>
              <a:buChar char="•"/>
            </a:pPr>
            <a:r>
              <a:rPr lang="pl-PL" sz="2000" i="0" dirty="0">
                <a:latin typeface="+mn-lt"/>
                <a:cs typeface="Arial" panose="020B0604020202020204" pitchFamily="34" charset="0"/>
              </a:rPr>
              <a:t>termin realizacji umowy,</a:t>
            </a:r>
          </a:p>
          <a:p>
            <a:pPr marL="285750" lvl="0" indent="-285750" algn="just">
              <a:buFont typeface="Arial" panose="020B0604020202020204" pitchFamily="34" charset="0"/>
              <a:buChar char="•"/>
            </a:pPr>
            <a:r>
              <a:rPr lang="pl-PL" sz="2000" i="0" dirty="0">
                <a:latin typeface="+mn-lt"/>
                <a:cs typeface="Arial" panose="020B0604020202020204" pitchFamily="34" charset="0"/>
              </a:rPr>
              <a:t>informację na temat zakazu powiązań osobowych lub kapitałowych, </a:t>
            </a:r>
          </a:p>
        </p:txBody>
      </p:sp>
    </p:spTree>
    <p:extLst>
      <p:ext uri="{BB962C8B-B14F-4D97-AF65-F5344CB8AC3E}">
        <p14:creationId xmlns:p14="http://schemas.microsoft.com/office/powerpoint/2010/main" val="29760686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745CA18E-E835-4C4C-85B6-C540DB857B82}" type="slidenum">
              <a:rPr lang="pl-PL" altLang="pl-PL" smtClean="0"/>
              <a:pPr>
                <a:defRPr/>
              </a:pPr>
              <a:t>45</a:t>
            </a:fld>
            <a:endParaRPr lang="pl-PL" altLang="pl-PL"/>
          </a:p>
        </p:txBody>
      </p:sp>
      <p:sp>
        <p:nvSpPr>
          <p:cNvPr id="3" name="Prostokąt 2">
            <a:extLst>
              <a:ext uri="{FF2B5EF4-FFF2-40B4-BE49-F238E27FC236}">
                <a16:creationId xmlns:a16="http://schemas.microsoft.com/office/drawing/2014/main" id="{0283A316-4797-47DE-B18C-582F52DC1E9A}"/>
              </a:ext>
            </a:extLst>
          </p:cNvPr>
          <p:cNvSpPr/>
          <p:nvPr/>
        </p:nvSpPr>
        <p:spPr>
          <a:xfrm>
            <a:off x="251520" y="1196752"/>
            <a:ext cx="8435280" cy="4278094"/>
          </a:xfrm>
          <a:prstGeom prst="rect">
            <a:avLst/>
          </a:prstGeom>
        </p:spPr>
        <p:txBody>
          <a:bodyPr wrap="square">
            <a:spAutoFit/>
          </a:bodyPr>
          <a:lstStyle/>
          <a:p>
            <a:pPr marL="0" indent="0" algn="just">
              <a:buNone/>
            </a:pPr>
            <a:r>
              <a:rPr lang="pl-PL" sz="2000" b="1" i="0" dirty="0">
                <a:latin typeface="+mn-lt"/>
                <a:cs typeface="Arial" panose="020B0604020202020204" pitchFamily="34" charset="0"/>
              </a:rPr>
              <a:t>oraz fakultatywnie: </a:t>
            </a:r>
          </a:p>
          <a:p>
            <a:pPr marL="0" indent="0" algn="just">
              <a:buNone/>
            </a:pPr>
            <a:endParaRPr lang="pl-PL" b="1" i="0" dirty="0">
              <a:latin typeface="+mn-lt"/>
              <a:cs typeface="Arial" panose="020B0604020202020204" pitchFamily="34" charset="0"/>
            </a:endParaRPr>
          </a:p>
          <a:p>
            <a:pPr marL="342900" indent="-342900" algn="just">
              <a:buFont typeface="Arial" panose="020B0604020202020204" pitchFamily="34" charset="0"/>
              <a:buChar char="•"/>
            </a:pPr>
            <a:r>
              <a:rPr lang="pl-PL" i="0" dirty="0">
                <a:latin typeface="+mn-lt"/>
                <a:cs typeface="Arial" panose="020B0604020202020204" pitchFamily="34" charset="0"/>
              </a:rPr>
              <a:t>określenie warunków istotnych zmian umowy zawartej w wyniku przeprowadzonego postępowania o udzielenie zamówienia (</a:t>
            </a:r>
            <a:r>
              <a:rPr lang="pl-PL" i="0" u="sng" dirty="0">
                <a:latin typeface="+mn-lt"/>
                <a:cs typeface="Arial" panose="020B0604020202020204" pitchFamily="34" charset="0"/>
              </a:rPr>
              <a:t>o ile przewiduje się możliwość dokonywania zmian</a:t>
            </a:r>
            <a:r>
              <a:rPr lang="pl-PL" i="0" dirty="0">
                <a:latin typeface="+mn-lt"/>
                <a:cs typeface="Arial" panose="020B0604020202020204" pitchFamily="34" charset="0"/>
              </a:rPr>
              <a:t>),</a:t>
            </a:r>
          </a:p>
          <a:p>
            <a:pPr marL="342900" indent="-342900" algn="just">
              <a:buFont typeface="Arial" panose="020B0604020202020204" pitchFamily="34" charset="0"/>
              <a:buChar char="•"/>
            </a:pPr>
            <a:endParaRPr lang="pl-PL" i="0" dirty="0">
              <a:latin typeface="+mn-lt"/>
              <a:cs typeface="Arial" panose="020B0604020202020204" pitchFamily="34" charset="0"/>
            </a:endParaRPr>
          </a:p>
          <a:p>
            <a:pPr marL="342900" indent="-342900" algn="just">
              <a:buFont typeface="Arial" panose="020B0604020202020204" pitchFamily="34" charset="0"/>
              <a:buChar char="•"/>
            </a:pPr>
            <a:r>
              <a:rPr lang="pl-PL" i="0" dirty="0">
                <a:latin typeface="+mn-lt"/>
                <a:cs typeface="Arial" panose="020B0604020202020204" pitchFamily="34" charset="0"/>
              </a:rPr>
              <a:t>informację o możliwości składania ofert częściowych (</a:t>
            </a:r>
            <a:r>
              <a:rPr lang="pl-PL" i="0" u="sng" dirty="0">
                <a:latin typeface="+mn-lt"/>
                <a:cs typeface="Arial" panose="020B0604020202020204" pitchFamily="34" charset="0"/>
              </a:rPr>
              <a:t>jeśli Beneficjent przewiduje taką możliwość</a:t>
            </a:r>
            <a:r>
              <a:rPr lang="pl-PL" i="0" dirty="0">
                <a:latin typeface="+mn-lt"/>
                <a:cs typeface="Arial" panose="020B0604020202020204" pitchFamily="34" charset="0"/>
              </a:rPr>
              <a:t>),</a:t>
            </a:r>
          </a:p>
          <a:p>
            <a:pPr marL="342900" indent="-342900" algn="just">
              <a:buFont typeface="Arial" panose="020B0604020202020204" pitchFamily="34" charset="0"/>
              <a:buChar char="•"/>
            </a:pPr>
            <a:endParaRPr lang="pl-PL" i="0" dirty="0">
              <a:latin typeface="+mn-lt"/>
              <a:cs typeface="Arial" panose="020B0604020202020204" pitchFamily="34" charset="0"/>
            </a:endParaRPr>
          </a:p>
          <a:p>
            <a:pPr marL="342900" indent="-342900" algn="just">
              <a:buFont typeface="Arial" panose="020B0604020202020204" pitchFamily="34" charset="0"/>
              <a:buChar char="•"/>
            </a:pPr>
            <a:r>
              <a:rPr lang="pl-PL" i="0" dirty="0">
                <a:latin typeface="+mn-lt"/>
                <a:cs typeface="Arial" panose="020B0604020202020204" pitchFamily="34" charset="0"/>
              </a:rPr>
              <a:t>informację na temat planowanych zamówień uzupełniających (</a:t>
            </a:r>
            <a:r>
              <a:rPr lang="pl-PL" i="0" u="sng" dirty="0">
                <a:latin typeface="+mn-lt"/>
                <a:cs typeface="Arial" panose="020B0604020202020204" pitchFamily="34" charset="0"/>
              </a:rPr>
              <a:t>jeśli Beneficjent przewiduje udzielenie tego typu zamówień</a:t>
            </a:r>
            <a:r>
              <a:rPr lang="pl-PL" i="0" dirty="0">
                <a:latin typeface="+mn-lt"/>
                <a:cs typeface="Arial" panose="020B0604020202020204" pitchFamily="34" charset="0"/>
              </a:rPr>
              <a:t>).</a:t>
            </a:r>
          </a:p>
          <a:p>
            <a:pPr marL="342900" indent="-342900" algn="just">
              <a:buFont typeface="Arial" panose="020B0604020202020204" pitchFamily="34" charset="0"/>
              <a:buChar char="•"/>
            </a:pPr>
            <a:endParaRPr lang="pl-PL" i="0" dirty="0">
              <a:latin typeface="+mn-lt"/>
              <a:cs typeface="Arial" panose="020B0604020202020204" pitchFamily="34" charset="0"/>
            </a:endParaRPr>
          </a:p>
          <a:p>
            <a:pPr marL="342900" indent="-342900" algn="just">
              <a:buFont typeface="Arial" panose="020B0604020202020204" pitchFamily="34" charset="0"/>
              <a:buChar char="•"/>
            </a:pPr>
            <a:r>
              <a:rPr lang="pl-PL" i="0" dirty="0">
                <a:latin typeface="+mn-lt"/>
                <a:cs typeface="Arial" panose="020B0604020202020204" pitchFamily="34" charset="0"/>
              </a:rPr>
              <a:t>opis sposobu przedstawiania ofert wariantowych oraz minimalne warunki, jakim muszą odpowiadać oferty wariantowe wraz z wybranymi kryteriami oceny, </a:t>
            </a:r>
            <a:r>
              <a:rPr lang="pl-PL" i="0" u="sng" dirty="0">
                <a:latin typeface="+mn-lt"/>
                <a:cs typeface="Arial" panose="020B0604020202020204" pitchFamily="34" charset="0"/>
              </a:rPr>
              <a:t>jeżeli zamawiający wymaga lub dopuszcza ich składanie,</a:t>
            </a:r>
          </a:p>
        </p:txBody>
      </p:sp>
    </p:spTree>
    <p:extLst>
      <p:ext uri="{BB962C8B-B14F-4D97-AF65-F5344CB8AC3E}">
        <p14:creationId xmlns:p14="http://schemas.microsoft.com/office/powerpoint/2010/main" val="42184133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745CA18E-E835-4C4C-85B6-C540DB857B82}" type="slidenum">
              <a:rPr lang="pl-PL" altLang="pl-PL" smtClean="0"/>
              <a:pPr>
                <a:defRPr/>
              </a:pPr>
              <a:t>46</a:t>
            </a:fld>
            <a:endParaRPr lang="pl-PL" altLang="pl-PL"/>
          </a:p>
        </p:txBody>
      </p:sp>
      <p:sp>
        <p:nvSpPr>
          <p:cNvPr id="3" name="Prostokąt 2">
            <a:extLst>
              <a:ext uri="{FF2B5EF4-FFF2-40B4-BE49-F238E27FC236}">
                <a16:creationId xmlns:a16="http://schemas.microsoft.com/office/drawing/2014/main" id="{75FCAA7B-E015-4555-970A-BF25734B1617}"/>
              </a:ext>
            </a:extLst>
          </p:cNvPr>
          <p:cNvSpPr/>
          <p:nvPr/>
        </p:nvSpPr>
        <p:spPr>
          <a:xfrm>
            <a:off x="323528" y="1124744"/>
            <a:ext cx="8496944" cy="4042132"/>
          </a:xfrm>
          <a:prstGeom prst="rect">
            <a:avLst/>
          </a:prstGeom>
        </p:spPr>
        <p:txBody>
          <a:bodyPr wrap="square">
            <a:spAutoFit/>
          </a:bodyPr>
          <a:lstStyle/>
          <a:p>
            <a:pPr marL="1800" lvl="0" algn="just" eaLnBrk="1" fontAlgn="auto" hangingPunct="1">
              <a:spcBef>
                <a:spcPts val="400"/>
              </a:spcBef>
              <a:spcAft>
                <a:spcPts val="0"/>
              </a:spcAft>
              <a:buClr>
                <a:srgbClr val="00007D"/>
              </a:buClr>
              <a:buSzPct val="75000"/>
            </a:pPr>
            <a:r>
              <a:rPr lang="pl-PL" sz="2000" b="1" i="0" spc="-1" dirty="0">
                <a:solidFill>
                  <a:srgbClr val="000000"/>
                </a:solidFill>
                <a:latin typeface="+mn-lt"/>
                <a:ea typeface="DejaVu Sans"/>
              </a:rPr>
              <a:t>Jak prawidłowo opisać przedmiot zamówienia? </a:t>
            </a:r>
            <a:endParaRPr lang="pl-PL" sz="2000" b="1" i="0" spc="-1" dirty="0">
              <a:solidFill>
                <a:prstClr val="black"/>
              </a:solidFill>
              <a:latin typeface="+mn-lt"/>
            </a:endParaRPr>
          </a:p>
          <a:p>
            <a:pPr marL="1800" lvl="0" algn="just" eaLnBrk="1" fontAlgn="auto" hangingPunct="1">
              <a:spcBef>
                <a:spcPts val="400"/>
              </a:spcBef>
              <a:spcAft>
                <a:spcPts val="0"/>
              </a:spcAft>
              <a:buClr>
                <a:srgbClr val="00007D"/>
              </a:buClr>
              <a:buSzPct val="75000"/>
            </a:pPr>
            <a:endParaRPr lang="pl-PL" sz="2000" i="0" spc="-1" dirty="0">
              <a:solidFill>
                <a:srgbClr val="000000"/>
              </a:solidFill>
              <a:latin typeface="+mn-lt"/>
              <a:ea typeface="DejaVu Sans"/>
            </a:endParaRPr>
          </a:p>
          <a:p>
            <a:pPr marL="1800" lvl="0" algn="just" eaLnBrk="1" fontAlgn="auto" hangingPunct="1">
              <a:spcBef>
                <a:spcPts val="400"/>
              </a:spcBef>
              <a:spcAft>
                <a:spcPts val="0"/>
              </a:spcAft>
              <a:buClr>
                <a:srgbClr val="00007D"/>
              </a:buClr>
              <a:buSzPct val="75000"/>
            </a:pPr>
            <a:r>
              <a:rPr lang="pl-PL" sz="2000" i="0" spc="-1" dirty="0">
                <a:solidFill>
                  <a:srgbClr val="000000"/>
                </a:solidFill>
                <a:latin typeface="+mn-lt"/>
                <a:ea typeface="DejaVu Sans"/>
              </a:rPr>
              <a:t>Przedmiot zamówienia opisuje się w sposób </a:t>
            </a:r>
            <a:r>
              <a:rPr lang="pl-PL" sz="2000" b="1" i="0" u="sng" spc="-1" dirty="0">
                <a:solidFill>
                  <a:srgbClr val="000000"/>
                </a:solidFill>
                <a:latin typeface="+mn-lt"/>
                <a:ea typeface="DejaVu Sans"/>
              </a:rPr>
              <a:t>jednoznaczny i wyczerpujący</a:t>
            </a:r>
            <a:r>
              <a:rPr lang="pl-PL" sz="2000" i="0" spc="-1" dirty="0">
                <a:solidFill>
                  <a:srgbClr val="000000"/>
                </a:solidFill>
                <a:latin typeface="+mn-lt"/>
                <a:ea typeface="DejaVu Sans"/>
              </a:rPr>
              <a:t>, za pomocą dokładnych i zrozumiałych określeń, uwzględniając wszystkie wymagania i okoliczności mogące mieć wpływ na sporządzenie oferty. Opis powinien być </a:t>
            </a:r>
            <a:r>
              <a:rPr lang="pl-PL" sz="2000" b="1" i="0" u="sng" spc="-1" dirty="0">
                <a:solidFill>
                  <a:srgbClr val="000000"/>
                </a:solidFill>
                <a:latin typeface="+mn-lt"/>
                <a:ea typeface="DejaVu Sans"/>
              </a:rPr>
              <a:t>szczegółowy, obiektywny</a:t>
            </a:r>
            <a:r>
              <a:rPr lang="pl-PL" sz="2000" i="0" u="sng" spc="-1" dirty="0">
                <a:solidFill>
                  <a:srgbClr val="000000"/>
                </a:solidFill>
                <a:latin typeface="+mn-lt"/>
                <a:ea typeface="DejaVu Sans"/>
              </a:rPr>
              <a:t>, </a:t>
            </a:r>
            <a:r>
              <a:rPr lang="pl-PL" sz="2000" i="0" spc="-1" dirty="0">
                <a:solidFill>
                  <a:srgbClr val="000000"/>
                </a:solidFill>
                <a:latin typeface="+mn-lt"/>
                <a:ea typeface="DejaVu Sans"/>
              </a:rPr>
              <a:t>uwzględniać wszystkie elementy istotne dla beneficjenta i nie powodować problemów interpretacyjnych. </a:t>
            </a:r>
            <a:endParaRPr lang="pl-PL" sz="2000" i="0" spc="-1" dirty="0">
              <a:solidFill>
                <a:prstClr val="black"/>
              </a:solidFill>
              <a:latin typeface="+mn-lt"/>
            </a:endParaRPr>
          </a:p>
          <a:p>
            <a:pPr lvl="0" algn="just" eaLnBrk="1" fontAlgn="auto" hangingPunct="1">
              <a:spcBef>
                <a:spcPts val="400"/>
              </a:spcBef>
              <a:spcAft>
                <a:spcPts val="0"/>
              </a:spcAft>
            </a:pPr>
            <a:endParaRPr lang="pl-PL" sz="2000" i="0" spc="-1" dirty="0">
              <a:solidFill>
                <a:prstClr val="black"/>
              </a:solidFill>
              <a:latin typeface="+mn-lt"/>
            </a:endParaRPr>
          </a:p>
          <a:p>
            <a:pPr lvl="0" algn="just" eaLnBrk="1" fontAlgn="auto" hangingPunct="1">
              <a:spcBef>
                <a:spcPts val="400"/>
              </a:spcBef>
              <a:spcAft>
                <a:spcPts val="0"/>
              </a:spcAft>
            </a:pPr>
            <a:endParaRPr lang="pl-PL" sz="2000" i="0" spc="-1" dirty="0">
              <a:solidFill>
                <a:prstClr val="black"/>
              </a:solidFill>
              <a:latin typeface="+mn-lt"/>
            </a:endParaRPr>
          </a:p>
          <a:p>
            <a:pPr lvl="0" algn="just" eaLnBrk="1" fontAlgn="auto" hangingPunct="1">
              <a:spcBef>
                <a:spcPts val="400"/>
              </a:spcBef>
              <a:spcAft>
                <a:spcPts val="0"/>
              </a:spcAft>
            </a:pPr>
            <a:r>
              <a:rPr lang="pl-PL" sz="2000" b="1" i="0" dirty="0">
                <a:solidFill>
                  <a:srgbClr val="FF0000"/>
                </a:solidFill>
                <a:latin typeface="+mn-lt"/>
              </a:rPr>
              <a:t>Pamiętaj, </a:t>
            </a:r>
            <a:r>
              <a:rPr lang="pl-PL" sz="2000" i="0" dirty="0">
                <a:solidFill>
                  <a:prstClr val="black"/>
                </a:solidFill>
                <a:latin typeface="+mn-lt"/>
              </a:rPr>
              <a:t>że niejednoznaczność lub niezrozumiałość opisu może ograniczać zainteresowanie ofertą lub mieć wpływ na cenę złożonych ofert, tj. powodować jej nieuzasadnione zawyżenie lub zaniżenie.</a:t>
            </a:r>
            <a:endParaRPr lang="pl-PL" sz="2000" b="1" i="0" spc="-1" dirty="0">
              <a:solidFill>
                <a:prstClr val="black"/>
              </a:solidFill>
              <a:latin typeface="+mn-lt"/>
            </a:endParaRPr>
          </a:p>
        </p:txBody>
      </p:sp>
    </p:spTree>
    <p:extLst>
      <p:ext uri="{BB962C8B-B14F-4D97-AF65-F5344CB8AC3E}">
        <p14:creationId xmlns:p14="http://schemas.microsoft.com/office/powerpoint/2010/main" val="17042714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745CA18E-E835-4C4C-85B6-C540DB857B82}" type="slidenum">
              <a:rPr lang="pl-PL" altLang="pl-PL" smtClean="0"/>
              <a:pPr>
                <a:defRPr/>
              </a:pPr>
              <a:t>47</a:t>
            </a:fld>
            <a:endParaRPr lang="pl-PL" altLang="pl-PL"/>
          </a:p>
        </p:txBody>
      </p:sp>
      <p:pic>
        <p:nvPicPr>
          <p:cNvPr id="4" name="Obraz 3">
            <a:extLst>
              <a:ext uri="{FF2B5EF4-FFF2-40B4-BE49-F238E27FC236}">
                <a16:creationId xmlns:a16="http://schemas.microsoft.com/office/drawing/2014/main" id="{D8907D26-2389-4FA5-A96C-0DA7ADFBE870}"/>
              </a:ext>
            </a:extLst>
          </p:cNvPr>
          <p:cNvPicPr>
            <a:picLocks noChangeAspect="1"/>
          </p:cNvPicPr>
          <p:nvPr/>
        </p:nvPicPr>
        <p:blipFill>
          <a:blip r:embed="rId2"/>
          <a:stretch>
            <a:fillRect/>
          </a:stretch>
        </p:blipFill>
        <p:spPr>
          <a:xfrm>
            <a:off x="395536" y="1412775"/>
            <a:ext cx="8424936" cy="3730873"/>
          </a:xfrm>
          <a:prstGeom prst="rect">
            <a:avLst/>
          </a:prstGeom>
        </p:spPr>
      </p:pic>
    </p:spTree>
    <p:extLst>
      <p:ext uri="{BB962C8B-B14F-4D97-AF65-F5344CB8AC3E}">
        <p14:creationId xmlns:p14="http://schemas.microsoft.com/office/powerpoint/2010/main" val="16270479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745CA18E-E835-4C4C-85B6-C540DB857B82}" type="slidenum">
              <a:rPr lang="pl-PL" altLang="pl-PL" smtClean="0"/>
              <a:pPr>
                <a:defRPr/>
              </a:pPr>
              <a:t>48</a:t>
            </a:fld>
            <a:endParaRPr lang="pl-PL" altLang="pl-PL"/>
          </a:p>
        </p:txBody>
      </p:sp>
      <p:sp>
        <p:nvSpPr>
          <p:cNvPr id="3" name="Prostokąt 2">
            <a:extLst>
              <a:ext uri="{FF2B5EF4-FFF2-40B4-BE49-F238E27FC236}">
                <a16:creationId xmlns:a16="http://schemas.microsoft.com/office/drawing/2014/main" id="{24E6418F-D139-40D9-AEDA-45A9DB71702A}"/>
              </a:ext>
            </a:extLst>
          </p:cNvPr>
          <p:cNvSpPr/>
          <p:nvPr/>
        </p:nvSpPr>
        <p:spPr>
          <a:xfrm>
            <a:off x="323528" y="1484785"/>
            <a:ext cx="8363272" cy="3785652"/>
          </a:xfrm>
          <a:prstGeom prst="rect">
            <a:avLst/>
          </a:prstGeom>
        </p:spPr>
        <p:txBody>
          <a:bodyPr wrap="square">
            <a:spAutoFit/>
          </a:bodyPr>
          <a:lstStyle/>
          <a:p>
            <a:pPr algn="ctr"/>
            <a:r>
              <a:rPr lang="pl-PL" sz="2000" b="1" i="0" dirty="0">
                <a:latin typeface="+mn-lt"/>
              </a:rPr>
              <a:t>Znaki towarowe </a:t>
            </a:r>
          </a:p>
          <a:p>
            <a:pPr algn="just"/>
            <a:r>
              <a:rPr lang="pl-PL" sz="2000" b="1" i="0" dirty="0">
                <a:latin typeface="+mn-lt"/>
              </a:rPr>
              <a:t>Wytyczne</a:t>
            </a:r>
            <a:r>
              <a:rPr lang="pl-PL" sz="2000" i="0" dirty="0">
                <a:latin typeface="+mn-lt"/>
              </a:rPr>
              <a:t>;</a:t>
            </a:r>
          </a:p>
          <a:p>
            <a:pPr algn="just"/>
            <a:endParaRPr lang="pl-PL" sz="2000" i="0" dirty="0">
              <a:latin typeface="+mn-lt"/>
            </a:endParaRPr>
          </a:p>
          <a:p>
            <a:pPr algn="just"/>
            <a:r>
              <a:rPr lang="pl-PL" sz="2000" b="1" dirty="0">
                <a:latin typeface="+mn-lt"/>
              </a:rPr>
              <a:t>Jeżeli nie uzasadnia tego przedmiot zamówienia</a:t>
            </a:r>
            <a:r>
              <a:rPr lang="pl-PL" sz="2000" dirty="0">
                <a:latin typeface="+mn-lt"/>
              </a:rPr>
              <a:t>, opis przedmiotu zamówienia </a:t>
            </a:r>
            <a:r>
              <a:rPr lang="pl-PL" sz="2000" b="1" dirty="0">
                <a:latin typeface="+mn-lt"/>
              </a:rPr>
              <a:t>nie może zawierać odniesień do znaków towarowych</a:t>
            </a:r>
            <a:r>
              <a:rPr lang="pl-PL" sz="2000" dirty="0">
                <a:latin typeface="+mn-lt"/>
              </a:rPr>
              <a:t>, patentów lub pochodzenia, źródła lub szczególnego procesu, który charakteryzuje produkty lub usługi dostarczane przez konkretnego wykonawcę, jeżeli </a:t>
            </a:r>
            <a:r>
              <a:rPr lang="pl-PL" sz="2000" b="1" dirty="0">
                <a:latin typeface="+mn-lt"/>
              </a:rPr>
              <a:t>mogłoby to doprowadzić do uprzywilejowania l</a:t>
            </a:r>
            <a:r>
              <a:rPr lang="pl-PL" sz="2000" dirty="0">
                <a:latin typeface="+mn-lt"/>
              </a:rPr>
              <a:t>ub wyeliminowania niektórych wykonawców lub produktów.</a:t>
            </a:r>
          </a:p>
          <a:p>
            <a:pPr algn="just"/>
            <a:endParaRPr lang="pl-PL" sz="2000" i="0" dirty="0">
              <a:latin typeface="+mn-lt"/>
            </a:endParaRPr>
          </a:p>
          <a:p>
            <a:pPr algn="just"/>
            <a:endParaRPr lang="pl-PL" sz="2000" i="0" dirty="0">
              <a:latin typeface="+mn-lt"/>
            </a:endParaRPr>
          </a:p>
          <a:p>
            <a:pPr algn="just"/>
            <a:r>
              <a:rPr lang="pl-PL" sz="2000" b="1" i="0" dirty="0">
                <a:latin typeface="+mn-lt"/>
              </a:rPr>
              <a:t>„lub równoważne”.</a:t>
            </a:r>
            <a:endParaRPr lang="pl-PL" sz="2000" i="0" dirty="0">
              <a:latin typeface="+mn-lt"/>
            </a:endParaRPr>
          </a:p>
        </p:txBody>
      </p:sp>
    </p:spTree>
    <p:extLst>
      <p:ext uri="{BB962C8B-B14F-4D97-AF65-F5344CB8AC3E}">
        <p14:creationId xmlns:p14="http://schemas.microsoft.com/office/powerpoint/2010/main" val="2668389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745CA18E-E835-4C4C-85B6-C540DB857B82}" type="slidenum">
              <a:rPr lang="pl-PL" altLang="pl-PL" smtClean="0"/>
              <a:pPr>
                <a:defRPr/>
              </a:pPr>
              <a:t>49</a:t>
            </a:fld>
            <a:endParaRPr lang="pl-PL" altLang="pl-PL"/>
          </a:p>
        </p:txBody>
      </p:sp>
      <p:sp>
        <p:nvSpPr>
          <p:cNvPr id="3" name="Prostokąt 2">
            <a:extLst>
              <a:ext uri="{FF2B5EF4-FFF2-40B4-BE49-F238E27FC236}">
                <a16:creationId xmlns:a16="http://schemas.microsoft.com/office/drawing/2014/main" id="{D4E369C5-E705-47E6-814C-508E62E81F96}"/>
              </a:ext>
            </a:extLst>
          </p:cNvPr>
          <p:cNvSpPr/>
          <p:nvPr/>
        </p:nvSpPr>
        <p:spPr>
          <a:xfrm>
            <a:off x="467544" y="1166843"/>
            <a:ext cx="8352928" cy="3416320"/>
          </a:xfrm>
          <a:prstGeom prst="rect">
            <a:avLst/>
          </a:prstGeom>
        </p:spPr>
        <p:txBody>
          <a:bodyPr wrap="square">
            <a:spAutoFit/>
          </a:bodyPr>
          <a:lstStyle/>
          <a:p>
            <a:pPr algn="ctr"/>
            <a:r>
              <a:rPr lang="pl-PL" sz="2000" b="1" i="0" dirty="0">
                <a:latin typeface="+mn-lt"/>
              </a:rPr>
              <a:t>Ochrona tajemnicy przedsiębiorstwa</a:t>
            </a:r>
          </a:p>
          <a:p>
            <a:pPr algn="just"/>
            <a:endParaRPr lang="pl-PL" b="1" dirty="0"/>
          </a:p>
          <a:p>
            <a:pPr algn="just"/>
            <a:r>
              <a:rPr lang="pl-PL" sz="2000" b="1" dirty="0">
                <a:latin typeface="+mn-lt"/>
              </a:rPr>
              <a:t>Wytyczne</a:t>
            </a:r>
          </a:p>
          <a:p>
            <a:pPr algn="just"/>
            <a:endParaRPr lang="pl-PL" sz="2000" dirty="0">
              <a:latin typeface="+mn-lt"/>
            </a:endParaRPr>
          </a:p>
          <a:p>
            <a:pPr algn="just"/>
            <a:r>
              <a:rPr lang="pl-PL" sz="2000" dirty="0">
                <a:latin typeface="+mn-lt"/>
              </a:rPr>
              <a:t>Z uwagi na konieczność ochrony tajemnicy przedsiębiorstwa dopuszcza się możliwość ograniczenia zakresu opisu przedmiotu zamówienia, przy czym wymagane jest udostępnienie uzupełnienia wyłączonego opisu przedmiotu zamówienia potencjalnemu wykonawcy, który zobowiązał się do zachowania poufności w odniesieniu do przedstawionych informacji, w terminie umożliwiającym przygotowanie i złożenie oferty.</a:t>
            </a:r>
          </a:p>
          <a:p>
            <a:pPr algn="just"/>
            <a:endParaRPr lang="pl-PL" dirty="0"/>
          </a:p>
        </p:txBody>
      </p:sp>
    </p:spTree>
    <p:extLst>
      <p:ext uri="{BB962C8B-B14F-4D97-AF65-F5344CB8AC3E}">
        <p14:creationId xmlns:p14="http://schemas.microsoft.com/office/powerpoint/2010/main" val="4275887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745CA18E-E835-4C4C-85B6-C540DB857B82}" type="slidenum">
              <a:rPr lang="pl-PL" altLang="pl-PL" smtClean="0"/>
              <a:pPr>
                <a:defRPr/>
              </a:pPr>
              <a:t>5</a:t>
            </a:fld>
            <a:endParaRPr lang="pl-PL" altLang="pl-PL"/>
          </a:p>
        </p:txBody>
      </p:sp>
      <p:sp>
        <p:nvSpPr>
          <p:cNvPr id="4" name="Prostokąt 3">
            <a:extLst>
              <a:ext uri="{FF2B5EF4-FFF2-40B4-BE49-F238E27FC236}">
                <a16:creationId xmlns:a16="http://schemas.microsoft.com/office/drawing/2014/main" id="{933D605F-080F-4F95-9E73-876781DF9240}"/>
              </a:ext>
            </a:extLst>
          </p:cNvPr>
          <p:cNvSpPr/>
          <p:nvPr/>
        </p:nvSpPr>
        <p:spPr>
          <a:xfrm>
            <a:off x="395536" y="1268760"/>
            <a:ext cx="8424936" cy="3077766"/>
          </a:xfrm>
          <a:prstGeom prst="rect">
            <a:avLst/>
          </a:prstGeom>
        </p:spPr>
        <p:txBody>
          <a:bodyPr wrap="square">
            <a:spAutoFit/>
          </a:bodyPr>
          <a:lstStyle/>
          <a:p>
            <a:pPr lvl="0" algn="just" eaLnBrk="1" fontAlgn="auto" hangingPunct="1">
              <a:lnSpc>
                <a:spcPct val="90000"/>
              </a:lnSpc>
              <a:spcBef>
                <a:spcPts val="1000"/>
              </a:spcBef>
              <a:spcAft>
                <a:spcPts val="0"/>
              </a:spcAft>
            </a:pPr>
            <a:r>
              <a:rPr lang="pl-PL" sz="2000" b="1" i="0" dirty="0">
                <a:solidFill>
                  <a:prstClr val="black"/>
                </a:solidFill>
                <a:latin typeface="Calibri" panose="020F0502020204030204"/>
              </a:rPr>
              <a:t>Regulacje krajowe</a:t>
            </a:r>
          </a:p>
          <a:p>
            <a:pPr marL="514350" lvl="0" indent="-514350" algn="just" eaLnBrk="1" fontAlgn="auto" hangingPunct="1">
              <a:lnSpc>
                <a:spcPct val="90000"/>
              </a:lnSpc>
              <a:spcBef>
                <a:spcPts val="1000"/>
              </a:spcBef>
              <a:spcAft>
                <a:spcPts val="0"/>
              </a:spcAft>
              <a:buFont typeface="+mj-lt"/>
              <a:buAutoNum type="alphaLcParenR"/>
            </a:pPr>
            <a:r>
              <a:rPr lang="pl-PL" sz="2000" i="0" dirty="0">
                <a:solidFill>
                  <a:prstClr val="black"/>
                </a:solidFill>
                <a:latin typeface="Calibri" panose="020F0502020204030204"/>
              </a:rPr>
              <a:t>ustawa prawo zamówień publicznych,</a:t>
            </a:r>
          </a:p>
          <a:p>
            <a:pPr marL="514350" lvl="0" indent="-514350" algn="just" eaLnBrk="1" fontAlgn="auto" hangingPunct="1">
              <a:lnSpc>
                <a:spcPct val="90000"/>
              </a:lnSpc>
              <a:spcBef>
                <a:spcPts val="1000"/>
              </a:spcBef>
              <a:spcAft>
                <a:spcPts val="0"/>
              </a:spcAft>
              <a:buFont typeface="+mj-lt"/>
              <a:buAutoNum type="alphaLcParenR"/>
            </a:pPr>
            <a:r>
              <a:rPr lang="pl-PL" sz="2000" i="0" dirty="0">
                <a:solidFill>
                  <a:prstClr val="black"/>
                </a:solidFill>
                <a:latin typeface="Calibri" panose="020F0502020204030204"/>
              </a:rPr>
              <a:t>rozporządzenia wykonawcze do ustawy,</a:t>
            </a:r>
          </a:p>
          <a:p>
            <a:pPr marL="514350" lvl="0" indent="-514350" algn="just" eaLnBrk="1" fontAlgn="auto" hangingPunct="1">
              <a:lnSpc>
                <a:spcPct val="90000"/>
              </a:lnSpc>
              <a:spcBef>
                <a:spcPts val="1000"/>
              </a:spcBef>
              <a:spcAft>
                <a:spcPts val="0"/>
              </a:spcAft>
              <a:buFont typeface="+mj-lt"/>
              <a:buAutoNum type="alphaLcParenR"/>
            </a:pPr>
            <a:r>
              <a:rPr lang="pl-PL" sz="2000" i="0" dirty="0">
                <a:solidFill>
                  <a:prstClr val="black"/>
                </a:solidFill>
                <a:latin typeface="Calibri" panose="020F0502020204030204"/>
              </a:rPr>
              <a:t>ustawa o finansach publicznych,</a:t>
            </a:r>
          </a:p>
          <a:p>
            <a:pPr marL="514350" lvl="0" indent="-514350" algn="just" eaLnBrk="1" fontAlgn="auto" hangingPunct="1">
              <a:lnSpc>
                <a:spcPct val="90000"/>
              </a:lnSpc>
              <a:spcBef>
                <a:spcPts val="1000"/>
              </a:spcBef>
              <a:spcAft>
                <a:spcPts val="0"/>
              </a:spcAft>
              <a:buFont typeface="+mj-lt"/>
              <a:buAutoNum type="alphaLcParenR"/>
            </a:pPr>
            <a:r>
              <a:rPr lang="pl-PL" sz="2000" i="0" dirty="0">
                <a:solidFill>
                  <a:prstClr val="black"/>
                </a:solidFill>
                <a:latin typeface="Calibri" panose="020F0502020204030204"/>
              </a:rPr>
              <a:t>ustawa o odpowiedzialności za naruszenie dyscypliny finansów publicznych, </a:t>
            </a:r>
          </a:p>
          <a:p>
            <a:pPr marL="514350" lvl="0" indent="-514350" algn="just" eaLnBrk="1" fontAlgn="auto" hangingPunct="1">
              <a:lnSpc>
                <a:spcPct val="90000"/>
              </a:lnSpc>
              <a:spcBef>
                <a:spcPts val="1000"/>
              </a:spcBef>
              <a:spcAft>
                <a:spcPts val="0"/>
              </a:spcAft>
              <a:buFont typeface="+mj-lt"/>
              <a:buAutoNum type="alphaLcParenR"/>
            </a:pPr>
            <a:r>
              <a:rPr lang="pl-PL" sz="2000" i="0" dirty="0">
                <a:solidFill>
                  <a:prstClr val="black"/>
                </a:solidFill>
                <a:latin typeface="Calibri" panose="020F0502020204030204"/>
              </a:rPr>
              <a:t> wytyczne horyzontalne,</a:t>
            </a:r>
          </a:p>
          <a:p>
            <a:pPr marL="514350" lvl="0" indent="-514350" algn="just" eaLnBrk="1" fontAlgn="auto" hangingPunct="1">
              <a:lnSpc>
                <a:spcPct val="90000"/>
              </a:lnSpc>
              <a:spcBef>
                <a:spcPts val="1000"/>
              </a:spcBef>
              <a:spcAft>
                <a:spcPts val="0"/>
              </a:spcAft>
              <a:buFont typeface="+mj-lt"/>
              <a:buAutoNum type="alphaLcParenR"/>
            </a:pPr>
            <a:r>
              <a:rPr lang="pl-PL" sz="2000" i="0" dirty="0">
                <a:solidFill>
                  <a:prstClr val="black"/>
                </a:solidFill>
                <a:latin typeface="Calibri" panose="020F0502020204030204"/>
              </a:rPr>
              <a:t>wytyczne w ramach RPO.</a:t>
            </a:r>
          </a:p>
        </p:txBody>
      </p:sp>
    </p:spTree>
    <p:extLst>
      <p:ext uri="{BB962C8B-B14F-4D97-AF65-F5344CB8AC3E}">
        <p14:creationId xmlns:p14="http://schemas.microsoft.com/office/powerpoint/2010/main" val="2020297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 name="CustomShape 1"/>
          <p:cNvSpPr/>
          <p:nvPr/>
        </p:nvSpPr>
        <p:spPr>
          <a:xfrm>
            <a:off x="1485900" y="1200150"/>
            <a:ext cx="6170850" cy="445230"/>
          </a:xfrm>
          <a:prstGeom prst="rect">
            <a:avLst/>
          </a:prstGeom>
          <a:noFill/>
          <a:ln w="0">
            <a:noFill/>
          </a:ln>
        </p:spPr>
        <p:style>
          <a:lnRef idx="0">
            <a:scrgbClr r="0" g="0" b="0"/>
          </a:lnRef>
          <a:fillRef idx="0">
            <a:scrgbClr r="0" g="0" b="0"/>
          </a:fillRef>
          <a:effectRef idx="0">
            <a:scrgbClr r="0" g="0" b="0"/>
          </a:effectRef>
          <a:fontRef idx="minor"/>
        </p:style>
        <p:txBody>
          <a:bodyPr lIns="67500" tIns="33750" rIns="67500" bIns="33750" anchor="ctr">
            <a:noAutofit/>
          </a:bodyPr>
          <a:lstStyle/>
          <a:p>
            <a:pPr algn="ctr">
              <a:lnSpc>
                <a:spcPct val="100000"/>
              </a:lnSpc>
            </a:pPr>
            <a:r>
              <a:rPr lang="pl-PL" sz="2100" b="1" dirty="0"/>
              <a:t>Przykładowe błędy w opisie przedmiotu zamówienia</a:t>
            </a:r>
            <a:endParaRPr lang="pl-PL" sz="2100" b="1" spc="-1" dirty="0">
              <a:latin typeface="Arial"/>
            </a:endParaRPr>
          </a:p>
        </p:txBody>
      </p:sp>
      <p:sp>
        <p:nvSpPr>
          <p:cNvPr id="1055" name="CustomShape 2"/>
          <p:cNvSpPr/>
          <p:nvPr/>
        </p:nvSpPr>
        <p:spPr>
          <a:xfrm>
            <a:off x="446315" y="2133157"/>
            <a:ext cx="8479971" cy="3718013"/>
          </a:xfrm>
          <a:prstGeom prst="rect">
            <a:avLst/>
          </a:prstGeom>
          <a:noFill/>
          <a:ln w="0">
            <a:noFill/>
          </a:ln>
        </p:spPr>
        <p:style>
          <a:lnRef idx="0">
            <a:scrgbClr r="0" g="0" b="0"/>
          </a:lnRef>
          <a:fillRef idx="0">
            <a:scrgbClr r="0" g="0" b="0"/>
          </a:fillRef>
          <a:effectRef idx="0">
            <a:scrgbClr r="0" g="0" b="0"/>
          </a:effectRef>
          <a:fontRef idx="minor"/>
        </p:style>
        <p:txBody>
          <a:bodyPr lIns="67500" tIns="33750" rIns="67500" bIns="33750">
            <a:noAutofit/>
          </a:bodyPr>
          <a:lstStyle/>
          <a:p>
            <a:pPr algn="just">
              <a:spcBef>
                <a:spcPts val="300"/>
              </a:spcBef>
            </a:pPr>
            <a:endParaRPr lang="pl-PL" dirty="0"/>
          </a:p>
          <a:p>
            <a:pPr marL="214313" indent="-214313">
              <a:spcAft>
                <a:spcPts val="450"/>
              </a:spcAft>
              <a:buFont typeface="Arial" panose="020B0604020202020204" pitchFamily="34" charset="0"/>
              <a:buChar char="•"/>
            </a:pPr>
            <a:r>
              <a:rPr lang="pl-PL" dirty="0"/>
              <a:t>niezastosowanie kodów CPV,</a:t>
            </a:r>
          </a:p>
          <a:p>
            <a:pPr marL="214313" indent="-214313">
              <a:spcAft>
                <a:spcPts val="450"/>
              </a:spcAft>
              <a:buFont typeface="Arial" panose="020B0604020202020204" pitchFamily="34" charset="0"/>
              <a:buChar char="•"/>
            </a:pPr>
            <a:r>
              <a:rPr lang="pl-PL" dirty="0"/>
              <a:t>zbyt ogólnie określony przedmiot zamówienia np. szkolenie zawodowe, </a:t>
            </a:r>
          </a:p>
          <a:p>
            <a:pPr marL="214313" indent="-214313">
              <a:spcAft>
                <a:spcPts val="450"/>
              </a:spcAft>
              <a:buFont typeface="Arial" panose="020B0604020202020204" pitchFamily="34" charset="0"/>
              <a:buChar char="•"/>
            </a:pPr>
            <a:r>
              <a:rPr lang="pl-PL" dirty="0"/>
              <a:t>opis zawiera odniesienie do znaków towarowych bez wskazania „lub równoważne” oraz bez określenia zakresu równoważności,</a:t>
            </a:r>
          </a:p>
          <a:p>
            <a:pPr marL="214313" indent="-214313">
              <a:spcAft>
                <a:spcPts val="450"/>
              </a:spcAft>
              <a:buFont typeface="Arial" panose="020B0604020202020204" pitchFamily="34" charset="0"/>
              <a:buChar char="•"/>
            </a:pPr>
            <a:r>
              <a:rPr lang="pl-PL" dirty="0"/>
              <a:t>specyfikacja techniczna pośrednio wskazuje na produkt konkretnego producenta</a:t>
            </a:r>
          </a:p>
          <a:p>
            <a:pPr marL="214313" indent="-214313">
              <a:spcAft>
                <a:spcPts val="450"/>
              </a:spcAft>
              <a:buFont typeface="Arial" panose="020B0604020202020204" pitchFamily="34" charset="0"/>
              <a:buChar char="•"/>
            </a:pPr>
            <a:r>
              <a:rPr lang="pl-PL" dirty="0"/>
              <a:t>opisywanie przedmiotu zamówienia bez określenia cech technicznych i jakościowych, </a:t>
            </a:r>
          </a:p>
        </p:txBody>
      </p:sp>
    </p:spTree>
    <p:extLst>
      <p:ext uri="{BB962C8B-B14F-4D97-AF65-F5344CB8AC3E}">
        <p14:creationId xmlns:p14="http://schemas.microsoft.com/office/powerpoint/2010/main" val="4153719067"/>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42" presetClass="entr" fill="hold" nodeType="clickEffect">
                                  <p:stCondLst>
                                    <p:cond delay="0"/>
                                  </p:stCondLst>
                                  <p:childTnLst>
                                    <p:set>
                                      <p:cBhvr>
                                        <p:cTn id="6" dur="1" fill="hold">
                                          <p:stCondLst>
                                            <p:cond delay="0"/>
                                          </p:stCondLst>
                                        </p:cTn>
                                        <p:tgtEl>
                                          <p:spTgt spid="1054"/>
                                        </p:tgtEl>
                                        <p:attrNameLst>
                                          <p:attrName>style.visibility</p:attrName>
                                        </p:attrNameLst>
                                      </p:cBhvr>
                                      <p:to>
                                        <p:strVal val="visible"/>
                                      </p:to>
                                    </p:set>
                                    <p:animEffect transition="in" filter="fade">
                                      <p:cBhvr additive="repl">
                                        <p:cTn id="7" dur="1000"/>
                                        <p:tgtEl>
                                          <p:spTgt spid="1054"/>
                                        </p:tgtEl>
                                      </p:cBhvr>
                                    </p:animEffect>
                                    <p:anim calcmode="lin" valueType="num">
                                      <p:cBhvr additive="repl">
                                        <p:cTn id="8" dur="1000" fill="hold"/>
                                        <p:tgtEl>
                                          <p:spTgt spid="1054"/>
                                        </p:tgtEl>
                                        <p:attrNameLst>
                                          <p:attrName>ppt_x</p:attrName>
                                        </p:attrNameLst>
                                      </p:cBhvr>
                                      <p:tavLst>
                                        <p:tav tm="0">
                                          <p:val>
                                            <p:strVal val="#ppt_x"/>
                                          </p:val>
                                        </p:tav>
                                        <p:tav tm="100000">
                                          <p:val>
                                            <p:strVal val="#ppt_x"/>
                                          </p:val>
                                        </p:tav>
                                      </p:tavLst>
                                    </p:anim>
                                    <p:anim calcmode="lin" valueType="num">
                                      <p:cBhvr additive="repl">
                                        <p:cTn id="9" dur="1000" fill="hold"/>
                                        <p:tgtEl>
                                          <p:spTgt spid="10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5" name="CustomShape 2"/>
          <p:cNvSpPr/>
          <p:nvPr/>
        </p:nvSpPr>
        <p:spPr>
          <a:xfrm>
            <a:off x="446315" y="2133157"/>
            <a:ext cx="8479971" cy="3718013"/>
          </a:xfrm>
          <a:prstGeom prst="rect">
            <a:avLst/>
          </a:prstGeom>
          <a:noFill/>
          <a:ln w="0">
            <a:noFill/>
          </a:ln>
        </p:spPr>
        <p:style>
          <a:lnRef idx="0">
            <a:scrgbClr r="0" g="0" b="0"/>
          </a:lnRef>
          <a:fillRef idx="0">
            <a:scrgbClr r="0" g="0" b="0"/>
          </a:fillRef>
          <a:effectRef idx="0">
            <a:scrgbClr r="0" g="0" b="0"/>
          </a:effectRef>
          <a:fontRef idx="minor"/>
        </p:style>
        <p:txBody>
          <a:bodyPr lIns="67500" tIns="33750" rIns="67500" bIns="33750">
            <a:noAutofit/>
          </a:bodyPr>
          <a:lstStyle/>
          <a:p>
            <a:pPr algn="just">
              <a:spcBef>
                <a:spcPts val="300"/>
              </a:spcBef>
            </a:pPr>
            <a:endParaRPr lang="pl-PL" dirty="0"/>
          </a:p>
        </p:txBody>
      </p:sp>
      <p:sp>
        <p:nvSpPr>
          <p:cNvPr id="2" name="Prostokąt 1">
            <a:extLst>
              <a:ext uri="{FF2B5EF4-FFF2-40B4-BE49-F238E27FC236}">
                <a16:creationId xmlns:a16="http://schemas.microsoft.com/office/drawing/2014/main" id="{750B87FB-5518-4134-9E54-1A32F03475EF}"/>
              </a:ext>
            </a:extLst>
          </p:cNvPr>
          <p:cNvSpPr/>
          <p:nvPr/>
        </p:nvSpPr>
        <p:spPr>
          <a:xfrm>
            <a:off x="446315" y="1686590"/>
            <a:ext cx="8134160" cy="2169825"/>
          </a:xfrm>
          <a:prstGeom prst="rect">
            <a:avLst/>
          </a:prstGeom>
        </p:spPr>
        <p:txBody>
          <a:bodyPr wrap="square">
            <a:spAutoFit/>
          </a:bodyPr>
          <a:lstStyle/>
          <a:p>
            <a:endParaRPr lang="pl-PL" sz="2700" b="1" dirty="0">
              <a:solidFill>
                <a:schemeClr val="tx1">
                  <a:lumMod val="85000"/>
                  <a:lumOff val="15000"/>
                </a:schemeClr>
              </a:solidFill>
            </a:endParaRPr>
          </a:p>
          <a:p>
            <a:endParaRPr lang="pl-PL" sz="2700" b="1" dirty="0">
              <a:solidFill>
                <a:schemeClr val="tx1">
                  <a:lumMod val="85000"/>
                  <a:lumOff val="15000"/>
                </a:schemeClr>
              </a:solidFill>
            </a:endParaRPr>
          </a:p>
          <a:p>
            <a:endParaRPr lang="pl-PL" sz="2700" b="1" dirty="0">
              <a:solidFill>
                <a:schemeClr val="tx1">
                  <a:lumMod val="85000"/>
                  <a:lumOff val="15000"/>
                </a:schemeClr>
              </a:solidFill>
            </a:endParaRPr>
          </a:p>
          <a:p>
            <a:endParaRPr lang="pl-PL" sz="2700" b="1" dirty="0">
              <a:solidFill>
                <a:schemeClr val="tx1">
                  <a:lumMod val="85000"/>
                  <a:lumOff val="15000"/>
                </a:schemeClr>
              </a:solidFill>
            </a:endParaRPr>
          </a:p>
          <a:p>
            <a:pPr algn="ctr"/>
            <a:r>
              <a:rPr lang="pl-PL" sz="2400" b="1" i="0" dirty="0">
                <a:solidFill>
                  <a:schemeClr val="tx1">
                    <a:lumMod val="85000"/>
                    <a:lumOff val="15000"/>
                  </a:schemeClr>
                </a:solidFill>
                <a:latin typeface="+mn-lt"/>
              </a:rPr>
              <a:t>Warunki udziału w postępowaniu i kryteria oceny ofert </a:t>
            </a:r>
          </a:p>
        </p:txBody>
      </p:sp>
    </p:spTree>
    <p:extLst>
      <p:ext uri="{BB962C8B-B14F-4D97-AF65-F5344CB8AC3E}">
        <p14:creationId xmlns:p14="http://schemas.microsoft.com/office/powerpoint/2010/main" val="22550317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745CA18E-E835-4C4C-85B6-C540DB857B82}" type="slidenum">
              <a:rPr lang="pl-PL" altLang="pl-PL" smtClean="0"/>
              <a:pPr>
                <a:defRPr/>
              </a:pPr>
              <a:t>52</a:t>
            </a:fld>
            <a:endParaRPr lang="pl-PL" altLang="pl-PL"/>
          </a:p>
        </p:txBody>
      </p:sp>
      <p:sp>
        <p:nvSpPr>
          <p:cNvPr id="3" name="Prostokąt 2">
            <a:extLst>
              <a:ext uri="{FF2B5EF4-FFF2-40B4-BE49-F238E27FC236}">
                <a16:creationId xmlns:a16="http://schemas.microsoft.com/office/drawing/2014/main" id="{51A9BE2D-C401-4AAC-985C-28BB2D543F5A}"/>
              </a:ext>
            </a:extLst>
          </p:cNvPr>
          <p:cNvSpPr/>
          <p:nvPr/>
        </p:nvSpPr>
        <p:spPr>
          <a:xfrm>
            <a:off x="395536" y="1268760"/>
            <a:ext cx="8424936" cy="3421449"/>
          </a:xfrm>
          <a:prstGeom prst="rect">
            <a:avLst/>
          </a:prstGeom>
        </p:spPr>
        <p:txBody>
          <a:bodyPr wrap="square">
            <a:spAutoFit/>
          </a:bodyPr>
          <a:lstStyle/>
          <a:p>
            <a:pPr algn="just">
              <a:spcBef>
                <a:spcPts val="400"/>
              </a:spcBef>
            </a:pPr>
            <a:r>
              <a:rPr lang="pl-PL" dirty="0"/>
              <a:t>Wytyczne</a:t>
            </a:r>
          </a:p>
          <a:p>
            <a:pPr algn="just">
              <a:spcBef>
                <a:spcPts val="400"/>
              </a:spcBef>
            </a:pPr>
            <a:endParaRPr lang="pl-PL" dirty="0"/>
          </a:p>
          <a:p>
            <a:pPr algn="just">
              <a:spcAft>
                <a:spcPts val="600"/>
              </a:spcAft>
            </a:pPr>
            <a:r>
              <a:rPr lang="pl-PL" dirty="0"/>
              <a:t>Warunki udziału w postępowaniu o udzielenie zamówienia oraz opis sposobu </a:t>
            </a:r>
            <a:br>
              <a:rPr lang="pl-PL" dirty="0"/>
            </a:br>
            <a:r>
              <a:rPr lang="pl-PL" dirty="0"/>
              <a:t>dokonywania oceny ich spełniania, </a:t>
            </a:r>
            <a:r>
              <a:rPr lang="pl-PL" b="1" dirty="0">
                <a:solidFill>
                  <a:srgbClr val="C00000"/>
                </a:solidFill>
              </a:rPr>
              <a:t>o ile zostaną zawarte </a:t>
            </a:r>
            <a:r>
              <a:rPr lang="pl-PL" dirty="0"/>
              <a:t>w zapytaniu ofertowym, </a:t>
            </a:r>
            <a:r>
              <a:rPr lang="pl-PL" b="1" dirty="0"/>
              <a:t>określane są w sposób proporcjonalny do przedmiotu zamówienia, zapewniający zachowanie uczciwej konkurencji i równego traktowania wykonawców</a:t>
            </a:r>
            <a:r>
              <a:rPr lang="pl-PL" dirty="0"/>
              <a:t>.</a:t>
            </a:r>
          </a:p>
          <a:p>
            <a:pPr algn="just">
              <a:spcAft>
                <a:spcPts val="600"/>
              </a:spcAft>
            </a:pPr>
            <a:endParaRPr lang="pl-PL" dirty="0"/>
          </a:p>
          <a:p>
            <a:pPr algn="just">
              <a:spcAft>
                <a:spcPts val="600"/>
              </a:spcAft>
            </a:pPr>
            <a:r>
              <a:rPr lang="pl-PL" dirty="0"/>
              <a:t> Nie można formułować warunków przewyższających wymagania wystarczające do należytego wykonania zamówienia</a:t>
            </a:r>
          </a:p>
          <a:p>
            <a:pPr algn="just">
              <a:spcAft>
                <a:spcPts val="600"/>
              </a:spcAft>
            </a:pPr>
            <a:endParaRPr lang="pl-PL" dirty="0"/>
          </a:p>
        </p:txBody>
      </p:sp>
    </p:spTree>
    <p:extLst>
      <p:ext uri="{BB962C8B-B14F-4D97-AF65-F5344CB8AC3E}">
        <p14:creationId xmlns:p14="http://schemas.microsoft.com/office/powerpoint/2010/main" val="23707660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745CA18E-E835-4C4C-85B6-C540DB857B82}" type="slidenum">
              <a:rPr lang="pl-PL" altLang="pl-PL" smtClean="0"/>
              <a:pPr>
                <a:defRPr/>
              </a:pPr>
              <a:t>53</a:t>
            </a:fld>
            <a:endParaRPr lang="pl-PL" altLang="pl-PL"/>
          </a:p>
        </p:txBody>
      </p:sp>
      <p:sp>
        <p:nvSpPr>
          <p:cNvPr id="3" name="Prostokąt 2">
            <a:extLst>
              <a:ext uri="{FF2B5EF4-FFF2-40B4-BE49-F238E27FC236}">
                <a16:creationId xmlns:a16="http://schemas.microsoft.com/office/drawing/2014/main" id="{FDBEB68B-F1F6-401D-85E7-CB94795B8ADC}"/>
              </a:ext>
            </a:extLst>
          </p:cNvPr>
          <p:cNvSpPr/>
          <p:nvPr/>
        </p:nvSpPr>
        <p:spPr>
          <a:xfrm>
            <a:off x="395536" y="1196752"/>
            <a:ext cx="8291264" cy="3493264"/>
          </a:xfrm>
          <a:prstGeom prst="rect">
            <a:avLst/>
          </a:prstGeom>
        </p:spPr>
        <p:txBody>
          <a:bodyPr wrap="square">
            <a:spAutoFit/>
          </a:bodyPr>
          <a:lstStyle/>
          <a:p>
            <a:pPr algn="just">
              <a:spcAft>
                <a:spcPts val="600"/>
              </a:spcAft>
            </a:pPr>
            <a:endParaRPr lang="pl-PL" b="1" dirty="0"/>
          </a:p>
          <a:p>
            <a:pPr algn="just">
              <a:spcAft>
                <a:spcPts val="600"/>
              </a:spcAft>
            </a:pPr>
            <a:r>
              <a:rPr lang="pl-PL" b="1" dirty="0"/>
              <a:t>Warunki mogą dotyczyć różnych aspektów, przykładowo</a:t>
            </a:r>
            <a:endParaRPr lang="pl-PL" dirty="0"/>
          </a:p>
          <a:p>
            <a:pPr marL="342900" indent="-342900" algn="just">
              <a:spcAft>
                <a:spcPts val="600"/>
              </a:spcAft>
              <a:buFont typeface="Arial" panose="020B0604020202020204" pitchFamily="34" charset="0"/>
              <a:buChar char="•"/>
            </a:pPr>
            <a:r>
              <a:rPr lang="pl-PL" sz="2000" i="0" dirty="0">
                <a:latin typeface="+mn-lt"/>
              </a:rPr>
              <a:t>posiadanych uprawnień do wykonywania określonej działalności, jeśli te są wymagane przepisami prawa, </a:t>
            </a:r>
          </a:p>
          <a:p>
            <a:pPr marL="342900" indent="-342900" algn="just">
              <a:spcAft>
                <a:spcPts val="600"/>
              </a:spcAft>
              <a:buFont typeface="Arial" panose="020B0604020202020204" pitchFamily="34" charset="0"/>
              <a:buChar char="•"/>
            </a:pPr>
            <a:r>
              <a:rPr lang="pl-PL" sz="2000" i="0" dirty="0">
                <a:latin typeface="+mn-lt"/>
              </a:rPr>
              <a:t>dysponowania odpowiednim zapleczem technicznym, np. wymóg dysponowania salami dostosowanymi do potrzeb osób niepełnosprawnych na potrzeby organizacji spotkań w ramach zamówienia, </a:t>
            </a:r>
          </a:p>
          <a:p>
            <a:pPr marL="285750" indent="-285750" algn="just">
              <a:spcAft>
                <a:spcPts val="600"/>
              </a:spcAft>
              <a:buFont typeface="Arial" panose="020B0604020202020204" pitchFamily="34" charset="0"/>
              <a:buChar char="•"/>
            </a:pPr>
            <a:r>
              <a:rPr lang="pl-PL" sz="2000" i="0" dirty="0">
                <a:latin typeface="+mn-lt"/>
              </a:rPr>
              <a:t>dysponowania odpowiednim zapleczem osobowym, </a:t>
            </a:r>
          </a:p>
          <a:p>
            <a:pPr marL="285750" indent="-285750" algn="just">
              <a:spcAft>
                <a:spcPts val="600"/>
              </a:spcAft>
              <a:buFont typeface="Arial" panose="020B0604020202020204" pitchFamily="34" charset="0"/>
              <a:buChar char="•"/>
            </a:pPr>
            <a:r>
              <a:rPr lang="pl-PL" sz="2000" i="0" dirty="0">
                <a:latin typeface="+mn-lt"/>
              </a:rPr>
              <a:t>sytuacji ekonomicznej i finansowej wykonawcy, np. wymóg posiadania przychodów o wartości adekwatnej do wartości zamówienia</a:t>
            </a:r>
          </a:p>
        </p:txBody>
      </p:sp>
    </p:spTree>
    <p:extLst>
      <p:ext uri="{BB962C8B-B14F-4D97-AF65-F5344CB8AC3E}">
        <p14:creationId xmlns:p14="http://schemas.microsoft.com/office/powerpoint/2010/main" val="29150015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5" name="CustomShape 2"/>
          <p:cNvSpPr/>
          <p:nvPr/>
        </p:nvSpPr>
        <p:spPr>
          <a:xfrm>
            <a:off x="446315" y="1636069"/>
            <a:ext cx="8479971" cy="4205789"/>
          </a:xfrm>
          <a:prstGeom prst="rect">
            <a:avLst/>
          </a:prstGeom>
          <a:noFill/>
          <a:ln w="0">
            <a:noFill/>
          </a:ln>
        </p:spPr>
        <p:style>
          <a:lnRef idx="0">
            <a:scrgbClr r="0" g="0" b="0"/>
          </a:lnRef>
          <a:fillRef idx="0">
            <a:scrgbClr r="0" g="0" b="0"/>
          </a:fillRef>
          <a:effectRef idx="0">
            <a:scrgbClr r="0" g="0" b="0"/>
          </a:effectRef>
          <a:fontRef idx="minor"/>
        </p:style>
        <p:txBody>
          <a:bodyPr lIns="67500" tIns="33750" rIns="67500" bIns="33750">
            <a:noAutofit/>
          </a:bodyPr>
          <a:lstStyle/>
          <a:p>
            <a:pPr algn="just">
              <a:spcBef>
                <a:spcPts val="300"/>
              </a:spcBef>
            </a:pPr>
            <a:endParaRPr lang="pl-PL" dirty="0"/>
          </a:p>
        </p:txBody>
      </p:sp>
      <p:sp>
        <p:nvSpPr>
          <p:cNvPr id="3" name="Prostokąt 2">
            <a:extLst>
              <a:ext uri="{FF2B5EF4-FFF2-40B4-BE49-F238E27FC236}">
                <a16:creationId xmlns:a16="http://schemas.microsoft.com/office/drawing/2014/main" id="{1DC2CB44-ED13-4AF0-B9DD-03DA22A3ED61}"/>
              </a:ext>
            </a:extLst>
          </p:cNvPr>
          <p:cNvSpPr/>
          <p:nvPr/>
        </p:nvSpPr>
        <p:spPr>
          <a:xfrm>
            <a:off x="446315" y="1016142"/>
            <a:ext cx="8251373" cy="4832092"/>
          </a:xfrm>
          <a:prstGeom prst="rect">
            <a:avLst/>
          </a:prstGeom>
        </p:spPr>
        <p:txBody>
          <a:bodyPr wrap="square">
            <a:spAutoFit/>
          </a:bodyPr>
          <a:lstStyle/>
          <a:p>
            <a:pPr algn="ctr"/>
            <a:r>
              <a:rPr lang="pl-PL" sz="2000" b="1" dirty="0">
                <a:latin typeface="Calibri" panose="020F0502020204030204" pitchFamily="34" charset="0"/>
              </a:rPr>
              <a:t>Kryteria oceny ofert -  Wytyczne</a:t>
            </a:r>
            <a:endParaRPr lang="pl-PL" sz="2000" b="1" dirty="0">
              <a:solidFill>
                <a:srgbClr val="C00000"/>
              </a:solidFill>
              <a:latin typeface="Calibri" panose="020F0502020204030204" pitchFamily="34" charset="0"/>
            </a:endParaRPr>
          </a:p>
          <a:p>
            <a:pPr algn="just"/>
            <a:endParaRPr lang="pl-PL" dirty="0"/>
          </a:p>
          <a:p>
            <a:pPr algn="just"/>
            <a:r>
              <a:rPr lang="pl-PL" dirty="0">
                <a:latin typeface="+mn-lt"/>
              </a:rPr>
              <a:t>Kryteria oceny ofert składanych w ramach postępowania o udzielenie zamówienia są </a:t>
            </a:r>
            <a:r>
              <a:rPr lang="pl-PL" b="1" dirty="0">
                <a:latin typeface="+mn-lt"/>
              </a:rPr>
              <a:t>formułowane w sposób zapewniający zachowanie uczciwej konkurencji </a:t>
            </a:r>
            <a:r>
              <a:rPr lang="pl-PL" dirty="0">
                <a:latin typeface="+mn-lt"/>
              </a:rPr>
              <a:t>oraz równego traktowania wykonawców.</a:t>
            </a:r>
          </a:p>
          <a:p>
            <a:pPr algn="just"/>
            <a:endParaRPr lang="pl-PL" dirty="0">
              <a:latin typeface="+mn-lt"/>
            </a:endParaRPr>
          </a:p>
          <a:p>
            <a:pPr marL="342900" indent="-342900" algn="just">
              <a:buAutoNum type="alphaLcParenR"/>
            </a:pPr>
            <a:r>
              <a:rPr lang="pl-PL" dirty="0">
                <a:latin typeface="+mn-lt"/>
              </a:rPr>
              <a:t>każde kryterium oceny ofert musi odnosić się do danego przedmiotu zamówienia</a:t>
            </a:r>
          </a:p>
          <a:p>
            <a:pPr marL="342900" indent="-342900" algn="just">
              <a:buAutoNum type="alphaLcParenR"/>
            </a:pPr>
            <a:r>
              <a:rPr lang="pl-PL" dirty="0">
                <a:latin typeface="+mn-lt"/>
              </a:rPr>
              <a:t>każde kryterium (i opis jego stosowania) musi być sformułowane jednoznacznie i precyzyjnie, tak żeby każdy poprawnie poinformowany wykonawca, który dołoży należytej staranności, mógł interpretować je w jednakowy sposób,</a:t>
            </a:r>
          </a:p>
          <a:p>
            <a:pPr marL="342900" indent="-342900" algn="just">
              <a:buAutoNum type="alphaLcParenR"/>
            </a:pPr>
            <a:r>
              <a:rPr lang="pl-PL" dirty="0">
                <a:latin typeface="+mn-lt"/>
              </a:rPr>
              <a:t>wagi (znaczenie) poszczególnych kryteriów powinny być określone w sposób umożliwiający wybór najkorzystniejszej oferty, </a:t>
            </a:r>
          </a:p>
          <a:p>
            <a:pPr marL="342900" indent="-342900" algn="just">
              <a:buAutoNum type="alphaLcParenR"/>
            </a:pPr>
            <a:r>
              <a:rPr lang="pl-PL" dirty="0">
                <a:latin typeface="+mn-lt"/>
              </a:rPr>
              <a:t>kryteria oceny ofert nie mogą dotyczyć właściwości wykonawcy, </a:t>
            </a:r>
            <a:br>
              <a:rPr lang="pl-PL" dirty="0">
                <a:latin typeface="+mn-lt"/>
              </a:rPr>
            </a:br>
            <a:r>
              <a:rPr lang="pl-PL" dirty="0">
                <a:latin typeface="+mn-lt"/>
              </a:rPr>
              <a:t>a w szczególności jego wiarygodności ekonomicznej, technicznej lub finansowej oraz doświadczenia</a:t>
            </a:r>
          </a:p>
          <a:p>
            <a:pPr algn="just"/>
            <a:endParaRPr lang="pl-PL" dirty="0"/>
          </a:p>
          <a:p>
            <a:pPr algn="just"/>
            <a:endParaRPr lang="pl-PL" dirty="0"/>
          </a:p>
        </p:txBody>
      </p:sp>
    </p:spTree>
    <p:extLst>
      <p:ext uri="{BB962C8B-B14F-4D97-AF65-F5344CB8AC3E}">
        <p14:creationId xmlns:p14="http://schemas.microsoft.com/office/powerpoint/2010/main" val="1982872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 name="CustomShape 1"/>
          <p:cNvSpPr/>
          <p:nvPr/>
        </p:nvSpPr>
        <p:spPr>
          <a:xfrm>
            <a:off x="446314" y="1200150"/>
            <a:ext cx="8182007" cy="445230"/>
          </a:xfrm>
          <a:prstGeom prst="rect">
            <a:avLst/>
          </a:prstGeom>
          <a:noFill/>
          <a:ln w="0">
            <a:noFill/>
          </a:ln>
        </p:spPr>
        <p:style>
          <a:lnRef idx="0">
            <a:scrgbClr r="0" g="0" b="0"/>
          </a:lnRef>
          <a:fillRef idx="0">
            <a:scrgbClr r="0" g="0" b="0"/>
          </a:fillRef>
          <a:effectRef idx="0">
            <a:scrgbClr r="0" g="0" b="0"/>
          </a:effectRef>
          <a:fontRef idx="minor"/>
        </p:style>
        <p:txBody>
          <a:bodyPr lIns="67500" tIns="33750" rIns="67500" bIns="33750" anchor="ctr">
            <a:noAutofit/>
          </a:bodyPr>
          <a:lstStyle/>
          <a:p>
            <a:pPr algn="ctr"/>
            <a:r>
              <a:rPr lang="pl-PL" sz="2100" b="1" dirty="0">
                <a:latin typeface="Corbel" panose="020B0503020204020204" pitchFamily="34" charset="0"/>
              </a:rPr>
              <a:t>Kryteria oceny ofert </a:t>
            </a:r>
            <a:endParaRPr lang="pl-PL" b="1" dirty="0">
              <a:solidFill>
                <a:srgbClr val="C00000"/>
              </a:solidFill>
              <a:latin typeface="Corbel" panose="020B0503020204020204" pitchFamily="34" charset="0"/>
            </a:endParaRPr>
          </a:p>
        </p:txBody>
      </p:sp>
      <p:sp>
        <p:nvSpPr>
          <p:cNvPr id="1055" name="CustomShape 2"/>
          <p:cNvSpPr/>
          <p:nvPr/>
        </p:nvSpPr>
        <p:spPr>
          <a:xfrm>
            <a:off x="446315" y="1636069"/>
            <a:ext cx="8479971" cy="4205789"/>
          </a:xfrm>
          <a:prstGeom prst="rect">
            <a:avLst/>
          </a:prstGeom>
          <a:noFill/>
          <a:ln w="0">
            <a:noFill/>
          </a:ln>
        </p:spPr>
        <p:style>
          <a:lnRef idx="0">
            <a:scrgbClr r="0" g="0" b="0"/>
          </a:lnRef>
          <a:fillRef idx="0">
            <a:scrgbClr r="0" g="0" b="0"/>
          </a:fillRef>
          <a:effectRef idx="0">
            <a:scrgbClr r="0" g="0" b="0"/>
          </a:effectRef>
          <a:fontRef idx="minor"/>
        </p:style>
        <p:txBody>
          <a:bodyPr lIns="67500" tIns="33750" rIns="67500" bIns="33750">
            <a:noAutofit/>
          </a:bodyPr>
          <a:lstStyle/>
          <a:p>
            <a:pPr algn="just">
              <a:spcBef>
                <a:spcPts val="300"/>
              </a:spcBef>
            </a:pPr>
            <a:endParaRPr lang="pl-PL" dirty="0"/>
          </a:p>
        </p:txBody>
      </p:sp>
      <p:sp>
        <p:nvSpPr>
          <p:cNvPr id="3" name="Prostokąt 2">
            <a:extLst>
              <a:ext uri="{FF2B5EF4-FFF2-40B4-BE49-F238E27FC236}">
                <a16:creationId xmlns:a16="http://schemas.microsoft.com/office/drawing/2014/main" id="{1DC2CB44-ED13-4AF0-B9DD-03DA22A3ED61}"/>
              </a:ext>
            </a:extLst>
          </p:cNvPr>
          <p:cNvSpPr/>
          <p:nvPr/>
        </p:nvSpPr>
        <p:spPr>
          <a:xfrm>
            <a:off x="515680" y="1636069"/>
            <a:ext cx="8182007" cy="3477875"/>
          </a:xfrm>
          <a:prstGeom prst="rect">
            <a:avLst/>
          </a:prstGeom>
        </p:spPr>
        <p:txBody>
          <a:bodyPr wrap="square">
            <a:spAutoFit/>
          </a:bodyPr>
          <a:lstStyle/>
          <a:p>
            <a:pPr algn="just"/>
            <a:r>
              <a:rPr lang="pl-PL" sz="2000" b="1" i="0" dirty="0">
                <a:latin typeface="+mn-lt"/>
              </a:rPr>
              <a:t>Wszystkie kryteria oceny ofert powinny być mierzalne.</a:t>
            </a:r>
          </a:p>
          <a:p>
            <a:pPr algn="just"/>
            <a:endParaRPr lang="pl-PL" sz="2000" b="1" i="0" dirty="0">
              <a:latin typeface="+mn-lt"/>
            </a:endParaRPr>
          </a:p>
          <a:p>
            <a:pPr algn="just"/>
            <a:r>
              <a:rPr lang="pl-PL" sz="2000" i="0" dirty="0">
                <a:latin typeface="+mn-lt"/>
              </a:rPr>
              <a:t>Sposób oceny ofert powinien być tak skonstruowany, aby </a:t>
            </a:r>
            <a:r>
              <a:rPr lang="pl-PL" sz="2000" b="1" i="0" dirty="0">
                <a:latin typeface="+mn-lt"/>
              </a:rPr>
              <a:t>zapewniał obiektywną ocenę złożonych ofert. </a:t>
            </a:r>
          </a:p>
          <a:p>
            <a:pPr algn="just"/>
            <a:endParaRPr lang="pl-PL" sz="2000" i="0" dirty="0">
              <a:latin typeface="+mn-lt"/>
            </a:endParaRPr>
          </a:p>
          <a:p>
            <a:pPr algn="just"/>
            <a:r>
              <a:rPr lang="pl-PL" sz="2000" i="0" dirty="0">
                <a:latin typeface="+mn-lt"/>
              </a:rPr>
              <a:t>Kryterium ceny z określoną wagą </a:t>
            </a:r>
            <a:r>
              <a:rPr lang="pl-PL" sz="2000" b="1" i="0" dirty="0">
                <a:latin typeface="+mn-lt"/>
              </a:rPr>
              <a:t>może być oceniane zgodnie z formułą</a:t>
            </a:r>
            <a:r>
              <a:rPr lang="pl-PL" sz="2000" i="0" dirty="0">
                <a:latin typeface="+mn-lt"/>
              </a:rPr>
              <a:t>:    </a:t>
            </a:r>
          </a:p>
          <a:p>
            <a:pPr algn="just"/>
            <a:endParaRPr lang="pl-PL" sz="2000" i="0" dirty="0">
              <a:latin typeface="+mn-lt"/>
            </a:endParaRPr>
          </a:p>
          <a:p>
            <a:pPr algn="just"/>
            <a:r>
              <a:rPr lang="pl-PL" sz="2000" dirty="0">
                <a:latin typeface="+mn-lt"/>
              </a:rPr>
              <a:t> </a:t>
            </a:r>
            <a:br>
              <a:rPr lang="pl-PL" sz="2000" dirty="0">
                <a:latin typeface="+mn-lt"/>
              </a:rPr>
            </a:br>
            <a:r>
              <a:rPr lang="pl-PL" sz="2000" dirty="0">
                <a:latin typeface="+mn-lt"/>
              </a:rPr>
              <a:t>                                            cena najtańszej ze złożonych ofert</a:t>
            </a:r>
          </a:p>
          <a:p>
            <a:pPr algn="just"/>
            <a:r>
              <a:rPr lang="pl-PL" sz="2000" dirty="0">
                <a:latin typeface="+mn-lt"/>
              </a:rPr>
              <a:t>Ilość punktów = –––––––––––––––––––––––––––––––––––––––– x waga </a:t>
            </a:r>
          </a:p>
          <a:p>
            <a:pPr algn="just"/>
            <a:r>
              <a:rPr lang="pl-PL" sz="2000" dirty="0">
                <a:latin typeface="+mn-lt"/>
              </a:rPr>
              <a:t>                                                     cena badanej oferty</a:t>
            </a:r>
          </a:p>
        </p:txBody>
      </p:sp>
    </p:spTree>
    <p:extLst>
      <p:ext uri="{BB962C8B-B14F-4D97-AF65-F5344CB8AC3E}">
        <p14:creationId xmlns:p14="http://schemas.microsoft.com/office/powerpoint/2010/main" val="863630319"/>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42" presetClass="entr" fill="hold" nodeType="clickEffect">
                                  <p:stCondLst>
                                    <p:cond delay="0"/>
                                  </p:stCondLst>
                                  <p:childTnLst>
                                    <p:set>
                                      <p:cBhvr>
                                        <p:cTn id="6" dur="1" fill="hold">
                                          <p:stCondLst>
                                            <p:cond delay="0"/>
                                          </p:stCondLst>
                                        </p:cTn>
                                        <p:tgtEl>
                                          <p:spTgt spid="1054"/>
                                        </p:tgtEl>
                                        <p:attrNameLst>
                                          <p:attrName>style.visibility</p:attrName>
                                        </p:attrNameLst>
                                      </p:cBhvr>
                                      <p:to>
                                        <p:strVal val="visible"/>
                                      </p:to>
                                    </p:set>
                                    <p:animEffect transition="in" filter="fade">
                                      <p:cBhvr additive="repl">
                                        <p:cTn id="7" dur="1000"/>
                                        <p:tgtEl>
                                          <p:spTgt spid="1054"/>
                                        </p:tgtEl>
                                      </p:cBhvr>
                                    </p:animEffect>
                                    <p:anim calcmode="lin" valueType="num">
                                      <p:cBhvr additive="repl">
                                        <p:cTn id="8" dur="1000" fill="hold"/>
                                        <p:tgtEl>
                                          <p:spTgt spid="1054"/>
                                        </p:tgtEl>
                                        <p:attrNameLst>
                                          <p:attrName>ppt_x</p:attrName>
                                        </p:attrNameLst>
                                      </p:cBhvr>
                                      <p:tavLst>
                                        <p:tav tm="0">
                                          <p:val>
                                            <p:strVal val="#ppt_x"/>
                                          </p:val>
                                        </p:tav>
                                        <p:tav tm="100000">
                                          <p:val>
                                            <p:strVal val="#ppt_x"/>
                                          </p:val>
                                        </p:tav>
                                      </p:tavLst>
                                    </p:anim>
                                    <p:anim calcmode="lin" valueType="num">
                                      <p:cBhvr additive="repl">
                                        <p:cTn id="9" dur="1000" fill="hold"/>
                                        <p:tgtEl>
                                          <p:spTgt spid="10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 name="CustomShape 1"/>
          <p:cNvSpPr/>
          <p:nvPr/>
        </p:nvSpPr>
        <p:spPr>
          <a:xfrm>
            <a:off x="446314" y="1200150"/>
            <a:ext cx="8182007" cy="445230"/>
          </a:xfrm>
          <a:prstGeom prst="rect">
            <a:avLst/>
          </a:prstGeom>
          <a:noFill/>
          <a:ln w="0">
            <a:noFill/>
          </a:ln>
        </p:spPr>
        <p:style>
          <a:lnRef idx="0">
            <a:scrgbClr r="0" g="0" b="0"/>
          </a:lnRef>
          <a:fillRef idx="0">
            <a:scrgbClr r="0" g="0" b="0"/>
          </a:fillRef>
          <a:effectRef idx="0">
            <a:scrgbClr r="0" g="0" b="0"/>
          </a:effectRef>
          <a:fontRef idx="minor"/>
        </p:style>
        <p:txBody>
          <a:bodyPr lIns="67500" tIns="33750" rIns="67500" bIns="33750" anchor="ctr">
            <a:noAutofit/>
          </a:bodyPr>
          <a:lstStyle/>
          <a:p>
            <a:pPr algn="ctr"/>
            <a:r>
              <a:rPr lang="pl-PL" sz="2100" b="1" i="0" dirty="0">
                <a:latin typeface="Calibri" panose="020F0502020204030204" pitchFamily="34" charset="0"/>
              </a:rPr>
              <a:t>Kryteria oceny ofert- np. usługi szkoleniowej </a:t>
            </a:r>
            <a:endParaRPr lang="pl-PL" b="1" i="0" dirty="0">
              <a:solidFill>
                <a:srgbClr val="C00000"/>
              </a:solidFill>
              <a:latin typeface="Calibri" panose="020F0502020204030204" pitchFamily="34" charset="0"/>
            </a:endParaRPr>
          </a:p>
        </p:txBody>
      </p:sp>
      <p:sp>
        <p:nvSpPr>
          <p:cNvPr id="1055" name="CustomShape 2"/>
          <p:cNvSpPr/>
          <p:nvPr/>
        </p:nvSpPr>
        <p:spPr>
          <a:xfrm>
            <a:off x="446315" y="1636069"/>
            <a:ext cx="8479971" cy="4205789"/>
          </a:xfrm>
          <a:prstGeom prst="rect">
            <a:avLst/>
          </a:prstGeom>
          <a:noFill/>
          <a:ln w="0">
            <a:noFill/>
          </a:ln>
        </p:spPr>
        <p:style>
          <a:lnRef idx="0">
            <a:scrgbClr r="0" g="0" b="0"/>
          </a:lnRef>
          <a:fillRef idx="0">
            <a:scrgbClr r="0" g="0" b="0"/>
          </a:fillRef>
          <a:effectRef idx="0">
            <a:scrgbClr r="0" g="0" b="0"/>
          </a:effectRef>
          <a:fontRef idx="minor"/>
        </p:style>
        <p:txBody>
          <a:bodyPr lIns="67500" tIns="33750" rIns="67500" bIns="33750">
            <a:noAutofit/>
          </a:bodyPr>
          <a:lstStyle/>
          <a:p>
            <a:pPr algn="just">
              <a:spcBef>
                <a:spcPts val="300"/>
              </a:spcBef>
            </a:pPr>
            <a:endParaRPr lang="pl-PL" dirty="0"/>
          </a:p>
        </p:txBody>
      </p:sp>
      <p:sp>
        <p:nvSpPr>
          <p:cNvPr id="3" name="Prostokąt 2">
            <a:extLst>
              <a:ext uri="{FF2B5EF4-FFF2-40B4-BE49-F238E27FC236}">
                <a16:creationId xmlns:a16="http://schemas.microsoft.com/office/drawing/2014/main" id="{1DC2CB44-ED13-4AF0-B9DD-03DA22A3ED61}"/>
              </a:ext>
            </a:extLst>
          </p:cNvPr>
          <p:cNvSpPr/>
          <p:nvPr/>
        </p:nvSpPr>
        <p:spPr>
          <a:xfrm>
            <a:off x="515680" y="1636069"/>
            <a:ext cx="8182007" cy="4001095"/>
          </a:xfrm>
          <a:prstGeom prst="rect">
            <a:avLst/>
          </a:prstGeom>
        </p:spPr>
        <p:txBody>
          <a:bodyPr wrap="square">
            <a:spAutoFit/>
          </a:bodyPr>
          <a:lstStyle/>
          <a:p>
            <a:pPr algn="just"/>
            <a:r>
              <a:rPr lang="pl-PL" sz="2000" i="0" dirty="0">
                <a:latin typeface="+mn-lt"/>
              </a:rPr>
              <a:t>kryterium doświadczenia w realizacji zbieżnych merytorycznie szkoleń </a:t>
            </a:r>
            <a:br>
              <a:rPr lang="pl-PL" sz="2000" i="0" dirty="0">
                <a:latin typeface="+mn-lt"/>
              </a:rPr>
            </a:br>
            <a:r>
              <a:rPr lang="pl-PL" sz="2000" i="0" dirty="0">
                <a:latin typeface="+mn-lt"/>
              </a:rPr>
              <a:t>zawodowych w okresie 3 lat przed upływem terminu składania ofert, a jeśli okres ten jest krótszy, to w tym okresie zgodnie z następującymi założeniami: </a:t>
            </a:r>
          </a:p>
          <a:p>
            <a:pPr algn="just"/>
            <a:endParaRPr lang="pl-PL" sz="2000" i="0" dirty="0">
              <a:latin typeface="+mn-lt"/>
            </a:endParaRPr>
          </a:p>
          <a:p>
            <a:pPr algn="just"/>
            <a:r>
              <a:rPr lang="pl-PL" sz="2000" i="0" dirty="0">
                <a:latin typeface="+mn-lt"/>
              </a:rPr>
              <a:t>–   zrealizowanie poniżej 5 szkoleń – 0 punktów</a:t>
            </a:r>
          </a:p>
          <a:p>
            <a:pPr marL="257175" indent="-257175" algn="just">
              <a:buFontTx/>
              <a:buChar char="-"/>
            </a:pPr>
            <a:r>
              <a:rPr lang="pl-PL" sz="2000" i="0" dirty="0">
                <a:latin typeface="+mn-lt"/>
              </a:rPr>
              <a:t> zrealizowanie od 5 do 10 szkoleń – 3 punkty</a:t>
            </a:r>
          </a:p>
          <a:p>
            <a:pPr marL="257175" indent="-257175" algn="just">
              <a:buFontTx/>
              <a:buChar char="-"/>
            </a:pPr>
            <a:r>
              <a:rPr lang="pl-PL" sz="2000" i="0" dirty="0">
                <a:latin typeface="+mn-lt"/>
              </a:rPr>
              <a:t> zrealizowanie 11 do 15 szkoleń – 6 punktów</a:t>
            </a:r>
          </a:p>
          <a:p>
            <a:pPr marL="257175" indent="-257175" algn="just">
              <a:buFontTx/>
              <a:buChar char="-"/>
            </a:pPr>
            <a:r>
              <a:rPr lang="pl-PL" sz="2000" i="0" dirty="0">
                <a:latin typeface="+mn-lt"/>
              </a:rPr>
              <a:t> zrealizowania od 16 do 20 szkoleń – 9 punktów </a:t>
            </a:r>
          </a:p>
          <a:p>
            <a:pPr marL="257175" indent="-257175" algn="just">
              <a:buFontTx/>
              <a:buChar char="-"/>
            </a:pPr>
            <a:r>
              <a:rPr lang="pl-PL" sz="2000" i="0" dirty="0">
                <a:latin typeface="+mn-lt"/>
              </a:rPr>
              <a:t>realizowanie od 21 do 25 szkoleń – 12 punktów</a:t>
            </a:r>
          </a:p>
          <a:p>
            <a:pPr marL="257175" indent="-257175" algn="just">
              <a:buFontTx/>
              <a:buChar char="-"/>
            </a:pPr>
            <a:r>
              <a:rPr lang="pl-PL" sz="2000" i="0" dirty="0">
                <a:latin typeface="+mn-lt"/>
              </a:rPr>
              <a:t>  zrealizowanie ponad 25 szkoleń – 15 punktów </a:t>
            </a:r>
          </a:p>
          <a:p>
            <a:pPr marL="257175" indent="-257175" algn="just">
              <a:buFontTx/>
              <a:buChar char="-"/>
            </a:pPr>
            <a:endParaRPr lang="pl-PL" dirty="0"/>
          </a:p>
          <a:p>
            <a:pPr marL="257175" indent="-257175" algn="just">
              <a:buFontTx/>
              <a:buChar char="-"/>
            </a:pPr>
            <a:r>
              <a:rPr lang="pl-PL" dirty="0"/>
              <a:t>Ale………</a:t>
            </a:r>
          </a:p>
          <a:p>
            <a:pPr algn="just"/>
            <a:endParaRPr lang="pl-PL" dirty="0"/>
          </a:p>
        </p:txBody>
      </p:sp>
    </p:spTree>
    <p:extLst>
      <p:ext uri="{BB962C8B-B14F-4D97-AF65-F5344CB8AC3E}">
        <p14:creationId xmlns:p14="http://schemas.microsoft.com/office/powerpoint/2010/main" val="2974055614"/>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42" presetClass="entr" fill="hold" nodeType="clickEffect">
                                  <p:stCondLst>
                                    <p:cond delay="0"/>
                                  </p:stCondLst>
                                  <p:childTnLst>
                                    <p:set>
                                      <p:cBhvr>
                                        <p:cTn id="6" dur="1" fill="hold">
                                          <p:stCondLst>
                                            <p:cond delay="0"/>
                                          </p:stCondLst>
                                        </p:cTn>
                                        <p:tgtEl>
                                          <p:spTgt spid="1054"/>
                                        </p:tgtEl>
                                        <p:attrNameLst>
                                          <p:attrName>style.visibility</p:attrName>
                                        </p:attrNameLst>
                                      </p:cBhvr>
                                      <p:to>
                                        <p:strVal val="visible"/>
                                      </p:to>
                                    </p:set>
                                    <p:animEffect transition="in" filter="fade">
                                      <p:cBhvr additive="repl">
                                        <p:cTn id="7" dur="1000"/>
                                        <p:tgtEl>
                                          <p:spTgt spid="1054"/>
                                        </p:tgtEl>
                                      </p:cBhvr>
                                    </p:animEffect>
                                    <p:anim calcmode="lin" valueType="num">
                                      <p:cBhvr additive="repl">
                                        <p:cTn id="8" dur="1000" fill="hold"/>
                                        <p:tgtEl>
                                          <p:spTgt spid="1054"/>
                                        </p:tgtEl>
                                        <p:attrNameLst>
                                          <p:attrName>ppt_x</p:attrName>
                                        </p:attrNameLst>
                                      </p:cBhvr>
                                      <p:tavLst>
                                        <p:tav tm="0">
                                          <p:val>
                                            <p:strVal val="#ppt_x"/>
                                          </p:val>
                                        </p:tav>
                                        <p:tav tm="100000">
                                          <p:val>
                                            <p:strVal val="#ppt_x"/>
                                          </p:val>
                                        </p:tav>
                                      </p:tavLst>
                                    </p:anim>
                                    <p:anim calcmode="lin" valueType="num">
                                      <p:cBhvr additive="repl">
                                        <p:cTn id="9" dur="1000" fill="hold"/>
                                        <p:tgtEl>
                                          <p:spTgt spid="10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 name="CustomShape 1"/>
          <p:cNvSpPr/>
          <p:nvPr/>
        </p:nvSpPr>
        <p:spPr>
          <a:xfrm>
            <a:off x="446314" y="1200150"/>
            <a:ext cx="8182007" cy="445230"/>
          </a:xfrm>
          <a:prstGeom prst="rect">
            <a:avLst/>
          </a:prstGeom>
          <a:noFill/>
          <a:ln w="0">
            <a:noFill/>
          </a:ln>
        </p:spPr>
        <p:style>
          <a:lnRef idx="0">
            <a:scrgbClr r="0" g="0" b="0"/>
          </a:lnRef>
          <a:fillRef idx="0">
            <a:scrgbClr r="0" g="0" b="0"/>
          </a:fillRef>
          <a:effectRef idx="0">
            <a:scrgbClr r="0" g="0" b="0"/>
          </a:effectRef>
          <a:fontRef idx="minor"/>
        </p:style>
        <p:txBody>
          <a:bodyPr lIns="67500" tIns="33750" rIns="67500" bIns="33750" anchor="ctr">
            <a:noAutofit/>
          </a:bodyPr>
          <a:lstStyle/>
          <a:p>
            <a:pPr algn="ctr"/>
            <a:r>
              <a:rPr lang="pl-PL" sz="2000" b="1" i="0" dirty="0">
                <a:latin typeface="Calibri" panose="020F0502020204030204" pitchFamily="34" charset="0"/>
              </a:rPr>
              <a:t>Aspekty społeczne lub środowiskowe</a:t>
            </a:r>
          </a:p>
        </p:txBody>
      </p:sp>
      <p:sp>
        <p:nvSpPr>
          <p:cNvPr id="1055" name="CustomShape 2"/>
          <p:cNvSpPr/>
          <p:nvPr/>
        </p:nvSpPr>
        <p:spPr>
          <a:xfrm>
            <a:off x="446315" y="1636069"/>
            <a:ext cx="8479971" cy="4205789"/>
          </a:xfrm>
          <a:prstGeom prst="rect">
            <a:avLst/>
          </a:prstGeom>
          <a:noFill/>
          <a:ln w="0">
            <a:noFill/>
          </a:ln>
        </p:spPr>
        <p:style>
          <a:lnRef idx="0">
            <a:scrgbClr r="0" g="0" b="0"/>
          </a:lnRef>
          <a:fillRef idx="0">
            <a:scrgbClr r="0" g="0" b="0"/>
          </a:fillRef>
          <a:effectRef idx="0">
            <a:scrgbClr r="0" g="0" b="0"/>
          </a:effectRef>
          <a:fontRef idx="minor"/>
        </p:style>
        <p:txBody>
          <a:bodyPr lIns="67500" tIns="33750" rIns="67500" bIns="33750">
            <a:noAutofit/>
          </a:bodyPr>
          <a:lstStyle/>
          <a:p>
            <a:pPr algn="just">
              <a:spcBef>
                <a:spcPts val="300"/>
              </a:spcBef>
            </a:pPr>
            <a:endParaRPr lang="pl-PL" dirty="0"/>
          </a:p>
        </p:txBody>
      </p:sp>
      <p:sp>
        <p:nvSpPr>
          <p:cNvPr id="3" name="Prostokąt 2">
            <a:extLst>
              <a:ext uri="{FF2B5EF4-FFF2-40B4-BE49-F238E27FC236}">
                <a16:creationId xmlns:a16="http://schemas.microsoft.com/office/drawing/2014/main" id="{1DC2CB44-ED13-4AF0-B9DD-03DA22A3ED61}"/>
              </a:ext>
            </a:extLst>
          </p:cNvPr>
          <p:cNvSpPr/>
          <p:nvPr/>
        </p:nvSpPr>
        <p:spPr>
          <a:xfrm>
            <a:off x="446314" y="2081299"/>
            <a:ext cx="8330990" cy="3447098"/>
          </a:xfrm>
          <a:prstGeom prst="rect">
            <a:avLst/>
          </a:prstGeom>
        </p:spPr>
        <p:txBody>
          <a:bodyPr wrap="square">
            <a:spAutoFit/>
          </a:bodyPr>
          <a:lstStyle/>
          <a:p>
            <a:pPr algn="just"/>
            <a:r>
              <a:rPr lang="pl-PL" sz="2000" b="1" dirty="0">
                <a:latin typeface="+mn-lt"/>
              </a:rPr>
              <a:t>Wytyczne…</a:t>
            </a:r>
          </a:p>
          <a:p>
            <a:pPr algn="just"/>
            <a:endParaRPr lang="pl-PL" sz="2000" dirty="0">
              <a:latin typeface="+mn-lt"/>
            </a:endParaRPr>
          </a:p>
          <a:p>
            <a:pPr algn="just"/>
            <a:r>
              <a:rPr lang="pl-PL" sz="2000" b="1" dirty="0">
                <a:latin typeface="+mn-lt"/>
              </a:rPr>
              <a:t>Właściwa instytucja </a:t>
            </a:r>
            <a:r>
              <a:rPr lang="pl-PL" sz="2000" dirty="0">
                <a:latin typeface="+mn-lt"/>
              </a:rPr>
              <a:t>będąca stroną umowy może w tej umowie określić rodzaj zamówień realizowanych zgodnie z zasadą konkurencyjności, w ramach których </a:t>
            </a:r>
            <a:r>
              <a:rPr lang="pl-PL" sz="2000" b="1" dirty="0">
                <a:latin typeface="+mn-lt"/>
              </a:rPr>
              <a:t>zobowiąże beneficjenta do uwzględniania aspektów środowiskowych lub społecznych (np. kryteriów premiujących oferty podmiotów ekonomii społecznej czy kryteriów dotyczących zatrudnienia osób z niepełnosprawnościami, osób bezrobotnych lub osób, o których mowa w przepisach o zatrudnieniu socjalnym)</a:t>
            </a:r>
          </a:p>
          <a:p>
            <a:pPr algn="just"/>
            <a:endParaRPr lang="pl-PL" sz="2000" dirty="0">
              <a:latin typeface="+mn-lt"/>
            </a:endParaRPr>
          </a:p>
          <a:p>
            <a:pPr algn="just"/>
            <a:endParaRPr lang="pl-PL" dirty="0"/>
          </a:p>
        </p:txBody>
      </p:sp>
    </p:spTree>
    <p:extLst>
      <p:ext uri="{BB962C8B-B14F-4D97-AF65-F5344CB8AC3E}">
        <p14:creationId xmlns:p14="http://schemas.microsoft.com/office/powerpoint/2010/main" val="106526938"/>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42" presetClass="entr" fill="hold" nodeType="clickEffect">
                                  <p:stCondLst>
                                    <p:cond delay="0"/>
                                  </p:stCondLst>
                                  <p:childTnLst>
                                    <p:set>
                                      <p:cBhvr>
                                        <p:cTn id="6" dur="1" fill="hold">
                                          <p:stCondLst>
                                            <p:cond delay="0"/>
                                          </p:stCondLst>
                                        </p:cTn>
                                        <p:tgtEl>
                                          <p:spTgt spid="1054"/>
                                        </p:tgtEl>
                                        <p:attrNameLst>
                                          <p:attrName>style.visibility</p:attrName>
                                        </p:attrNameLst>
                                      </p:cBhvr>
                                      <p:to>
                                        <p:strVal val="visible"/>
                                      </p:to>
                                    </p:set>
                                    <p:animEffect transition="in" filter="fade">
                                      <p:cBhvr additive="repl">
                                        <p:cTn id="7" dur="1000"/>
                                        <p:tgtEl>
                                          <p:spTgt spid="1054"/>
                                        </p:tgtEl>
                                      </p:cBhvr>
                                    </p:animEffect>
                                    <p:anim calcmode="lin" valueType="num">
                                      <p:cBhvr additive="repl">
                                        <p:cTn id="8" dur="1000" fill="hold"/>
                                        <p:tgtEl>
                                          <p:spTgt spid="1054"/>
                                        </p:tgtEl>
                                        <p:attrNameLst>
                                          <p:attrName>ppt_x</p:attrName>
                                        </p:attrNameLst>
                                      </p:cBhvr>
                                      <p:tavLst>
                                        <p:tav tm="0">
                                          <p:val>
                                            <p:strVal val="#ppt_x"/>
                                          </p:val>
                                        </p:tav>
                                        <p:tav tm="100000">
                                          <p:val>
                                            <p:strVal val="#ppt_x"/>
                                          </p:val>
                                        </p:tav>
                                      </p:tavLst>
                                    </p:anim>
                                    <p:anim calcmode="lin" valueType="num">
                                      <p:cBhvr additive="repl">
                                        <p:cTn id="9" dur="1000" fill="hold"/>
                                        <p:tgtEl>
                                          <p:spTgt spid="10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 name="CustomShape 1"/>
          <p:cNvSpPr/>
          <p:nvPr/>
        </p:nvSpPr>
        <p:spPr>
          <a:xfrm>
            <a:off x="446314" y="1200150"/>
            <a:ext cx="8182007" cy="445230"/>
          </a:xfrm>
          <a:prstGeom prst="rect">
            <a:avLst/>
          </a:prstGeom>
          <a:noFill/>
          <a:ln w="0">
            <a:noFill/>
          </a:ln>
        </p:spPr>
        <p:style>
          <a:lnRef idx="0">
            <a:scrgbClr r="0" g="0" b="0"/>
          </a:lnRef>
          <a:fillRef idx="0">
            <a:scrgbClr r="0" g="0" b="0"/>
          </a:fillRef>
          <a:effectRef idx="0">
            <a:scrgbClr r="0" g="0" b="0"/>
          </a:effectRef>
          <a:fontRef idx="minor"/>
        </p:style>
        <p:txBody>
          <a:bodyPr lIns="67500" tIns="33750" rIns="67500" bIns="33750" anchor="ctr">
            <a:noAutofit/>
          </a:bodyPr>
          <a:lstStyle/>
          <a:p>
            <a:pPr algn="ctr"/>
            <a:r>
              <a:rPr lang="pl-PL" sz="2000" b="1" dirty="0"/>
              <a:t>Kryteria oceny ofert </a:t>
            </a:r>
            <a:endParaRPr lang="pl-PL" sz="2000" b="1" dirty="0">
              <a:solidFill>
                <a:srgbClr val="C00000"/>
              </a:solidFill>
            </a:endParaRPr>
          </a:p>
        </p:txBody>
      </p:sp>
      <p:sp>
        <p:nvSpPr>
          <p:cNvPr id="1055" name="CustomShape 2"/>
          <p:cNvSpPr/>
          <p:nvPr/>
        </p:nvSpPr>
        <p:spPr>
          <a:xfrm>
            <a:off x="446315" y="1636069"/>
            <a:ext cx="8479971" cy="4205789"/>
          </a:xfrm>
          <a:prstGeom prst="rect">
            <a:avLst/>
          </a:prstGeom>
          <a:noFill/>
          <a:ln w="0">
            <a:noFill/>
          </a:ln>
        </p:spPr>
        <p:style>
          <a:lnRef idx="0">
            <a:scrgbClr r="0" g="0" b="0"/>
          </a:lnRef>
          <a:fillRef idx="0">
            <a:scrgbClr r="0" g="0" b="0"/>
          </a:fillRef>
          <a:effectRef idx="0">
            <a:scrgbClr r="0" g="0" b="0"/>
          </a:effectRef>
          <a:fontRef idx="minor"/>
        </p:style>
        <p:txBody>
          <a:bodyPr lIns="67500" tIns="33750" rIns="67500" bIns="33750">
            <a:noAutofit/>
          </a:bodyPr>
          <a:lstStyle/>
          <a:p>
            <a:pPr algn="just">
              <a:spcBef>
                <a:spcPts val="300"/>
              </a:spcBef>
            </a:pPr>
            <a:endParaRPr lang="pl-PL" dirty="0"/>
          </a:p>
        </p:txBody>
      </p:sp>
      <p:sp>
        <p:nvSpPr>
          <p:cNvPr id="3" name="Prostokąt 2">
            <a:extLst>
              <a:ext uri="{FF2B5EF4-FFF2-40B4-BE49-F238E27FC236}">
                <a16:creationId xmlns:a16="http://schemas.microsoft.com/office/drawing/2014/main" id="{1DC2CB44-ED13-4AF0-B9DD-03DA22A3ED61}"/>
              </a:ext>
            </a:extLst>
          </p:cNvPr>
          <p:cNvSpPr/>
          <p:nvPr/>
        </p:nvSpPr>
        <p:spPr>
          <a:xfrm>
            <a:off x="446314" y="2081298"/>
            <a:ext cx="8330990" cy="3231654"/>
          </a:xfrm>
          <a:prstGeom prst="rect">
            <a:avLst/>
          </a:prstGeom>
        </p:spPr>
        <p:txBody>
          <a:bodyPr wrap="square">
            <a:spAutoFit/>
          </a:bodyPr>
          <a:lstStyle/>
          <a:p>
            <a:pPr algn="just">
              <a:spcAft>
                <a:spcPts val="900"/>
              </a:spcAft>
            </a:pPr>
            <a:r>
              <a:rPr lang="pl-PL" sz="2000" dirty="0">
                <a:latin typeface="+mn-lt"/>
              </a:rPr>
              <a:t>Przykładowe błędy:</a:t>
            </a:r>
          </a:p>
          <a:p>
            <a:pPr marL="214313" indent="-214313" algn="just">
              <a:spcAft>
                <a:spcPts val="900"/>
              </a:spcAft>
              <a:buFont typeface="Arial" panose="020B0604020202020204" pitchFamily="34" charset="0"/>
              <a:buChar char="•"/>
            </a:pPr>
            <a:r>
              <a:rPr lang="pl-PL" sz="2000" b="1" dirty="0">
                <a:latin typeface="+mn-lt"/>
              </a:rPr>
              <a:t>kryterium nie odnosi się do danego przedmiotu zamówienia </a:t>
            </a:r>
          </a:p>
          <a:p>
            <a:pPr marL="214313" indent="-214313" algn="just">
              <a:spcAft>
                <a:spcPts val="900"/>
              </a:spcAft>
              <a:buFont typeface="Arial" panose="020B0604020202020204" pitchFamily="34" charset="0"/>
              <a:buChar char="•"/>
            </a:pPr>
            <a:r>
              <a:rPr lang="pl-PL" sz="2000" b="1" dirty="0">
                <a:latin typeface="+mn-lt"/>
              </a:rPr>
              <a:t>kryterium (i opis jego stosowania) nie zostało sformułowane jednoznacznie i precyzyjnie</a:t>
            </a:r>
            <a:r>
              <a:rPr lang="pl-PL" sz="2000" dirty="0">
                <a:latin typeface="+mn-lt"/>
              </a:rPr>
              <a:t>.</a:t>
            </a:r>
          </a:p>
          <a:p>
            <a:pPr marL="214313" indent="-214313" algn="just">
              <a:spcAft>
                <a:spcPts val="900"/>
              </a:spcAft>
              <a:buFont typeface="Arial" panose="020B0604020202020204" pitchFamily="34" charset="0"/>
              <a:buChar char="•"/>
            </a:pPr>
            <a:r>
              <a:rPr lang="pl-PL" sz="2000" b="1" dirty="0">
                <a:latin typeface="+mn-lt"/>
              </a:rPr>
              <a:t>wagi (znaczenie) poszczególnych kryteriów nie zostały określone w sposób umożliwiający wybór najkorzystniejszej oferty</a:t>
            </a:r>
            <a:r>
              <a:rPr lang="pl-PL" dirty="0"/>
              <a:t>. </a:t>
            </a:r>
          </a:p>
          <a:p>
            <a:pPr algn="just"/>
            <a:endParaRPr lang="pl-PL" dirty="0"/>
          </a:p>
          <a:p>
            <a:pPr algn="just"/>
            <a:endParaRPr lang="pl-PL" dirty="0"/>
          </a:p>
          <a:p>
            <a:pPr algn="just"/>
            <a:endParaRPr lang="pl-PL" dirty="0"/>
          </a:p>
        </p:txBody>
      </p:sp>
    </p:spTree>
    <p:extLst>
      <p:ext uri="{BB962C8B-B14F-4D97-AF65-F5344CB8AC3E}">
        <p14:creationId xmlns:p14="http://schemas.microsoft.com/office/powerpoint/2010/main" val="1416237045"/>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42" presetClass="entr" fill="hold" nodeType="clickEffect">
                                  <p:stCondLst>
                                    <p:cond delay="0"/>
                                  </p:stCondLst>
                                  <p:childTnLst>
                                    <p:set>
                                      <p:cBhvr>
                                        <p:cTn id="6" dur="1" fill="hold">
                                          <p:stCondLst>
                                            <p:cond delay="0"/>
                                          </p:stCondLst>
                                        </p:cTn>
                                        <p:tgtEl>
                                          <p:spTgt spid="1054"/>
                                        </p:tgtEl>
                                        <p:attrNameLst>
                                          <p:attrName>style.visibility</p:attrName>
                                        </p:attrNameLst>
                                      </p:cBhvr>
                                      <p:to>
                                        <p:strVal val="visible"/>
                                      </p:to>
                                    </p:set>
                                    <p:animEffect transition="in" filter="fade">
                                      <p:cBhvr additive="repl">
                                        <p:cTn id="7" dur="1000"/>
                                        <p:tgtEl>
                                          <p:spTgt spid="1054"/>
                                        </p:tgtEl>
                                      </p:cBhvr>
                                    </p:animEffect>
                                    <p:anim calcmode="lin" valueType="num">
                                      <p:cBhvr additive="repl">
                                        <p:cTn id="8" dur="1000" fill="hold"/>
                                        <p:tgtEl>
                                          <p:spTgt spid="1054"/>
                                        </p:tgtEl>
                                        <p:attrNameLst>
                                          <p:attrName>ppt_x</p:attrName>
                                        </p:attrNameLst>
                                      </p:cBhvr>
                                      <p:tavLst>
                                        <p:tav tm="0">
                                          <p:val>
                                            <p:strVal val="#ppt_x"/>
                                          </p:val>
                                        </p:tav>
                                        <p:tav tm="100000">
                                          <p:val>
                                            <p:strVal val="#ppt_x"/>
                                          </p:val>
                                        </p:tav>
                                      </p:tavLst>
                                    </p:anim>
                                    <p:anim calcmode="lin" valueType="num">
                                      <p:cBhvr additive="repl">
                                        <p:cTn id="9" dur="1000" fill="hold"/>
                                        <p:tgtEl>
                                          <p:spTgt spid="10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 name="CustomShape 1"/>
          <p:cNvSpPr/>
          <p:nvPr/>
        </p:nvSpPr>
        <p:spPr>
          <a:xfrm>
            <a:off x="1485900" y="1200150"/>
            <a:ext cx="6170850" cy="445230"/>
          </a:xfrm>
          <a:prstGeom prst="rect">
            <a:avLst/>
          </a:prstGeom>
          <a:noFill/>
          <a:ln w="0">
            <a:noFill/>
          </a:ln>
        </p:spPr>
        <p:style>
          <a:lnRef idx="0">
            <a:scrgbClr r="0" g="0" b="0"/>
          </a:lnRef>
          <a:fillRef idx="0">
            <a:scrgbClr r="0" g="0" b="0"/>
          </a:fillRef>
          <a:effectRef idx="0">
            <a:scrgbClr r="0" g="0" b="0"/>
          </a:effectRef>
          <a:fontRef idx="minor"/>
        </p:style>
        <p:txBody>
          <a:bodyPr lIns="67500" tIns="33750" rIns="67500" bIns="33750" anchor="ctr">
            <a:noAutofit/>
          </a:bodyPr>
          <a:lstStyle/>
          <a:p>
            <a:pPr algn="ctr">
              <a:lnSpc>
                <a:spcPct val="100000"/>
              </a:lnSpc>
            </a:pPr>
            <a:r>
              <a:rPr lang="pl-PL" sz="2100" b="1" dirty="0"/>
              <a:t>Sekcja 6.5.2. pkt 10 Wytycznych</a:t>
            </a:r>
            <a:endParaRPr lang="pl-PL" sz="2100" b="1" spc="-1" dirty="0">
              <a:latin typeface="Arial"/>
            </a:endParaRPr>
          </a:p>
        </p:txBody>
      </p:sp>
      <p:sp>
        <p:nvSpPr>
          <p:cNvPr id="1055" name="CustomShape 2"/>
          <p:cNvSpPr/>
          <p:nvPr/>
        </p:nvSpPr>
        <p:spPr>
          <a:xfrm>
            <a:off x="446315" y="2133157"/>
            <a:ext cx="8446165" cy="3718013"/>
          </a:xfrm>
          <a:prstGeom prst="rect">
            <a:avLst/>
          </a:prstGeom>
          <a:noFill/>
          <a:ln w="0">
            <a:noFill/>
          </a:ln>
        </p:spPr>
        <p:style>
          <a:lnRef idx="0">
            <a:scrgbClr r="0" g="0" b="0"/>
          </a:lnRef>
          <a:fillRef idx="0">
            <a:scrgbClr r="0" g="0" b="0"/>
          </a:fillRef>
          <a:effectRef idx="0">
            <a:scrgbClr r="0" g="0" b="0"/>
          </a:effectRef>
          <a:fontRef idx="minor"/>
        </p:style>
        <p:txBody>
          <a:bodyPr lIns="67500" tIns="33750" rIns="67500" bIns="33750">
            <a:noAutofit/>
          </a:bodyPr>
          <a:lstStyle/>
          <a:p>
            <a:pPr algn="just">
              <a:spcBef>
                <a:spcPts val="300"/>
              </a:spcBef>
            </a:pPr>
            <a:endParaRPr lang="pl-PL" dirty="0"/>
          </a:p>
          <a:p>
            <a:pPr algn="just">
              <a:spcBef>
                <a:spcPts val="300"/>
              </a:spcBef>
            </a:pPr>
            <a:endParaRPr lang="pl-PL" dirty="0"/>
          </a:p>
          <a:p>
            <a:pPr algn="just">
              <a:spcBef>
                <a:spcPts val="300"/>
              </a:spcBef>
            </a:pPr>
            <a:r>
              <a:rPr lang="pl-PL" dirty="0"/>
              <a:t>Termin na złożenie oferty (decyduje data wpływu oferty do zamawiającego) wynosi co</a:t>
            </a:r>
          </a:p>
          <a:p>
            <a:pPr marL="257175" indent="-257175" algn="just">
              <a:spcBef>
                <a:spcPts val="300"/>
              </a:spcBef>
              <a:buFont typeface="Arial" panose="020B0604020202020204" pitchFamily="34" charset="0"/>
              <a:buChar char="•"/>
            </a:pPr>
            <a:r>
              <a:rPr lang="pl-PL" dirty="0"/>
              <a:t>najmniej 7 dni – w przypadku dostaw i usług,</a:t>
            </a:r>
          </a:p>
          <a:p>
            <a:pPr marL="257175" indent="-257175" algn="just">
              <a:spcBef>
                <a:spcPts val="300"/>
              </a:spcBef>
              <a:buFont typeface="Arial" panose="020B0604020202020204" pitchFamily="34" charset="0"/>
              <a:buChar char="•"/>
            </a:pPr>
            <a:r>
              <a:rPr lang="pl-PL" dirty="0"/>
              <a:t> co najmniej 14 dni – w przypadku robót budowlanych oraz w przypadku zamówień sektorowych o wartości niższej niż progi unijne w rozumieniu art. 3 </a:t>
            </a:r>
            <a:r>
              <a:rPr lang="pl-PL" dirty="0" err="1"/>
              <a:t>Pzp</a:t>
            </a:r>
            <a:r>
              <a:rPr lang="pl-PL" dirty="0"/>
              <a:t>. </a:t>
            </a:r>
          </a:p>
          <a:p>
            <a:pPr marL="257175" indent="-257175" algn="just">
              <a:spcBef>
                <a:spcPts val="300"/>
              </a:spcBef>
              <a:buFont typeface="Arial" panose="020B0604020202020204" pitchFamily="34" charset="0"/>
              <a:buChar char="•"/>
            </a:pPr>
            <a:r>
              <a:rPr lang="pl-PL" dirty="0"/>
              <a:t>W przypadku zamówień o wartości szacunkowej równej lub przekraczającej progi unijne w rozumieniu art. 3 </a:t>
            </a:r>
            <a:r>
              <a:rPr lang="pl-PL" dirty="0" err="1"/>
              <a:t>Pzp</a:t>
            </a:r>
            <a:r>
              <a:rPr lang="pl-PL" dirty="0"/>
              <a:t>  termin wynosi co najmniej 30 dni.</a:t>
            </a:r>
          </a:p>
          <a:p>
            <a:pPr algn="just">
              <a:spcBef>
                <a:spcPts val="300"/>
              </a:spcBef>
            </a:pPr>
            <a:endParaRPr lang="pl-PL" dirty="0"/>
          </a:p>
        </p:txBody>
      </p:sp>
    </p:spTree>
    <p:extLst>
      <p:ext uri="{BB962C8B-B14F-4D97-AF65-F5344CB8AC3E}">
        <p14:creationId xmlns:p14="http://schemas.microsoft.com/office/powerpoint/2010/main" val="1676399904"/>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42" presetClass="entr" fill="hold" nodeType="clickEffect">
                                  <p:stCondLst>
                                    <p:cond delay="0"/>
                                  </p:stCondLst>
                                  <p:childTnLst>
                                    <p:set>
                                      <p:cBhvr>
                                        <p:cTn id="6" dur="1" fill="hold">
                                          <p:stCondLst>
                                            <p:cond delay="0"/>
                                          </p:stCondLst>
                                        </p:cTn>
                                        <p:tgtEl>
                                          <p:spTgt spid="1054"/>
                                        </p:tgtEl>
                                        <p:attrNameLst>
                                          <p:attrName>style.visibility</p:attrName>
                                        </p:attrNameLst>
                                      </p:cBhvr>
                                      <p:to>
                                        <p:strVal val="visible"/>
                                      </p:to>
                                    </p:set>
                                    <p:animEffect transition="in" filter="fade">
                                      <p:cBhvr additive="repl">
                                        <p:cTn id="7" dur="1000"/>
                                        <p:tgtEl>
                                          <p:spTgt spid="1054"/>
                                        </p:tgtEl>
                                      </p:cBhvr>
                                    </p:animEffect>
                                    <p:anim calcmode="lin" valueType="num">
                                      <p:cBhvr additive="repl">
                                        <p:cTn id="8" dur="1000" fill="hold"/>
                                        <p:tgtEl>
                                          <p:spTgt spid="1054"/>
                                        </p:tgtEl>
                                        <p:attrNameLst>
                                          <p:attrName>ppt_x</p:attrName>
                                        </p:attrNameLst>
                                      </p:cBhvr>
                                      <p:tavLst>
                                        <p:tav tm="0">
                                          <p:val>
                                            <p:strVal val="#ppt_x"/>
                                          </p:val>
                                        </p:tav>
                                        <p:tav tm="100000">
                                          <p:val>
                                            <p:strVal val="#ppt_x"/>
                                          </p:val>
                                        </p:tav>
                                      </p:tavLst>
                                    </p:anim>
                                    <p:anim calcmode="lin" valueType="num">
                                      <p:cBhvr additive="repl">
                                        <p:cTn id="9" dur="1000" fill="hold"/>
                                        <p:tgtEl>
                                          <p:spTgt spid="10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745CA18E-E835-4C4C-85B6-C540DB857B82}" type="slidenum">
              <a:rPr lang="pl-PL" altLang="pl-PL" smtClean="0"/>
              <a:pPr>
                <a:defRPr/>
              </a:pPr>
              <a:t>6</a:t>
            </a:fld>
            <a:endParaRPr lang="pl-PL" altLang="pl-PL"/>
          </a:p>
        </p:txBody>
      </p:sp>
      <p:pic>
        <p:nvPicPr>
          <p:cNvPr id="3" name="Obraz 2">
            <a:extLst>
              <a:ext uri="{FF2B5EF4-FFF2-40B4-BE49-F238E27FC236}">
                <a16:creationId xmlns:a16="http://schemas.microsoft.com/office/drawing/2014/main" id="{5721543F-8CAA-44FD-ABD2-563B4A9ECAC4}"/>
              </a:ext>
            </a:extLst>
          </p:cNvPr>
          <p:cNvPicPr>
            <a:picLocks noChangeAspect="1"/>
          </p:cNvPicPr>
          <p:nvPr/>
        </p:nvPicPr>
        <p:blipFill>
          <a:blip r:embed="rId2"/>
          <a:stretch>
            <a:fillRect/>
          </a:stretch>
        </p:blipFill>
        <p:spPr>
          <a:xfrm>
            <a:off x="1187624" y="1714351"/>
            <a:ext cx="6432640" cy="3429297"/>
          </a:xfrm>
          <a:prstGeom prst="rect">
            <a:avLst/>
          </a:prstGeom>
        </p:spPr>
      </p:pic>
    </p:spTree>
    <p:extLst>
      <p:ext uri="{BB962C8B-B14F-4D97-AF65-F5344CB8AC3E}">
        <p14:creationId xmlns:p14="http://schemas.microsoft.com/office/powerpoint/2010/main" val="40371400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 name="CustomShape 1"/>
          <p:cNvSpPr/>
          <p:nvPr/>
        </p:nvSpPr>
        <p:spPr>
          <a:xfrm>
            <a:off x="1485900" y="1200150"/>
            <a:ext cx="6170850" cy="445230"/>
          </a:xfrm>
          <a:prstGeom prst="rect">
            <a:avLst/>
          </a:prstGeom>
          <a:noFill/>
          <a:ln w="0">
            <a:noFill/>
          </a:ln>
        </p:spPr>
        <p:style>
          <a:lnRef idx="0">
            <a:scrgbClr r="0" g="0" b="0"/>
          </a:lnRef>
          <a:fillRef idx="0">
            <a:scrgbClr r="0" g="0" b="0"/>
          </a:fillRef>
          <a:effectRef idx="0">
            <a:scrgbClr r="0" g="0" b="0"/>
          </a:effectRef>
          <a:fontRef idx="minor"/>
        </p:style>
        <p:txBody>
          <a:bodyPr lIns="67500" tIns="33750" rIns="67500" bIns="33750" anchor="ctr">
            <a:noAutofit/>
          </a:bodyPr>
          <a:lstStyle/>
          <a:p>
            <a:pPr algn="ctr">
              <a:lnSpc>
                <a:spcPct val="100000"/>
              </a:lnSpc>
            </a:pPr>
            <a:r>
              <a:rPr lang="pl-PL" sz="2100" b="1" dirty="0"/>
              <a:t>Sposób liczenia terminu składania ofert</a:t>
            </a:r>
            <a:endParaRPr lang="pl-PL" sz="2100" b="1" spc="-1" dirty="0">
              <a:latin typeface="Arial"/>
            </a:endParaRPr>
          </a:p>
        </p:txBody>
      </p:sp>
      <p:sp>
        <p:nvSpPr>
          <p:cNvPr id="1055" name="CustomShape 2"/>
          <p:cNvSpPr/>
          <p:nvPr/>
        </p:nvSpPr>
        <p:spPr>
          <a:xfrm>
            <a:off x="446315" y="2133157"/>
            <a:ext cx="8479971" cy="3718013"/>
          </a:xfrm>
          <a:prstGeom prst="rect">
            <a:avLst/>
          </a:prstGeom>
          <a:noFill/>
          <a:ln w="0">
            <a:noFill/>
          </a:ln>
        </p:spPr>
        <p:style>
          <a:lnRef idx="0">
            <a:scrgbClr r="0" g="0" b="0"/>
          </a:lnRef>
          <a:fillRef idx="0">
            <a:scrgbClr r="0" g="0" b="0"/>
          </a:fillRef>
          <a:effectRef idx="0">
            <a:scrgbClr r="0" g="0" b="0"/>
          </a:effectRef>
          <a:fontRef idx="minor"/>
        </p:style>
        <p:txBody>
          <a:bodyPr lIns="67500" tIns="33750" rIns="67500" bIns="33750">
            <a:noAutofit/>
          </a:bodyPr>
          <a:lstStyle/>
          <a:p>
            <a:pPr algn="just">
              <a:spcBef>
                <a:spcPts val="300"/>
              </a:spcBef>
            </a:pPr>
            <a:endParaRPr lang="pl-PL" dirty="0"/>
          </a:p>
          <a:p>
            <a:pPr algn="just">
              <a:spcBef>
                <a:spcPts val="300"/>
              </a:spcBef>
            </a:pPr>
            <a:endParaRPr lang="pl-PL" dirty="0"/>
          </a:p>
          <a:p>
            <a:pPr algn="just">
              <a:spcBef>
                <a:spcPts val="300"/>
              </a:spcBef>
            </a:pPr>
            <a:r>
              <a:rPr lang="pl-PL" b="1" dirty="0"/>
              <a:t>Sekcja 6.5.2. pkt 10 Wytycznych</a:t>
            </a:r>
          </a:p>
          <a:p>
            <a:pPr algn="just">
              <a:spcBef>
                <a:spcPts val="300"/>
              </a:spcBef>
            </a:pPr>
            <a:endParaRPr lang="pl-PL" dirty="0"/>
          </a:p>
          <a:p>
            <a:pPr algn="just">
              <a:spcBef>
                <a:spcPts val="300"/>
              </a:spcBef>
            </a:pPr>
            <a:r>
              <a:rPr lang="pl-PL" dirty="0"/>
              <a:t>„Bieg terminu rozpoczyna się w dniu następującym po dniu upublicznienia zapytania ofertowego, a kończy się z upływem ostatniego dnia.</a:t>
            </a:r>
          </a:p>
          <a:p>
            <a:pPr algn="just">
              <a:spcBef>
                <a:spcPts val="300"/>
              </a:spcBef>
            </a:pPr>
            <a:endParaRPr lang="pl-PL" dirty="0"/>
          </a:p>
          <a:p>
            <a:pPr algn="just">
              <a:spcBef>
                <a:spcPts val="300"/>
              </a:spcBef>
            </a:pPr>
            <a:r>
              <a:rPr lang="pl-PL" dirty="0"/>
              <a:t>Jeżeli koniec terminu przypada na sobotę lub dzień ustawowo wolny od pracy, termin</a:t>
            </a:r>
            <a:br>
              <a:rPr lang="pl-PL" dirty="0"/>
            </a:br>
            <a:r>
              <a:rPr lang="pl-PL" dirty="0"/>
              <a:t>upływa dnia następującego po dniu lub dniach wolnych od pracy”</a:t>
            </a:r>
          </a:p>
        </p:txBody>
      </p:sp>
    </p:spTree>
    <p:extLst>
      <p:ext uri="{BB962C8B-B14F-4D97-AF65-F5344CB8AC3E}">
        <p14:creationId xmlns:p14="http://schemas.microsoft.com/office/powerpoint/2010/main" val="2100766709"/>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42" presetClass="entr" fill="hold" nodeType="clickEffect">
                                  <p:stCondLst>
                                    <p:cond delay="0"/>
                                  </p:stCondLst>
                                  <p:childTnLst>
                                    <p:set>
                                      <p:cBhvr>
                                        <p:cTn id="6" dur="1" fill="hold">
                                          <p:stCondLst>
                                            <p:cond delay="0"/>
                                          </p:stCondLst>
                                        </p:cTn>
                                        <p:tgtEl>
                                          <p:spTgt spid="1054"/>
                                        </p:tgtEl>
                                        <p:attrNameLst>
                                          <p:attrName>style.visibility</p:attrName>
                                        </p:attrNameLst>
                                      </p:cBhvr>
                                      <p:to>
                                        <p:strVal val="visible"/>
                                      </p:to>
                                    </p:set>
                                    <p:animEffect transition="in" filter="fade">
                                      <p:cBhvr additive="repl">
                                        <p:cTn id="7" dur="1000"/>
                                        <p:tgtEl>
                                          <p:spTgt spid="1054"/>
                                        </p:tgtEl>
                                      </p:cBhvr>
                                    </p:animEffect>
                                    <p:anim calcmode="lin" valueType="num">
                                      <p:cBhvr additive="repl">
                                        <p:cTn id="8" dur="1000" fill="hold"/>
                                        <p:tgtEl>
                                          <p:spTgt spid="1054"/>
                                        </p:tgtEl>
                                        <p:attrNameLst>
                                          <p:attrName>ppt_x</p:attrName>
                                        </p:attrNameLst>
                                      </p:cBhvr>
                                      <p:tavLst>
                                        <p:tav tm="0">
                                          <p:val>
                                            <p:strVal val="#ppt_x"/>
                                          </p:val>
                                        </p:tav>
                                        <p:tav tm="100000">
                                          <p:val>
                                            <p:strVal val="#ppt_x"/>
                                          </p:val>
                                        </p:tav>
                                      </p:tavLst>
                                    </p:anim>
                                    <p:anim calcmode="lin" valueType="num">
                                      <p:cBhvr additive="repl">
                                        <p:cTn id="9" dur="1000" fill="hold"/>
                                        <p:tgtEl>
                                          <p:spTgt spid="10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745CA18E-E835-4C4C-85B6-C540DB857B82}" type="slidenum">
              <a:rPr lang="pl-PL" altLang="pl-PL" smtClean="0"/>
              <a:pPr>
                <a:defRPr/>
              </a:pPr>
              <a:t>61</a:t>
            </a:fld>
            <a:endParaRPr lang="pl-PL" altLang="pl-PL"/>
          </a:p>
        </p:txBody>
      </p:sp>
      <p:pic>
        <p:nvPicPr>
          <p:cNvPr id="3" name="Obraz 2">
            <a:extLst>
              <a:ext uri="{FF2B5EF4-FFF2-40B4-BE49-F238E27FC236}">
                <a16:creationId xmlns:a16="http://schemas.microsoft.com/office/drawing/2014/main" id="{25565771-1FB7-4B48-8280-85BD322705F8}"/>
              </a:ext>
            </a:extLst>
          </p:cNvPr>
          <p:cNvPicPr>
            <a:picLocks noChangeAspect="1"/>
          </p:cNvPicPr>
          <p:nvPr/>
        </p:nvPicPr>
        <p:blipFill>
          <a:blip r:embed="rId2"/>
          <a:stretch>
            <a:fillRect/>
          </a:stretch>
        </p:blipFill>
        <p:spPr>
          <a:xfrm>
            <a:off x="683568" y="1268760"/>
            <a:ext cx="7776864" cy="4320479"/>
          </a:xfrm>
          <a:prstGeom prst="rect">
            <a:avLst/>
          </a:prstGeom>
        </p:spPr>
      </p:pic>
    </p:spTree>
    <p:extLst>
      <p:ext uri="{BB962C8B-B14F-4D97-AF65-F5344CB8AC3E}">
        <p14:creationId xmlns:p14="http://schemas.microsoft.com/office/powerpoint/2010/main" val="1538619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745CA18E-E835-4C4C-85B6-C540DB857B82}" type="slidenum">
              <a:rPr lang="pl-PL" altLang="pl-PL" smtClean="0"/>
              <a:pPr>
                <a:defRPr/>
              </a:pPr>
              <a:t>62</a:t>
            </a:fld>
            <a:endParaRPr lang="pl-PL" altLang="pl-PL"/>
          </a:p>
        </p:txBody>
      </p:sp>
      <p:sp>
        <p:nvSpPr>
          <p:cNvPr id="4" name="Prostokąt 3">
            <a:extLst>
              <a:ext uri="{FF2B5EF4-FFF2-40B4-BE49-F238E27FC236}">
                <a16:creationId xmlns:a16="http://schemas.microsoft.com/office/drawing/2014/main" id="{1825DFAC-CD5B-4E86-87FF-17B83DD5348C}"/>
              </a:ext>
            </a:extLst>
          </p:cNvPr>
          <p:cNvSpPr/>
          <p:nvPr/>
        </p:nvSpPr>
        <p:spPr>
          <a:xfrm>
            <a:off x="467544" y="1268760"/>
            <a:ext cx="7931224" cy="2308324"/>
          </a:xfrm>
          <a:prstGeom prst="rect">
            <a:avLst/>
          </a:prstGeom>
        </p:spPr>
        <p:txBody>
          <a:bodyPr wrap="square">
            <a:spAutoFit/>
          </a:bodyPr>
          <a:lstStyle/>
          <a:p>
            <a:pPr marL="0" indent="0" algn="ctr">
              <a:buNone/>
            </a:pPr>
            <a:endParaRPr lang="pl-PL" sz="2400" b="1" dirty="0">
              <a:latin typeface="+mn-lt"/>
            </a:endParaRPr>
          </a:p>
          <a:p>
            <a:pPr marL="0" indent="0" algn="ctr">
              <a:buNone/>
            </a:pPr>
            <a:endParaRPr lang="pl-PL" sz="2400" b="1" dirty="0">
              <a:latin typeface="+mn-lt"/>
            </a:endParaRPr>
          </a:p>
          <a:p>
            <a:pPr marL="0" indent="0" algn="ctr">
              <a:buNone/>
            </a:pPr>
            <a:endParaRPr lang="pl-PL" sz="2400" b="1" dirty="0">
              <a:latin typeface="+mn-lt"/>
            </a:endParaRPr>
          </a:p>
          <a:p>
            <a:pPr marL="0" indent="0" algn="ctr">
              <a:buNone/>
            </a:pPr>
            <a:endParaRPr lang="pl-PL" sz="2400" b="1" dirty="0">
              <a:latin typeface="+mn-lt"/>
            </a:endParaRPr>
          </a:p>
          <a:p>
            <a:pPr marL="0" indent="0" algn="ctr">
              <a:buNone/>
            </a:pPr>
            <a:endParaRPr lang="pl-PL" sz="2400" b="1" dirty="0">
              <a:latin typeface="+mn-lt"/>
            </a:endParaRPr>
          </a:p>
          <a:p>
            <a:pPr marL="0" indent="0" algn="ctr">
              <a:buNone/>
            </a:pPr>
            <a:r>
              <a:rPr lang="pl-PL" sz="2400" b="1" dirty="0">
                <a:latin typeface="+mn-lt"/>
              </a:rPr>
              <a:t>Konflikt interesów – zakaz powiązań</a:t>
            </a:r>
          </a:p>
        </p:txBody>
      </p:sp>
    </p:spTree>
    <p:extLst>
      <p:ext uri="{BB962C8B-B14F-4D97-AF65-F5344CB8AC3E}">
        <p14:creationId xmlns:p14="http://schemas.microsoft.com/office/powerpoint/2010/main" val="34687690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8CE2EEE-B05D-4D75-9567-9B79ADBDA396}"/>
              </a:ext>
            </a:extLst>
          </p:cNvPr>
          <p:cNvSpPr>
            <a:spLocks noGrp="1"/>
          </p:cNvSpPr>
          <p:nvPr>
            <p:ph type="title"/>
          </p:nvPr>
        </p:nvSpPr>
        <p:spPr>
          <a:xfrm>
            <a:off x="628650" y="1131094"/>
            <a:ext cx="7886700" cy="754856"/>
          </a:xfrm>
        </p:spPr>
        <p:txBody>
          <a:bodyPr>
            <a:normAutofit/>
          </a:bodyPr>
          <a:lstStyle/>
          <a:p>
            <a:r>
              <a:rPr lang="pl-PL" sz="2100" b="1" dirty="0"/>
              <a:t>Konflikt interesów </a:t>
            </a:r>
            <a:endParaRPr lang="pl-PL" sz="2100" dirty="0"/>
          </a:p>
        </p:txBody>
      </p:sp>
      <p:sp>
        <p:nvSpPr>
          <p:cNvPr id="3" name="Symbol zastępczy zawartości 2">
            <a:extLst>
              <a:ext uri="{FF2B5EF4-FFF2-40B4-BE49-F238E27FC236}">
                <a16:creationId xmlns:a16="http://schemas.microsoft.com/office/drawing/2014/main" id="{5E98C778-E595-4D7B-B06A-688512FD03E7}"/>
              </a:ext>
            </a:extLst>
          </p:cNvPr>
          <p:cNvSpPr>
            <a:spLocks noGrp="1"/>
          </p:cNvSpPr>
          <p:nvPr>
            <p:ph idx="1"/>
          </p:nvPr>
        </p:nvSpPr>
        <p:spPr>
          <a:xfrm>
            <a:off x="628650" y="1959428"/>
            <a:ext cx="7886700" cy="3530544"/>
          </a:xfrm>
        </p:spPr>
        <p:txBody>
          <a:bodyPr>
            <a:normAutofit lnSpcReduction="10000"/>
          </a:bodyPr>
          <a:lstStyle/>
          <a:p>
            <a:pPr marL="0" indent="0" algn="just">
              <a:buNone/>
            </a:pPr>
            <a:r>
              <a:rPr lang="pl-PL" sz="1800" dirty="0"/>
              <a:t> </a:t>
            </a:r>
            <a:r>
              <a:rPr lang="pl-PL" sz="2000" i="1" dirty="0"/>
              <a:t>definicja  konfliktu interesów -  w art. 24 Dyrektywy 2014/24/UE. </a:t>
            </a:r>
          </a:p>
          <a:p>
            <a:pPr marL="0" indent="0" algn="just">
              <a:buNone/>
            </a:pPr>
            <a:endParaRPr lang="pl-PL" sz="2000" i="1" dirty="0"/>
          </a:p>
          <a:p>
            <a:pPr algn="just"/>
            <a:r>
              <a:rPr lang="pl-PL" sz="2000" i="1" dirty="0"/>
              <a:t>W dyrektywie pojęcie konfliktu interesów obejmuje „co najmniej każdą </a:t>
            </a:r>
            <a:r>
              <a:rPr lang="pl-PL" sz="2000" b="1" i="1" dirty="0"/>
              <a:t>sytuację, w której członkowie personelu instytucji zamawiającej </a:t>
            </a:r>
            <a:r>
              <a:rPr lang="pl-PL" sz="2000" i="1" dirty="0"/>
              <a:t>lub dostawcy usług w zakresie obsługi zamówień </a:t>
            </a:r>
            <a:r>
              <a:rPr lang="pl-PL" sz="2000" b="1" i="1" dirty="0"/>
              <a:t>działającego w imieniu instytucji zamawiającej biorący udział w prowadzeniu postępowania o udzielenie zamówienia </a:t>
            </a:r>
            <a:r>
              <a:rPr lang="pl-PL" sz="2000" i="1" dirty="0"/>
              <a:t>lub mogący wpłynąć na wynik tego postępowania </a:t>
            </a:r>
            <a:r>
              <a:rPr lang="pl-PL" sz="2000" b="1" i="1" dirty="0"/>
              <a:t>mają, </a:t>
            </a:r>
            <a:r>
              <a:rPr lang="pl-PL" sz="2000" b="1" i="1" dirty="0">
                <a:solidFill>
                  <a:srgbClr val="FF0000"/>
                </a:solidFill>
              </a:rPr>
              <a:t>bezpośrednio lub pośrednio</a:t>
            </a:r>
            <a:r>
              <a:rPr lang="pl-PL" sz="2000" b="1" i="1" dirty="0"/>
              <a:t>, interes finansowy, ekonomiczny lub inny interes osobisty, który postrzegać można jako zagrażający ich bezstronności i niezależności w związku z postępowaniem o udzielenie zamówienia</a:t>
            </a:r>
            <a:r>
              <a:rPr lang="pl-PL" sz="1800" b="1" dirty="0"/>
              <a:t>”. </a:t>
            </a:r>
          </a:p>
        </p:txBody>
      </p:sp>
    </p:spTree>
    <p:extLst>
      <p:ext uri="{BB962C8B-B14F-4D97-AF65-F5344CB8AC3E}">
        <p14:creationId xmlns:p14="http://schemas.microsoft.com/office/powerpoint/2010/main" val="14043828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745CA18E-E835-4C4C-85B6-C540DB857B82}" type="slidenum">
              <a:rPr lang="pl-PL" altLang="pl-PL" smtClean="0"/>
              <a:pPr>
                <a:defRPr/>
              </a:pPr>
              <a:t>64</a:t>
            </a:fld>
            <a:endParaRPr lang="pl-PL" altLang="pl-PL"/>
          </a:p>
        </p:txBody>
      </p:sp>
      <p:sp>
        <p:nvSpPr>
          <p:cNvPr id="4" name="Prostokąt 3">
            <a:extLst>
              <a:ext uri="{FF2B5EF4-FFF2-40B4-BE49-F238E27FC236}">
                <a16:creationId xmlns:a16="http://schemas.microsoft.com/office/drawing/2014/main" id="{C9E739DC-E26B-486C-B11A-DC834B08F894}"/>
              </a:ext>
            </a:extLst>
          </p:cNvPr>
          <p:cNvSpPr/>
          <p:nvPr/>
        </p:nvSpPr>
        <p:spPr>
          <a:xfrm>
            <a:off x="323528" y="1196752"/>
            <a:ext cx="8640960" cy="4308872"/>
          </a:xfrm>
          <a:prstGeom prst="rect">
            <a:avLst/>
          </a:prstGeom>
        </p:spPr>
        <p:txBody>
          <a:bodyPr wrap="square">
            <a:spAutoFit/>
          </a:bodyPr>
          <a:lstStyle/>
          <a:p>
            <a:pPr marL="0" indent="0" algn="ctr">
              <a:buNone/>
            </a:pPr>
            <a:r>
              <a:rPr lang="pl-PL" sz="2000" b="1" dirty="0">
                <a:latin typeface="+mn-lt"/>
              </a:rPr>
              <a:t>Powiązania kapitałowe lub osobowe  </a:t>
            </a:r>
          </a:p>
          <a:p>
            <a:pPr marL="0" indent="0" algn="ctr">
              <a:buNone/>
            </a:pPr>
            <a:r>
              <a:rPr lang="pl-PL" sz="2000" b="1" dirty="0">
                <a:latin typeface="+mn-lt"/>
              </a:rPr>
              <a:t>6.5.2 Zasada konkurencyjności</a:t>
            </a:r>
          </a:p>
          <a:p>
            <a:pPr marL="0" indent="0" algn="ctr">
              <a:buNone/>
            </a:pPr>
            <a:endParaRPr lang="pl-PL" dirty="0"/>
          </a:p>
          <a:p>
            <a:pPr marL="0" indent="0" algn="just">
              <a:buNone/>
            </a:pPr>
            <a:endParaRPr lang="pl-PL" dirty="0"/>
          </a:p>
          <a:p>
            <a:pPr marL="342900" indent="-342900">
              <a:buAutoNum type="alphaLcParenR"/>
            </a:pPr>
            <a:r>
              <a:rPr lang="pl-PL" dirty="0"/>
              <a:t>uczestniczeniu w spółce jako wspólnik spółki cywilnej lub spółki osobowej </a:t>
            </a:r>
          </a:p>
          <a:p>
            <a:pPr marL="342900" indent="-342900">
              <a:buAutoNum type="alphaLcParenR"/>
            </a:pPr>
            <a:endParaRPr lang="pl-PL" dirty="0"/>
          </a:p>
          <a:p>
            <a:pPr marL="0" indent="0">
              <a:buNone/>
            </a:pPr>
            <a:r>
              <a:rPr lang="pl-PL" dirty="0"/>
              <a:t>b) posiadaniu co najmniej 10% udziałów lub akcji, o ile niższy próg nie wynika z przepisów prawa lub nie został określony przez IZ PO</a:t>
            </a:r>
          </a:p>
          <a:p>
            <a:pPr marL="0" indent="0">
              <a:buNone/>
            </a:pPr>
            <a:r>
              <a:rPr lang="pl-PL" dirty="0"/>
              <a:t> </a:t>
            </a:r>
          </a:p>
          <a:p>
            <a:pPr marL="0" indent="0">
              <a:buNone/>
            </a:pPr>
            <a:r>
              <a:rPr lang="pl-PL" dirty="0"/>
              <a:t>c) pełnieniu funkcji członka organu nadzorczego lub zarządzającego, prokurenta, pełnomocnika </a:t>
            </a:r>
          </a:p>
          <a:p>
            <a:pPr marL="0" indent="0">
              <a:buNone/>
            </a:pPr>
            <a:endParaRPr lang="pl-PL" dirty="0"/>
          </a:p>
          <a:p>
            <a:pPr marL="0" indent="0">
              <a:buNone/>
            </a:pPr>
            <a:r>
              <a:rPr lang="pl-PL" dirty="0"/>
              <a:t>d) pozostawaniu w związku małżeńskim, w stosunku pokrewieństwa lub powinowactwa w linii prostej, pokrewieństwa drugiego stopnia lub powinowactwa drugiego stopnia w linii bocznej lub w stosunku przysposobienia, opieki lub </a:t>
            </a:r>
            <a:r>
              <a:rPr lang="pl-PL" dirty="0" err="1"/>
              <a:t>kurat</a:t>
            </a:r>
            <a:endParaRPr lang="pl-PL" dirty="0"/>
          </a:p>
        </p:txBody>
      </p:sp>
    </p:spTree>
    <p:extLst>
      <p:ext uri="{BB962C8B-B14F-4D97-AF65-F5344CB8AC3E}">
        <p14:creationId xmlns:p14="http://schemas.microsoft.com/office/powerpoint/2010/main" val="5573656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745CA18E-E835-4C4C-85B6-C540DB857B82}" type="slidenum">
              <a:rPr lang="pl-PL" altLang="pl-PL" smtClean="0"/>
              <a:pPr>
                <a:defRPr/>
              </a:pPr>
              <a:t>65</a:t>
            </a:fld>
            <a:endParaRPr lang="pl-PL" altLang="pl-PL"/>
          </a:p>
        </p:txBody>
      </p:sp>
      <p:sp>
        <p:nvSpPr>
          <p:cNvPr id="3" name="Prostokąt 2">
            <a:extLst>
              <a:ext uri="{FF2B5EF4-FFF2-40B4-BE49-F238E27FC236}">
                <a16:creationId xmlns:a16="http://schemas.microsoft.com/office/drawing/2014/main" id="{B76D546D-63E7-4187-80A9-7F00B64491B1}"/>
              </a:ext>
            </a:extLst>
          </p:cNvPr>
          <p:cNvSpPr/>
          <p:nvPr/>
        </p:nvSpPr>
        <p:spPr>
          <a:xfrm>
            <a:off x="395536" y="1484784"/>
            <a:ext cx="8424936" cy="3970318"/>
          </a:xfrm>
          <a:prstGeom prst="rect">
            <a:avLst/>
          </a:prstGeom>
        </p:spPr>
        <p:txBody>
          <a:bodyPr wrap="square">
            <a:spAutoFit/>
          </a:bodyPr>
          <a:lstStyle/>
          <a:p>
            <a:pPr marL="0" indent="0" algn="just">
              <a:buNone/>
            </a:pPr>
            <a:r>
              <a:rPr lang="pl-PL" b="1" dirty="0"/>
              <a:t>Jeśli </a:t>
            </a:r>
            <a:r>
              <a:rPr lang="pl-PL" b="1" dirty="0">
                <a:solidFill>
                  <a:srgbClr val="FF0000"/>
                </a:solidFill>
              </a:rPr>
              <a:t>jesteś beneficjentem, który nie jest zamawiającym zgodnie z </a:t>
            </a:r>
            <a:r>
              <a:rPr lang="pl-PL" b="1" dirty="0" err="1">
                <a:solidFill>
                  <a:srgbClr val="FF0000"/>
                </a:solidFill>
              </a:rPr>
              <a:t>Pzp</a:t>
            </a:r>
            <a:r>
              <a:rPr lang="pl-PL" b="1" dirty="0"/>
              <a:t>, </a:t>
            </a:r>
          </a:p>
          <a:p>
            <a:pPr marL="0" indent="0" algn="just">
              <a:buNone/>
            </a:pPr>
            <a:endParaRPr lang="pl-PL" b="1" dirty="0"/>
          </a:p>
          <a:p>
            <a:pPr marL="0" indent="0" algn="just">
              <a:buNone/>
            </a:pPr>
            <a:r>
              <a:rPr lang="pl-PL" b="1" dirty="0"/>
              <a:t>warunkiem zawarcia umowy jest brak powiązań kapitałowych lub osobowych między zamawiającym i wykonawcą. Informację taką powinieneś zawrzeć w zapytaniu ofertowym. </a:t>
            </a:r>
          </a:p>
          <a:p>
            <a:pPr marL="0" indent="0" algn="just">
              <a:buNone/>
            </a:pPr>
            <a:endParaRPr lang="pl-PL" b="1" dirty="0"/>
          </a:p>
          <a:p>
            <a:pPr marL="0" indent="0" algn="just">
              <a:buNone/>
            </a:pPr>
            <a:endParaRPr lang="pl-PL" dirty="0"/>
          </a:p>
          <a:p>
            <a:pPr marL="0" indent="0" algn="just">
              <a:buNone/>
            </a:pPr>
            <a:r>
              <a:rPr lang="pl-PL" b="1" dirty="0"/>
              <a:t>Wyjątek od tej reguły stanowi udzielanie: </a:t>
            </a:r>
          </a:p>
          <a:p>
            <a:pPr marL="0" indent="0" algn="just">
              <a:buNone/>
            </a:pPr>
            <a:endParaRPr lang="pl-PL" dirty="0"/>
          </a:p>
          <a:p>
            <a:pPr marL="285750" indent="-285750" algn="just">
              <a:buFont typeface="Arial" panose="020B0604020202020204" pitchFamily="34" charset="0"/>
              <a:buChar char="•"/>
            </a:pPr>
            <a:r>
              <a:rPr lang="pl-PL" dirty="0"/>
              <a:t>tzw. zamówień sektorowych </a:t>
            </a:r>
          </a:p>
          <a:p>
            <a:pPr marL="285750" indent="-285750" algn="just">
              <a:buFont typeface="Arial" panose="020B0604020202020204" pitchFamily="34" charset="0"/>
              <a:buChar char="•"/>
            </a:pPr>
            <a:endParaRPr lang="pl-PL" dirty="0"/>
          </a:p>
          <a:p>
            <a:pPr marL="285750" indent="-285750" algn="just">
              <a:buFont typeface="Arial" panose="020B0604020202020204" pitchFamily="34" charset="0"/>
              <a:buChar char="•"/>
            </a:pPr>
            <a:r>
              <a:rPr lang="pl-PL" dirty="0"/>
              <a:t>zamówień na dodatkowe dostawy </a:t>
            </a:r>
          </a:p>
          <a:p>
            <a:pPr marL="285750" indent="-285750" algn="just">
              <a:buFont typeface="Arial" panose="020B0604020202020204" pitchFamily="34" charset="0"/>
              <a:buChar char="•"/>
            </a:pPr>
            <a:endParaRPr lang="pl-PL" dirty="0"/>
          </a:p>
          <a:p>
            <a:pPr marL="285750" indent="-285750" algn="just">
              <a:buFont typeface="Arial" panose="020B0604020202020204" pitchFamily="34" charset="0"/>
              <a:buChar char="•"/>
            </a:pPr>
            <a:r>
              <a:rPr lang="pl-PL" dirty="0"/>
              <a:t>zamówień polegających na powtórzeniu usług lub robót budowlanych </a:t>
            </a:r>
          </a:p>
        </p:txBody>
      </p:sp>
    </p:spTree>
    <p:extLst>
      <p:ext uri="{BB962C8B-B14F-4D97-AF65-F5344CB8AC3E}">
        <p14:creationId xmlns:p14="http://schemas.microsoft.com/office/powerpoint/2010/main" val="228000667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745CA18E-E835-4C4C-85B6-C540DB857B82}" type="slidenum">
              <a:rPr lang="pl-PL" altLang="pl-PL" smtClean="0"/>
              <a:pPr>
                <a:defRPr/>
              </a:pPr>
              <a:t>66</a:t>
            </a:fld>
            <a:endParaRPr lang="pl-PL" altLang="pl-PL"/>
          </a:p>
        </p:txBody>
      </p:sp>
      <p:sp>
        <p:nvSpPr>
          <p:cNvPr id="3" name="Prostokąt 2">
            <a:extLst>
              <a:ext uri="{FF2B5EF4-FFF2-40B4-BE49-F238E27FC236}">
                <a16:creationId xmlns:a16="http://schemas.microsoft.com/office/drawing/2014/main" id="{B76D546D-63E7-4187-80A9-7F00B64491B1}"/>
              </a:ext>
            </a:extLst>
          </p:cNvPr>
          <p:cNvSpPr/>
          <p:nvPr/>
        </p:nvSpPr>
        <p:spPr>
          <a:xfrm>
            <a:off x="395536" y="1484784"/>
            <a:ext cx="8424936" cy="2862322"/>
          </a:xfrm>
          <a:prstGeom prst="rect">
            <a:avLst/>
          </a:prstGeom>
        </p:spPr>
        <p:txBody>
          <a:bodyPr wrap="square">
            <a:spAutoFit/>
          </a:bodyPr>
          <a:lstStyle/>
          <a:p>
            <a:pPr marL="0" indent="0" algn="just">
              <a:buNone/>
            </a:pPr>
            <a:r>
              <a:rPr lang="pl-PL" b="1" dirty="0">
                <a:solidFill>
                  <a:srgbClr val="C00000"/>
                </a:solidFill>
              </a:rPr>
              <a:t>W przypadku beneficjenta który nie jest zamawiającym zgodnie z PZP</a:t>
            </a:r>
          </a:p>
          <a:p>
            <a:pPr marL="0" indent="0" algn="just">
              <a:buNone/>
            </a:pPr>
            <a:endParaRPr lang="pl-PL" dirty="0"/>
          </a:p>
          <a:p>
            <a:pPr marL="0" indent="0" algn="just">
              <a:buNone/>
            </a:pPr>
            <a:r>
              <a:rPr lang="pl-PL" sz="2000" dirty="0">
                <a:latin typeface="+mn-lt"/>
              </a:rPr>
              <a:t>zgoda na podpisanie umowy z podmiotem powiązanym </a:t>
            </a:r>
            <a:r>
              <a:rPr lang="pl-PL" sz="2000" b="1" dirty="0">
                <a:latin typeface="+mn-lt"/>
              </a:rPr>
              <a:t>zależy od decyzji instytucji zarządzającej programem operacyjnym lub instytucji będącej stroną umowy o dofinansowanie w przypadku:</a:t>
            </a:r>
          </a:p>
          <a:p>
            <a:pPr marL="285750" indent="-285750" algn="just">
              <a:buFont typeface="Arial" panose="020B0604020202020204" pitchFamily="34" charset="0"/>
              <a:buChar char="•"/>
            </a:pPr>
            <a:r>
              <a:rPr lang="pl-PL" sz="2000" b="1" dirty="0">
                <a:latin typeface="+mn-lt"/>
              </a:rPr>
              <a:t>Zgoda ogólna </a:t>
            </a:r>
            <a:r>
              <a:rPr lang="pl-PL" sz="2000" dirty="0">
                <a:latin typeface="+mn-lt"/>
              </a:rPr>
              <a:t>–na udzielanie zamówień podmiotom powiązanym w ramach Celu tematycznego 1. </a:t>
            </a:r>
          </a:p>
          <a:p>
            <a:pPr marL="285750" indent="-285750" algn="just">
              <a:buFont typeface="Arial" panose="020B0604020202020204" pitchFamily="34" charset="0"/>
              <a:buChar char="•"/>
            </a:pPr>
            <a:r>
              <a:rPr lang="pl-PL" sz="2000" b="1" dirty="0"/>
              <a:t>Zgoda indywidualna - </a:t>
            </a:r>
            <a:r>
              <a:rPr lang="pl-PL" sz="2000" dirty="0"/>
              <a:t>ze względu na specyfikę projektu lub typ beneficjenta,</a:t>
            </a:r>
            <a:endParaRPr lang="pl-PL" sz="2000" b="1" dirty="0">
              <a:latin typeface="+mn-lt"/>
            </a:endParaRPr>
          </a:p>
        </p:txBody>
      </p:sp>
    </p:spTree>
    <p:extLst>
      <p:ext uri="{BB962C8B-B14F-4D97-AF65-F5344CB8AC3E}">
        <p14:creationId xmlns:p14="http://schemas.microsoft.com/office/powerpoint/2010/main" val="269720101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745CA18E-E835-4C4C-85B6-C540DB857B82}" type="slidenum">
              <a:rPr lang="pl-PL" altLang="pl-PL" smtClean="0"/>
              <a:pPr>
                <a:defRPr/>
              </a:pPr>
              <a:t>67</a:t>
            </a:fld>
            <a:endParaRPr lang="pl-PL" altLang="pl-PL"/>
          </a:p>
        </p:txBody>
      </p:sp>
      <p:sp>
        <p:nvSpPr>
          <p:cNvPr id="4" name="Prostokąt 3">
            <a:extLst>
              <a:ext uri="{FF2B5EF4-FFF2-40B4-BE49-F238E27FC236}">
                <a16:creationId xmlns:a16="http://schemas.microsoft.com/office/drawing/2014/main" id="{6D353A9A-D5A4-41FB-9E0F-1C29DC64C2F6}"/>
              </a:ext>
            </a:extLst>
          </p:cNvPr>
          <p:cNvSpPr/>
          <p:nvPr/>
        </p:nvSpPr>
        <p:spPr>
          <a:xfrm>
            <a:off x="395536" y="1700808"/>
            <a:ext cx="8291264" cy="3785652"/>
          </a:xfrm>
          <a:prstGeom prst="rect">
            <a:avLst/>
          </a:prstGeom>
        </p:spPr>
        <p:txBody>
          <a:bodyPr wrap="square">
            <a:spAutoFit/>
          </a:bodyPr>
          <a:lstStyle/>
          <a:p>
            <a:pPr marL="0" indent="0" algn="just">
              <a:buNone/>
            </a:pPr>
            <a:r>
              <a:rPr lang="pl-PL" sz="2000" b="1" i="0" dirty="0">
                <a:latin typeface="+mn-lt"/>
              </a:rPr>
              <a:t>Można podpisać umowę z podmiotem powiązanym dotyczącą takiego przedmiotu, do którego nie mają zastosowania procedury określone w wytycznych </a:t>
            </a:r>
            <a:endParaRPr lang="pl-PL" sz="2000" i="0" dirty="0">
              <a:latin typeface="+mn-lt"/>
            </a:endParaRPr>
          </a:p>
          <a:p>
            <a:pPr marL="342900" indent="-342900" algn="just">
              <a:buFont typeface="Arial" panose="020B0604020202020204" pitchFamily="34" charset="0"/>
              <a:buChar char="•"/>
            </a:pPr>
            <a:r>
              <a:rPr lang="pl-PL" sz="2000" i="0" dirty="0">
                <a:latin typeface="+mn-lt"/>
              </a:rPr>
              <a:t>umowa w ramach projektu rozliczanego kwotami ryczałtowymi,</a:t>
            </a:r>
          </a:p>
          <a:p>
            <a:pPr marL="342900" indent="-342900" algn="just">
              <a:buFont typeface="Arial" panose="020B0604020202020204" pitchFamily="34" charset="0"/>
              <a:buChar char="•"/>
            </a:pPr>
            <a:r>
              <a:rPr lang="pl-PL" sz="2000" i="0" dirty="0">
                <a:latin typeface="+mn-lt"/>
              </a:rPr>
              <a:t>umowa dotycząca zamówienia o wartości </a:t>
            </a:r>
            <a:r>
              <a:rPr lang="pl-PL" sz="2000" b="1" i="0" dirty="0">
                <a:latin typeface="+mn-lt"/>
              </a:rPr>
              <a:t>równej lub poniżej 50 tys</a:t>
            </a:r>
            <a:r>
              <a:rPr lang="pl-PL" sz="2000" i="0" dirty="0">
                <a:latin typeface="+mn-lt"/>
              </a:rPr>
              <a:t>. zł netto,</a:t>
            </a:r>
          </a:p>
          <a:p>
            <a:pPr marL="342900" indent="-342900" algn="just">
              <a:buFont typeface="Arial" panose="020B0604020202020204" pitchFamily="34" charset="0"/>
              <a:buChar char="•"/>
            </a:pPr>
            <a:r>
              <a:rPr lang="pl-PL" sz="2000" i="0" dirty="0">
                <a:latin typeface="+mn-lt"/>
              </a:rPr>
              <a:t>umowa dotycząca zakupu czasu antenowego lub audycji od dostawców audiowizualnych lub radiowych usług medialnych). </a:t>
            </a:r>
          </a:p>
          <a:p>
            <a:pPr marL="342900" indent="-342900" algn="just">
              <a:buFont typeface="Arial" panose="020B0604020202020204" pitchFamily="34" charset="0"/>
              <a:buChar char="•"/>
            </a:pPr>
            <a:endParaRPr lang="pl-PL" sz="2000" i="0" dirty="0">
              <a:latin typeface="+mn-lt"/>
            </a:endParaRPr>
          </a:p>
          <a:p>
            <a:pPr marL="0" indent="0" algn="just">
              <a:buNone/>
            </a:pPr>
            <a:r>
              <a:rPr lang="pl-PL" sz="2000" i="0" dirty="0">
                <a:latin typeface="+mn-lt"/>
              </a:rPr>
              <a:t>Pamiętaj o tym, że zgodnie z ogólnymi zasadami kwalifikowalności wydatków, </a:t>
            </a:r>
            <a:r>
              <a:rPr lang="pl-PL" sz="2000" b="1" i="0" dirty="0">
                <a:latin typeface="+mn-lt"/>
              </a:rPr>
              <a:t>wszystkie wydatki (bez względu na ich wysokość) mają być ponoszone w sposób przejrzysty, racjonalny i efektywny. </a:t>
            </a:r>
          </a:p>
        </p:txBody>
      </p:sp>
    </p:spTree>
    <p:extLst>
      <p:ext uri="{BB962C8B-B14F-4D97-AF65-F5344CB8AC3E}">
        <p14:creationId xmlns:p14="http://schemas.microsoft.com/office/powerpoint/2010/main" val="92969240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745CA18E-E835-4C4C-85B6-C540DB857B82}" type="slidenum">
              <a:rPr lang="pl-PL" altLang="pl-PL" smtClean="0"/>
              <a:pPr>
                <a:defRPr/>
              </a:pPr>
              <a:t>68</a:t>
            </a:fld>
            <a:endParaRPr lang="pl-PL" altLang="pl-PL"/>
          </a:p>
        </p:txBody>
      </p:sp>
      <p:sp>
        <p:nvSpPr>
          <p:cNvPr id="4" name="Prostokąt 3">
            <a:extLst>
              <a:ext uri="{FF2B5EF4-FFF2-40B4-BE49-F238E27FC236}">
                <a16:creationId xmlns:a16="http://schemas.microsoft.com/office/drawing/2014/main" id="{6D353A9A-D5A4-41FB-9E0F-1C29DC64C2F6}"/>
              </a:ext>
            </a:extLst>
          </p:cNvPr>
          <p:cNvSpPr/>
          <p:nvPr/>
        </p:nvSpPr>
        <p:spPr>
          <a:xfrm>
            <a:off x="467544" y="2780928"/>
            <a:ext cx="8219256" cy="830997"/>
          </a:xfrm>
          <a:prstGeom prst="rect">
            <a:avLst/>
          </a:prstGeom>
        </p:spPr>
        <p:txBody>
          <a:bodyPr wrap="square">
            <a:spAutoFit/>
          </a:bodyPr>
          <a:lstStyle/>
          <a:p>
            <a:pPr marL="0" indent="0" algn="ctr">
              <a:buNone/>
            </a:pPr>
            <a:endParaRPr lang="pl-PL" sz="2400" b="1" dirty="0">
              <a:latin typeface="Corbel" panose="020B0503020204020204" pitchFamily="34" charset="0"/>
            </a:endParaRPr>
          </a:p>
          <a:p>
            <a:pPr marL="0" indent="0" algn="ctr">
              <a:buNone/>
            </a:pPr>
            <a:r>
              <a:rPr lang="pl-PL" sz="2400" b="1" dirty="0">
                <a:latin typeface="Corbel" panose="020B0503020204020204" pitchFamily="34" charset="0"/>
              </a:rPr>
              <a:t>Protokół i wybór najkorzystniejszej oferty</a:t>
            </a:r>
            <a:endParaRPr lang="pl-PL" sz="2400" b="1" i="0" dirty="0">
              <a:latin typeface="+mn-lt"/>
            </a:endParaRPr>
          </a:p>
        </p:txBody>
      </p:sp>
    </p:spTree>
    <p:extLst>
      <p:ext uri="{BB962C8B-B14F-4D97-AF65-F5344CB8AC3E}">
        <p14:creationId xmlns:p14="http://schemas.microsoft.com/office/powerpoint/2010/main" val="23932320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745CA18E-E835-4C4C-85B6-C540DB857B82}" type="slidenum">
              <a:rPr lang="pl-PL" altLang="pl-PL" smtClean="0"/>
              <a:pPr>
                <a:defRPr/>
              </a:pPr>
              <a:t>69</a:t>
            </a:fld>
            <a:endParaRPr lang="pl-PL" altLang="pl-PL"/>
          </a:p>
        </p:txBody>
      </p:sp>
      <p:sp>
        <p:nvSpPr>
          <p:cNvPr id="3" name="Prostokąt 2">
            <a:extLst>
              <a:ext uri="{FF2B5EF4-FFF2-40B4-BE49-F238E27FC236}">
                <a16:creationId xmlns:a16="http://schemas.microsoft.com/office/drawing/2014/main" id="{CE8DDCCB-37C1-419C-BDB8-69639E4466BD}"/>
              </a:ext>
            </a:extLst>
          </p:cNvPr>
          <p:cNvSpPr/>
          <p:nvPr/>
        </p:nvSpPr>
        <p:spPr>
          <a:xfrm>
            <a:off x="395536" y="1124745"/>
            <a:ext cx="8291264" cy="4893647"/>
          </a:xfrm>
          <a:prstGeom prst="rect">
            <a:avLst/>
          </a:prstGeom>
        </p:spPr>
        <p:txBody>
          <a:bodyPr wrap="square">
            <a:spAutoFit/>
          </a:bodyPr>
          <a:lstStyle/>
          <a:p>
            <a:pPr algn="just"/>
            <a:endParaRPr lang="pl-PL" sz="2000" dirty="0">
              <a:latin typeface="+mn-lt"/>
            </a:endParaRPr>
          </a:p>
          <a:p>
            <a:pPr algn="just"/>
            <a:r>
              <a:rPr lang="pl-PL" sz="2000" dirty="0">
                <a:latin typeface="+mn-lt"/>
              </a:rPr>
              <a:t>W celu spełnienia zasady konkurencyjności należy:</a:t>
            </a:r>
          </a:p>
          <a:p>
            <a:pPr algn="just"/>
            <a:endParaRPr lang="pl-PL" sz="2000" dirty="0">
              <a:latin typeface="+mn-lt"/>
            </a:endParaRPr>
          </a:p>
          <a:p>
            <a:pPr algn="just"/>
            <a:r>
              <a:rPr lang="pl-PL" sz="2000" dirty="0">
                <a:latin typeface="+mn-lt"/>
              </a:rPr>
              <a:t>wybrać najkorzystniejszą ofertę zgodną z opisem przedmiotu zamówienia </a:t>
            </a:r>
            <a:br>
              <a:rPr lang="pl-PL" sz="2000" dirty="0">
                <a:latin typeface="+mn-lt"/>
              </a:rPr>
            </a:br>
            <a:r>
              <a:rPr lang="pl-PL" sz="2000" dirty="0">
                <a:latin typeface="+mn-lt"/>
              </a:rPr>
              <a:t>złożoną przez wykonawcę spełniającego warunki udziału w postępowaniu, </a:t>
            </a:r>
            <a:br>
              <a:rPr lang="pl-PL" sz="2000" dirty="0">
                <a:latin typeface="+mn-lt"/>
              </a:rPr>
            </a:br>
            <a:r>
              <a:rPr lang="pl-PL" sz="2000" dirty="0">
                <a:latin typeface="+mn-lt"/>
              </a:rPr>
              <a:t>w oparciu o ustalone w zapytaniu ofertowym kryteria oceny. </a:t>
            </a:r>
          </a:p>
          <a:p>
            <a:pPr algn="just"/>
            <a:endParaRPr lang="pl-PL" sz="2000" dirty="0">
              <a:latin typeface="+mn-lt"/>
            </a:endParaRPr>
          </a:p>
          <a:p>
            <a:pPr algn="just"/>
            <a:r>
              <a:rPr lang="pl-PL" sz="2000" dirty="0">
                <a:latin typeface="+mn-lt"/>
              </a:rPr>
              <a:t>Wybór oferty jest dokumentowany protokołem postępowania o udzielenie zamówienia, </a:t>
            </a:r>
          </a:p>
          <a:p>
            <a:pPr algn="just"/>
            <a:endParaRPr lang="pl-PL" sz="2000" dirty="0">
              <a:latin typeface="+mn-lt"/>
            </a:endParaRPr>
          </a:p>
          <a:p>
            <a:pPr algn="just"/>
            <a:r>
              <a:rPr lang="pl-PL" sz="2000" dirty="0">
                <a:latin typeface="+mn-lt"/>
              </a:rPr>
              <a:t>Postępowanie może zakończyć się wyborem kilku wykonawców, </a:t>
            </a:r>
            <a:br>
              <a:rPr lang="pl-PL" sz="2000" dirty="0">
                <a:latin typeface="+mn-lt"/>
              </a:rPr>
            </a:br>
            <a:r>
              <a:rPr lang="pl-PL" sz="2000" dirty="0">
                <a:latin typeface="+mn-lt"/>
              </a:rPr>
              <a:t>gdy zamawiający dopuszcza składanie ofert częściowych</a:t>
            </a:r>
          </a:p>
          <a:p>
            <a:endParaRPr lang="pl-PL" dirty="0"/>
          </a:p>
          <a:p>
            <a:endParaRPr lang="pl-PL" dirty="0"/>
          </a:p>
          <a:p>
            <a:endParaRPr lang="pl-PL" dirty="0"/>
          </a:p>
          <a:p>
            <a:endParaRPr lang="pl-PL" dirty="0"/>
          </a:p>
        </p:txBody>
      </p:sp>
    </p:spTree>
    <p:extLst>
      <p:ext uri="{BB962C8B-B14F-4D97-AF65-F5344CB8AC3E}">
        <p14:creationId xmlns:p14="http://schemas.microsoft.com/office/powerpoint/2010/main" val="500817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745CA18E-E835-4C4C-85B6-C540DB857B82}" type="slidenum">
              <a:rPr lang="pl-PL" altLang="pl-PL" smtClean="0"/>
              <a:pPr>
                <a:defRPr/>
              </a:pPr>
              <a:t>7</a:t>
            </a:fld>
            <a:endParaRPr lang="pl-PL" altLang="pl-PL"/>
          </a:p>
        </p:txBody>
      </p:sp>
      <p:sp>
        <p:nvSpPr>
          <p:cNvPr id="4" name="Prostokąt 3">
            <a:extLst>
              <a:ext uri="{FF2B5EF4-FFF2-40B4-BE49-F238E27FC236}">
                <a16:creationId xmlns:a16="http://schemas.microsoft.com/office/drawing/2014/main" id="{917FFAD3-E339-4C5F-8064-5FC8C8CAB28A}"/>
              </a:ext>
            </a:extLst>
          </p:cNvPr>
          <p:cNvSpPr/>
          <p:nvPr/>
        </p:nvSpPr>
        <p:spPr>
          <a:xfrm>
            <a:off x="899592" y="1443841"/>
            <a:ext cx="7488832" cy="3416320"/>
          </a:xfrm>
          <a:prstGeom prst="rect">
            <a:avLst/>
          </a:prstGeom>
        </p:spPr>
        <p:txBody>
          <a:bodyPr wrap="square">
            <a:spAutoFit/>
          </a:bodyPr>
          <a:lstStyle/>
          <a:p>
            <a:pPr marL="0" indent="0" algn="just">
              <a:buNone/>
            </a:pPr>
            <a:endParaRPr lang="pl-PL" b="1" dirty="0"/>
          </a:p>
          <a:p>
            <a:pPr marL="0" indent="0" algn="just">
              <a:buNone/>
            </a:pPr>
            <a:endParaRPr lang="pl-PL" b="1" dirty="0"/>
          </a:p>
          <a:p>
            <a:pPr marL="0" indent="0" algn="just">
              <a:buNone/>
            </a:pPr>
            <a:endParaRPr lang="pl-PL" b="1" dirty="0"/>
          </a:p>
          <a:p>
            <a:pPr marL="0" indent="0" algn="just">
              <a:buNone/>
            </a:pPr>
            <a:r>
              <a:rPr lang="pl-PL" b="1" dirty="0"/>
              <a:t>Art.  184.  [Procedury dokonywania wydatków związanych z realizacją programów i projektów finansowanych ze środków europejskich]</a:t>
            </a:r>
          </a:p>
          <a:p>
            <a:pPr marL="0" indent="0" algn="just">
              <a:buNone/>
            </a:pPr>
            <a:endParaRPr lang="pl-PL" b="1" dirty="0"/>
          </a:p>
          <a:p>
            <a:pPr marL="0" indent="0" algn="just">
              <a:buNone/>
            </a:pPr>
            <a:endParaRPr lang="pl-PL" dirty="0"/>
          </a:p>
          <a:p>
            <a:pPr algn="just"/>
            <a:r>
              <a:rPr lang="pl-PL" dirty="0"/>
              <a:t>1. Wydatki związane z realizacją programów i projektów finansowanych ze środków, o których mowa w art. 5 ust. 1 pkt 2 i 3, </a:t>
            </a:r>
            <a:r>
              <a:rPr lang="pl-PL" b="1" dirty="0"/>
              <a:t>są dokonywane zgodnie z </a:t>
            </a:r>
            <a:r>
              <a:rPr lang="pl-PL" b="1" dirty="0">
                <a:solidFill>
                  <a:srgbClr val="FF0000"/>
                </a:solidFill>
              </a:rPr>
              <a:t>procedurami </a:t>
            </a:r>
            <a:r>
              <a:rPr lang="pl-PL" b="1" dirty="0"/>
              <a:t>określonymi w umowie międzynarodowej lub innymi procedurami obowiązującymi przy ich wykorzystaniu</a:t>
            </a:r>
            <a:endParaRPr lang="pl-PL" dirty="0"/>
          </a:p>
        </p:txBody>
      </p:sp>
    </p:spTree>
    <p:extLst>
      <p:ext uri="{BB962C8B-B14F-4D97-AF65-F5344CB8AC3E}">
        <p14:creationId xmlns:p14="http://schemas.microsoft.com/office/powerpoint/2010/main" val="311765668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745CA18E-E835-4C4C-85B6-C540DB857B82}" type="slidenum">
              <a:rPr lang="pl-PL" altLang="pl-PL" smtClean="0"/>
              <a:pPr>
                <a:defRPr/>
              </a:pPr>
              <a:t>70</a:t>
            </a:fld>
            <a:endParaRPr lang="pl-PL" altLang="pl-PL"/>
          </a:p>
        </p:txBody>
      </p:sp>
      <p:pic>
        <p:nvPicPr>
          <p:cNvPr id="3" name="Obraz 2">
            <a:extLst>
              <a:ext uri="{FF2B5EF4-FFF2-40B4-BE49-F238E27FC236}">
                <a16:creationId xmlns:a16="http://schemas.microsoft.com/office/drawing/2014/main" id="{1253EA3D-E788-48D9-A83E-2B3C43642F0A}"/>
              </a:ext>
            </a:extLst>
          </p:cNvPr>
          <p:cNvPicPr>
            <a:picLocks noChangeAspect="1"/>
          </p:cNvPicPr>
          <p:nvPr/>
        </p:nvPicPr>
        <p:blipFill>
          <a:blip r:embed="rId2"/>
          <a:stretch>
            <a:fillRect/>
          </a:stretch>
        </p:blipFill>
        <p:spPr>
          <a:xfrm>
            <a:off x="467544" y="1250758"/>
            <a:ext cx="8219256" cy="4410490"/>
          </a:xfrm>
          <a:prstGeom prst="rect">
            <a:avLst/>
          </a:prstGeom>
        </p:spPr>
      </p:pic>
    </p:spTree>
    <p:extLst>
      <p:ext uri="{BB962C8B-B14F-4D97-AF65-F5344CB8AC3E}">
        <p14:creationId xmlns:p14="http://schemas.microsoft.com/office/powerpoint/2010/main" val="161086557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745CA18E-E835-4C4C-85B6-C540DB857B82}" type="slidenum">
              <a:rPr lang="pl-PL" altLang="pl-PL" smtClean="0"/>
              <a:pPr>
                <a:defRPr/>
              </a:pPr>
              <a:t>71</a:t>
            </a:fld>
            <a:endParaRPr lang="pl-PL" altLang="pl-PL"/>
          </a:p>
        </p:txBody>
      </p:sp>
      <p:sp>
        <p:nvSpPr>
          <p:cNvPr id="3" name="Prostokąt 2">
            <a:extLst>
              <a:ext uri="{FF2B5EF4-FFF2-40B4-BE49-F238E27FC236}">
                <a16:creationId xmlns:a16="http://schemas.microsoft.com/office/drawing/2014/main" id="{BA8BFE5B-4B45-443F-8EEB-23F1F053A9F4}"/>
              </a:ext>
            </a:extLst>
          </p:cNvPr>
          <p:cNvSpPr/>
          <p:nvPr/>
        </p:nvSpPr>
        <p:spPr>
          <a:xfrm>
            <a:off x="395536" y="1124744"/>
            <a:ext cx="8291264" cy="5139869"/>
          </a:xfrm>
          <a:prstGeom prst="rect">
            <a:avLst/>
          </a:prstGeom>
        </p:spPr>
        <p:txBody>
          <a:bodyPr wrap="square">
            <a:spAutoFit/>
          </a:bodyPr>
          <a:lstStyle/>
          <a:p>
            <a:pPr marL="0" indent="0" algn="just">
              <a:buNone/>
            </a:pPr>
            <a:r>
              <a:rPr lang="pl-PL" i="0" dirty="0">
                <a:latin typeface="Calibri" panose="020F0502020204030204" pitchFamily="34" charset="0"/>
              </a:rPr>
              <a:t>Kompletny protokół postępowania (</a:t>
            </a:r>
            <a:r>
              <a:rPr lang="pl-PL" b="1" i="0" dirty="0">
                <a:solidFill>
                  <a:srgbClr val="FF0000"/>
                </a:solidFill>
                <a:latin typeface="Calibri" panose="020F0502020204030204" pitchFamily="34" charset="0"/>
              </a:rPr>
              <a:t>zawsze w formie pisemnej</a:t>
            </a:r>
            <a:r>
              <a:rPr lang="pl-PL" i="0" dirty="0">
                <a:latin typeface="Calibri" panose="020F0502020204030204" pitchFamily="34" charset="0"/>
              </a:rPr>
              <a:t>) zawiera co najmniej: </a:t>
            </a:r>
          </a:p>
          <a:p>
            <a:pPr marL="0" indent="0" algn="just">
              <a:buNone/>
            </a:pPr>
            <a:endParaRPr lang="pl-PL" i="0" dirty="0">
              <a:latin typeface="Calibri" panose="020F0502020204030204" pitchFamily="34" charset="0"/>
            </a:endParaRPr>
          </a:p>
          <a:p>
            <a:pPr marL="342900" indent="-342900" algn="just">
              <a:buFont typeface="Arial" panose="020B0604020202020204" pitchFamily="34" charset="0"/>
              <a:buChar char="•"/>
            </a:pPr>
            <a:r>
              <a:rPr lang="pl-PL" i="0" u="sng" dirty="0">
                <a:latin typeface="Calibri" panose="020F0502020204030204" pitchFamily="34" charset="0"/>
              </a:rPr>
              <a:t>wykaz ofert, </a:t>
            </a:r>
            <a:r>
              <a:rPr lang="pl-PL" i="0" dirty="0">
                <a:latin typeface="Calibri" panose="020F0502020204030204" pitchFamily="34" charset="0"/>
              </a:rPr>
              <a:t>które wpłynęły w odpowiedzi na zapytanie ofertowe, </a:t>
            </a:r>
          </a:p>
          <a:p>
            <a:pPr marL="342900" indent="-342900" algn="just">
              <a:buFont typeface="Arial" panose="020B0604020202020204" pitchFamily="34" charset="0"/>
              <a:buChar char="•"/>
            </a:pPr>
            <a:r>
              <a:rPr lang="pl-PL" i="0" dirty="0">
                <a:latin typeface="Calibri" panose="020F0502020204030204" pitchFamily="34" charset="0"/>
              </a:rPr>
              <a:t> w przypadku podmiotów niezobligowanych do stosowania </a:t>
            </a:r>
            <a:r>
              <a:rPr lang="pl-PL" i="0" dirty="0" err="1">
                <a:latin typeface="Calibri" panose="020F0502020204030204" pitchFamily="34" charset="0"/>
              </a:rPr>
              <a:t>Pzp</a:t>
            </a:r>
            <a:r>
              <a:rPr lang="pl-PL" i="0" dirty="0">
                <a:latin typeface="Calibri" panose="020F0502020204030204" pitchFamily="34" charset="0"/>
              </a:rPr>
              <a:t> informację o braku powiązań osobowych i kapitałowych </a:t>
            </a:r>
          </a:p>
          <a:p>
            <a:pPr marL="342900" indent="-342900" algn="just">
              <a:buFont typeface="Arial" panose="020B0604020202020204" pitchFamily="34" charset="0"/>
              <a:buChar char="•"/>
            </a:pPr>
            <a:r>
              <a:rPr lang="pl-PL" i="0" dirty="0">
                <a:latin typeface="Calibri" panose="020F0502020204030204" pitchFamily="34" charset="0"/>
              </a:rPr>
              <a:t>informację o spełnieniu warunków udziału w postępowaniu przez wykonawców, </a:t>
            </a:r>
          </a:p>
          <a:p>
            <a:pPr marL="342900" indent="-342900" algn="just">
              <a:buFont typeface="Arial" panose="020B0604020202020204" pitchFamily="34" charset="0"/>
              <a:buChar char="•"/>
            </a:pPr>
            <a:r>
              <a:rPr lang="pl-PL" i="0" dirty="0">
                <a:latin typeface="Calibri" panose="020F0502020204030204" pitchFamily="34" charset="0"/>
              </a:rPr>
              <a:t>informację o wagach punktowych lub procentowych przypisanych do poszczególnych kryteriów oceny</a:t>
            </a:r>
          </a:p>
          <a:p>
            <a:pPr marL="342900" indent="-342900" algn="just">
              <a:buFont typeface="Arial" panose="020B0604020202020204" pitchFamily="34" charset="0"/>
              <a:buChar char="•"/>
            </a:pPr>
            <a:r>
              <a:rPr lang="pl-PL" dirty="0">
                <a:latin typeface="Calibri" panose="020F0502020204030204" pitchFamily="34" charset="0"/>
              </a:rPr>
              <a:t>wskazanie wybranej oferty wraz z uzasadnieniem wyboru datę sporządzenia protokołu i podpis zamawiającego </a:t>
            </a:r>
          </a:p>
          <a:p>
            <a:pPr algn="just"/>
            <a:endParaRPr lang="pl-PL" dirty="0">
              <a:latin typeface="Calibri" panose="020F0502020204030204" pitchFamily="34" charset="0"/>
            </a:endParaRPr>
          </a:p>
          <a:p>
            <a:pPr marL="0" indent="0" algn="just">
              <a:buNone/>
            </a:pPr>
            <a:r>
              <a:rPr lang="pl-PL" b="1" dirty="0">
                <a:latin typeface="Calibri" panose="020F0502020204030204" pitchFamily="34" charset="0"/>
              </a:rPr>
              <a:t>następujące załączniki</a:t>
            </a:r>
            <a:r>
              <a:rPr lang="pl-PL" dirty="0">
                <a:latin typeface="Calibri" panose="020F0502020204030204" pitchFamily="34" charset="0"/>
              </a:rPr>
              <a:t>: </a:t>
            </a:r>
          </a:p>
          <a:p>
            <a:pPr marL="285750" indent="-285750" algn="just">
              <a:buFont typeface="Arial" panose="020B0604020202020204" pitchFamily="34" charset="0"/>
              <a:buChar char="•"/>
            </a:pPr>
            <a:r>
              <a:rPr lang="pl-PL" dirty="0">
                <a:latin typeface="Calibri" panose="020F0502020204030204" pitchFamily="34" charset="0"/>
              </a:rPr>
              <a:t>potwierdzenie upublicznienia zapytania ofertowego wraz ze zmianami w zapytaniu ofertowym, o ile zostały dokonane</a:t>
            </a:r>
          </a:p>
          <a:p>
            <a:pPr marL="285750" indent="-285750" algn="just">
              <a:buFont typeface="Arial" panose="020B0604020202020204" pitchFamily="34" charset="0"/>
              <a:buChar char="•"/>
            </a:pPr>
            <a:r>
              <a:rPr lang="pl-PL" dirty="0">
                <a:latin typeface="Calibri" panose="020F0502020204030204" pitchFamily="34" charset="0"/>
              </a:rPr>
              <a:t>złożone oferty </a:t>
            </a:r>
          </a:p>
          <a:p>
            <a:pPr marL="285750" indent="-285750" algn="just">
              <a:buFont typeface="Arial" panose="020B0604020202020204" pitchFamily="34" charset="0"/>
              <a:buChar char="•"/>
            </a:pPr>
            <a:r>
              <a:rPr lang="pl-PL" dirty="0">
                <a:latin typeface="Calibri" panose="020F0502020204030204" pitchFamily="34" charset="0"/>
              </a:rPr>
              <a:t>oświadczenie/oświadczenia </a:t>
            </a:r>
            <a:r>
              <a:rPr lang="pl-PL" u="sng" dirty="0">
                <a:latin typeface="Calibri" panose="020F0502020204030204" pitchFamily="34" charset="0"/>
              </a:rPr>
              <a:t>o braku powiązań </a:t>
            </a:r>
            <a:r>
              <a:rPr lang="pl-PL" dirty="0">
                <a:latin typeface="Calibri" panose="020F0502020204030204" pitchFamily="34" charset="0"/>
              </a:rPr>
              <a:t>z wykonawcami, którzy złożyli oferty,</a:t>
            </a:r>
          </a:p>
          <a:p>
            <a:pPr marL="342900" indent="-342900" algn="just">
              <a:buFont typeface="Arial" panose="020B0604020202020204" pitchFamily="34" charset="0"/>
              <a:buChar char="•"/>
            </a:pPr>
            <a:endParaRPr lang="pl-PL" sz="2000" i="0" dirty="0">
              <a:latin typeface="+mn-lt"/>
            </a:endParaRPr>
          </a:p>
          <a:p>
            <a:pPr marL="342900" indent="-342900" algn="just">
              <a:buFont typeface="Arial" panose="020B0604020202020204" pitchFamily="34" charset="0"/>
              <a:buChar char="•"/>
            </a:pPr>
            <a:endParaRPr lang="pl-PL" sz="2000" i="0" dirty="0">
              <a:latin typeface="+mn-lt"/>
            </a:endParaRPr>
          </a:p>
        </p:txBody>
      </p:sp>
    </p:spTree>
    <p:extLst>
      <p:ext uri="{BB962C8B-B14F-4D97-AF65-F5344CB8AC3E}">
        <p14:creationId xmlns:p14="http://schemas.microsoft.com/office/powerpoint/2010/main" val="77258344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745CA18E-E835-4C4C-85B6-C540DB857B82}" type="slidenum">
              <a:rPr lang="pl-PL" altLang="pl-PL" smtClean="0"/>
              <a:pPr>
                <a:defRPr/>
              </a:pPr>
              <a:t>72</a:t>
            </a:fld>
            <a:endParaRPr lang="pl-PL" altLang="pl-PL"/>
          </a:p>
        </p:txBody>
      </p:sp>
      <p:pic>
        <p:nvPicPr>
          <p:cNvPr id="3" name="Obraz 2">
            <a:extLst>
              <a:ext uri="{FF2B5EF4-FFF2-40B4-BE49-F238E27FC236}">
                <a16:creationId xmlns:a16="http://schemas.microsoft.com/office/drawing/2014/main" id="{83C3C02A-BA43-44FE-9AE4-C0638B1A0250}"/>
              </a:ext>
            </a:extLst>
          </p:cNvPr>
          <p:cNvPicPr>
            <a:picLocks noChangeAspect="1"/>
          </p:cNvPicPr>
          <p:nvPr/>
        </p:nvPicPr>
        <p:blipFill>
          <a:blip r:embed="rId2"/>
          <a:stretch>
            <a:fillRect/>
          </a:stretch>
        </p:blipFill>
        <p:spPr>
          <a:xfrm>
            <a:off x="395536" y="1052736"/>
            <a:ext cx="8291264" cy="4752527"/>
          </a:xfrm>
          <a:prstGeom prst="rect">
            <a:avLst/>
          </a:prstGeom>
        </p:spPr>
      </p:pic>
    </p:spTree>
    <p:extLst>
      <p:ext uri="{BB962C8B-B14F-4D97-AF65-F5344CB8AC3E}">
        <p14:creationId xmlns:p14="http://schemas.microsoft.com/office/powerpoint/2010/main" val="299170270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745CA18E-E835-4C4C-85B6-C540DB857B82}" type="slidenum">
              <a:rPr lang="pl-PL" altLang="pl-PL" smtClean="0"/>
              <a:pPr>
                <a:defRPr/>
              </a:pPr>
              <a:t>73</a:t>
            </a:fld>
            <a:endParaRPr lang="pl-PL" altLang="pl-PL"/>
          </a:p>
        </p:txBody>
      </p:sp>
      <p:pic>
        <p:nvPicPr>
          <p:cNvPr id="4" name="Obraz 3">
            <a:extLst>
              <a:ext uri="{FF2B5EF4-FFF2-40B4-BE49-F238E27FC236}">
                <a16:creationId xmlns:a16="http://schemas.microsoft.com/office/drawing/2014/main" id="{8AD38CEC-BAAE-40FA-8121-41322D442F77}"/>
              </a:ext>
            </a:extLst>
          </p:cNvPr>
          <p:cNvPicPr>
            <a:picLocks noChangeAspect="1"/>
          </p:cNvPicPr>
          <p:nvPr/>
        </p:nvPicPr>
        <p:blipFill>
          <a:blip r:embed="rId2"/>
          <a:stretch>
            <a:fillRect/>
          </a:stretch>
        </p:blipFill>
        <p:spPr>
          <a:xfrm>
            <a:off x="1523736" y="1714351"/>
            <a:ext cx="6096528" cy="3429297"/>
          </a:xfrm>
          <a:prstGeom prst="rect">
            <a:avLst/>
          </a:prstGeom>
        </p:spPr>
      </p:pic>
    </p:spTree>
    <p:extLst>
      <p:ext uri="{BB962C8B-B14F-4D97-AF65-F5344CB8AC3E}">
        <p14:creationId xmlns:p14="http://schemas.microsoft.com/office/powerpoint/2010/main" val="199041458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745CA18E-E835-4C4C-85B6-C540DB857B82}" type="slidenum">
              <a:rPr lang="pl-PL" altLang="pl-PL" smtClean="0"/>
              <a:pPr>
                <a:defRPr/>
              </a:pPr>
              <a:t>74</a:t>
            </a:fld>
            <a:endParaRPr lang="pl-PL" altLang="pl-PL"/>
          </a:p>
        </p:txBody>
      </p:sp>
      <p:sp>
        <p:nvSpPr>
          <p:cNvPr id="3" name="Prostokąt 2">
            <a:extLst>
              <a:ext uri="{FF2B5EF4-FFF2-40B4-BE49-F238E27FC236}">
                <a16:creationId xmlns:a16="http://schemas.microsoft.com/office/drawing/2014/main" id="{2C9AB4D6-92D0-4ADD-8EEB-DF6A23BB6A10}"/>
              </a:ext>
            </a:extLst>
          </p:cNvPr>
          <p:cNvSpPr/>
          <p:nvPr/>
        </p:nvSpPr>
        <p:spPr>
          <a:xfrm>
            <a:off x="467544" y="1443841"/>
            <a:ext cx="8219256" cy="3139321"/>
          </a:xfrm>
          <a:prstGeom prst="rect">
            <a:avLst/>
          </a:prstGeom>
        </p:spPr>
        <p:txBody>
          <a:bodyPr wrap="square">
            <a:spAutoFit/>
          </a:bodyPr>
          <a:lstStyle/>
          <a:p>
            <a:pPr algn="just"/>
            <a:r>
              <a:rPr lang="pl-PL" sz="2000" dirty="0">
                <a:latin typeface="+mn-lt"/>
              </a:rPr>
              <a:t>Upublicznienie zapytania ofertowego polega na :</a:t>
            </a:r>
          </a:p>
          <a:p>
            <a:pPr algn="just"/>
            <a:endParaRPr lang="pl-PL" sz="2000" dirty="0">
              <a:latin typeface="+mn-lt"/>
            </a:endParaRPr>
          </a:p>
          <a:p>
            <a:pPr marL="342900" indent="-342900" algn="just">
              <a:buFont typeface="Arial" panose="020B0604020202020204" pitchFamily="34" charset="0"/>
              <a:buChar char="•"/>
            </a:pPr>
            <a:r>
              <a:rPr lang="pl-PL" sz="2000" dirty="0">
                <a:latin typeface="+mn-lt"/>
              </a:rPr>
              <a:t> </a:t>
            </a:r>
            <a:r>
              <a:rPr lang="pl-PL" sz="2000" b="1" dirty="0">
                <a:latin typeface="+mn-lt"/>
              </a:rPr>
              <a:t>umieszczeniu w bazie konkurencyjności,</a:t>
            </a:r>
            <a:r>
              <a:rPr lang="pl-PL" sz="2000" dirty="0">
                <a:latin typeface="+mn-lt"/>
              </a:rPr>
              <a:t> </a:t>
            </a:r>
          </a:p>
          <a:p>
            <a:pPr marL="342900" indent="-342900" algn="just">
              <a:buFont typeface="Arial" panose="020B0604020202020204" pitchFamily="34" charset="0"/>
              <a:buChar char="•"/>
            </a:pPr>
            <a:r>
              <a:rPr lang="pl-PL" sz="2000" dirty="0">
                <a:latin typeface="+mn-lt"/>
              </a:rPr>
              <a:t>a w </a:t>
            </a:r>
            <a:r>
              <a:rPr lang="pl-PL" sz="2000" b="1" dirty="0">
                <a:latin typeface="+mn-lt"/>
              </a:rPr>
              <a:t>przypadku zawieszenia </a:t>
            </a:r>
            <a:r>
              <a:rPr lang="pl-PL" sz="2000" dirty="0">
                <a:latin typeface="+mn-lt"/>
              </a:rPr>
              <a:t>bazy </a:t>
            </a:r>
            <a:r>
              <a:rPr lang="pl-PL" sz="2000" u="sng" dirty="0">
                <a:latin typeface="+mn-lt"/>
              </a:rPr>
              <a:t>skierowaniu zapytania ofertowego </a:t>
            </a:r>
            <a:r>
              <a:rPr lang="pl-PL" sz="2000" dirty="0">
                <a:latin typeface="+mn-lt"/>
              </a:rPr>
              <a:t>do co najmniej trzech potencjalnych wykonawców, o ile na rynku istnieje trzech potencjalnych wykonawców danego zamówienia </a:t>
            </a:r>
            <a:r>
              <a:rPr lang="pl-PL" sz="2000" b="1" u="sng" dirty="0">
                <a:solidFill>
                  <a:srgbClr val="C00000"/>
                </a:solidFill>
                <a:latin typeface="+mn-lt"/>
              </a:rPr>
              <a:t>ORAZ </a:t>
            </a:r>
          </a:p>
          <a:p>
            <a:pPr marL="342900" indent="-342900" algn="just">
              <a:buFont typeface="Arial" panose="020B0604020202020204" pitchFamily="34" charset="0"/>
              <a:buChar char="•"/>
            </a:pPr>
            <a:endParaRPr lang="pl-PL" sz="2000" b="1" u="sng" dirty="0">
              <a:solidFill>
                <a:srgbClr val="C00000"/>
              </a:solidFill>
              <a:latin typeface="+mn-lt"/>
            </a:endParaRPr>
          </a:p>
          <a:p>
            <a:pPr marL="342900" indent="-342900" algn="just">
              <a:buFont typeface="Arial" panose="020B0604020202020204" pitchFamily="34" charset="0"/>
              <a:buChar char="•"/>
            </a:pPr>
            <a:r>
              <a:rPr lang="pl-PL" sz="2000" dirty="0">
                <a:latin typeface="+mn-lt"/>
              </a:rPr>
              <a:t> </a:t>
            </a:r>
            <a:r>
              <a:rPr lang="pl-PL" sz="2000" b="1" dirty="0">
                <a:latin typeface="+mn-lt"/>
              </a:rPr>
              <a:t>upublicznieniu tego zapytania co najmniej na stronie internetowej beneficjenta, </a:t>
            </a:r>
            <a:r>
              <a:rPr lang="pl-PL" sz="2000" dirty="0">
                <a:latin typeface="+mn-lt"/>
              </a:rPr>
              <a:t>o ile posiada taką stronę. </a:t>
            </a:r>
          </a:p>
          <a:p>
            <a:pPr algn="just"/>
            <a:endParaRPr lang="pl-PL" dirty="0"/>
          </a:p>
        </p:txBody>
      </p:sp>
    </p:spTree>
    <p:extLst>
      <p:ext uri="{BB962C8B-B14F-4D97-AF65-F5344CB8AC3E}">
        <p14:creationId xmlns:p14="http://schemas.microsoft.com/office/powerpoint/2010/main" val="155832879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745CA18E-E835-4C4C-85B6-C540DB857B82}" type="slidenum">
              <a:rPr lang="pl-PL" altLang="pl-PL" smtClean="0"/>
              <a:pPr>
                <a:defRPr/>
              </a:pPr>
              <a:t>75</a:t>
            </a:fld>
            <a:endParaRPr lang="pl-PL" altLang="pl-PL"/>
          </a:p>
        </p:txBody>
      </p:sp>
      <p:pic>
        <p:nvPicPr>
          <p:cNvPr id="3" name="Obraz 2">
            <a:extLst>
              <a:ext uri="{FF2B5EF4-FFF2-40B4-BE49-F238E27FC236}">
                <a16:creationId xmlns:a16="http://schemas.microsoft.com/office/drawing/2014/main" id="{69376754-E9F7-47A6-8687-0E7412D1AAAB}"/>
              </a:ext>
            </a:extLst>
          </p:cNvPr>
          <p:cNvPicPr>
            <a:picLocks noChangeAspect="1"/>
          </p:cNvPicPr>
          <p:nvPr/>
        </p:nvPicPr>
        <p:blipFill>
          <a:blip r:embed="rId2"/>
          <a:stretch>
            <a:fillRect/>
          </a:stretch>
        </p:blipFill>
        <p:spPr>
          <a:xfrm>
            <a:off x="1523736" y="1714351"/>
            <a:ext cx="6096528" cy="3429297"/>
          </a:xfrm>
          <a:prstGeom prst="rect">
            <a:avLst/>
          </a:prstGeom>
        </p:spPr>
      </p:pic>
    </p:spTree>
    <p:extLst>
      <p:ext uri="{BB962C8B-B14F-4D97-AF65-F5344CB8AC3E}">
        <p14:creationId xmlns:p14="http://schemas.microsoft.com/office/powerpoint/2010/main" val="7693818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745CA18E-E835-4C4C-85B6-C540DB857B82}" type="slidenum">
              <a:rPr lang="pl-PL" altLang="pl-PL" smtClean="0"/>
              <a:pPr>
                <a:defRPr/>
              </a:pPr>
              <a:t>76</a:t>
            </a:fld>
            <a:endParaRPr lang="pl-PL" altLang="pl-PL"/>
          </a:p>
        </p:txBody>
      </p:sp>
      <p:pic>
        <p:nvPicPr>
          <p:cNvPr id="5" name="Obraz 4">
            <a:extLst>
              <a:ext uri="{FF2B5EF4-FFF2-40B4-BE49-F238E27FC236}">
                <a16:creationId xmlns:a16="http://schemas.microsoft.com/office/drawing/2014/main" id="{04F9A434-3A2C-4C34-BE14-0206498EE9A1}"/>
              </a:ext>
            </a:extLst>
          </p:cNvPr>
          <p:cNvPicPr>
            <a:picLocks noChangeAspect="1"/>
          </p:cNvPicPr>
          <p:nvPr/>
        </p:nvPicPr>
        <p:blipFill>
          <a:blip r:embed="rId2"/>
          <a:stretch>
            <a:fillRect/>
          </a:stretch>
        </p:blipFill>
        <p:spPr>
          <a:xfrm>
            <a:off x="1523736" y="1714351"/>
            <a:ext cx="6096528" cy="3874889"/>
          </a:xfrm>
          <a:prstGeom prst="rect">
            <a:avLst/>
          </a:prstGeom>
        </p:spPr>
      </p:pic>
    </p:spTree>
    <p:extLst>
      <p:ext uri="{BB962C8B-B14F-4D97-AF65-F5344CB8AC3E}">
        <p14:creationId xmlns:p14="http://schemas.microsoft.com/office/powerpoint/2010/main" val="296504782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745CA18E-E835-4C4C-85B6-C540DB857B82}" type="slidenum">
              <a:rPr lang="pl-PL" altLang="pl-PL" smtClean="0"/>
              <a:pPr>
                <a:defRPr/>
              </a:pPr>
              <a:t>77</a:t>
            </a:fld>
            <a:endParaRPr lang="pl-PL" altLang="pl-PL"/>
          </a:p>
        </p:txBody>
      </p:sp>
      <p:pic>
        <p:nvPicPr>
          <p:cNvPr id="3" name="Obraz 2">
            <a:extLst>
              <a:ext uri="{FF2B5EF4-FFF2-40B4-BE49-F238E27FC236}">
                <a16:creationId xmlns:a16="http://schemas.microsoft.com/office/drawing/2014/main" id="{EB0FEFFC-152A-479A-B44E-40CE70517EC8}"/>
              </a:ext>
            </a:extLst>
          </p:cNvPr>
          <p:cNvPicPr>
            <a:picLocks noChangeAspect="1"/>
          </p:cNvPicPr>
          <p:nvPr/>
        </p:nvPicPr>
        <p:blipFill>
          <a:blip r:embed="rId2"/>
          <a:stretch>
            <a:fillRect/>
          </a:stretch>
        </p:blipFill>
        <p:spPr>
          <a:xfrm>
            <a:off x="1523736" y="1714351"/>
            <a:ext cx="6096528" cy="3802881"/>
          </a:xfrm>
          <a:prstGeom prst="rect">
            <a:avLst/>
          </a:prstGeom>
        </p:spPr>
      </p:pic>
    </p:spTree>
    <p:extLst>
      <p:ext uri="{BB962C8B-B14F-4D97-AF65-F5344CB8AC3E}">
        <p14:creationId xmlns:p14="http://schemas.microsoft.com/office/powerpoint/2010/main" val="242528136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745CA18E-E835-4C4C-85B6-C540DB857B82}" type="slidenum">
              <a:rPr lang="pl-PL" altLang="pl-PL" smtClean="0"/>
              <a:pPr>
                <a:defRPr/>
              </a:pPr>
              <a:t>78</a:t>
            </a:fld>
            <a:endParaRPr lang="pl-PL" altLang="pl-PL"/>
          </a:p>
        </p:txBody>
      </p:sp>
      <p:sp>
        <p:nvSpPr>
          <p:cNvPr id="3" name="Prostokąt 2">
            <a:extLst>
              <a:ext uri="{FF2B5EF4-FFF2-40B4-BE49-F238E27FC236}">
                <a16:creationId xmlns:a16="http://schemas.microsoft.com/office/drawing/2014/main" id="{7369CAAA-BC22-4143-984E-3A29985B2C8E}"/>
              </a:ext>
            </a:extLst>
          </p:cNvPr>
          <p:cNvSpPr/>
          <p:nvPr/>
        </p:nvSpPr>
        <p:spPr>
          <a:xfrm>
            <a:off x="683568" y="2828836"/>
            <a:ext cx="7776864" cy="707886"/>
          </a:xfrm>
          <a:prstGeom prst="rect">
            <a:avLst/>
          </a:prstGeom>
        </p:spPr>
        <p:txBody>
          <a:bodyPr wrap="square">
            <a:spAutoFit/>
          </a:bodyPr>
          <a:lstStyle/>
          <a:p>
            <a:pPr marL="0" indent="0" algn="ctr">
              <a:buNone/>
            </a:pPr>
            <a:r>
              <a:rPr lang="pl-PL" sz="2000" b="1" dirty="0">
                <a:latin typeface="+mn-lt"/>
              </a:rPr>
              <a:t>Błędy i nieprawidłowości oraz ich skutki wynikające z istotnych ustaleń audytów i kontroli. (omówienie przykładów przez trener</a:t>
            </a:r>
            <a:r>
              <a:rPr lang="pl-PL" b="1" dirty="0"/>
              <a:t>a)</a:t>
            </a:r>
            <a:endParaRPr lang="pl-PL" dirty="0"/>
          </a:p>
        </p:txBody>
      </p:sp>
    </p:spTree>
    <p:extLst>
      <p:ext uri="{BB962C8B-B14F-4D97-AF65-F5344CB8AC3E}">
        <p14:creationId xmlns:p14="http://schemas.microsoft.com/office/powerpoint/2010/main" val="125231625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745CA18E-E835-4C4C-85B6-C540DB857B82}" type="slidenum">
              <a:rPr lang="pl-PL" altLang="pl-PL" smtClean="0"/>
              <a:pPr>
                <a:defRPr/>
              </a:pPr>
              <a:t>79</a:t>
            </a:fld>
            <a:endParaRPr lang="pl-PL" altLang="pl-PL"/>
          </a:p>
        </p:txBody>
      </p:sp>
      <p:sp>
        <p:nvSpPr>
          <p:cNvPr id="3" name="Prostokąt 2">
            <a:extLst>
              <a:ext uri="{FF2B5EF4-FFF2-40B4-BE49-F238E27FC236}">
                <a16:creationId xmlns:a16="http://schemas.microsoft.com/office/drawing/2014/main" id="{7369CAAA-BC22-4143-984E-3A29985B2C8E}"/>
              </a:ext>
            </a:extLst>
          </p:cNvPr>
          <p:cNvSpPr/>
          <p:nvPr/>
        </p:nvSpPr>
        <p:spPr>
          <a:xfrm>
            <a:off x="683568" y="2828836"/>
            <a:ext cx="7776864" cy="1384995"/>
          </a:xfrm>
          <a:prstGeom prst="rect">
            <a:avLst/>
          </a:prstGeom>
        </p:spPr>
        <p:txBody>
          <a:bodyPr wrap="square">
            <a:spAutoFit/>
          </a:bodyPr>
          <a:lstStyle/>
          <a:p>
            <a:pPr marL="0" indent="0" algn="ctr">
              <a:buNone/>
            </a:pPr>
            <a:r>
              <a:rPr lang="pl-PL" sz="3200" b="1" dirty="0">
                <a:latin typeface="+mn-lt"/>
              </a:rPr>
              <a:t>Dziękuję za uwagę</a:t>
            </a:r>
          </a:p>
          <a:p>
            <a:pPr marL="0" indent="0" algn="ctr">
              <a:buNone/>
            </a:pPr>
            <a:endParaRPr lang="pl-PL" sz="3200" b="1" dirty="0">
              <a:latin typeface="+mn-lt"/>
            </a:endParaRPr>
          </a:p>
          <a:p>
            <a:pPr marL="0" indent="0" algn="ctr">
              <a:buNone/>
            </a:pPr>
            <a:r>
              <a:rPr lang="pl-PL" sz="2000" b="1" dirty="0">
                <a:latin typeface="+mn-lt"/>
              </a:rPr>
              <a:t>Alicja Bożek</a:t>
            </a:r>
            <a:endParaRPr lang="pl-PL" dirty="0"/>
          </a:p>
        </p:txBody>
      </p:sp>
    </p:spTree>
    <p:extLst>
      <p:ext uri="{BB962C8B-B14F-4D97-AF65-F5344CB8AC3E}">
        <p14:creationId xmlns:p14="http://schemas.microsoft.com/office/powerpoint/2010/main" val="90768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745CA18E-E835-4C4C-85B6-C540DB857B82}" type="slidenum">
              <a:rPr lang="pl-PL" altLang="pl-PL" smtClean="0"/>
              <a:pPr>
                <a:defRPr/>
              </a:pPr>
              <a:t>8</a:t>
            </a:fld>
            <a:endParaRPr lang="pl-PL" altLang="pl-PL"/>
          </a:p>
        </p:txBody>
      </p:sp>
      <p:pic>
        <p:nvPicPr>
          <p:cNvPr id="3" name="Obraz 2">
            <a:extLst>
              <a:ext uri="{FF2B5EF4-FFF2-40B4-BE49-F238E27FC236}">
                <a16:creationId xmlns:a16="http://schemas.microsoft.com/office/drawing/2014/main" id="{D774E330-A5D7-43BA-8A45-3750DE4BD99A}"/>
              </a:ext>
            </a:extLst>
          </p:cNvPr>
          <p:cNvPicPr>
            <a:picLocks noChangeAspect="1"/>
          </p:cNvPicPr>
          <p:nvPr/>
        </p:nvPicPr>
        <p:blipFill>
          <a:blip r:embed="rId2"/>
          <a:stretch>
            <a:fillRect/>
          </a:stretch>
        </p:blipFill>
        <p:spPr>
          <a:xfrm>
            <a:off x="251520" y="1322765"/>
            <a:ext cx="8640960" cy="4554507"/>
          </a:xfrm>
          <a:prstGeom prst="rect">
            <a:avLst/>
          </a:prstGeom>
        </p:spPr>
      </p:pic>
    </p:spTree>
    <p:extLst>
      <p:ext uri="{BB962C8B-B14F-4D97-AF65-F5344CB8AC3E}">
        <p14:creationId xmlns:p14="http://schemas.microsoft.com/office/powerpoint/2010/main" val="1453168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745CA18E-E835-4C4C-85B6-C540DB857B82}" type="slidenum">
              <a:rPr lang="pl-PL" altLang="pl-PL" smtClean="0"/>
              <a:pPr>
                <a:defRPr/>
              </a:pPr>
              <a:t>9</a:t>
            </a:fld>
            <a:endParaRPr lang="pl-PL" altLang="pl-PL"/>
          </a:p>
        </p:txBody>
      </p:sp>
      <p:pic>
        <p:nvPicPr>
          <p:cNvPr id="3" name="Obraz 2">
            <a:extLst>
              <a:ext uri="{FF2B5EF4-FFF2-40B4-BE49-F238E27FC236}">
                <a16:creationId xmlns:a16="http://schemas.microsoft.com/office/drawing/2014/main" id="{BD7F559D-39DF-4DB9-9536-D9C558E10C27}"/>
              </a:ext>
            </a:extLst>
          </p:cNvPr>
          <p:cNvPicPr>
            <a:picLocks noChangeAspect="1"/>
          </p:cNvPicPr>
          <p:nvPr/>
        </p:nvPicPr>
        <p:blipFill>
          <a:blip r:embed="rId2"/>
          <a:stretch>
            <a:fillRect/>
          </a:stretch>
        </p:blipFill>
        <p:spPr>
          <a:xfrm>
            <a:off x="683568" y="1241756"/>
            <a:ext cx="7776864" cy="4491499"/>
          </a:xfrm>
          <a:prstGeom prst="rect">
            <a:avLst/>
          </a:prstGeom>
        </p:spPr>
      </p:pic>
    </p:spTree>
    <p:extLst>
      <p:ext uri="{BB962C8B-B14F-4D97-AF65-F5344CB8AC3E}">
        <p14:creationId xmlns:p14="http://schemas.microsoft.com/office/powerpoint/2010/main" val="2676814899"/>
      </p:ext>
    </p:extLst>
  </p:cSld>
  <p:clrMapOvr>
    <a:masterClrMapping/>
  </p:clrMapOvr>
</p:sld>
</file>

<file path=ppt/theme/theme1.xml><?xml version="1.0" encoding="utf-8"?>
<a:theme xmlns:a="http://schemas.openxmlformats.org/drawingml/2006/main" name="Projekt niestandardowy">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27.04.2021-Zakładanie dzialalności gosp_</Template>
  <TotalTime>728</TotalTime>
  <Words>3070</Words>
  <Application>Microsoft Office PowerPoint</Application>
  <PresentationFormat>Pokaz na ekranie (4:3)</PresentationFormat>
  <Paragraphs>426</Paragraphs>
  <Slides>79</Slides>
  <Notes>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79</vt:i4>
      </vt:variant>
    </vt:vector>
  </HeadingPairs>
  <TitlesOfParts>
    <vt:vector size="85" baseType="lpstr">
      <vt:lpstr>Arial</vt:lpstr>
      <vt:lpstr>Calibri</vt:lpstr>
      <vt:lpstr>Calibri Light</vt:lpstr>
      <vt:lpstr>Corbel</vt:lpstr>
      <vt:lpstr>Wingdings</vt:lpstr>
      <vt:lpstr>Projekt niestandardowy</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Konflikt interesów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umwp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Tarwacka Katarzyna</dc:creator>
  <cp:lastModifiedBy>Admin</cp:lastModifiedBy>
  <cp:revision>65</cp:revision>
  <dcterms:created xsi:type="dcterms:W3CDTF">2021-08-18T12:42:47Z</dcterms:created>
  <dcterms:modified xsi:type="dcterms:W3CDTF">2021-10-01T14:32:24Z</dcterms:modified>
</cp:coreProperties>
</file>