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0"/>
  </p:notesMasterIdLst>
  <p:handoutMasterIdLst>
    <p:handoutMasterId r:id="rId41"/>
  </p:handoutMasterIdLst>
  <p:sldIdLst>
    <p:sldId id="763" r:id="rId2"/>
    <p:sldId id="768" r:id="rId3"/>
    <p:sldId id="769" r:id="rId4"/>
    <p:sldId id="770" r:id="rId5"/>
    <p:sldId id="799" r:id="rId6"/>
    <p:sldId id="800" r:id="rId7"/>
    <p:sldId id="801" r:id="rId8"/>
    <p:sldId id="802" r:id="rId9"/>
    <p:sldId id="803" r:id="rId10"/>
    <p:sldId id="804" r:id="rId11"/>
    <p:sldId id="805" r:id="rId12"/>
    <p:sldId id="806" r:id="rId13"/>
    <p:sldId id="807" r:id="rId14"/>
    <p:sldId id="808" r:id="rId15"/>
    <p:sldId id="772" r:id="rId16"/>
    <p:sldId id="793" r:id="rId17"/>
    <p:sldId id="778" r:id="rId18"/>
    <p:sldId id="779" r:id="rId19"/>
    <p:sldId id="785" r:id="rId20"/>
    <p:sldId id="783" r:id="rId21"/>
    <p:sldId id="784" r:id="rId22"/>
    <p:sldId id="773" r:id="rId23"/>
    <p:sldId id="774" r:id="rId24"/>
    <p:sldId id="782" r:id="rId25"/>
    <p:sldId id="794" r:id="rId26"/>
    <p:sldId id="795" r:id="rId27"/>
    <p:sldId id="796" r:id="rId28"/>
    <p:sldId id="797" r:id="rId29"/>
    <p:sldId id="798" r:id="rId30"/>
    <p:sldId id="791" r:id="rId31"/>
    <p:sldId id="786" r:id="rId32"/>
    <p:sldId id="787" r:id="rId33"/>
    <p:sldId id="788" r:id="rId34"/>
    <p:sldId id="789" r:id="rId35"/>
    <p:sldId id="790" r:id="rId36"/>
    <p:sldId id="809" r:id="rId37"/>
    <p:sldId id="792" r:id="rId38"/>
    <p:sldId id="762" r:id="rId39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0C0C0"/>
    <a:srgbClr val="CC6600"/>
    <a:srgbClr val="0033CC"/>
    <a:srgbClr val="0000FF"/>
    <a:srgbClr val="FF0000"/>
    <a:srgbClr val="FFFF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752" autoAdjust="0"/>
  </p:normalViewPr>
  <p:slideViewPr>
    <p:cSldViewPr>
      <p:cViewPr varScale="1">
        <p:scale>
          <a:sx n="127" d="100"/>
          <a:sy n="127" d="100"/>
        </p:scale>
        <p:origin x="12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6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91D993E8-881E-4D9C-9FDA-53323BFE0FF2}" type="datetimeFigureOut">
              <a:rPr lang="pl-PL"/>
              <a:pPr>
                <a:defRPr/>
              </a:pPr>
              <a:t>01.09.2021</a:t>
            </a:fld>
            <a:endParaRPr lang="pl-PL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fld id="{60950366-0CD1-4357-A0B7-0059C9DD8BC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D39E3A73-BC23-4AA2-A0EB-59FD7898C166}" type="datetimeFigureOut">
              <a:rPr lang="pl-PL"/>
              <a:pPr>
                <a:defRPr/>
              </a:pPr>
              <a:t>01.09.2021</a:t>
            </a:fld>
            <a:endParaRPr lang="pl-P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fld id="{50E8F8EE-17DA-4537-88DB-5F81EF16C7E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DF2B59-B742-4ECA-84D1-546282800ECA}" type="slidenum">
              <a:rPr lang="pl-PL" altLang="pl-PL" i="0" smtClean="0"/>
              <a:pPr/>
              <a:t>1</a:t>
            </a:fld>
            <a:endParaRPr lang="pl-PL" altLang="pl-PL" i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4BAE65-520D-458A-ADCC-752A6F1F1A78}" type="slidenum">
              <a:rPr lang="pl-PL" altLang="pl-PL" i="0"/>
              <a:pPr algn="r" eaLnBrk="1" hangingPunct="1">
                <a:spcBef>
                  <a:spcPct val="0"/>
                </a:spcBef>
              </a:pPr>
              <a:t>38</a:t>
            </a:fld>
            <a:endParaRPr lang="pl-PL" altLang="pl-PL" i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16046-A769-4126-9CF1-C4BB10AFC99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785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twardokus\Desktop\Wizualizacja - wrzesień 2015\WIZUALIZACJA_PIFE_08.12.2015\NOGŁÓWKI DOKUMENTÓW_PIFE\Nagłówek maila_PIFE - kolorow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74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403350" y="6092825"/>
            <a:ext cx="6264275" cy="461963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en-US" altLang="pl-PL" sz="1200" i="0">
                <a:latin typeface="Calibri" panose="020F0502020204030204" pitchFamily="34" charset="0"/>
              </a:rPr>
              <a:t>Projekt</a:t>
            </a:r>
            <a:r>
              <a:rPr lang="pl-PL" altLang="pl-PL" sz="1200" i="0">
                <a:latin typeface="Calibri" panose="020F0502020204030204" pitchFamily="34" charset="0"/>
              </a:rPr>
              <a:t> jest</a:t>
            </a:r>
            <a:r>
              <a:rPr lang="en-US" altLang="pl-PL" sz="1200" i="0">
                <a:latin typeface="Calibri" panose="020F0502020204030204" pitchFamily="34" charset="0"/>
              </a:rPr>
              <a:t> współfinansowany przez Unię Europejską z</a:t>
            </a:r>
            <a:r>
              <a:rPr lang="pl-PL" altLang="pl-PL" sz="1200" i="0">
                <a:latin typeface="Calibri" panose="020F0502020204030204" pitchFamily="34" charset="0"/>
              </a:rPr>
              <a:t> </a:t>
            </a:r>
            <a:r>
              <a:rPr lang="en-US" altLang="pl-PL" sz="1200" i="0">
                <a:latin typeface="Calibri" panose="020F0502020204030204" pitchFamily="34" charset="0"/>
              </a:rPr>
              <a:t>Funduszu Spójności </a:t>
            </a:r>
            <a:r>
              <a:rPr lang="pl-PL" altLang="pl-PL" sz="1200" i="0">
                <a:latin typeface="Calibri" panose="020F0502020204030204" pitchFamily="34" charset="0"/>
              </a:rPr>
              <a:t/>
            </a:r>
            <a:br>
              <a:rPr lang="pl-PL" altLang="pl-PL" sz="1200" i="0">
                <a:latin typeface="Calibri" panose="020F0502020204030204" pitchFamily="34" charset="0"/>
              </a:rPr>
            </a:br>
            <a:r>
              <a:rPr lang="en-US" altLang="pl-PL" sz="1200" i="0">
                <a:latin typeface="Calibri" panose="020F0502020204030204" pitchFamily="34" charset="0"/>
              </a:rPr>
              <a:t>w ramach Programu Operacyjnego Pomoc Techniczna 2014-2020</a:t>
            </a:r>
            <a:endParaRPr lang="pl-PL" altLang="pl-PL" sz="1200"/>
          </a:p>
        </p:txBody>
      </p:sp>
      <p:cxnSp>
        <p:nvCxnSpPr>
          <p:cNvPr id="6" name="Łącznik prosty 5"/>
          <p:cNvCxnSpPr/>
          <p:nvPr userDrawn="1"/>
        </p:nvCxnSpPr>
        <p:spPr>
          <a:xfrm>
            <a:off x="179388" y="5949950"/>
            <a:ext cx="8640762" cy="0"/>
          </a:xfrm>
          <a:prstGeom prst="line">
            <a:avLst/>
          </a:prstGeom>
          <a:ln w="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065D-BCA6-4C51-9ABE-BA20B82ED05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407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twardokus\Desktop\Wizualizacja - wrzesień 2015\WIZUALIZACJA_PIFE_08.12.2015\NOGŁÓWKI DOKUMENTÓW_PIFE\Nagłówek maila_PIFE - kolorow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74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403350" y="6092825"/>
            <a:ext cx="6264275" cy="461963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en-US" altLang="pl-PL" sz="1200" i="0">
                <a:latin typeface="Calibri" panose="020F0502020204030204" pitchFamily="34" charset="0"/>
              </a:rPr>
              <a:t>Projekt</a:t>
            </a:r>
            <a:r>
              <a:rPr lang="pl-PL" altLang="pl-PL" sz="1200" i="0">
                <a:latin typeface="Calibri" panose="020F0502020204030204" pitchFamily="34" charset="0"/>
              </a:rPr>
              <a:t> jest</a:t>
            </a:r>
            <a:r>
              <a:rPr lang="en-US" altLang="pl-PL" sz="1200" i="0">
                <a:latin typeface="Calibri" panose="020F0502020204030204" pitchFamily="34" charset="0"/>
              </a:rPr>
              <a:t> współfinansowany przez Unię Europejską z</a:t>
            </a:r>
            <a:r>
              <a:rPr lang="pl-PL" altLang="pl-PL" sz="1200" i="0">
                <a:latin typeface="Calibri" panose="020F0502020204030204" pitchFamily="34" charset="0"/>
              </a:rPr>
              <a:t> </a:t>
            </a:r>
            <a:r>
              <a:rPr lang="en-US" altLang="pl-PL" sz="1200" i="0">
                <a:latin typeface="Calibri" panose="020F0502020204030204" pitchFamily="34" charset="0"/>
              </a:rPr>
              <a:t>Funduszu Spójności </a:t>
            </a:r>
            <a:r>
              <a:rPr lang="pl-PL" altLang="pl-PL" sz="1200" i="0">
                <a:latin typeface="Calibri" panose="020F0502020204030204" pitchFamily="34" charset="0"/>
              </a:rPr>
              <a:t/>
            </a:r>
            <a:br>
              <a:rPr lang="pl-PL" altLang="pl-PL" sz="1200" i="0">
                <a:latin typeface="Calibri" panose="020F0502020204030204" pitchFamily="34" charset="0"/>
              </a:rPr>
            </a:br>
            <a:r>
              <a:rPr lang="en-US" altLang="pl-PL" sz="1200" i="0">
                <a:latin typeface="Calibri" panose="020F0502020204030204" pitchFamily="34" charset="0"/>
              </a:rPr>
              <a:t>w ramach Programu Operacyjnego Pomoc Techniczna 2014-2020</a:t>
            </a:r>
            <a:endParaRPr lang="pl-PL" altLang="pl-PL" sz="1200"/>
          </a:p>
        </p:txBody>
      </p:sp>
      <p:cxnSp>
        <p:nvCxnSpPr>
          <p:cNvPr id="6" name="Łącznik prosty 5"/>
          <p:cNvCxnSpPr/>
          <p:nvPr userDrawn="1"/>
        </p:nvCxnSpPr>
        <p:spPr>
          <a:xfrm>
            <a:off x="179388" y="5949950"/>
            <a:ext cx="8640762" cy="0"/>
          </a:xfrm>
          <a:prstGeom prst="line">
            <a:avLst/>
          </a:prstGeom>
          <a:ln w="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6FD6-08A5-412A-83B4-C72A19BC04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6782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F273B-BF66-4EEB-B3A8-BADDD31DD5A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689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80EF-62A5-4E50-8381-7D117F5A72D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650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8D60-5FB2-42A0-A173-439F07F306D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8291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5C77-EE93-4EB1-9B14-FF562CC4FB9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242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1403350" y="6092825"/>
            <a:ext cx="6264275" cy="461963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en-US" altLang="pl-PL" sz="1200" i="0">
                <a:latin typeface="Calibri" panose="020F0502020204030204" pitchFamily="34" charset="0"/>
              </a:rPr>
              <a:t>Projekt</a:t>
            </a:r>
            <a:r>
              <a:rPr lang="pl-PL" altLang="pl-PL" sz="1200" i="0">
                <a:latin typeface="Calibri" panose="020F0502020204030204" pitchFamily="34" charset="0"/>
              </a:rPr>
              <a:t> jest</a:t>
            </a:r>
            <a:r>
              <a:rPr lang="en-US" altLang="pl-PL" sz="1200" i="0">
                <a:latin typeface="Calibri" panose="020F0502020204030204" pitchFamily="34" charset="0"/>
              </a:rPr>
              <a:t> współfinansowany przez Unię Europejską z</a:t>
            </a:r>
            <a:r>
              <a:rPr lang="pl-PL" altLang="pl-PL" sz="1200" i="0">
                <a:latin typeface="Calibri" panose="020F0502020204030204" pitchFamily="34" charset="0"/>
              </a:rPr>
              <a:t> </a:t>
            </a:r>
            <a:r>
              <a:rPr lang="en-US" altLang="pl-PL" sz="1200" i="0">
                <a:latin typeface="Calibri" panose="020F0502020204030204" pitchFamily="34" charset="0"/>
              </a:rPr>
              <a:t>Funduszu Spójności </a:t>
            </a:r>
            <a:r>
              <a:rPr lang="pl-PL" altLang="pl-PL" sz="1200" i="0">
                <a:latin typeface="Calibri" panose="020F0502020204030204" pitchFamily="34" charset="0"/>
              </a:rPr>
              <a:t/>
            </a:r>
            <a:br>
              <a:rPr lang="pl-PL" altLang="pl-PL" sz="1200" i="0">
                <a:latin typeface="Calibri" panose="020F0502020204030204" pitchFamily="34" charset="0"/>
              </a:rPr>
            </a:br>
            <a:r>
              <a:rPr lang="en-US" altLang="pl-PL" sz="1200" i="0">
                <a:latin typeface="Calibri" panose="020F0502020204030204" pitchFamily="34" charset="0"/>
              </a:rPr>
              <a:t>w ramach Programu Operacyjnego Pomoc Techniczna 2014-2020</a:t>
            </a:r>
            <a:endParaRPr lang="pl-PL" altLang="pl-PL" sz="1200"/>
          </a:p>
        </p:txBody>
      </p:sp>
      <p:cxnSp>
        <p:nvCxnSpPr>
          <p:cNvPr id="4" name="Łącznik prosty 3"/>
          <p:cNvCxnSpPr/>
          <p:nvPr userDrawn="1"/>
        </p:nvCxnSpPr>
        <p:spPr>
          <a:xfrm>
            <a:off x="179388" y="5949950"/>
            <a:ext cx="8640762" cy="0"/>
          </a:xfrm>
          <a:prstGeom prst="line">
            <a:avLst/>
          </a:prstGeom>
          <a:ln w="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2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AF51-216E-46A7-9E1C-61DDF456E77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5407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179388" y="6165850"/>
            <a:ext cx="8640762" cy="276225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1200" i="0">
                <a:latin typeface="Calibri" panose="020F0502020204030204" pitchFamily="34" charset="0"/>
              </a:rPr>
              <a:t>Projekt współfinansowany z Funduszu Spójności Unii Europejskiej w ramach Programu Pomoc Techniczna 2014-2020</a:t>
            </a:r>
          </a:p>
        </p:txBody>
      </p:sp>
      <p:cxnSp>
        <p:nvCxnSpPr>
          <p:cNvPr id="3" name="Łącznik prosty 2"/>
          <p:cNvCxnSpPr/>
          <p:nvPr userDrawn="1"/>
        </p:nvCxnSpPr>
        <p:spPr>
          <a:xfrm>
            <a:off x="179388" y="5949950"/>
            <a:ext cx="8640762" cy="0"/>
          </a:xfrm>
          <a:prstGeom prst="line">
            <a:avLst/>
          </a:prstGeom>
          <a:ln w="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2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A18E-E835-4C4C-85B6-C540DB857B8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713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403350" y="6092825"/>
            <a:ext cx="6264275" cy="461963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en-US" altLang="pl-PL" sz="1200" i="0">
                <a:latin typeface="Calibri" panose="020F0502020204030204" pitchFamily="34" charset="0"/>
              </a:rPr>
              <a:t>Projekt</a:t>
            </a:r>
            <a:r>
              <a:rPr lang="pl-PL" altLang="pl-PL" sz="1200" i="0">
                <a:latin typeface="Calibri" panose="020F0502020204030204" pitchFamily="34" charset="0"/>
              </a:rPr>
              <a:t> jest</a:t>
            </a:r>
            <a:r>
              <a:rPr lang="en-US" altLang="pl-PL" sz="1200" i="0">
                <a:latin typeface="Calibri" panose="020F0502020204030204" pitchFamily="34" charset="0"/>
              </a:rPr>
              <a:t> współfinansowany przez Unię Europejską z</a:t>
            </a:r>
            <a:r>
              <a:rPr lang="pl-PL" altLang="pl-PL" sz="1200" i="0">
                <a:latin typeface="Calibri" panose="020F0502020204030204" pitchFamily="34" charset="0"/>
              </a:rPr>
              <a:t> </a:t>
            </a:r>
            <a:r>
              <a:rPr lang="en-US" altLang="pl-PL" sz="1200" i="0">
                <a:latin typeface="Calibri" panose="020F0502020204030204" pitchFamily="34" charset="0"/>
              </a:rPr>
              <a:t>Funduszu Spójności </a:t>
            </a:r>
            <a:r>
              <a:rPr lang="pl-PL" altLang="pl-PL" sz="1200" i="0">
                <a:latin typeface="Calibri" panose="020F0502020204030204" pitchFamily="34" charset="0"/>
              </a:rPr>
              <a:t/>
            </a:r>
            <a:br>
              <a:rPr lang="pl-PL" altLang="pl-PL" sz="1200" i="0">
                <a:latin typeface="Calibri" panose="020F0502020204030204" pitchFamily="34" charset="0"/>
              </a:rPr>
            </a:br>
            <a:r>
              <a:rPr lang="en-US" altLang="pl-PL" sz="1200" i="0">
                <a:latin typeface="Calibri" panose="020F0502020204030204" pitchFamily="34" charset="0"/>
              </a:rPr>
              <a:t>w ramach Programu Operacyjnego Pomoc Techniczna 2014-2020</a:t>
            </a:r>
            <a:endParaRPr lang="pl-PL" altLang="pl-PL" sz="1200"/>
          </a:p>
        </p:txBody>
      </p:sp>
      <p:cxnSp>
        <p:nvCxnSpPr>
          <p:cNvPr id="6" name="Łącznik prosty 5"/>
          <p:cNvCxnSpPr/>
          <p:nvPr userDrawn="1"/>
        </p:nvCxnSpPr>
        <p:spPr>
          <a:xfrm>
            <a:off x="179388" y="5949950"/>
            <a:ext cx="8640762" cy="0"/>
          </a:xfrm>
          <a:prstGeom prst="line">
            <a:avLst/>
          </a:prstGeom>
          <a:ln w="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0025"/>
            <a:ext cx="86741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DF30-924C-4132-941C-ECFFD0DE66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380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twardokus\Desktop\Wizualizacja - wrzesień 2015\WIZUALIZACJA_PIFE_08.12.2015\NOGŁÓWKI DOKUMENTÓW_PIFE\Nagłówek maila_PIFE - kolorow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74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403350" y="6092825"/>
            <a:ext cx="6264275" cy="461963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en-US" altLang="pl-PL" sz="1200" i="0">
                <a:latin typeface="Calibri" panose="020F0502020204030204" pitchFamily="34" charset="0"/>
              </a:rPr>
              <a:t>Projekt</a:t>
            </a:r>
            <a:r>
              <a:rPr lang="pl-PL" altLang="pl-PL" sz="1200" i="0">
                <a:latin typeface="Calibri" panose="020F0502020204030204" pitchFamily="34" charset="0"/>
              </a:rPr>
              <a:t> jest</a:t>
            </a:r>
            <a:r>
              <a:rPr lang="en-US" altLang="pl-PL" sz="1200" i="0">
                <a:latin typeface="Calibri" panose="020F0502020204030204" pitchFamily="34" charset="0"/>
              </a:rPr>
              <a:t> współfinansowany przez Unię Europejską z</a:t>
            </a:r>
            <a:r>
              <a:rPr lang="pl-PL" altLang="pl-PL" sz="1200" i="0">
                <a:latin typeface="Calibri" panose="020F0502020204030204" pitchFamily="34" charset="0"/>
              </a:rPr>
              <a:t> </a:t>
            </a:r>
            <a:r>
              <a:rPr lang="en-US" altLang="pl-PL" sz="1200" i="0">
                <a:latin typeface="Calibri" panose="020F0502020204030204" pitchFamily="34" charset="0"/>
              </a:rPr>
              <a:t>Funduszu Spójności </a:t>
            </a:r>
            <a:r>
              <a:rPr lang="pl-PL" altLang="pl-PL" sz="1200" i="0">
                <a:latin typeface="Calibri" panose="020F0502020204030204" pitchFamily="34" charset="0"/>
              </a:rPr>
              <a:t/>
            </a:r>
            <a:br>
              <a:rPr lang="pl-PL" altLang="pl-PL" sz="1200" i="0">
                <a:latin typeface="Calibri" panose="020F0502020204030204" pitchFamily="34" charset="0"/>
              </a:rPr>
            </a:br>
            <a:r>
              <a:rPr lang="en-US" altLang="pl-PL" sz="1200" i="0">
                <a:latin typeface="Calibri" panose="020F0502020204030204" pitchFamily="34" charset="0"/>
              </a:rPr>
              <a:t>w ramach Programu Operacyjnego Pomoc Techniczna 2014-2020</a:t>
            </a:r>
            <a:endParaRPr lang="pl-PL" altLang="pl-PL" sz="1200"/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179388" y="5949950"/>
            <a:ext cx="8640762" cy="0"/>
          </a:xfrm>
          <a:prstGeom prst="line">
            <a:avLst/>
          </a:prstGeom>
          <a:ln w="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89FB-F74D-44E4-9A95-484A520E0C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980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3AE90F-E39B-4F80-A924-E899377C876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unktinformacyjny@pomorskie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.tarwacka@pomorskie.eu" TargetMode="External"/><Relationship Id="rId4" Type="http://schemas.openxmlformats.org/officeDocument/2006/relationships/hyperlink" Target="mailto:m.szwedowska@pomorskie.e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gnieszka.stefaniak@gup.gdansk.p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.witkowska@powiat-gdanski.p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wa.kremer@gdansk.gda.p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.frp.pl/" TargetMode="External"/><Relationship Id="rId4" Type="http://schemas.openxmlformats.org/officeDocument/2006/relationships/hyperlink" Target="https://inwestujwrozwoj.pl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ylwia.lopacinska@gup.gdansk.pl?subject=Pytanie%20o%20dotacj%C4%99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dansk.praca.gov.pl/-/15774993-gdanski-urzad-pracy-wznawia-udzielanie-dotacji-na-wlasny-bizne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.cichosz@powiatkoscierski.eu" TargetMode="External"/><Relationship Id="rId2" Type="http://schemas.openxmlformats.org/officeDocument/2006/relationships/hyperlink" Target="mailto:starostwo@powiatkoscierski.pl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gozdzielewska_rti@dzierzgon.com.pl" TargetMode="External"/><Relationship Id="rId2" Type="http://schemas.openxmlformats.org/officeDocument/2006/relationships/hyperlink" Target="mailto:rti@dzierzgon.com.p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justyna.piasecka@kppt.pl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biuro@rarytas.malbork.pl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kbrzezinska@kepice.p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projekty@marmolowski.p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fp.com.pl/pozyczki/wojewodztwo/pomorskie/rodzaj/start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fp.gda.pl/strona-87-pozyczka_ogolnorozwojowa.html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punktinformacyjny@pomorskie.e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s.gov.pl/" TargetMode="External"/><Relationship Id="rId2" Type="http://schemas.openxmlformats.org/officeDocument/2006/relationships/hyperlink" Target="http://www.funduszeeuropejskie.gov.pl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rpo.pomorskie.e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.nowicka@gdynia.p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.mazurek@ckziu1.gda.p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rojekty@pupgdynia.p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3B0AD0-1E3C-48A0-AB2F-399C805EA063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Prostokąt 1"/>
          <p:cNvSpPr>
            <a:spLocks noChangeArrowheads="1"/>
          </p:cNvSpPr>
          <p:nvPr/>
        </p:nvSpPr>
        <p:spPr bwMode="auto">
          <a:xfrm>
            <a:off x="620713" y="1916113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dirty="0">
                <a:latin typeface="Arial" panose="020B0604020202020204" pitchFamily="34" charset="0"/>
              </a:rPr>
              <a:t> </a:t>
            </a:r>
            <a:r>
              <a:rPr lang="pl-PL" altLang="pl-PL" b="1" i="0" dirty="0"/>
              <a:t> </a:t>
            </a:r>
            <a:endParaRPr lang="pl-PL" altLang="pl-PL" sz="2800" i="0" dirty="0">
              <a:latin typeface="Arial" panose="020B0604020202020204" pitchFamily="34" charset="0"/>
            </a:endParaRPr>
          </a:p>
        </p:txBody>
      </p:sp>
      <p:sp>
        <p:nvSpPr>
          <p:cNvPr id="10244" name="Prostokąt 2"/>
          <p:cNvSpPr>
            <a:spLocks noChangeArrowheads="1"/>
          </p:cNvSpPr>
          <p:nvPr/>
        </p:nvSpPr>
        <p:spPr bwMode="auto">
          <a:xfrm>
            <a:off x="2555875" y="3797300"/>
            <a:ext cx="4572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i="0" dirty="0">
                <a:solidFill>
                  <a:srgbClr val="000000"/>
                </a:solidFill>
              </a:rPr>
              <a:t>Departament Programów Regionalnych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i="0" dirty="0">
                <a:solidFill>
                  <a:srgbClr val="000000"/>
                </a:solidFill>
              </a:rPr>
              <a:t>Główny Punkt Informacyjny Funduszy Europejskich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i="0" dirty="0">
                <a:solidFill>
                  <a:srgbClr val="000000"/>
                </a:solidFill>
              </a:rPr>
              <a:t>Urząd Marszałkowski Województwa Pomorskiego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400" i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l-PL" sz="1400" i="0" dirty="0">
                <a:solidFill>
                  <a:srgbClr val="000000"/>
                </a:solidFill>
                <a:hlinkClick r:id="rId3"/>
              </a:rPr>
              <a:t>punktinformacyjny@pomorskie.</a:t>
            </a:r>
            <a:r>
              <a:rPr lang="pl-PL" altLang="pl-PL" sz="1400" i="0" dirty="0" err="1">
                <a:solidFill>
                  <a:srgbClr val="000000"/>
                </a:solidFill>
                <a:hlinkClick r:id="rId3"/>
              </a:rPr>
              <a:t>eu</a:t>
            </a:r>
            <a:r>
              <a:rPr lang="pl-PL" altLang="pl-PL" sz="1400" i="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i="0" dirty="0">
                <a:solidFill>
                  <a:srgbClr val="000000"/>
                </a:solidFill>
                <a:hlinkClick r:id="rId4"/>
              </a:rPr>
              <a:t>m.szwedowska@pomorskie.eu</a:t>
            </a:r>
            <a:r>
              <a:rPr lang="pl-PL" altLang="pl-PL" sz="1400" i="0" dirty="0">
                <a:solidFill>
                  <a:srgbClr val="000000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i="0" dirty="0">
                <a:solidFill>
                  <a:srgbClr val="000000"/>
                </a:solidFill>
                <a:hlinkClick r:id="rId5"/>
              </a:rPr>
              <a:t>k.tarwacka@pomorskie.eu</a:t>
            </a:r>
            <a:r>
              <a:rPr lang="pl-PL" altLang="pl-PL" sz="1400" i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D1168AC-60CB-4C70-9AD2-F241CB99C434}"/>
              </a:ext>
            </a:extLst>
          </p:cNvPr>
          <p:cNvSpPr/>
          <p:nvPr/>
        </p:nvSpPr>
        <p:spPr>
          <a:xfrm>
            <a:off x="648335" y="1131283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i="0" dirty="0">
                <a:latin typeface="+mn-lt"/>
              </a:rPr>
              <a:t>Zakładanie działalności gospodarczej </a:t>
            </a:r>
            <a:br>
              <a:rPr lang="pl-PL" sz="3200" b="1" i="0" dirty="0">
                <a:latin typeface="+mn-lt"/>
              </a:rPr>
            </a:br>
            <a:r>
              <a:rPr lang="pl-PL" sz="3200" b="1" i="0" dirty="0">
                <a:latin typeface="+mn-lt"/>
              </a:rPr>
              <a:t>i podnoszenie kwalifikacji zawodowych</a:t>
            </a:r>
          </a:p>
          <a:p>
            <a:pPr algn="ctr"/>
            <a:r>
              <a:rPr lang="pl-PL" sz="3200" b="1" i="0" dirty="0">
                <a:latin typeface="+mn-lt"/>
              </a:rPr>
              <a:t>z Funduszami Europejskimi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980728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latin typeface="+mn-lt"/>
              </a:rPr>
              <a:t>Projekt pn. „Zintegrowana Inwestycja w Talenty IV”</a:t>
            </a:r>
          </a:p>
          <a:p>
            <a:pPr algn="ctr"/>
            <a:endParaRPr lang="pl-PL" b="1" i="0" dirty="0">
              <a:latin typeface="+mn-lt"/>
            </a:endParaRPr>
          </a:p>
          <a:p>
            <a:r>
              <a:rPr lang="pl-PL" i="0" dirty="0">
                <a:latin typeface="+mn-lt"/>
              </a:rPr>
              <a:t>Realizator projektu: Gmina Miasta Gdańska, Gdański Urząd Pracy</a:t>
            </a:r>
          </a:p>
          <a:p>
            <a:r>
              <a:rPr lang="pl-PL" i="0" dirty="0">
                <a:latin typeface="+mn-lt"/>
              </a:rPr>
              <a:t>Partner projektu: Pracodawcy Pomorza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Obszar realizacji: Gdańsk, powiat gdański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Kontakt: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Agnieszka Stefaniak </a:t>
            </a:r>
          </a:p>
          <a:p>
            <a:r>
              <a:rPr lang="pl-PL" i="0" dirty="0">
                <a:latin typeface="+mn-lt"/>
              </a:rPr>
              <a:t>Telefon: 58 7431345 </a:t>
            </a:r>
          </a:p>
          <a:p>
            <a:r>
              <a:rPr lang="pl-PL" i="0" dirty="0">
                <a:latin typeface="+mn-lt"/>
              </a:rPr>
              <a:t>Faks: 58 7431301</a:t>
            </a:r>
          </a:p>
          <a:p>
            <a:r>
              <a:rPr lang="pl-PL" i="0" dirty="0">
                <a:latin typeface="+mn-lt"/>
              </a:rPr>
              <a:t>Adres e-mail: </a:t>
            </a:r>
            <a:r>
              <a:rPr lang="pl-PL" i="0" dirty="0">
                <a:latin typeface="+mn-lt"/>
                <a:hlinkClick r:id="rId2"/>
              </a:rPr>
              <a:t>agnieszka.stefaniak@gup.gdansk.pl</a:t>
            </a:r>
            <a:r>
              <a:rPr lang="pl-PL" i="0" dirty="0">
                <a:latin typeface="+mn-lt"/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509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980728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latin typeface="+mj-lt"/>
              </a:rPr>
              <a:t>Projekt pn. „Mieszkańcy Powiatu Gdańskiego aktywni zawodowo- etap III”</a:t>
            </a:r>
          </a:p>
          <a:p>
            <a:endParaRPr lang="pl-PL" i="0" dirty="0">
              <a:latin typeface="+mj-lt"/>
            </a:endParaRPr>
          </a:p>
          <a:p>
            <a:r>
              <a:rPr lang="pl-PL" i="0" dirty="0">
                <a:latin typeface="+mj-lt"/>
              </a:rPr>
              <a:t>Realizator projektu: Powiat Gdański</a:t>
            </a:r>
          </a:p>
          <a:p>
            <a:r>
              <a:rPr lang="pl-PL" i="0" dirty="0">
                <a:latin typeface="+mj-lt"/>
              </a:rPr>
              <a:t>Partner projektu: Pomorska Akademia Działania</a:t>
            </a:r>
          </a:p>
          <a:p>
            <a:endParaRPr lang="pl-PL" i="0" dirty="0">
              <a:latin typeface="+mj-lt"/>
            </a:endParaRPr>
          </a:p>
          <a:p>
            <a:r>
              <a:rPr lang="pl-PL" i="0" dirty="0">
                <a:latin typeface="+mj-lt"/>
              </a:rPr>
              <a:t>Obszar działania: powiat gdański, powiat tczewski, Gdańsk</a:t>
            </a:r>
          </a:p>
          <a:p>
            <a:endParaRPr lang="pl-PL" i="0" dirty="0">
              <a:latin typeface="+mj-lt"/>
            </a:endParaRPr>
          </a:p>
          <a:p>
            <a:r>
              <a:rPr lang="pl-PL" i="0" dirty="0">
                <a:latin typeface="+mj-lt"/>
              </a:rPr>
              <a:t>Kontakt:</a:t>
            </a:r>
          </a:p>
          <a:p>
            <a:endParaRPr lang="pl-PL" i="0" dirty="0">
              <a:latin typeface="+mj-lt"/>
            </a:endParaRPr>
          </a:p>
          <a:p>
            <a:r>
              <a:rPr lang="pl-PL" i="0" dirty="0">
                <a:latin typeface="+mj-lt"/>
              </a:rPr>
              <a:t>Anna Witkowska-Niedźwiecka </a:t>
            </a:r>
            <a:br>
              <a:rPr lang="pl-PL" i="0" dirty="0">
                <a:latin typeface="+mj-lt"/>
              </a:rPr>
            </a:br>
            <a:r>
              <a:rPr lang="pl-PL" i="0" dirty="0">
                <a:latin typeface="+mj-lt"/>
              </a:rPr>
              <a:t>Telefon: 660758679 </a:t>
            </a:r>
          </a:p>
          <a:p>
            <a:r>
              <a:rPr lang="pl-PL" i="0" dirty="0">
                <a:latin typeface="+mj-lt"/>
              </a:rPr>
              <a:t>Adres e-mail: </a:t>
            </a:r>
            <a:r>
              <a:rPr lang="pl-PL" i="0" dirty="0">
                <a:latin typeface="+mj-lt"/>
                <a:hlinkClick r:id="rId2"/>
              </a:rPr>
              <a:t>a.witkowska@powiat-gdanski.pl</a:t>
            </a:r>
            <a:r>
              <a:rPr lang="pl-PL" i="0" dirty="0">
                <a:latin typeface="+mj-lt"/>
              </a:rPr>
              <a:t>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63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96" y="980728"/>
            <a:ext cx="91085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latin typeface="+mn-lt"/>
              </a:rPr>
              <a:t>Projekt pn. „Cała Naprzód edycja III”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Realizator projektu: Gmina Miasta Gdańska, Miejski Ośrodek Pomocy Rodzinie w Gdańsku</a:t>
            </a:r>
          </a:p>
          <a:p>
            <a:r>
              <a:rPr lang="pl-PL" i="0" dirty="0">
                <a:latin typeface="+mn-lt"/>
              </a:rPr>
              <a:t>Partnerzy projektu: Gmina Pszczółki, Gmina Suchy Dąb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Obszar realizacji: Gdańsk, Gdynia, Sopot, powiat gdański, powiat tczewski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Kontakt:</a:t>
            </a:r>
          </a:p>
          <a:p>
            <a:endParaRPr lang="pl-PL" i="0" dirty="0">
              <a:latin typeface="+mn-lt"/>
            </a:endParaRPr>
          </a:p>
          <a:p>
            <a:r>
              <a:rPr lang="nb-NO" i="0" dirty="0">
                <a:latin typeface="+mn-lt"/>
              </a:rPr>
              <a:t>Ewa Kremer </a:t>
            </a:r>
          </a:p>
          <a:p>
            <a:r>
              <a:rPr lang="nb-NO" i="0" dirty="0">
                <a:latin typeface="+mn-lt"/>
              </a:rPr>
              <a:t>Telefon: 58 342 31 68 </a:t>
            </a:r>
          </a:p>
          <a:p>
            <a:r>
              <a:rPr lang="nb-NO" i="0" dirty="0">
                <a:latin typeface="+mn-lt"/>
              </a:rPr>
              <a:t>Faks: 58 342 31 51 </a:t>
            </a:r>
          </a:p>
          <a:p>
            <a:r>
              <a:rPr lang="nb-NO" i="0" dirty="0">
                <a:latin typeface="+mn-lt"/>
              </a:rPr>
              <a:t>Adres e-mail: </a:t>
            </a:r>
            <a:r>
              <a:rPr lang="nb-NO" i="0" dirty="0">
                <a:latin typeface="+mn-lt"/>
                <a:hlinkClick r:id="rId2"/>
              </a:rPr>
              <a:t>ewa.kremer@gdansk.gda.pl</a:t>
            </a:r>
            <a:r>
              <a:rPr lang="pl-PL" i="0" dirty="0">
                <a:latin typeface="+mn-lt"/>
              </a:rPr>
              <a:t> </a:t>
            </a:r>
            <a:endParaRPr lang="nb-NO" i="0" dirty="0">
              <a:latin typeface="+mn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9529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A55561-4D75-48DB-83A0-79CC193395E7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4F9052A-E1BA-465F-9002-934C458007B5}"/>
              </a:ext>
            </a:extLst>
          </p:cNvPr>
          <p:cNvSpPr txBox="1"/>
          <p:nvPr/>
        </p:nvSpPr>
        <p:spPr>
          <a:xfrm>
            <a:off x="0" y="981075"/>
            <a:ext cx="9144000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b="1" i="0" dirty="0">
                <a:latin typeface="+mn-lt"/>
              </a:rPr>
              <a:t>Podnoszenie kwalifikacji - nieoprocentowane pożyczki na kształcenie z możliwością częściowego umorzenia</a:t>
            </a:r>
          </a:p>
          <a:p>
            <a:pPr algn="ctr">
              <a:defRPr/>
            </a:pPr>
            <a:endParaRPr lang="pl-PL" b="1" i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i="0" dirty="0">
                <a:latin typeface="+mn-lt"/>
              </a:rPr>
              <a:t>Dwa projekty: „Pożyczki na kształcenie” i „Ogólnopolski Program Edukacji Naukowej”, współfinansowane z Programu Operacyjnego Wiedza Edukacja Rozwój- działanie 4.1. Innowacje społeczne;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i="0" dirty="0">
                <a:latin typeface="+mn-lt"/>
              </a:rPr>
              <a:t>Środki z pożyczki </a:t>
            </a:r>
            <a:r>
              <a:rPr lang="pl-PL" altLang="pl-PL" sz="1400" i="0" dirty="0">
                <a:latin typeface="+mn-lt"/>
                <a:cs typeface="Calibri" panose="020F0502020204030204" pitchFamily="34" charset="0"/>
              </a:rPr>
              <a:t>mogą być przeznaczone na sfinansowanie wybranej przez Pożyczkobiorcę formy kształcenia (kursów, szkoleń, studiów podyplomowych, za wyjątkiem studiów I, II i III stopnia), trwających nie dłużej niż dwa lata, w dowolnej instytucji szkoleniowej, zlokalizowanej w Polsce lub w krajach Unii Europejskiej;</a:t>
            </a:r>
          </a:p>
          <a:p>
            <a:pPr>
              <a:defRPr/>
            </a:pPr>
            <a:endParaRPr lang="pl-PL" altLang="pl-PL" sz="1400" i="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sz="1400" b="1" i="0" dirty="0">
                <a:latin typeface="+mn-lt"/>
              </a:rPr>
              <a:t>Jakie warunki trzeba spełnić, aby uzyskać maksymalne (25%) umorzenie pożyczki?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b="1" i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b="1" i="0" dirty="0">
                <a:latin typeface="+mn-lt"/>
              </a:rPr>
              <a:t>15% </a:t>
            </a:r>
            <a:r>
              <a:rPr lang="pl-PL" sz="1400" i="0" dirty="0">
                <a:latin typeface="+mn-lt"/>
              </a:rPr>
              <a:t>za ukończenie wybranej formy kształcenia (potwierdzone odpowiednim dokumentem, tj. certyfikatem, dyplomem, zaświadczeniem, etc., dostarczonym Operatorowi w ciągu 30 dni od dnia zakończenia szkolenia);</a:t>
            </a:r>
          </a:p>
          <a:p>
            <a:pPr>
              <a:defRPr/>
            </a:pPr>
            <a:endParaRPr lang="pl-PL" sz="1400" i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b="1" i="0" dirty="0">
                <a:latin typeface="+mn-lt"/>
              </a:rPr>
              <a:t>20% </a:t>
            </a:r>
            <a:r>
              <a:rPr lang="pl-PL" sz="1400" i="0" dirty="0">
                <a:latin typeface="+mn-lt"/>
              </a:rPr>
              <a:t>za spełnienie powyższego warunku plus terminowość w spłacaniu rat;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i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b="1" i="0" dirty="0">
                <a:latin typeface="+mn-lt"/>
              </a:rPr>
              <a:t>25% </a:t>
            </a:r>
            <a:r>
              <a:rPr lang="pl-PL" sz="1400" i="0" dirty="0">
                <a:latin typeface="+mn-lt"/>
              </a:rPr>
              <a:t>za spełnienie powyższych wymogów plus osiągnięcie i wykazanie (w okresie do jednego roku od dnia zakończenia kształcenia) wymiernych korzyści na skutek ukończonej formy edukacji, tj. w przypadku osób bezrobotnych – podjęcie zatrudnienia, w przypadku osób pracujących – awans zawodowy bądź podwyżka w wysokości 15% brutto, ewentualnie przekwalifikowanie zawodowe zgodne z nabytymi kwalifikacjami.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altLang="pl-PL" i="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altLang="pl-PL" i="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altLang="pl-PL" i="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i="0" dirty="0"/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5040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E9B1C6-88FC-4E4A-B843-04210A2B8CC1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pole tekstowe 2"/>
          <p:cNvSpPr txBox="1">
            <a:spLocks noChangeArrowheads="1"/>
          </p:cNvSpPr>
          <p:nvPr/>
        </p:nvSpPr>
        <p:spPr bwMode="auto">
          <a:xfrm>
            <a:off x="0" y="9810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i="0">
                <a:latin typeface="Arial" panose="020B0604020202020204" pitchFamily="34" charset="0"/>
              </a:rPr>
              <a:t>Wnioski składa się on-line na stronach internetowych Operatorów: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800" b="1" i="0">
              <a:latin typeface="Arial" panose="020B0604020202020204" pitchFamily="34" charset="0"/>
            </a:endParaRPr>
          </a:p>
        </p:txBody>
      </p:sp>
      <p:pic>
        <p:nvPicPr>
          <p:cNvPr id="2867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7188"/>
            <a:ext cx="4267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933825"/>
            <a:ext cx="42989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Prostokąt 5"/>
          <p:cNvSpPr>
            <a:spLocks noChangeArrowheads="1"/>
          </p:cNvSpPr>
          <p:nvPr/>
        </p:nvSpPr>
        <p:spPr bwMode="auto">
          <a:xfrm>
            <a:off x="5076056" y="1916832"/>
            <a:ext cx="3816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0" dirty="0">
                <a:latin typeface="+mn-lt"/>
                <a:hlinkClick r:id="rId4"/>
              </a:rPr>
              <a:t>https://inwestujwrozwoj.pl/</a:t>
            </a:r>
            <a:endParaRPr lang="pl-PL" altLang="pl-PL" sz="1800" i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0" dirty="0">
                <a:latin typeface="+mn-lt"/>
              </a:rPr>
              <a:t>Nabór rozpocznie się 7 września. </a:t>
            </a:r>
            <a:br>
              <a:rPr lang="pl-PL" altLang="pl-PL" sz="1800" i="0" dirty="0">
                <a:latin typeface="+mn-lt"/>
              </a:rPr>
            </a:br>
            <a:r>
              <a:rPr lang="pl-PL" altLang="pl-PL" sz="1800" i="0" dirty="0">
                <a:latin typeface="+mn-lt"/>
              </a:rPr>
              <a:t>Maksymalna kwota pożyczki- 30 tys. zł.</a:t>
            </a:r>
          </a:p>
        </p:txBody>
      </p:sp>
      <p:sp>
        <p:nvSpPr>
          <p:cNvPr id="28679" name="Prostokąt 6"/>
          <p:cNvSpPr>
            <a:spLocks noChangeArrowheads="1"/>
          </p:cNvSpPr>
          <p:nvPr/>
        </p:nvSpPr>
        <p:spPr bwMode="auto">
          <a:xfrm>
            <a:off x="124644" y="4335760"/>
            <a:ext cx="39351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0" dirty="0">
                <a:latin typeface="+mn-lt"/>
                <a:hlinkClick r:id="rId5"/>
              </a:rPr>
              <a:t>https://open.frp.pl/</a:t>
            </a:r>
            <a:endParaRPr lang="pl-PL" altLang="pl-PL" sz="1800" i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0" dirty="0">
                <a:latin typeface="+mn-lt"/>
              </a:rPr>
              <a:t>Nabór rozpocznie się 6 września.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i="0" dirty="0">
                <a:latin typeface="+mn-lt"/>
              </a:rPr>
              <a:t>Maksymalna kwota pożyczki- 100 tys. zł.</a:t>
            </a:r>
          </a:p>
        </p:txBody>
      </p:sp>
    </p:spTree>
    <p:extLst>
      <p:ext uri="{BB962C8B-B14F-4D97-AF65-F5344CB8AC3E}">
        <p14:creationId xmlns:p14="http://schemas.microsoft.com/office/powerpoint/2010/main" val="276029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A9F8A-B037-4C22-B351-E57B85444AD9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pole tekstowe 2"/>
          <p:cNvSpPr txBox="1">
            <a:spLocks noChangeArrowheads="1"/>
          </p:cNvSpPr>
          <p:nvPr/>
        </p:nvSpPr>
        <p:spPr bwMode="auto">
          <a:xfrm>
            <a:off x="0" y="1052513"/>
            <a:ext cx="9144000" cy="555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i="0" dirty="0">
                <a:latin typeface="+mn-lt"/>
              </a:rPr>
              <a:t>Jednorazowe środki na rozpoczęcie działalności gospodarczej- oferta Gdańskiego Urzędu Pracy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b="1" i="0" dirty="0">
                <a:latin typeface="+mn-lt"/>
              </a:rPr>
              <a:t>Dla osób poniżej 30 roku życia: </a:t>
            </a:r>
            <a:r>
              <a:rPr lang="pl-PL" altLang="pl-PL" sz="1600" i="0" dirty="0">
                <a:latin typeface="+mn-lt"/>
              </a:rPr>
              <a:t>Program Operacyjny Wiedza Edukacja Rozwój, działanie 1.1. Wsparcie osób młodych pozostających bez pracy na regionalnym rynku pracy- projekty pozakonkursowe.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i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b="1" i="0" dirty="0">
                <a:latin typeface="+mn-lt"/>
              </a:rPr>
              <a:t>Dla osób powyżej 30 roku życia: </a:t>
            </a:r>
            <a:r>
              <a:rPr lang="pl-PL" altLang="pl-PL" sz="1600" i="0" dirty="0">
                <a:latin typeface="+mn-lt"/>
              </a:rPr>
              <a:t>Regionalny Program Operacyjny Województwa Pomorskiego 2014-2020, działanie 5.1. Aktywizacja zawodowa osób bezrobotnych- projekty Powiatowych Urzędów Pracy.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pl-PL" altLang="pl-PL" sz="1600" b="1" i="0" dirty="0"/>
              <a:t>Kto może złożyć wniosek o dofinansowanie?</a:t>
            </a:r>
            <a:br>
              <a:rPr lang="pl-PL" altLang="pl-PL" sz="1600" b="1" i="0" dirty="0"/>
            </a:br>
            <a:r>
              <a:rPr lang="pl-PL" altLang="pl-PL" sz="1600" i="0" dirty="0"/>
              <a:t>Osoba bezrobotna zarejestrowana w Gdańskim Urzędzie Pracy.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b="1" i="0" dirty="0">
                <a:latin typeface="+mn-lt"/>
              </a:rPr>
              <a:t>Nabór wniosków: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sz="1600" i="0" dirty="0">
              <a:latin typeface="+mn-lt"/>
            </a:endParaRPr>
          </a:p>
          <a:p>
            <a:pPr>
              <a:buNone/>
            </a:pPr>
            <a:r>
              <a:rPr lang="pl-PL" sz="1600" b="1" i="0" u="sng" dirty="0">
                <a:latin typeface="+mn-lt"/>
              </a:rPr>
              <a:t>06.09.2021 r. – 10.09.2021 r.</a:t>
            </a:r>
            <a:r>
              <a:rPr lang="pl-PL" sz="1600" i="0" dirty="0">
                <a:latin typeface="+mn-lt"/>
              </a:rPr>
              <a:t>  - około 80 osób</a:t>
            </a:r>
          </a:p>
          <a:p>
            <a:pPr>
              <a:buNone/>
            </a:pPr>
            <a:endParaRPr lang="pl-PL" sz="1600" i="0" dirty="0">
              <a:latin typeface="+mn-lt"/>
            </a:endParaRPr>
          </a:p>
          <a:p>
            <a:pPr>
              <a:buNone/>
            </a:pPr>
            <a:r>
              <a:rPr lang="pl-PL" sz="1600" i="0" dirty="0">
                <a:latin typeface="+mn-lt"/>
              </a:rPr>
              <a:t>Wsparcie finansowe będzie przyznawane w wysokości do 30 000,00 zł</a:t>
            </a:r>
          </a:p>
          <a:p>
            <a:pPr>
              <a:buNone/>
            </a:pPr>
            <a:endParaRPr lang="pl-PL" altLang="pl-PL" sz="1600" b="1" i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b="1" i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b="1" i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A9F8A-B037-4C22-B351-E57B85444AD9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pole tekstowe 2"/>
          <p:cNvSpPr txBox="1">
            <a:spLocks noChangeArrowheads="1"/>
          </p:cNvSpPr>
          <p:nvPr/>
        </p:nvSpPr>
        <p:spPr bwMode="auto">
          <a:xfrm>
            <a:off x="0" y="1052513"/>
            <a:ext cx="914400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i="0" dirty="0">
                <a:latin typeface="+mn-lt"/>
              </a:rPr>
              <a:t>Jednorazowe środki na rozpoczęcie działalności gospodarczej- oferta Gdańskiego Urzędu Pracy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i="0" dirty="0">
              <a:latin typeface="+mn-lt"/>
            </a:endParaRPr>
          </a:p>
          <a:p>
            <a:r>
              <a:rPr lang="pl-PL" sz="1600" i="0" dirty="0"/>
              <a:t>dokumenty należy składać po wcześniejszej wizycie u doradcy klienta w Dziale Pośrednictwa Pracy i Poradnictwa Zawodowego. </a:t>
            </a:r>
          </a:p>
          <a:p>
            <a:pPr>
              <a:buNone/>
            </a:pPr>
            <a:r>
              <a:rPr lang="pl-PL" sz="1600" i="0" dirty="0"/>
              <a:t/>
            </a:r>
            <a:br>
              <a:rPr lang="pl-PL" sz="1600" i="0" dirty="0"/>
            </a:br>
            <a:r>
              <a:rPr lang="pl-PL" sz="1600" i="0" dirty="0"/>
              <a:t>Spotkanie w tym celu można umówić mailowo najpóźniej </a:t>
            </a:r>
            <a:r>
              <a:rPr lang="pl-PL" sz="1600" b="1" i="0" u="sng" dirty="0"/>
              <a:t>do 03 września 2021</a:t>
            </a:r>
            <a:r>
              <a:rPr lang="pl-PL" sz="1600" i="0" dirty="0"/>
              <a:t>, wysyłając wiadomość na adres: </a:t>
            </a:r>
          </a:p>
          <a:p>
            <a:r>
              <a:rPr lang="pl-PL" sz="1600" i="0" dirty="0">
                <a:hlinkClick r:id="rId2"/>
              </a:rPr>
              <a:t>sylwia.lopacinska@gup.gdansk.pl</a:t>
            </a:r>
            <a:r>
              <a:rPr lang="pl-PL" sz="1600" i="0" dirty="0"/>
              <a:t> lub dzwoniąc pod numerem telefonu 58 743 14 40 (dla nazwiska zaczynających się na literę od A do Ł)  </a:t>
            </a:r>
          </a:p>
          <a:p>
            <a:r>
              <a:rPr lang="pl-PL" sz="1600" i="0" dirty="0">
                <a:hlinkClick r:id="rId2"/>
              </a:rPr>
              <a:t>beata.markowska@gup.gdansk.pl</a:t>
            </a:r>
            <a:r>
              <a:rPr lang="pl-PL" sz="1600" i="0" dirty="0"/>
              <a:t> lub dzwoniąc pod numerem telefonu 58 743 14 50 (dla nazwiska zaczynających się na literę od M do Z).  </a:t>
            </a:r>
          </a:p>
          <a:p>
            <a:pPr>
              <a:buNone/>
            </a:pPr>
            <a:endParaRPr lang="pl-PL" altLang="pl-PL" sz="1600" b="1" i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b="1" i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b="1" i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3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A9F8A-B037-4C22-B351-E57B85444AD9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pole tekstowe 2"/>
          <p:cNvSpPr txBox="1">
            <a:spLocks noChangeArrowheads="1"/>
          </p:cNvSpPr>
          <p:nvPr/>
        </p:nvSpPr>
        <p:spPr bwMode="auto">
          <a:xfrm>
            <a:off x="0" y="1052513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i="0" dirty="0">
                <a:latin typeface="+mn-lt"/>
              </a:rPr>
              <a:t>Jednorazowe środki na rozpoczęcie działalności gospodarczej- oferta Gdańskiego Urzędu Pracy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b="1" i="0" dirty="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i="0" dirty="0"/>
              <a:t>Każda osoba, która otrzyma środki na podjęcie działalności gospodarczej zostanie skierowana na szkolenie ABC Małego Biznesu.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i="0" dirty="0"/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i="0" dirty="0"/>
              <a:t>Informacje dotyczące szczegółowych warunków w tym osób uprawnionych do aplikowania w poszczególnych funduszach opublikowane będą na stronie internetowej GUP w ogłoszeniach o naborach.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b="1" i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b="1" i="0" dirty="0">
                <a:latin typeface="+mn-lt"/>
                <a:hlinkClick r:id="rId2"/>
              </a:rPr>
              <a:t>https://gdansk.praca.gov.pl/-/15774993-gdanski-urzad-pracy-wznawia-udzielanie-dotacji-na-wlasny-biznes</a:t>
            </a:r>
            <a:endParaRPr lang="pl-PL" altLang="pl-PL" sz="1600" b="1" i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600" b="1" i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400" b="1" i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b="1" i="0" dirty="0">
              <a:latin typeface="+mn-lt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600" b="1" i="0" dirty="0">
                <a:latin typeface="+mn-lt"/>
              </a:rPr>
              <a:t>Środki mogą być udzielane na podjęcie działalności  w rozumieniu przepisów ustawy o swobodzie działalności gospodarczej, tj. zarobkową działalność wytwórczą, budowlaną, handlową, usługową oraz poszukiwanie, rozpoznawanie i wydobywanie kopalin ze złóż, a także działalność zawodową, wykonywaną w sposób ciągły i zorganizowany. 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b="1" i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35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A9F8A-B037-4C22-B351-E57B85444AD9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pole tekstowe 2"/>
          <p:cNvSpPr txBox="1">
            <a:spLocks noChangeArrowheads="1"/>
          </p:cNvSpPr>
          <p:nvPr/>
        </p:nvSpPr>
        <p:spPr bwMode="auto">
          <a:xfrm>
            <a:off x="107504" y="980728"/>
            <a:ext cx="8676456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600" b="1" i="0" dirty="0">
                <a:latin typeface="+mn-lt"/>
              </a:rPr>
              <a:t>GUP nie udziela środków na podjęcie następujących przedsięwzięć 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600" b="1" i="0" dirty="0">
                <a:latin typeface="+mn-lt"/>
              </a:rPr>
              <a:t/>
            </a:r>
            <a:br>
              <a:rPr lang="pl-PL" altLang="pl-PL" sz="1600" b="1" i="0" dirty="0">
                <a:latin typeface="+mn-lt"/>
              </a:rPr>
            </a:br>
            <a:r>
              <a:rPr lang="pl-PL" altLang="pl-PL" sz="1600" b="1" i="0" dirty="0">
                <a:latin typeface="+mn-lt"/>
              </a:rPr>
              <a:t>- </a:t>
            </a:r>
            <a:r>
              <a:rPr lang="pl-PL" altLang="pl-PL" sz="1600" i="0" dirty="0">
                <a:cs typeface="Open Sans" panose="020B0606030504020204" pitchFamily="34" charset="0"/>
              </a:rPr>
              <a:t>działalność wytwórczą w rolnictwie w zakresie upraw rolnych oraz chowu i hodowli zwierząt, ogrodnictwa, warzywnictwa, leśnictwa i rybactwa śródlądowego, a także wynajmowania przez rolników pokoi, sprzedaży posiłków domowych i świadczenia w gospodarstwach rolnych innych usług związanych z pobytem turystów,</a:t>
            </a:r>
            <a:br>
              <a:rPr lang="pl-PL" altLang="pl-PL" sz="1600" i="0" dirty="0">
                <a:cs typeface="Open Sans" panose="020B0606030504020204" pitchFamily="34" charset="0"/>
              </a:rPr>
            </a:br>
            <a:r>
              <a:rPr lang="pl-PL" altLang="pl-PL" sz="1600" i="0" dirty="0">
                <a:cs typeface="Open Sans" panose="020B0606030504020204" pitchFamily="34" charset="0"/>
              </a:rPr>
              <a:t>- działalność sezonową (obowiązek prowadzenia działalności przez 12 miesięcy),</a:t>
            </a:r>
            <a:br>
              <a:rPr lang="pl-PL" altLang="pl-PL" sz="1600" i="0" dirty="0">
                <a:cs typeface="Open Sans" panose="020B0606030504020204" pitchFamily="34" charset="0"/>
              </a:rPr>
            </a:br>
            <a:r>
              <a:rPr lang="pl-PL" altLang="pl-PL" sz="1600" i="0" dirty="0">
                <a:cs typeface="Open Sans" panose="020B0606030504020204" pitchFamily="34" charset="0"/>
              </a:rPr>
              <a:t>- handel prowadzony na rynkach i targowiskach (wymagany jest punkt stacjonarny),</a:t>
            </a:r>
            <a:br>
              <a:rPr lang="pl-PL" altLang="pl-PL" sz="1600" i="0" dirty="0">
                <a:cs typeface="Open Sans" panose="020B0606030504020204" pitchFamily="34" charset="0"/>
              </a:rPr>
            </a:br>
            <a:r>
              <a:rPr lang="pl-PL" altLang="pl-PL" sz="1600" i="0" dirty="0">
                <a:cs typeface="Open Sans" panose="020B0606030504020204" pitchFamily="34" charset="0"/>
              </a:rPr>
              <a:t>- handel akwizycyjny,</a:t>
            </a:r>
            <a:br>
              <a:rPr lang="pl-PL" altLang="pl-PL" sz="1600" i="0" dirty="0">
                <a:cs typeface="Open Sans" panose="020B0606030504020204" pitchFamily="34" charset="0"/>
              </a:rPr>
            </a:br>
            <a:r>
              <a:rPr lang="pl-PL" altLang="pl-PL" sz="1600" i="0" dirty="0">
                <a:cs typeface="Open Sans" panose="020B0606030504020204" pitchFamily="34" charset="0"/>
              </a:rPr>
              <a:t>- transport osób taksówkami,</a:t>
            </a:r>
            <a:br>
              <a:rPr lang="pl-PL" altLang="pl-PL" sz="1600" i="0" dirty="0">
                <a:cs typeface="Open Sans" panose="020B0606030504020204" pitchFamily="34" charset="0"/>
              </a:rPr>
            </a:br>
            <a:r>
              <a:rPr lang="pl-PL" altLang="pl-PL" sz="1600" i="0" dirty="0">
                <a:cs typeface="Open Sans" panose="020B0606030504020204" pitchFamily="34" charset="0"/>
              </a:rPr>
              <a:t>- wynajem pomieszczeń,</a:t>
            </a:r>
            <a:br>
              <a:rPr lang="pl-PL" altLang="pl-PL" sz="1600" i="0" dirty="0">
                <a:cs typeface="Open Sans" panose="020B0606030504020204" pitchFamily="34" charset="0"/>
              </a:rPr>
            </a:br>
            <a:r>
              <a:rPr lang="pl-PL" altLang="pl-PL" sz="1600" i="0" dirty="0">
                <a:cs typeface="Open Sans" panose="020B0606030504020204" pitchFamily="34" charset="0"/>
              </a:rPr>
              <a:t>- działalność, której siedziba i miejsce stałego wykonywania znajduje się poza terenem Obszaru Metropolitalnego Gdańsk-Gdynia-Sopot,</a:t>
            </a:r>
            <a:br>
              <a:rPr lang="pl-PL" altLang="pl-PL" sz="1600" i="0" dirty="0">
                <a:cs typeface="Open Sans" panose="020B0606030504020204" pitchFamily="34" charset="0"/>
              </a:rPr>
            </a:br>
            <a:r>
              <a:rPr lang="pl-PL" altLang="pl-PL" sz="1600" i="0" dirty="0">
                <a:cs typeface="Open Sans" panose="020B0606030504020204" pitchFamily="34" charset="0"/>
              </a:rPr>
              <a:t>- prowadzenie działalności tożsamej z działalnością współmałżonka,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pl-PL" altLang="pl-PL" sz="1600" i="0" dirty="0">
                <a:cs typeface="Open Sans" panose="020B0606030504020204" pitchFamily="34" charset="0"/>
              </a:rPr>
              <a:t>usługi wróżbiarskie i ezoteryczne,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pl-PL" altLang="pl-PL" sz="1600" i="0" dirty="0">
                <a:cs typeface="Open Sans" panose="020B0606030504020204" pitchFamily="34" charset="0"/>
              </a:rPr>
              <a:t>usługi w zakresie medycyny naturalnej świadczone przez osoby nieposiadające odpowiedniego przygotowania wynikającego z wykształcenia lub ukończonych szkoleń i kursów,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pl-PL" altLang="pl-PL" sz="1600" i="0" dirty="0">
                <a:cs typeface="Open Sans" panose="020B0606030504020204" pitchFamily="34" charset="0"/>
              </a:rPr>
              <a:t>usługi prowadzenia badań i diagnostyki w celu oceny stanu zdrowia przez osoby nieposiadające wykształcenia medycznego.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endParaRPr lang="pl-PL" altLang="pl-PL" sz="1600" i="0" dirty="0">
              <a:cs typeface="Open Sans" panose="020B0606030504020204" pitchFamily="34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</a:pPr>
            <a:endParaRPr lang="pl-PL" altLang="pl-PL" sz="1800" i="0" dirty="0">
              <a:cs typeface="Open Sans" panose="020B0606030504020204" pitchFamily="34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</a:pPr>
            <a:endParaRPr lang="pl-PL" altLang="pl-PL" sz="1800" i="0" dirty="0">
              <a:cs typeface="Open Sans" panose="020B0606030504020204" pitchFamily="34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</a:pPr>
            <a:endParaRPr lang="pl-PL" altLang="pl-PL" sz="1800" i="0" dirty="0">
              <a:cs typeface="Open Sans" panose="020B0606030504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b="1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5075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496" y="980728"/>
            <a:ext cx="928801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0" dirty="0">
                <a:latin typeface="+mn-lt"/>
              </a:rPr>
              <a:t>Pozostałe wykluczenia:</a:t>
            </a:r>
          </a:p>
          <a:p>
            <a:endParaRPr lang="pl-PL" sz="1600" b="1" i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i="0" dirty="0">
                <a:latin typeface="+mn-lt"/>
              </a:rPr>
              <a:t>Podjęcie przez wnioskodawcę kolejnej działalności o innym profilu, w przypadku gdy od zakończenia ostatniej nie minęło co najmniej 12 miesięcy;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i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i="0" dirty="0">
                <a:latin typeface="+mn-lt"/>
              </a:rPr>
              <a:t>Podjęcie przez wnioskodawcę rodzaju działalności już wcześniej prowadzonej, za wyjątkiem kiedy od jej wykreślenia minęły co najmniej 24 miesiące;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i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i="0" dirty="0">
                <a:latin typeface="+mn-lt"/>
              </a:rPr>
              <a:t>Przejęcie działalności gospodarczej, przez jednoczesne odkupienie środków trwałych i obrotowych, prowadzenie działalności o tym samym profilu i w tym samym miejscu;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i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i="0" dirty="0">
                <a:latin typeface="+mn-lt"/>
              </a:rPr>
              <a:t>Rozpoczęcie działalności w miejscu, w którym na dzień złożenia wniosku funkcjonuje tożsama działalność gospodarcza;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i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i="0" dirty="0">
                <a:latin typeface="+mn-lt"/>
              </a:rPr>
              <a:t>Działalność prowadzoną w oparciu o współpracę z jednym odbiorcą/kontrahentem, spełniającą bardziej przesłanki zatrudnienia niż samodzielnej, niezależnej działalności gospodarczej, w tym także działalność gospodarcza prowadzona w oparciu o umowę franczyzową lub agencyjną na wyłączność.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052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FBF1B2-B21A-493B-9AB1-C11FC0F6178E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4389500" cy="42431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223681"/>
            <a:ext cx="2804403" cy="45175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980728"/>
            <a:ext cx="914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0" dirty="0">
                <a:latin typeface="+mn-lt"/>
              </a:rPr>
              <a:t>Wnioskowana kwota może być przeznaczona na zakup towarów i usług, w szczególności na zakup środków trwałych, urządzeń, maszyn, materiałów, towarów, usług i materiałów reklamowych, pokrycie kosztów pomocy prawnej, konsultacji i doradztwa związanych z podjęciem działalności gospodarczej, z </a:t>
            </a:r>
            <a:r>
              <a:rPr lang="pl-PL" sz="1400" b="1" i="0" u="sng" dirty="0">
                <a:latin typeface="+mn-lt"/>
              </a:rPr>
              <a:t>wyłączeniem:</a:t>
            </a:r>
          </a:p>
          <a:p>
            <a:endParaRPr lang="pl-PL" sz="1400" b="1" i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Wynagrodzeń pracowników;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Finansowania szkoleń;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Opłat związanych z rejestracją działalności gospodarczej i jej bieżącym funkcjonowaniem (np. opłaty składek ZUS);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Kaucji, kosztów dzierżawy, czynszów;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Opłat skarbowych i administracyjnych, opłat związanych z podatkami, koncesji;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Akcji, obligacji, udziałów w spółkach, leasingu;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Wydatków inwestycyjnych obejmujących np. koszty budowy i remonty kapitalne;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Zakupu urządzeń, maszyn, sprzętu, pojazdu w przypadku braku uprawnień do jego obsługi;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Zakupu nieruchomości, gruntów;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Pojazdu do świadczenia usług transportu drogowego;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Samochodu, z wyjątkiem sytuacji, w których wykorzystanie samochodu pozostaje w bezpośrednim związku z profilem wykonywaniem działalności; koszt samochodu nie może przekroczyć 50% wnioskowanej kwoty;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Zakupu paliwa;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Dokonywania zakupów oraz usług od współmałżonka, osób pozostających z bezrobotnym we wspólnym gospodarstwie domowym oraz innych członków rodziny;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Rzeczy używanych zakupionych na podstawie umowy kupna-sprzedaży (z wyjątkiem samochodu);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Zakupu kasy fiskalnej;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Pokrycia kosztów transportu czy przesyłki zakupionych rzeczy.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5372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980728"/>
            <a:ext cx="9144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0" dirty="0">
                <a:latin typeface="+mn-lt"/>
              </a:rPr>
              <a:t>Kryteria oceny wniosków:</a:t>
            </a:r>
          </a:p>
          <a:p>
            <a:endParaRPr lang="pl-PL" sz="1400" b="1" i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udokumentowane kwalifikacje i doświadczenie zawodowe niezbędne do samodzielnego prowadzenia działalności gospodarczej,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predyspozycje osobowościowe wnioskodawcy, jego wiarygodność, spójność wypowiedzi w oparciu o opinię doradcy klienta,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   stopień przygotowania planowanego przedsięwzięcia, jakość merytoryczną przedstawionego biznesplanu,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   zapotrzebowanie na dany rodzaj działalności,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   rachunek ekonomiczny planowanego przedsięwzięcia w aspekcie utrzymania się na obecnym rynku przez okres co       najmniej 12 miesięcy, działania na rzecz pozyskania lokalu /umowy przedwstępne/,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 działania podjęte na rzecz uruchomienia działalności,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 udokumentowany udział środków własnych,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 uzyskanie niezbędnych pozwoleń,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 ukończone szkolenia,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 perspektywy rozwoju tworzonej firmy na tle konkurencji,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 deklaracje współpracy, listy intencyjne, ankiety dotyczące planowanej działalności (oryginały),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 przeznaczenie wnioskowanych środków, w szczególności czy planowane wydatki są bezpośrednio i jednoznacznie  związane z głównym profilem zamierzonej działalności; Komisja ds. rozpatrywania wniosków może zakwestionować zasadność planowanego przez wnioskodawcę zakupu lub zmniejszyć wysokość dofinansowania na dany zakup w stosunku do kwoty wnioskowanej, miejsce prowadzenia działalności,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 przedstawienie formy zabezpieczenia zwrotu środków,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400" i="0" dirty="0">
                <a:latin typeface="+mn-lt"/>
              </a:rPr>
              <a:t> wszystkie dokumenty przedstawione w języku polskim (dokumenty w języku obcym nie podlegają ocenie).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156625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776829-97F5-4663-ABB7-A173AE9CC198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981075"/>
            <a:ext cx="91440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b="1" i="0" dirty="0">
                <a:latin typeface="+mn-lt"/>
              </a:rPr>
              <a:t>Działanie 5.7. Nowe mikroprzedsiębiorstwa RPO WP 2014-2020</a:t>
            </a:r>
          </a:p>
          <a:p>
            <a:pPr>
              <a:defRPr/>
            </a:pPr>
            <a:endParaRPr lang="pl-PL" dirty="0">
              <a:latin typeface="+mn-lt"/>
            </a:endParaRPr>
          </a:p>
          <a:p>
            <a:pPr>
              <a:defRPr/>
            </a:pPr>
            <a:r>
              <a:rPr lang="pl-PL" sz="1400" i="0" dirty="0">
                <a:latin typeface="+mn-lt"/>
              </a:rPr>
              <a:t>Ostatecznymi odbiorcami wsparcia są:</a:t>
            </a:r>
          </a:p>
          <a:p>
            <a:pPr>
              <a:defRPr/>
            </a:pPr>
            <a:r>
              <a:rPr lang="pl-PL" sz="1400" i="0" dirty="0">
                <a:latin typeface="+mn-lt"/>
              </a:rPr>
              <a:t>osoby pozostające bez pracy (z wyłączeniem osób przed ukończeniem 30 roku życia), które znajdują się </a:t>
            </a:r>
            <a:br>
              <a:rPr lang="pl-PL" sz="1400" i="0" dirty="0">
                <a:latin typeface="+mn-lt"/>
              </a:rPr>
            </a:br>
            <a:r>
              <a:rPr lang="pl-PL" sz="1400" i="0" dirty="0">
                <a:latin typeface="+mn-lt"/>
              </a:rPr>
              <a:t>w szczególnie trudnej sytuacji na rynku pracy, tj.: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i="0" dirty="0">
                <a:latin typeface="+mn-lt"/>
              </a:rPr>
              <a:t>osoby w wieku 50 lat i więcej,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i="0" dirty="0">
                <a:latin typeface="+mn-lt"/>
              </a:rPr>
              <a:t>kobiety,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i="0" dirty="0">
                <a:latin typeface="+mn-lt"/>
              </a:rPr>
              <a:t>osoby z niepełnosprawnościami,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i="0" dirty="0">
                <a:latin typeface="+mn-lt"/>
              </a:rPr>
              <a:t>osoby długotrwale bezrobotne,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i="0" dirty="0">
                <a:latin typeface="+mn-lt"/>
              </a:rPr>
              <a:t>osoby o niskich kwalifikacjach,</a:t>
            </a:r>
          </a:p>
          <a:p>
            <a:pPr>
              <a:defRPr/>
            </a:pPr>
            <a:r>
              <a:rPr lang="pl-PL" sz="1400" i="0" dirty="0">
                <a:latin typeface="+mn-lt"/>
              </a:rPr>
              <a:t>Ta kategoria uczestników stanowi co najmniej 60% ogółu grupy docelowej objętej wsparciem w projektach.</a:t>
            </a:r>
          </a:p>
          <a:p>
            <a:pPr>
              <a:defRPr/>
            </a:pPr>
            <a:endParaRPr lang="pl-PL" sz="1400" i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i="0" dirty="0">
                <a:latin typeface="+mn-lt"/>
              </a:rPr>
              <a:t>osoby pozostające bez pracy (z wyłączeniem osób przed ukończeniem 30 roku życia) nie należące do żadnej kategorii ze wskazanych powyżej (bezrobotni mężczyźni w wieku </a:t>
            </a:r>
            <a:br>
              <a:rPr lang="pl-PL" sz="1400" i="0" dirty="0">
                <a:latin typeface="+mn-lt"/>
              </a:rPr>
            </a:br>
            <a:r>
              <a:rPr lang="pl-PL" sz="1400" i="0" dirty="0">
                <a:latin typeface="+mn-lt"/>
              </a:rPr>
              <a:t>30-49 lat) – udział tych osób nie przekracza 20% ogólnej liczby osób bezrobotnych wspartych w projektach,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i="0" dirty="0">
                <a:latin typeface="+mn-lt"/>
              </a:rPr>
              <a:t>osoby zatrudnione na umowach krótkoterminowych oraz pracujący w ramach umów cywilnoprawnych, których miesięczne zarobki nie przekraczają wysokości 120 % minimalnego wynagrodzenia, w odniesieniu do miesiąca poprzedzającego dzień przystąpienia do projektu,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i="0" dirty="0">
                <a:latin typeface="+mn-lt"/>
              </a:rPr>
              <a:t>osoby ubogie pracujące,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i="0" dirty="0">
                <a:latin typeface="+mn-lt"/>
              </a:rPr>
              <a:t>osoby odchodzące z rolnictwa i ich rodziny,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i="0" dirty="0">
                <a:latin typeface="+mn-lt"/>
              </a:rPr>
              <a:t>imigranci (w tym osoby polskiego pochodzenia),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i="0" dirty="0">
                <a:latin typeface="+mn-lt"/>
              </a:rPr>
              <a:t>reemigranci.</a:t>
            </a: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E0CF94-80C9-46F3-93BB-1E5436EA5EEF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981075"/>
            <a:ext cx="9144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pl-PL" b="1" i="0" dirty="0">
              <a:latin typeface="+mn-lt"/>
            </a:endParaRPr>
          </a:p>
          <a:p>
            <a:pPr algn="ctr">
              <a:defRPr/>
            </a:pPr>
            <a:r>
              <a:rPr lang="pl-PL" b="1" i="0" dirty="0">
                <a:latin typeface="+mn-lt"/>
              </a:rPr>
              <a:t>Na co można uzyskać dofinansowanie?</a:t>
            </a:r>
          </a:p>
          <a:p>
            <a:pPr algn="ctr">
              <a:defRPr/>
            </a:pPr>
            <a:endParaRPr lang="pl-PL" b="1" i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i="0" dirty="0">
                <a:latin typeface="+mn-lt"/>
              </a:rPr>
              <a:t>wsparcie w postaci usług szkoleniowych udzielanych na etapie poprzedzającym rozpoczęcie działalności gospodarczej jako wsparcie uzupełniające do pomocy finansowej,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i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i="0" dirty="0">
                <a:latin typeface="+mn-lt"/>
              </a:rPr>
              <a:t>wsparcie finansowe na podjęcie działalności gospodarczej</a:t>
            </a:r>
            <a:br>
              <a:rPr lang="pl-PL" i="0" dirty="0">
                <a:latin typeface="+mn-lt"/>
              </a:rPr>
            </a:br>
            <a:r>
              <a:rPr lang="pl-PL" i="0" dirty="0">
                <a:latin typeface="+mn-lt"/>
              </a:rPr>
              <a:t>w formie bezzwrotnej dotacji,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i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i="0" dirty="0">
                <a:latin typeface="+mn-lt"/>
              </a:rPr>
              <a:t>finansowe wsparcie pomostowe przyznawane na pokrycie obowiązkowych składek ZUS </a:t>
            </a:r>
            <a:br>
              <a:rPr lang="pl-PL" i="0" dirty="0">
                <a:latin typeface="+mn-lt"/>
              </a:rPr>
            </a:br>
            <a:r>
              <a:rPr lang="pl-PL" i="0" dirty="0">
                <a:latin typeface="+mn-lt"/>
              </a:rPr>
              <a:t>i innych wydatków bieżących.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i="0" dirty="0"/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E0CF94-80C9-46F3-93BB-1E5436EA5EEF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8843066-78A1-4E5D-99F6-2CAFD9D7BC49}"/>
              </a:ext>
            </a:extLst>
          </p:cNvPr>
          <p:cNvSpPr/>
          <p:nvPr/>
        </p:nvSpPr>
        <p:spPr>
          <a:xfrm>
            <a:off x="179512" y="908720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Projekt pn. „Własna firma w Sercu Kaszub”</a:t>
            </a:r>
          </a:p>
          <a:p>
            <a:endParaRPr lang="pl-PL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Powiat kościerski</a:t>
            </a:r>
          </a:p>
          <a:p>
            <a:r>
              <a:rPr lang="pl-PL" i="0" dirty="0">
                <a:solidFill>
                  <a:srgbClr val="000000"/>
                </a:solidFill>
                <a:latin typeface="+mn-lt"/>
              </a:rPr>
              <a:t>Obszar realizacji: </a:t>
            </a:r>
          </a:p>
          <a:p>
            <a:r>
              <a:rPr lang="pl-PL" b="1" i="0" u="sng" dirty="0">
                <a:latin typeface="+mn-lt"/>
              </a:rPr>
              <a:t>Powiat kościerski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Kościerzyna gmina wiejska,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Dziemiany gmina wiejska,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Karsin gmina wiejska,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Liniewo gmina wiejska,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Lipusz gmina wiejska,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Nowa Karczma gmina wiejska,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Stara Kiszewa gmina wiejska.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Kontakt:</a:t>
            </a:r>
          </a:p>
          <a:p>
            <a:r>
              <a:rPr lang="pl-PL" i="0" dirty="0">
                <a:latin typeface="+mn-lt"/>
              </a:rPr>
              <a:t> 83-400 Kościerzyna, ul. 3  Maja 9/c tel.: 58 680 18 40 email: </a:t>
            </a:r>
            <a:r>
              <a:rPr lang="pl-PL" i="0" dirty="0">
                <a:latin typeface="+mn-lt"/>
                <a:hlinkClick r:id="rId2"/>
              </a:rPr>
              <a:t>starostwo@powiatkoscierski.pl</a:t>
            </a:r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Osoba do kontaktu: Katarzyna Cichosz tel.: 665277124  email: </a:t>
            </a:r>
            <a:r>
              <a:rPr lang="pl-PL" i="0" dirty="0">
                <a:latin typeface="+mn-lt"/>
                <a:hlinkClick r:id="rId3"/>
              </a:rPr>
              <a:t>k.cichosz@powiatkoscierski.eu</a:t>
            </a:r>
            <a:endParaRPr lang="pl-PL" i="0" dirty="0">
              <a:latin typeface="+mn-lt"/>
            </a:endParaRP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/>
            </a:r>
            <a:br>
              <a:rPr lang="pl-PL" i="0" dirty="0">
                <a:latin typeface="+mn-lt"/>
              </a:rPr>
            </a:b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498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A292E79-C90C-4C60-B98B-BC3291B377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F758E74-E0FE-4686-AD30-776584084571}"/>
              </a:ext>
            </a:extLst>
          </p:cNvPr>
          <p:cNvSpPr/>
          <p:nvPr/>
        </p:nvSpPr>
        <p:spPr>
          <a:xfrm>
            <a:off x="1331640" y="1124744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i="0" dirty="0">
                <a:latin typeface="+mn-lt"/>
              </a:rPr>
              <a:t>Projekt pn. „Kierunek -&gt; BIZNES”</a:t>
            </a:r>
          </a:p>
          <a:p>
            <a:pPr algn="ctr"/>
            <a:endParaRPr lang="pl-PL" sz="2000" b="1" i="0" dirty="0">
              <a:latin typeface="+mn-lt"/>
            </a:endParaRPr>
          </a:p>
          <a:p>
            <a:pPr algn="ctr"/>
            <a:endParaRPr lang="pl-PL" sz="2000" b="1" i="0" dirty="0">
              <a:latin typeface="+mn-lt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40AE750-337C-4494-87E2-E1E82CCD41C6}"/>
              </a:ext>
            </a:extLst>
          </p:cNvPr>
          <p:cNvSpPr/>
          <p:nvPr/>
        </p:nvSpPr>
        <p:spPr>
          <a:xfrm>
            <a:off x="251520" y="1700808"/>
            <a:ext cx="6945235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0" dirty="0">
                <a:latin typeface="+mn-lt"/>
              </a:rPr>
              <a:t>                                Regionalne Towarzystwo Inwestycyjne Spółka Akcyjna</a:t>
            </a:r>
            <a:r>
              <a:rPr lang="pl-PL" dirty="0">
                <a:latin typeface="+mn-lt"/>
              </a:rPr>
              <a:t> </a:t>
            </a:r>
            <a:endParaRPr lang="pl-PL" i="0" dirty="0">
              <a:latin typeface="+mn-lt"/>
            </a:endParaRP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Obszar realizacji: </a:t>
            </a:r>
            <a:r>
              <a:rPr lang="pl-PL" b="1" i="0" u="sng" dirty="0">
                <a:latin typeface="+mn-lt"/>
              </a:rPr>
              <a:t>cały Powiat sztumski </a:t>
            </a:r>
          </a:p>
          <a:p>
            <a:endParaRPr lang="pl-PL" b="1" i="0" u="sng" dirty="0">
              <a:latin typeface="+mn-lt"/>
            </a:endParaRPr>
          </a:p>
          <a:p>
            <a:r>
              <a:rPr lang="pl-PL" i="0" dirty="0">
                <a:latin typeface="+mn-lt"/>
              </a:rPr>
              <a:t>Kontakt: </a:t>
            </a:r>
          </a:p>
          <a:p>
            <a:r>
              <a:rPr lang="pl-PL" i="0" dirty="0">
                <a:latin typeface="+mn-lt"/>
              </a:rPr>
              <a:t>82-440 Dzierzgoń, </a:t>
            </a:r>
            <a:br>
              <a:rPr lang="pl-PL" i="0" dirty="0">
                <a:latin typeface="+mn-lt"/>
              </a:rPr>
            </a:br>
            <a:r>
              <a:rPr lang="pl-PL" i="0" dirty="0">
                <a:latin typeface="+mn-lt"/>
              </a:rPr>
              <a:t>ul. Wojska Polskiego 3</a:t>
            </a:r>
            <a:br>
              <a:rPr lang="pl-PL" i="0" dirty="0">
                <a:latin typeface="+mn-lt"/>
              </a:rPr>
            </a:br>
            <a:r>
              <a:rPr lang="pl-PL" i="0" dirty="0">
                <a:latin typeface="+mn-lt"/>
              </a:rPr>
              <a:t>tel.: 55 276 25 79</a:t>
            </a:r>
            <a:br>
              <a:rPr lang="pl-PL" i="0" dirty="0">
                <a:latin typeface="+mn-lt"/>
              </a:rPr>
            </a:br>
            <a:r>
              <a:rPr lang="pl-PL" i="0" dirty="0">
                <a:latin typeface="+mn-lt"/>
              </a:rPr>
              <a:t>email: </a:t>
            </a:r>
            <a:r>
              <a:rPr lang="pl-PL" i="0" dirty="0">
                <a:latin typeface="+mn-lt"/>
                <a:hlinkClick r:id="rId2"/>
              </a:rPr>
              <a:t>rti@dzierzgon.com.pl</a:t>
            </a:r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/>
            </a:r>
            <a:br>
              <a:rPr lang="pl-PL" i="0" dirty="0">
                <a:latin typeface="+mn-lt"/>
              </a:rPr>
            </a:br>
            <a:r>
              <a:rPr lang="pl-PL" i="0" dirty="0">
                <a:latin typeface="+mn-lt"/>
              </a:rPr>
              <a:t>Eugenia </a:t>
            </a:r>
            <a:r>
              <a:rPr lang="pl-PL" i="0" dirty="0" err="1">
                <a:latin typeface="+mn-lt"/>
              </a:rPr>
              <a:t>Goździelewska</a:t>
            </a:r>
            <a:r>
              <a:rPr lang="pl-PL" i="0" dirty="0">
                <a:latin typeface="+mn-lt"/>
              </a:rPr>
              <a:t/>
            </a:r>
            <a:br>
              <a:rPr lang="pl-PL" i="0" dirty="0">
                <a:latin typeface="+mn-lt"/>
              </a:rPr>
            </a:br>
            <a:r>
              <a:rPr lang="pl-PL" i="0" dirty="0">
                <a:latin typeface="+mn-lt"/>
              </a:rPr>
              <a:t>tel.: 55 276 25 79</a:t>
            </a:r>
            <a:br>
              <a:rPr lang="pl-PL" i="0" dirty="0">
                <a:latin typeface="+mn-lt"/>
              </a:rPr>
            </a:br>
            <a:r>
              <a:rPr lang="pl-PL" i="0" dirty="0">
                <a:latin typeface="+mn-lt"/>
              </a:rPr>
              <a:t>email: </a:t>
            </a:r>
            <a:r>
              <a:rPr lang="pl-PL" i="0" dirty="0">
                <a:latin typeface="+mn-lt"/>
                <a:hlinkClick r:id="rId3"/>
              </a:rPr>
              <a:t>egozdzielewska_rti@dzierzgon.com.pl</a:t>
            </a:r>
            <a:r>
              <a:rPr lang="pl-PL" i="0" dirty="0">
                <a:latin typeface="+mn-lt"/>
              </a:rPr>
              <a:t> </a:t>
            </a:r>
            <a:r>
              <a:rPr lang="pl-PL" dirty="0">
                <a:latin typeface="+mn-lt"/>
              </a:rPr>
              <a:t> </a:t>
            </a:r>
            <a:endParaRPr lang="pl-PL" b="1" i="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8882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9CE0FE0-4DAD-418F-A8FD-335F401AC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3344BDC-E766-454F-AE2B-0BD38E1CC832}"/>
              </a:ext>
            </a:extLst>
          </p:cNvPr>
          <p:cNvSpPr/>
          <p:nvPr/>
        </p:nvSpPr>
        <p:spPr>
          <a:xfrm>
            <a:off x="2386369" y="1196752"/>
            <a:ext cx="5617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Projekt pn. „Wsparcie na starcie - zostań przedsiębiorcą”</a:t>
            </a:r>
            <a:r>
              <a:rPr lang="pl-PL" b="1" dirty="0"/>
              <a:t>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FE7284C-A2E3-4A37-A0D6-FC0F99154DF9}"/>
              </a:ext>
            </a:extLst>
          </p:cNvPr>
          <p:cNvSpPr/>
          <p:nvPr/>
        </p:nvSpPr>
        <p:spPr>
          <a:xfrm>
            <a:off x="22678" y="1828920"/>
            <a:ext cx="77896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Kwidzyński Park Przemysłowo- Technologiczny Sp. z o.o.</a:t>
            </a:r>
          </a:p>
          <a:p>
            <a:pPr algn="ctr"/>
            <a:endParaRPr lang="pl-PL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dirty="0"/>
              <a:t> </a:t>
            </a:r>
            <a:r>
              <a:rPr lang="pl-PL" i="0" dirty="0">
                <a:latin typeface="+mn-lt"/>
              </a:rPr>
              <a:t>Obszar realizacji: </a:t>
            </a:r>
          </a:p>
          <a:p>
            <a:endParaRPr lang="pl-PL" i="0" dirty="0">
              <a:latin typeface="+mn-lt"/>
            </a:endParaRPr>
          </a:p>
          <a:p>
            <a:endParaRPr lang="pl-PL" i="0" dirty="0">
              <a:latin typeface="+mn-lt"/>
            </a:endParaRPr>
          </a:p>
          <a:p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4FC0017-EF03-45B9-8F5B-8A2B2D08F352}"/>
              </a:ext>
            </a:extLst>
          </p:cNvPr>
          <p:cNvSpPr/>
          <p:nvPr/>
        </p:nvSpPr>
        <p:spPr>
          <a:xfrm>
            <a:off x="179512" y="2551837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Powiat kwidzyński;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Powiat sztumski;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Powiat malborski;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Powiat tczewski;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Powiat starogardzki</a:t>
            </a:r>
          </a:p>
          <a:p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                         </a:t>
            </a:r>
          </a:p>
          <a:p>
            <a:r>
              <a:rPr lang="pl-PL" i="0" dirty="0">
                <a:latin typeface="+mn-lt"/>
              </a:rPr>
              <a:t>kontakt: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D4E1ED9-EA27-4676-A4DC-ADE02B7DF9E2}"/>
              </a:ext>
            </a:extLst>
          </p:cNvPr>
          <p:cNvSpPr/>
          <p:nvPr/>
        </p:nvSpPr>
        <p:spPr>
          <a:xfrm>
            <a:off x="179512" y="4890985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i="0" dirty="0">
                <a:latin typeface="+mn-lt"/>
              </a:rPr>
              <a:t>Justyna Piasecka</a:t>
            </a:r>
          </a:p>
          <a:p>
            <a:r>
              <a:rPr lang="fi-FI" i="0" dirty="0">
                <a:latin typeface="+mn-lt"/>
              </a:rPr>
              <a:t>tel.: 556193151</a:t>
            </a:r>
          </a:p>
          <a:p>
            <a:r>
              <a:rPr lang="fi-FI" i="0" dirty="0">
                <a:latin typeface="+mn-lt"/>
              </a:rPr>
              <a:t>email: </a:t>
            </a:r>
            <a:r>
              <a:rPr lang="fi-FI" i="0" dirty="0">
                <a:latin typeface="+mn-lt"/>
                <a:hlinkClick r:id="rId2"/>
              </a:rPr>
              <a:t>justyna.piasecka@kppt.pl</a:t>
            </a:r>
            <a:r>
              <a:rPr lang="pl-PL" i="0" dirty="0">
                <a:latin typeface="+mn-lt"/>
              </a:rPr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AA58013-2FFB-4D88-B041-92339FCA2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76" y="3336337"/>
            <a:ext cx="396274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57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1B5D94A-8DE3-49CB-9E1B-66D1C7E62A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27</a:t>
            </a:fld>
            <a:endParaRPr lang="pl-PL" alt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8BCC179-5287-4621-9951-919592B20CDB}"/>
              </a:ext>
            </a:extLst>
          </p:cNvPr>
          <p:cNvSpPr/>
          <p:nvPr/>
        </p:nvSpPr>
        <p:spPr>
          <a:xfrm>
            <a:off x="1259632" y="1124744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Projekt pn. „Trwałe przedsiębiorstwo drogą do sukcesu II – wsparcie aktywności zawodowej mieszkańców powiatów malborskiego  </a:t>
            </a:r>
            <a:b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i sztumskiego”</a:t>
            </a:r>
            <a:r>
              <a:rPr lang="pl-PL" b="1" dirty="0"/>
              <a:t>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B99D4DB-7137-48B7-B4F4-A2647CF11703}"/>
              </a:ext>
            </a:extLst>
          </p:cNvPr>
          <p:cNvSpPr/>
          <p:nvPr/>
        </p:nvSpPr>
        <p:spPr>
          <a:xfrm>
            <a:off x="395536" y="213285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Przedsiębiorstwo Produkcyjno-Handlowe Rarytas J. i R. Markowscy Spółka Jawna</a:t>
            </a:r>
          </a:p>
          <a:p>
            <a:endParaRPr lang="pl-PL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Obszar realizacji:</a:t>
            </a:r>
            <a:r>
              <a:rPr lang="pl-PL" dirty="0"/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4B13D14-2D3F-4063-9527-AC6B22685B1C}"/>
              </a:ext>
            </a:extLst>
          </p:cNvPr>
          <p:cNvSpPr/>
          <p:nvPr/>
        </p:nvSpPr>
        <p:spPr>
          <a:xfrm>
            <a:off x="395536" y="3140968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Powiat malborski;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Powiat sztumski </a:t>
            </a:r>
            <a:endParaRPr lang="pl-PL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A2C8A5A-D239-4D2C-9354-DFD968D7F376}"/>
              </a:ext>
            </a:extLst>
          </p:cNvPr>
          <p:cNvSpPr/>
          <p:nvPr/>
        </p:nvSpPr>
        <p:spPr>
          <a:xfrm>
            <a:off x="377770" y="3954519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0" dirty="0">
                <a:latin typeface="+mn-lt"/>
              </a:rPr>
              <a:t>Kontakt: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tel.: 605105584</a:t>
            </a:r>
          </a:p>
          <a:p>
            <a:r>
              <a:rPr lang="pl-PL" i="0" dirty="0">
                <a:latin typeface="+mn-lt"/>
              </a:rPr>
              <a:t>email: </a:t>
            </a:r>
            <a:r>
              <a:rPr lang="pl-PL" i="0" dirty="0">
                <a:latin typeface="+mn-lt"/>
                <a:hlinkClick r:id="rId2"/>
              </a:rPr>
              <a:t>biuro@rarytas.malbork.pl</a:t>
            </a:r>
            <a:r>
              <a:rPr lang="pl-PL" i="0" dirty="0">
                <a:latin typeface="+mn-lt"/>
              </a:rPr>
              <a:t> </a:t>
            </a:r>
          </a:p>
          <a:p>
            <a:r>
              <a:rPr lang="pl-PL" i="0" dirty="0">
                <a:latin typeface="+mn-lt"/>
              </a:rPr>
              <a:t>Justyna Pawłowska</a:t>
            </a:r>
          </a:p>
          <a:p>
            <a:r>
              <a:rPr lang="pl-PL" i="0" dirty="0">
                <a:latin typeface="+mn-lt"/>
              </a:rPr>
              <a:t>tel.: 535924860</a:t>
            </a:r>
          </a:p>
          <a:p>
            <a:r>
              <a:rPr lang="pl-PL" i="0" dirty="0">
                <a:latin typeface="+mn-lt"/>
              </a:rPr>
              <a:t>email: </a:t>
            </a:r>
            <a:r>
              <a:rPr lang="pl-PL" i="0" dirty="0">
                <a:latin typeface="+mn-lt"/>
                <a:hlinkClick r:id="rId2"/>
              </a:rPr>
              <a:t>biuro@rarytas.malbork.pl</a:t>
            </a:r>
            <a:r>
              <a:rPr lang="pl-PL" i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7945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167061A-325F-47FA-B480-E608AE85FE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BD0DE7A-E9C8-4D1A-A76B-AEFCA43EBE14}"/>
              </a:ext>
            </a:extLst>
          </p:cNvPr>
          <p:cNvSpPr/>
          <p:nvPr/>
        </p:nvSpPr>
        <p:spPr>
          <a:xfrm>
            <a:off x="2858614" y="1052736"/>
            <a:ext cx="3426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Projekt pn. Kierunek - Mój Biznes</a:t>
            </a:r>
            <a:r>
              <a:rPr lang="pl-PL" b="1" dirty="0"/>
              <a:t>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0E6DF8E-A9F0-484D-97C6-1B6861597706}"/>
              </a:ext>
            </a:extLst>
          </p:cNvPr>
          <p:cNvSpPr/>
          <p:nvPr/>
        </p:nvSpPr>
        <p:spPr>
          <a:xfrm>
            <a:off x="683568" y="1556792"/>
            <a:ext cx="46464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Gmina Kępice</a:t>
            </a:r>
          </a:p>
          <a:p>
            <a:endParaRPr lang="pl-PL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Obszar realizacji:</a:t>
            </a:r>
            <a:r>
              <a:rPr lang="pl-PL" dirty="0"/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F5FCC53-B8B6-4CA3-B598-41552A24ED74}"/>
              </a:ext>
            </a:extLst>
          </p:cNvPr>
          <p:cNvSpPr/>
          <p:nvPr/>
        </p:nvSpPr>
        <p:spPr>
          <a:xfrm>
            <a:off x="683568" y="251390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Powiat słupski:     </a:t>
            </a:r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                              Kępice gmina miejsko-wiejska</a:t>
            </a:r>
          </a:p>
          <a:p>
            <a:endParaRPr lang="pl-PL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pl-PL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Kontakt:</a:t>
            </a:r>
            <a:r>
              <a:rPr lang="pl-PL" dirty="0"/>
              <a:t>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144DA9C-7545-4369-A443-46E8EC3838B4}"/>
              </a:ext>
            </a:extLst>
          </p:cNvPr>
          <p:cNvSpPr/>
          <p:nvPr/>
        </p:nvSpPr>
        <p:spPr>
          <a:xfrm>
            <a:off x="672715" y="42520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i="0" dirty="0">
                <a:latin typeface="+mn-lt"/>
              </a:rPr>
              <a:t>Karolina </a:t>
            </a:r>
            <a:r>
              <a:rPr lang="pl-PL" i="0" dirty="0" err="1">
                <a:latin typeface="+mn-lt"/>
              </a:rPr>
              <a:t>Brzezińka</a:t>
            </a:r>
            <a:r>
              <a:rPr lang="pl-PL" i="0" dirty="0">
                <a:latin typeface="+mn-lt"/>
              </a:rPr>
              <a:t> - Ugorek</a:t>
            </a:r>
          </a:p>
          <a:p>
            <a:r>
              <a:rPr lang="pl-PL" i="0" dirty="0">
                <a:latin typeface="+mn-lt"/>
              </a:rPr>
              <a:t>tel.: 598576621</a:t>
            </a:r>
          </a:p>
          <a:p>
            <a:r>
              <a:rPr lang="pl-PL" i="0" dirty="0">
                <a:latin typeface="+mn-lt"/>
              </a:rPr>
              <a:t>email: </a:t>
            </a:r>
            <a:r>
              <a:rPr lang="pl-PL" i="0" dirty="0">
                <a:latin typeface="+mn-lt"/>
                <a:hlinkClick r:id="rId2"/>
              </a:rPr>
              <a:t>kbrzezinska@kepice.pl</a:t>
            </a:r>
            <a:r>
              <a:rPr lang="pl-PL" i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0734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FF8A0FF-D736-4551-93B7-E65F5D5BAC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6D3F368-DF91-4625-A670-A34D89E0C94B}"/>
              </a:ext>
            </a:extLst>
          </p:cNvPr>
          <p:cNvSpPr/>
          <p:nvPr/>
        </p:nvSpPr>
        <p:spPr>
          <a:xfrm>
            <a:off x="2915816" y="1124744"/>
            <a:ext cx="4400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Projekt pn. „Akademia przedsiębiorczości 2”</a:t>
            </a:r>
            <a:endParaRPr lang="pl-PL" b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C26BD39-7384-4442-8C8D-E3A59DD6D312}"/>
              </a:ext>
            </a:extLst>
          </p:cNvPr>
          <p:cNvSpPr/>
          <p:nvPr/>
        </p:nvSpPr>
        <p:spPr>
          <a:xfrm>
            <a:off x="1115616" y="149407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i="0" dirty="0">
                <a:solidFill>
                  <a:srgbClr val="000000"/>
                </a:solidFill>
                <a:latin typeface="Calibri" panose="020F0502020204030204" pitchFamily="34" charset="0"/>
              </a:rPr>
              <a:t>ALICJA MARMOŁOWSKA PRYWATNE CENTRUM EDUKACYJNE "MARMOŁOWSKI" S.C., EWA MARMOŁOWSKA PRYWATNE CENTRUM EDUKACYJNE "MARMOŁOWSKI" S.C.</a:t>
            </a:r>
            <a:r>
              <a:rPr lang="pl-PL" sz="1600" dirty="0"/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A379BB9-23F8-4059-9D68-5F9C2DA39ADD}"/>
              </a:ext>
            </a:extLst>
          </p:cNvPr>
          <p:cNvSpPr/>
          <p:nvPr/>
        </p:nvSpPr>
        <p:spPr>
          <a:xfrm>
            <a:off x="378769" y="213285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Obszar realizacji:</a:t>
            </a:r>
          </a:p>
          <a:p>
            <a:endParaRPr lang="pl-PL" b="1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Powiat słupski: </a:t>
            </a:r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Damnica gmina wiejska </a:t>
            </a:r>
            <a:b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Dębnica Kaszubska gmina wiejska </a:t>
            </a:r>
            <a:b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Główczyce gmina wiejska </a:t>
            </a:r>
            <a:b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Kępice gmina miejsko-wiejska  </a:t>
            </a:r>
            <a:b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Potęgowo gmina wiejska </a:t>
            </a:r>
            <a:b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Słupsk gmina wiejska </a:t>
            </a:r>
            <a:b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Smołdzino gmina wiejska </a:t>
            </a:r>
            <a:b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i="0" dirty="0">
                <a:solidFill>
                  <a:srgbClr val="000000"/>
                </a:solidFill>
                <a:latin typeface="Calibri" panose="020F0502020204030204" pitchFamily="34" charset="0"/>
              </a:rPr>
              <a:t>Powiat lęborski: </a:t>
            </a:r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  <a:t>Cewice gmina wiejska</a:t>
            </a:r>
            <a:br>
              <a:rPr lang="pl-PL" i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5BE6382-DECE-4C35-B468-872857879680}"/>
              </a:ext>
            </a:extLst>
          </p:cNvPr>
          <p:cNvSpPr/>
          <p:nvPr/>
        </p:nvSpPr>
        <p:spPr>
          <a:xfrm>
            <a:off x="4576935" y="45003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i="0" dirty="0">
                <a:latin typeface="+mn-lt"/>
              </a:rPr>
              <a:t>Kontakt: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Renata </a:t>
            </a:r>
            <a:r>
              <a:rPr lang="pl-PL" i="0" dirty="0" err="1">
                <a:latin typeface="+mn-lt"/>
              </a:rPr>
              <a:t>Bronk</a:t>
            </a:r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tel.: 796000043</a:t>
            </a:r>
          </a:p>
          <a:p>
            <a:r>
              <a:rPr lang="pl-PL" i="0" dirty="0">
                <a:latin typeface="+mn-lt"/>
              </a:rPr>
              <a:t>email: </a:t>
            </a:r>
            <a:r>
              <a:rPr lang="pl-PL" i="0" dirty="0">
                <a:latin typeface="+mn-lt"/>
                <a:hlinkClick r:id="rId2"/>
              </a:rPr>
              <a:t>projekty@marmolowski.pl</a:t>
            </a:r>
            <a:r>
              <a:rPr lang="pl-PL" i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274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2D9645-8476-4958-93C3-8D234C646A21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pole tekstowe 2"/>
          <p:cNvSpPr txBox="1">
            <a:spLocks noChangeArrowheads="1"/>
          </p:cNvSpPr>
          <p:nvPr/>
        </p:nvSpPr>
        <p:spPr bwMode="auto">
          <a:xfrm>
            <a:off x="0" y="981075"/>
            <a:ext cx="9144000" cy="3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ts val="0"/>
              </a:spcBef>
              <a:buNone/>
              <a:defRPr/>
            </a:pPr>
            <a:r>
              <a:rPr lang="pl-PL" sz="1800" b="1" i="0" kern="0" dirty="0">
                <a:cs typeface="Arial" charset="0"/>
              </a:rPr>
              <a:t>Sieć Punktów Informacyjnych Funduszy Europejskich w województwie pomorskim</a:t>
            </a:r>
            <a:endParaRPr lang="pl-PL" sz="1800" i="0" kern="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16832"/>
            <a:ext cx="3615241" cy="287146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28800"/>
            <a:ext cx="2901948" cy="402370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991558-2D0F-4C53-A42B-F5C89478CD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CB55508-5B32-41B6-8F78-87FF33ECC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7704856" cy="489654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D885561-A6EE-45BC-B85D-393F324375BE}"/>
              </a:ext>
            </a:extLst>
          </p:cNvPr>
          <p:cNvSpPr txBox="1"/>
          <p:nvPr/>
        </p:nvSpPr>
        <p:spPr>
          <a:xfrm>
            <a:off x="3203848" y="980728"/>
            <a:ext cx="3205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0" dirty="0"/>
              <a:t>www.ksow.pl</a:t>
            </a:r>
          </a:p>
        </p:txBody>
      </p:sp>
    </p:spTree>
    <p:extLst>
      <p:ext uri="{BB962C8B-B14F-4D97-AF65-F5344CB8AC3E}">
        <p14:creationId xmlns:p14="http://schemas.microsoft.com/office/powerpoint/2010/main" val="2351506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8F9A41-25FB-4D45-A04F-CBD5DDC31026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981075"/>
            <a:ext cx="914400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b="1" i="0" dirty="0">
                <a:latin typeface="+mn-lt"/>
              </a:rPr>
              <a:t>Pierwszy Biznes – Wsparcie w Starcie II</a:t>
            </a:r>
          </a:p>
          <a:p>
            <a:pPr algn="ctr">
              <a:defRPr/>
            </a:pPr>
            <a:endParaRPr lang="pl-PL" sz="2400" i="0" dirty="0">
              <a:latin typeface="+mn-lt"/>
            </a:endParaRPr>
          </a:p>
          <a:p>
            <a:pPr>
              <a:defRPr/>
            </a:pPr>
            <a:r>
              <a:rPr lang="pl-PL" b="1" i="0" dirty="0">
                <a:latin typeface="+mn-lt"/>
              </a:rPr>
              <a:t>Warunki pożyczki na założenie działalności gospodarczej:</a:t>
            </a:r>
            <a:endParaRPr lang="pl-PL" i="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i="0" dirty="0">
                <a:latin typeface="+mn-lt"/>
              </a:rPr>
              <a:t>wartość pożyczki –  aktualnie do </a:t>
            </a:r>
            <a:r>
              <a:rPr lang="pl-PL" b="1" i="0" dirty="0">
                <a:latin typeface="+mn-lt"/>
              </a:rPr>
              <a:t>113.631,20 zł</a:t>
            </a:r>
            <a:r>
              <a:rPr lang="pl-PL" i="0" dirty="0">
                <a:latin typeface="+mn-lt"/>
              </a:rPr>
              <a:t> (20-krotnośc przeciętnego wynagrodzenia),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i="0" dirty="0">
                <a:latin typeface="+mn-lt"/>
              </a:rPr>
              <a:t>okres spłaty do </a:t>
            </a:r>
            <a:r>
              <a:rPr lang="pl-PL" b="1" i="0" dirty="0">
                <a:latin typeface="+mn-lt"/>
              </a:rPr>
              <a:t>7 lat</a:t>
            </a:r>
            <a:r>
              <a:rPr lang="pl-PL" i="0" dirty="0">
                <a:latin typeface="+mn-lt"/>
              </a:rPr>
              <a:t>,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i="0" dirty="0">
                <a:latin typeface="+mn-lt"/>
              </a:rPr>
              <a:t>karencja do </a:t>
            </a:r>
            <a:r>
              <a:rPr lang="pl-PL" b="1" i="0" dirty="0">
                <a:latin typeface="+mn-lt"/>
              </a:rPr>
              <a:t>1 roku</a:t>
            </a:r>
            <a:r>
              <a:rPr lang="pl-PL" i="0" dirty="0">
                <a:latin typeface="+mn-lt"/>
              </a:rPr>
              <a:t>,</a:t>
            </a:r>
            <a:r>
              <a:rPr lang="pl-PL" i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oprocentowanie 0,1 stopy redyskonta weksli NBP (na dzień 04.02.2021 r. to </a:t>
            </a:r>
            <a:r>
              <a:rPr lang="pl-PL" b="1" i="0" dirty="0">
                <a:latin typeface="+mn-lt"/>
              </a:rPr>
              <a:t>0,011%</a:t>
            </a:r>
            <a:r>
              <a:rPr lang="pl-PL" i="0" dirty="0">
                <a:latin typeface="+mn-lt"/>
              </a:rPr>
              <a:t>) - dla pożyczek na podjęcie działalności gospodarczej polegającej na prowadzeniu żłobka lub klubu dziecięcego z miejscami integracyjnymi lub polegającej na świadczeniu usług rehabilitacyjnych dla dzieci niepełnosprawnych oraz dla poszukujących pacy opiekunów osób niepełnosprawnych,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0,25 stopy redyskonta weksli NBP (na dzień 04.02.2021 r. to </a:t>
            </a:r>
            <a:r>
              <a:rPr lang="pl-PL" b="1" i="0" dirty="0">
                <a:latin typeface="+mn-lt"/>
              </a:rPr>
              <a:t>0,0275%</a:t>
            </a:r>
            <a:r>
              <a:rPr lang="pl-PL" i="0" dirty="0">
                <a:latin typeface="+mn-lt"/>
              </a:rPr>
              <a:t>) - dla pozostałych osób</a:t>
            </a:r>
            <a:endParaRPr lang="pl-PL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brak opłat  i prowizji za rozpatrzenie wniosku i obsługę pożyczki,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i="0" dirty="0">
                <a:latin typeface="+mn-lt"/>
              </a:rPr>
              <a:t>zabezpieczenie spłaty pożyczki – obligatoryjnie weksel własny in blanco pożyczkobiorcy oraz poręczenie wekslowe co najmniej dwóch osób fizycznych lub inne zaakceptowane przez pośrednika zabezpieczenie,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i="0" dirty="0">
                <a:latin typeface="+mn-lt"/>
              </a:rPr>
              <a:t>brak wymaganego wkładu własnego,</a:t>
            </a: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6449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31393A-920E-4C50-B2AF-B96135FD184D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1988840"/>
            <a:ext cx="91440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i="0" dirty="0">
                <a:latin typeface="+mn-lt"/>
              </a:rPr>
              <a:t>Kto może ubiegać się o pożyczkę na założenie działalności gospodarczej?</a:t>
            </a:r>
          </a:p>
          <a:p>
            <a:pPr>
              <a:defRPr/>
            </a:pPr>
            <a:endParaRPr lang="pl-PL" sz="2400" i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i="0" dirty="0">
                <a:latin typeface="+mn-lt"/>
              </a:rPr>
              <a:t>studenci ostatniego roku studiów wyższych,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i="0" dirty="0">
                <a:latin typeface="+mn-lt"/>
              </a:rPr>
              <a:t>poszukujący pracy absolwenci szkoły lub uczelni wyższej do 4 lat od ukończenia szkoły lub uzyskania tytułu zawodowego,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i="0" dirty="0">
                <a:latin typeface="+mn-lt"/>
              </a:rPr>
              <a:t>bezrobotni zarejestrowani w urzędzie pracy,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i="0" dirty="0">
                <a:latin typeface="+mn-lt"/>
              </a:rPr>
              <a:t>poszukujący pracy opiekunowie osób niepełnosprawnych.</a:t>
            </a:r>
          </a:p>
          <a:p>
            <a:pPr>
              <a:defRPr/>
            </a:pP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2109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33</a:t>
            </a:fld>
            <a:endParaRPr lang="pl-PL" altLang="pl-PL"/>
          </a:p>
        </p:txBody>
      </p:sp>
      <p:sp>
        <p:nvSpPr>
          <p:cNvPr id="3" name="Prostokąt 2"/>
          <p:cNvSpPr/>
          <p:nvPr/>
        </p:nvSpPr>
        <p:spPr>
          <a:xfrm>
            <a:off x="0" y="1052736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l-PL" sz="2000" b="1" i="0" dirty="0">
                <a:latin typeface="+mn-lt"/>
              </a:rPr>
              <a:t>W ramach pożyczki można finansować:</a:t>
            </a:r>
            <a:r>
              <a:rPr lang="pl-PL" i="0" dirty="0">
                <a:latin typeface="+mn-lt"/>
              </a:rPr>
              <a:t/>
            </a:r>
            <a:br>
              <a:rPr lang="pl-PL" i="0" dirty="0">
                <a:latin typeface="+mn-lt"/>
              </a:rPr>
            </a:br>
            <a:r>
              <a:rPr lang="pl-PL" i="0" dirty="0">
                <a:latin typeface="+mn-lt"/>
              </a:rPr>
              <a:t>- zakup środków trwałych, urządzeń, środków transportu niezbędnych do prowadzenia działalności</a:t>
            </a:r>
            <a:br>
              <a:rPr lang="pl-PL" i="0" dirty="0">
                <a:latin typeface="+mn-lt"/>
              </a:rPr>
            </a:br>
            <a:r>
              <a:rPr lang="pl-PL" i="0" dirty="0">
                <a:latin typeface="+mn-lt"/>
              </a:rPr>
              <a:t>- zakup materiałów, towarów i usług niezbędnych do rozpoczęcia działalności,</a:t>
            </a:r>
            <a:br>
              <a:rPr lang="pl-PL" i="0" dirty="0">
                <a:latin typeface="+mn-lt"/>
              </a:rPr>
            </a:br>
            <a:r>
              <a:rPr lang="pl-PL" i="0" dirty="0">
                <a:latin typeface="+mn-lt"/>
              </a:rPr>
              <a:t>- koszty stałe związane z prowadzeniem działalności do 6 miesięcy od jej podjęcia (np. czynsz wynajmu lokalu).</a:t>
            </a:r>
          </a:p>
          <a:p>
            <a:r>
              <a:rPr lang="pl-PL" i="0" dirty="0">
                <a:latin typeface="+mn-lt"/>
              </a:rPr>
              <a:t>Umowa pożyczki zawierana jest po rozpoczęciu prowadzenia przez pożyczkobiorcę działalności.</a:t>
            </a:r>
            <a:br>
              <a:rPr lang="pl-PL" i="0" dirty="0">
                <a:latin typeface="+mn-lt"/>
              </a:rPr>
            </a:br>
            <a:r>
              <a:rPr lang="pl-PL" i="0" dirty="0">
                <a:latin typeface="+mn-lt"/>
              </a:rPr>
              <a:t>Pożyczkobiorca podejmuje działalność na podstawie pozytywnej oceny wniosku o pożyczkę.</a:t>
            </a:r>
          </a:p>
          <a:p>
            <a:endParaRPr lang="pl-PL" i="0" dirty="0">
              <a:latin typeface="+mn-lt"/>
            </a:endParaRPr>
          </a:p>
          <a:p>
            <a:endParaRPr lang="pl-PL" i="0" dirty="0">
              <a:latin typeface="+mn-lt"/>
            </a:endParaRPr>
          </a:p>
          <a:p>
            <a:endParaRPr lang="pl-PL" i="0" dirty="0">
              <a:latin typeface="+mn-lt"/>
            </a:endParaRPr>
          </a:p>
          <a:p>
            <a:endParaRPr lang="pl-PL" i="0" dirty="0">
              <a:latin typeface="+mn-lt"/>
            </a:endParaRPr>
          </a:p>
          <a:p>
            <a:endParaRPr lang="pl-PL" i="0" dirty="0">
              <a:latin typeface="+mn-lt"/>
            </a:endParaRPr>
          </a:p>
          <a:p>
            <a:endParaRPr lang="pl-PL" i="0" dirty="0">
              <a:latin typeface="+mn-lt"/>
            </a:endParaRPr>
          </a:p>
          <a:p>
            <a:endParaRPr lang="pl-PL" i="0" dirty="0">
              <a:latin typeface="+mn-lt"/>
            </a:endParaRPr>
          </a:p>
          <a:p>
            <a:endParaRPr lang="pl-PL" i="0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7544" y="3933056"/>
            <a:ext cx="8147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0" dirty="0">
                <a:latin typeface="+mn-lt"/>
              </a:rPr>
              <a:t>Ważne! Środki z pożyczki nie mogą być wykorzystane na przejęcie działalności gospodarczej lub zakup od współmałżonka oraz najbliższego członka rodziny, a także na zakup od osób pozostających z wnioskodawcą we wspólnym gospodarstwie domowym. Nie można również sfinansować zakupu środka transportu przeznaczonego do transportu drogowego towarów – w przypadku gdy działalność gospodarcza będzie dotyczyć drogowego transportu towarów.</a:t>
            </a:r>
          </a:p>
        </p:txBody>
      </p:sp>
    </p:spTree>
    <p:extLst>
      <p:ext uri="{BB962C8B-B14F-4D97-AF65-F5344CB8AC3E}">
        <p14:creationId xmlns:p14="http://schemas.microsoft.com/office/powerpoint/2010/main" val="3087978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34</a:t>
            </a:fld>
            <a:endParaRPr lang="pl-PL" altLang="pl-PL"/>
          </a:p>
        </p:txBody>
      </p:sp>
      <p:sp>
        <p:nvSpPr>
          <p:cNvPr id="3" name="Prostokąt 2"/>
          <p:cNvSpPr/>
          <p:nvPr/>
        </p:nvSpPr>
        <p:spPr>
          <a:xfrm>
            <a:off x="35496" y="105273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0" dirty="0">
                <a:latin typeface="+mn-lt"/>
              </a:rPr>
              <a:t>Doradztwo</a:t>
            </a:r>
            <a:r>
              <a:rPr lang="pl-PL" i="0" dirty="0">
                <a:latin typeface="+mn-lt"/>
              </a:rPr>
              <a:t> w ramach programu „Pierwszy biznes – Wsparcie w starcie II” dostępne jest dla:</a:t>
            </a:r>
          </a:p>
          <a:p>
            <a:endParaRPr lang="pl-PL" i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 osób ubiegających się o pożyczkę na podjęcie działalności gospodarczej w zakresie przygotowania wniosku o pożyczkę (maksymalnie 2 godz. na ubiegającego się o pożyczkę);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 osób, które uzyskały już pożyczkę na podjęcie działalności gospodarczej z zakresu zakładania i prowadzenia działalności gospodarczej, form opodatkowania działalności gospodarczej, prowadzenia księgowości.</a:t>
            </a:r>
          </a:p>
          <a:p>
            <a:r>
              <a:rPr lang="pl-PL" i="0" dirty="0">
                <a:latin typeface="+mn-lt"/>
              </a:rPr>
              <a:t>Pożyczkobiorca może skorzystać z usług szkoleniowych i doradczych w terminie do 6 miesięcy od daty podpisania umowy pożyczki na podjęcie działalności gospodarczej. </a:t>
            </a:r>
          </a:p>
          <a:p>
            <a:endParaRPr lang="pl-PL" i="0" dirty="0">
              <a:latin typeface="+mn-lt"/>
            </a:endParaRPr>
          </a:p>
          <a:p>
            <a:endParaRPr lang="pl-PL" i="0" dirty="0">
              <a:latin typeface="+mn-lt"/>
            </a:endParaRPr>
          </a:p>
          <a:p>
            <a:endParaRPr lang="pl-PL" i="0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7504" y="3429000"/>
            <a:ext cx="8291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i="0" dirty="0">
              <a:latin typeface="+mn-lt"/>
            </a:endParaRPr>
          </a:p>
          <a:p>
            <a:r>
              <a:rPr lang="pl-PL" b="1" i="0" dirty="0">
                <a:latin typeface="+mn-lt"/>
              </a:rPr>
              <a:t>W przypadku skorzystania również z pożyczki na utworzenie miejsca pracy dla osoby bezrobotnej skierowanej przez Powiatowy Urząd Pracy, istnieje możliwość umorzenia części Twojej pożyczki na podjęcie działalności gospodarczej.</a:t>
            </a:r>
          </a:p>
          <a:p>
            <a:endParaRPr lang="pl-PL" b="1" i="0" dirty="0">
              <a:latin typeface="+mn-lt"/>
            </a:endParaRPr>
          </a:p>
          <a:p>
            <a:r>
              <a:rPr lang="pl-PL" b="1" i="0" dirty="0">
                <a:latin typeface="+mn-lt"/>
              </a:rPr>
              <a:t>W celu skorzystania z bezpłatnych szkoleń</a:t>
            </a:r>
            <a:r>
              <a:rPr lang="pl-PL" i="0" dirty="0">
                <a:latin typeface="+mn-lt"/>
              </a:rPr>
              <a:t> należy zarejestrować się na stronie:</a:t>
            </a:r>
            <a:r>
              <a:rPr lang="pl-PL" b="1" i="0" dirty="0">
                <a:latin typeface="+mn-lt"/>
              </a:rPr>
              <a:t> </a:t>
            </a:r>
            <a:r>
              <a:rPr lang="pl-PL" i="0" dirty="0">
                <a:latin typeface="+mn-lt"/>
              </a:rPr>
              <a:t>www.pfp.com.pl/rejestracja, a następnie zapisać na wybrane szkolenie poprzez stronę: www.pfp.com.pl/szkolenia-i-doradztwo/aktualne-szkolenia/pomorskie   </a:t>
            </a:r>
          </a:p>
        </p:txBody>
      </p:sp>
      <p:pic>
        <p:nvPicPr>
          <p:cNvPr id="6" name="Grafika 5" descr="Wykrzyknik">
            <a:extLst>
              <a:ext uri="{FF2B5EF4-FFF2-40B4-BE49-F238E27FC236}">
                <a16:creationId xmlns:a16="http://schemas.microsoft.com/office/drawing/2014/main" id="{E5526549-5CA5-4059-B747-EC9C63CE59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08912" y="37180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50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8EADB5-E68E-4C09-804A-4BBF8CBE172B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pole tekstowe 2"/>
          <p:cNvSpPr txBox="1">
            <a:spLocks noChangeArrowheads="1"/>
          </p:cNvSpPr>
          <p:nvPr/>
        </p:nvSpPr>
        <p:spPr bwMode="auto">
          <a:xfrm>
            <a:off x="0" y="981075"/>
            <a:ext cx="9144000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i="0" dirty="0">
                <a:latin typeface="+mn-lt"/>
              </a:rPr>
              <a:t>Gdzie zgłosić się o pożyczkę?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b="1" i="0" dirty="0">
                <a:latin typeface="+mn-lt"/>
                <a:hlinkClick r:id="rId2"/>
              </a:rPr>
              <a:t>www.pfp.com.pl/pozyczki/wojewodztwo/pomorskie/rodzaj/start</a:t>
            </a:r>
            <a:r>
              <a:rPr lang="pl-PL" altLang="pl-PL" sz="1800" b="1" i="0" dirty="0">
                <a:latin typeface="+mn-lt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800" i="0" dirty="0">
              <a:latin typeface="+mn-lt"/>
            </a:endParaRPr>
          </a:p>
          <a:p>
            <a:r>
              <a:rPr lang="pl-PL" sz="1800" b="1" i="0" dirty="0">
                <a:latin typeface="+mn-lt"/>
              </a:rPr>
              <a:t>Oddział Polskiej Fundacji Przedsiębiorczości w Gdańsku</a:t>
            </a:r>
            <a:r>
              <a:rPr lang="pl-PL" sz="1800" i="0" dirty="0">
                <a:latin typeface="+mn-lt"/>
              </a:rPr>
              <a:t/>
            </a:r>
            <a:br>
              <a:rPr lang="pl-PL" sz="1800" i="0" dirty="0">
                <a:latin typeface="+mn-lt"/>
              </a:rPr>
            </a:br>
            <a:r>
              <a:rPr lang="pl-PL" sz="1800" i="0" dirty="0">
                <a:latin typeface="+mn-lt"/>
              </a:rPr>
              <a:t>ul. Piwna 1/2, pokój nr 111, 80-831 Gdańsk, tel. 58 301 02 29, 784 317 998</a:t>
            </a:r>
            <a:br>
              <a:rPr lang="pl-PL" sz="1800" i="0" dirty="0">
                <a:latin typeface="+mn-lt"/>
              </a:rPr>
            </a:br>
            <a:r>
              <a:rPr lang="pl-PL" sz="1800" b="1" i="0" dirty="0">
                <a:latin typeface="+mn-lt"/>
              </a:rPr>
              <a:t>Godziny otwarcia:</a:t>
            </a:r>
            <a:r>
              <a:rPr lang="pl-PL" sz="1800" i="0" dirty="0">
                <a:latin typeface="+mn-lt"/>
              </a:rPr>
              <a:t> Poniedziałek-Piątek 8:00-16:00</a:t>
            </a:r>
          </a:p>
          <a:p>
            <a:r>
              <a:rPr lang="pl-PL" sz="1800" b="1" i="0" dirty="0">
                <a:latin typeface="+mn-lt"/>
              </a:rPr>
              <a:t>Oddział Polskiej Fundacji Przedsiębiorczości w Gdyni</a:t>
            </a:r>
            <a:br>
              <a:rPr lang="pl-PL" sz="1800" b="1" i="0" dirty="0">
                <a:latin typeface="+mn-lt"/>
              </a:rPr>
            </a:br>
            <a:r>
              <a:rPr lang="pl-PL" sz="1800" i="0" dirty="0">
                <a:latin typeface="+mn-lt"/>
              </a:rPr>
              <a:t>ul. Hutnicza 53, biuro nr C p. 205, 81-061 Gdynia, tel. 58 620 96 09, 728 970 389, 784 318 052</a:t>
            </a:r>
            <a:br>
              <a:rPr lang="pl-PL" sz="1800" i="0" dirty="0">
                <a:latin typeface="+mn-lt"/>
              </a:rPr>
            </a:br>
            <a:r>
              <a:rPr lang="pl-PL" sz="1800" b="1" i="0" dirty="0">
                <a:latin typeface="+mn-lt"/>
              </a:rPr>
              <a:t>Godziny otwarcia:</a:t>
            </a:r>
            <a:r>
              <a:rPr lang="pl-PL" sz="1800" i="0" dirty="0">
                <a:latin typeface="+mn-lt"/>
              </a:rPr>
              <a:t> Poniedziałek-Piątek 8:00-16:00</a:t>
            </a:r>
          </a:p>
          <a:p>
            <a:r>
              <a:rPr lang="pl-PL" sz="1800" b="1" i="0" dirty="0">
                <a:latin typeface="+mn-lt"/>
              </a:rPr>
              <a:t>Oddział Polskiej Fundacji Przedsiębiorczości w Słupsku</a:t>
            </a:r>
            <a:r>
              <a:rPr lang="pl-PL" sz="1800" i="0" dirty="0">
                <a:latin typeface="+mn-lt"/>
              </a:rPr>
              <a:t/>
            </a:r>
            <a:br>
              <a:rPr lang="pl-PL" sz="1800" i="0" dirty="0">
                <a:latin typeface="+mn-lt"/>
              </a:rPr>
            </a:br>
            <a:r>
              <a:rPr lang="pl-PL" sz="1800" i="0" dirty="0">
                <a:latin typeface="+mn-lt"/>
              </a:rPr>
              <a:t>ul. Jana Pawła II 1, pokój 223, 76-200 Słupsk, tel. 59 846 84 47, 664 981 645</a:t>
            </a:r>
            <a:br>
              <a:rPr lang="pl-PL" sz="1800" i="0" dirty="0">
                <a:latin typeface="+mn-lt"/>
              </a:rPr>
            </a:br>
            <a:r>
              <a:rPr lang="pl-PL" sz="1800" b="1" i="0" dirty="0">
                <a:latin typeface="+mn-lt"/>
              </a:rPr>
              <a:t>Godziny otwarcia:</a:t>
            </a:r>
            <a:r>
              <a:rPr lang="pl-PL" sz="1800" i="0" dirty="0">
                <a:latin typeface="+mn-lt"/>
              </a:rPr>
              <a:t> Poniedziałek-Piątek 8:00-16:00</a:t>
            </a:r>
          </a:p>
          <a:p>
            <a:r>
              <a:rPr lang="pl-PL" sz="1800" b="1" i="0" dirty="0">
                <a:latin typeface="+mn-lt"/>
              </a:rPr>
              <a:t>Oddział Polskiej Fundacji Przedsiębiorczości w Lęborku</a:t>
            </a:r>
            <a:r>
              <a:rPr lang="pl-PL" sz="1800" i="0" dirty="0">
                <a:latin typeface="+mn-lt"/>
              </a:rPr>
              <a:t/>
            </a:r>
            <a:br>
              <a:rPr lang="pl-PL" sz="1800" i="0" dirty="0">
                <a:latin typeface="+mn-lt"/>
              </a:rPr>
            </a:br>
            <a:r>
              <a:rPr lang="pl-PL" sz="1800" i="0" dirty="0">
                <a:latin typeface="+mn-lt"/>
              </a:rPr>
              <a:t>pl. Pokoju 8, pokój 5, 84-300 Lębork, tel. 59 333 00 06, 539 972 295</a:t>
            </a:r>
            <a:br>
              <a:rPr lang="pl-PL" sz="1800" i="0" dirty="0">
                <a:latin typeface="+mn-lt"/>
              </a:rPr>
            </a:br>
            <a:r>
              <a:rPr lang="pl-PL" sz="1800" b="1" i="0" dirty="0">
                <a:latin typeface="+mn-lt"/>
              </a:rPr>
              <a:t>Godziny otwarcia:</a:t>
            </a:r>
            <a:r>
              <a:rPr lang="pl-PL" sz="1800" i="0" dirty="0">
                <a:latin typeface="+mn-lt"/>
              </a:rPr>
              <a:t> Wtorek, czwartek, piątek 8:00-16:00</a:t>
            </a:r>
            <a:br>
              <a:rPr lang="pl-PL" sz="1800" i="0" dirty="0">
                <a:latin typeface="+mn-lt"/>
              </a:rPr>
            </a:br>
            <a:r>
              <a:rPr lang="pl-PL" sz="1800" i="0" dirty="0">
                <a:latin typeface="+mn-lt"/>
              </a:rPr>
              <a:t>Poniedziałek, środa - 9:30-17:30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1800" i="0" dirty="0">
                <a:latin typeface="+mn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87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36</a:t>
            </a:fld>
            <a:endParaRPr lang="pl-PL" alt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98072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latin typeface="+mn-lt"/>
              </a:rPr>
              <a:t>Pożyczka Ogólnorozwojowa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Przeznaczona jest dla mikro i małych przedsiębiorstw na finansowanie przedsięwzięć gospodarczych o charakterze ogólnorozwojowym (inwestycyjnym, inwestycyjno-obrotowym, obrotowym) na terenie województwa pomorskiego.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Dla podmiotów funkcjonujących na rynku do 24 miesięcy maksymalna kwota pożyczki wynosi 300 tys. zł, oprocentowanie wynosi 4,61 %, prowizja 2%, a maksymalny okres spłaty to 60 miesięcy.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Pożyczki udziela Pomorski Fundusz Pożyczkowy Sp. z o. o.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Szczegóły oferty znajdują się na stronie: </a:t>
            </a:r>
            <a:r>
              <a:rPr lang="pl-PL" i="0" dirty="0">
                <a:latin typeface="+mn-lt"/>
                <a:hlinkClick r:id="rId2"/>
              </a:rPr>
              <a:t>http://www.pfp.gda.pl/strona-87-pozyczka_ogolnorozwojowa.html</a:t>
            </a:r>
            <a:r>
              <a:rPr lang="pl-PL" i="0" dirty="0">
                <a:latin typeface="+mn-lt"/>
              </a:rPr>
              <a:t>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2814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EA6125D-A0C0-4978-BD56-80332826E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37</a:t>
            </a:fld>
            <a:endParaRPr lang="pl-PL" alt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1EAC744-1041-4847-99E6-370AB710F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255755" cy="482453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0F273BB-D649-4A0A-B020-13A6CC647AAD}"/>
              </a:ext>
            </a:extLst>
          </p:cNvPr>
          <p:cNvSpPr txBox="1"/>
          <p:nvPr/>
        </p:nvSpPr>
        <p:spPr>
          <a:xfrm>
            <a:off x="5724128" y="51571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0" dirty="0"/>
              <a:t>www.parp.gov.pl</a:t>
            </a:r>
          </a:p>
        </p:txBody>
      </p:sp>
    </p:spTree>
    <p:extLst>
      <p:ext uri="{BB962C8B-B14F-4D97-AF65-F5344CB8AC3E}">
        <p14:creationId xmlns:p14="http://schemas.microsoft.com/office/powerpoint/2010/main" val="4224580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ADA247-97B3-44DA-B68C-DA8C79C9990A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8"/>
          <p:cNvSpPr txBox="1">
            <a:spLocks noGrp="1" noChangeArrowheads="1"/>
          </p:cNvSpPr>
          <p:nvPr/>
        </p:nvSpPr>
        <p:spPr bwMode="auto">
          <a:xfrm>
            <a:off x="6804025" y="623728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pl-PL" altLang="pl-PL" sz="1400" i="0">
              <a:latin typeface="Arial" panose="020B0604020202020204" pitchFamily="34" charset="0"/>
            </a:endParaRPr>
          </a:p>
        </p:txBody>
      </p:sp>
      <p:sp>
        <p:nvSpPr>
          <p:cNvPr id="22532" name="AutoShape 16" descr="image001"/>
          <p:cNvSpPr>
            <a:spLocks noChangeAspect="1" noChangeArrowheads="1"/>
          </p:cNvSpPr>
          <p:nvPr/>
        </p:nvSpPr>
        <p:spPr bwMode="auto">
          <a:xfrm>
            <a:off x="44275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i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68313" y="2636838"/>
            <a:ext cx="8208962" cy="33845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b="1" i="0" dirty="0">
                <a:latin typeface="+mn-lt"/>
              </a:rPr>
              <a:t>Główny Punkt Informacyjny </a:t>
            </a:r>
            <a:br>
              <a:rPr lang="pl-PL" altLang="pl-PL" b="1" i="0" dirty="0">
                <a:latin typeface="+mn-lt"/>
              </a:rPr>
            </a:br>
            <a:r>
              <a:rPr lang="pl-PL" altLang="pl-PL" b="1" i="0" dirty="0">
                <a:latin typeface="+mn-lt"/>
              </a:rPr>
              <a:t>Funduszy Europejskich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l-PL" altLang="pl-PL" i="0" dirty="0">
              <a:latin typeface="+mn-lt"/>
            </a:endParaRP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i="0" dirty="0">
                <a:latin typeface="+mn-lt"/>
              </a:rPr>
              <a:t>ul. Augustyńskiego 1, 80-819 Gdańsk</a:t>
            </a: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altLang="pl-PL" i="0" dirty="0">
                <a:latin typeface="+mn-lt"/>
              </a:rPr>
              <a:t>tel. 58 326 81 </a:t>
            </a:r>
            <a:r>
              <a:rPr lang="pl-PL" altLang="pl-PL" i="0" dirty="0">
                <a:latin typeface="+mn-lt"/>
              </a:rPr>
              <a:t>47,</a:t>
            </a:r>
            <a:r>
              <a:rPr lang="pt-BR" altLang="pl-PL" i="0" dirty="0">
                <a:latin typeface="+mn-lt"/>
              </a:rPr>
              <a:t> 58 326 81 48, 58 326 81 </a:t>
            </a:r>
            <a:r>
              <a:rPr lang="pl-PL" altLang="pl-PL" i="0" dirty="0">
                <a:latin typeface="+mn-lt"/>
              </a:rPr>
              <a:t>52</a:t>
            </a:r>
            <a:endParaRPr lang="pt-BR" altLang="pl-PL" i="0" dirty="0">
              <a:latin typeface="+mn-lt"/>
            </a:endParaRP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t-BR" altLang="pl-PL" i="0" dirty="0">
                <a:latin typeface="+mn-lt"/>
              </a:rPr>
              <a:t>e-mail: </a:t>
            </a:r>
            <a:r>
              <a:rPr lang="pt-BR" altLang="pl-PL" i="0" u="sng" dirty="0">
                <a:solidFill>
                  <a:srgbClr val="3399FF"/>
                </a:solidFill>
                <a:latin typeface="+mn-lt"/>
                <a:hlinkClick r:id="rId3"/>
              </a:rPr>
              <a:t>punktinformacyjny@pomorskie.</a:t>
            </a:r>
            <a:r>
              <a:rPr lang="pl-PL" altLang="pl-PL" i="0" u="sng" dirty="0" err="1">
                <a:solidFill>
                  <a:srgbClr val="3399FF"/>
                </a:solidFill>
                <a:latin typeface="+mn-lt"/>
                <a:hlinkClick r:id="rId3"/>
              </a:rPr>
              <a:t>eu</a:t>
            </a:r>
            <a:endParaRPr lang="pl-PL" altLang="pl-PL" i="0" u="sng" dirty="0">
              <a:solidFill>
                <a:srgbClr val="3399FF"/>
              </a:solidFill>
              <a:latin typeface="+mn-lt"/>
            </a:endParaRP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l-PL" altLang="pl-PL" i="0" u="sng" dirty="0">
              <a:solidFill>
                <a:srgbClr val="3399FF"/>
              </a:solidFill>
              <a:latin typeface="+mn-lt"/>
            </a:endParaRPr>
          </a:p>
          <a:p>
            <a:pPr algn="ctr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i="0" u="sng" dirty="0">
                <a:solidFill>
                  <a:srgbClr val="3399FF"/>
                </a:solidFill>
                <a:latin typeface="+mn-lt"/>
              </a:rPr>
              <a:t>rpo.pomorskie.eu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0825" y="1412875"/>
            <a:ext cx="8677275" cy="863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3200" b="1" dirty="0">
                <a:latin typeface="+mj-lt"/>
                <a:ea typeface="+mj-ea"/>
                <a:cs typeface="+mj-cs"/>
              </a:rPr>
              <a:t>Dziękuję za uwagę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DEC38F-0AF9-4628-B486-F93ECB009082}" type="slidenum">
              <a:rPr lang="pl-PL" altLang="pl-PL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120038" y="1196752"/>
            <a:ext cx="3084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pl-PL" altLang="pl-PL" sz="1800" b="1" i="0" dirty="0">
                <a:latin typeface="+mn-lt"/>
              </a:rPr>
              <a:t>Przydatne strony internetowe:</a:t>
            </a:r>
          </a:p>
        </p:txBody>
      </p:sp>
      <p:sp>
        <p:nvSpPr>
          <p:cNvPr id="5" name="Prostokąt 4"/>
          <p:cNvSpPr/>
          <p:nvPr/>
        </p:nvSpPr>
        <p:spPr>
          <a:xfrm>
            <a:off x="2286000" y="1613119"/>
            <a:ext cx="4572000" cy="14580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pl-PL" altLang="pl-PL" sz="2000" b="1" i="0" dirty="0">
                <a:cs typeface="Arial" panose="020B0604020202020204" pitchFamily="34" charset="0"/>
                <a:hlinkClick r:id="rId2"/>
              </a:rPr>
              <a:t>www.funduszeeuropejskie.gov.pl</a:t>
            </a:r>
            <a:endParaRPr lang="pl-PL" altLang="pl-PL" sz="2000" b="1" i="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125000"/>
              </a:lnSpc>
            </a:pPr>
            <a:endParaRPr lang="pl-PL" altLang="pl-PL" sz="100" i="0" dirty="0">
              <a:cs typeface="Arial" panose="020B0604020202020204" pitchFamily="34" charset="0"/>
              <a:hlinkClick r:id="rId3"/>
            </a:endParaRPr>
          </a:p>
          <a:p>
            <a:pPr algn="ctr" eaLnBrk="1" hangingPunct="1">
              <a:lnSpc>
                <a:spcPct val="125000"/>
              </a:lnSpc>
            </a:pPr>
            <a:endParaRPr lang="pl-PL" altLang="pl-PL" sz="900" i="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pl-PL" altLang="pl-PL" sz="2000" b="1" i="0" dirty="0">
                <a:cs typeface="Arial" panose="020B0604020202020204" pitchFamily="34" charset="0"/>
                <a:hlinkClick r:id="rId4"/>
              </a:rPr>
              <a:t>www.rpo.pomorskie.eu</a:t>
            </a:r>
            <a:endParaRPr lang="pl-PL" altLang="pl-PL" sz="2000" b="1" i="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125000"/>
              </a:lnSpc>
            </a:pPr>
            <a:endParaRPr lang="pl-PL" altLang="pl-PL" sz="100" i="0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125000"/>
              </a:lnSpc>
            </a:pPr>
            <a:r>
              <a:rPr lang="pl-PL" altLang="pl-PL" sz="2000" i="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2780928"/>
            <a:ext cx="6407451" cy="3371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105273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latin typeface="+mn-lt"/>
              </a:rPr>
              <a:t>Działanie 5.2.1. Aktywizacja zawodowa- mechanizm ZIT RPO WP 2014-2020</a:t>
            </a:r>
          </a:p>
          <a:p>
            <a:pPr algn="ctr"/>
            <a:endParaRPr lang="pl-PL" b="1" i="0" dirty="0">
              <a:latin typeface="+mn-lt"/>
            </a:endParaRPr>
          </a:p>
          <a:p>
            <a:r>
              <a:rPr lang="pl-PL" i="0" dirty="0">
                <a:latin typeface="+mn-lt"/>
              </a:rPr>
              <a:t>Grupa docelowa:</a:t>
            </a:r>
          </a:p>
          <a:p>
            <a:pPr marL="342900" indent="-342900">
              <a:buAutoNum type="arabicPeriod"/>
            </a:pPr>
            <a:r>
              <a:rPr lang="pl-PL" i="0" dirty="0">
                <a:latin typeface="+mn-lt"/>
              </a:rPr>
              <a:t>Osoby bezrobotne (z wyłączeniem osób przed ukończeniem 30 roku życia), które znajdują się w szczególnie trudniej sytuacji na rynku pracy: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Osoby w wieku 50 lat i więcej;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Kobiety;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Osoby z niepełnosprawnościami;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Osoby długotrwale bezrobotne;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Osoby o niskich kwalifikacjach;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Bezrobotni mężczyźni w wieku 30-49 lat.</a:t>
            </a:r>
          </a:p>
          <a:p>
            <a:r>
              <a:rPr lang="pl-PL" i="0" dirty="0">
                <a:latin typeface="+mn-lt"/>
              </a:rPr>
              <a:t>2. Osoby pracujące, znajdujące się w niekorzystnej sytuacji na rynku pracy (tzw. osoby ubogie pracujące).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762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1052736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latin typeface="+mn-lt"/>
              </a:rPr>
              <a:t>Oferowane wsparcie to m.in.:</a:t>
            </a:r>
          </a:p>
          <a:p>
            <a:pPr algn="ctr"/>
            <a:endParaRPr lang="pl-PL" b="1" i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Indywidualne wsparcie psychologiczno- doradcze;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Identyfikacja potrzeb- opracowanie Indywidualnego Planu Działania;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Indywidualne poradnictwo zawodowe;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Warsztaty z technik aktywnego poszukiwania pracy;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Pośrednictwo pracy;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Kursy i szkolenia zawodowe;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latin typeface="+mn-lt"/>
              </a:rPr>
              <a:t>Staże zawodowe;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079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980728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latin typeface="+mn-lt"/>
              </a:rPr>
              <a:t>Projekt pn. „30+ na start- edycja III”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Realizator projektu: Gmina Miasta Gdyni</a:t>
            </a:r>
          </a:p>
          <a:p>
            <a:r>
              <a:rPr lang="pl-PL" i="0" dirty="0">
                <a:latin typeface="+mn-lt"/>
              </a:rPr>
              <a:t>Partner projektu: Wojciech Miłosz Biuro Projektów Europejskich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Obszar realizacji: Gdynia, Sopot, Gdański oraz powiaty: pucki i wejherowski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Kontakt:</a:t>
            </a:r>
          </a:p>
          <a:p>
            <a:endParaRPr lang="pl-PL" i="0" dirty="0">
              <a:latin typeface="+mn-lt"/>
            </a:endParaRPr>
          </a:p>
          <a:p>
            <a:endParaRPr lang="pl-PL" i="0" dirty="0"/>
          </a:p>
          <a:p>
            <a:endParaRPr lang="pl-PL" i="0" dirty="0"/>
          </a:p>
          <a:p>
            <a:endParaRPr lang="pl-PL" i="0" dirty="0"/>
          </a:p>
        </p:txBody>
      </p:sp>
      <p:sp>
        <p:nvSpPr>
          <p:cNvPr id="6" name="Prostokąt 5"/>
          <p:cNvSpPr/>
          <p:nvPr/>
        </p:nvSpPr>
        <p:spPr>
          <a:xfrm>
            <a:off x="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i="0" dirty="0">
                <a:latin typeface="+mn-lt"/>
              </a:rPr>
              <a:t>Joanna Nowicka </a:t>
            </a:r>
          </a:p>
          <a:p>
            <a:r>
              <a:rPr lang="sv-SE" i="0" dirty="0">
                <a:latin typeface="+mn-lt"/>
              </a:rPr>
              <a:t>Telefon: 58 668 20 26 </a:t>
            </a:r>
          </a:p>
          <a:p>
            <a:r>
              <a:rPr lang="sv-SE" i="0" dirty="0">
                <a:latin typeface="+mn-lt"/>
              </a:rPr>
              <a:t>Faks: 58 668 20 12 </a:t>
            </a:r>
          </a:p>
          <a:p>
            <a:r>
              <a:rPr lang="sv-SE" i="0" dirty="0">
                <a:latin typeface="+mn-lt"/>
              </a:rPr>
              <a:t>Adres e-mail: </a:t>
            </a:r>
            <a:r>
              <a:rPr lang="sv-SE" i="0" dirty="0">
                <a:latin typeface="+mn-lt"/>
                <a:hlinkClick r:id="rId2"/>
              </a:rPr>
              <a:t>j.nowicka@gdynia.pl</a:t>
            </a:r>
            <a:r>
              <a:rPr lang="pl-PL" i="0" dirty="0">
                <a:latin typeface="+mn-lt"/>
              </a:rPr>
              <a:t> </a:t>
            </a:r>
            <a:endParaRPr lang="sv-SE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651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980728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latin typeface="+mn-lt"/>
              </a:rPr>
              <a:t>Projekt pn. „Pracownicy 30+ - program aktywizacji zawodowej mieszkańców obszaru metropolitarnego edycja III”</a:t>
            </a:r>
          </a:p>
          <a:p>
            <a:pPr algn="ctr"/>
            <a:endParaRPr lang="pl-PL" b="1" i="0" dirty="0">
              <a:latin typeface="+mn-lt"/>
            </a:endParaRPr>
          </a:p>
          <a:p>
            <a:r>
              <a:rPr lang="pl-PL" i="0" dirty="0">
                <a:latin typeface="+mn-lt"/>
              </a:rPr>
              <a:t>Realizator projektu: Gmina Miasta Gdańska, Centrum Kształcenia Zawodowego i Ustawicznego nr 1 w Gdańsku</a:t>
            </a:r>
          </a:p>
          <a:p>
            <a:r>
              <a:rPr lang="pl-PL" i="0" dirty="0">
                <a:latin typeface="+mn-lt"/>
              </a:rPr>
              <a:t>Partner projektu: Fundacja Wspierania Inicjatyw Społeczno-Sportowych IMPULS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Obszar realizacji: Gdańsk, Gdynia, Sopot oraz powiaty: kartuski, nowodworski, gdański, tczewski, wejherowski i pucki.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Kontakt: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Agnieszka Mazurek </a:t>
            </a:r>
          </a:p>
          <a:p>
            <a:r>
              <a:rPr lang="pl-PL" i="0" dirty="0">
                <a:latin typeface="+mn-lt"/>
              </a:rPr>
              <a:t>Telefon: 883989347 </a:t>
            </a:r>
          </a:p>
          <a:p>
            <a:r>
              <a:rPr lang="pl-PL" i="0" dirty="0">
                <a:latin typeface="+mn-lt"/>
              </a:rPr>
              <a:t>Faks: 58 30 14 208 </a:t>
            </a:r>
          </a:p>
          <a:p>
            <a:r>
              <a:rPr lang="pl-PL" i="0" dirty="0">
                <a:latin typeface="+mn-lt"/>
              </a:rPr>
              <a:t>Adres e-mail: </a:t>
            </a:r>
            <a:r>
              <a:rPr lang="pl-PL" i="0" dirty="0">
                <a:latin typeface="+mn-lt"/>
                <a:hlinkClick r:id="rId2"/>
              </a:rPr>
              <a:t>a.mazurek@ckziu1.gda.pl</a:t>
            </a:r>
            <a:r>
              <a:rPr lang="pl-PL" i="0" dirty="0">
                <a:latin typeface="+mn-lt"/>
              </a:rPr>
              <a:t>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320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5CA18E-E835-4C4C-85B6-C540DB857B82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07504" y="1052736"/>
            <a:ext cx="9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0" dirty="0">
                <a:latin typeface="+mn-lt"/>
              </a:rPr>
              <a:t>Projekt pn. „30+ wypłyń na szerokie wody kariery. Gdynia i Sopot edycja III”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Realizator projektu: Gmina Miasta Gdyni, Powiatowy Urząd Pracy w Gdyni</a:t>
            </a:r>
          </a:p>
          <a:p>
            <a:r>
              <a:rPr lang="pl-PL" i="0" dirty="0">
                <a:latin typeface="+mn-lt"/>
              </a:rPr>
              <a:t>Partner projektu: Akademia Marynarki Wojennej im. Bohaterów Westerplatte w Gdyni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Obszar realizacji: Gdynia i Sopot</a:t>
            </a:r>
          </a:p>
          <a:p>
            <a:endParaRPr lang="pl-PL" i="0" dirty="0">
              <a:latin typeface="+mn-lt"/>
            </a:endParaRPr>
          </a:p>
          <a:p>
            <a:r>
              <a:rPr lang="pl-PL" i="0" dirty="0">
                <a:latin typeface="+mn-lt"/>
              </a:rPr>
              <a:t>Kontakt:</a:t>
            </a:r>
          </a:p>
          <a:p>
            <a:endParaRPr lang="pl-PL" i="0" dirty="0">
              <a:latin typeface="+mn-lt"/>
            </a:endParaRPr>
          </a:p>
          <a:p>
            <a:endParaRPr lang="pl-PL" i="0" dirty="0"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2416" y="3501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i="0" dirty="0">
                <a:latin typeface="+mn-lt"/>
              </a:rPr>
              <a:t>Karolina </a:t>
            </a:r>
            <a:r>
              <a:rPr lang="pl-PL" i="0" dirty="0" err="1">
                <a:latin typeface="+mn-lt"/>
              </a:rPr>
              <a:t>Grec</a:t>
            </a:r>
            <a:r>
              <a:rPr lang="pl-PL" i="0" dirty="0">
                <a:latin typeface="+mn-lt"/>
              </a:rPr>
              <a:t> </a:t>
            </a:r>
          </a:p>
          <a:p>
            <a:r>
              <a:rPr lang="pl-PL" i="0" dirty="0">
                <a:latin typeface="+mn-lt"/>
              </a:rPr>
              <a:t>Telefon: 58 620 49 54 </a:t>
            </a:r>
          </a:p>
          <a:p>
            <a:r>
              <a:rPr lang="pl-PL" i="0" dirty="0">
                <a:latin typeface="+mn-lt"/>
              </a:rPr>
              <a:t>Faks: 58 621 06 95</a:t>
            </a:r>
          </a:p>
          <a:p>
            <a:r>
              <a:rPr lang="pl-PL" i="0" dirty="0">
                <a:latin typeface="+mn-lt"/>
              </a:rPr>
              <a:t>Adres e-mail: </a:t>
            </a:r>
            <a:r>
              <a:rPr lang="pl-PL" i="0" dirty="0">
                <a:latin typeface="+mn-lt"/>
                <a:hlinkClick r:id="rId2"/>
              </a:rPr>
              <a:t>projekty@pupgdynia.pl</a:t>
            </a:r>
            <a:r>
              <a:rPr lang="pl-PL" i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751760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27.04.2021-Zakładanie dzialalności gosp_</Template>
  <TotalTime>1096</TotalTime>
  <Words>3210</Words>
  <Application>Microsoft Office PowerPoint</Application>
  <PresentationFormat>Pokaz na ekranie (4:3)</PresentationFormat>
  <Paragraphs>432</Paragraphs>
  <Slides>38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2" baseType="lpstr">
      <vt:lpstr>Arial</vt:lpstr>
      <vt:lpstr>Calibri</vt:lpstr>
      <vt:lpstr>Open Sans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Tarwacka Katarzyna</dc:creator>
  <cp:lastModifiedBy>Sowa-Niecko Kamila</cp:lastModifiedBy>
  <cp:revision>36</cp:revision>
  <cp:lastPrinted>2021-09-01T07:53:07Z</cp:lastPrinted>
  <dcterms:created xsi:type="dcterms:W3CDTF">2021-08-18T12:42:47Z</dcterms:created>
  <dcterms:modified xsi:type="dcterms:W3CDTF">2021-09-01T08:51:06Z</dcterms:modified>
</cp:coreProperties>
</file>